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drawings/drawing4.xml" ContentType="application/vnd.openxmlformats-officedocument.drawingml.chartshapes+xml"/>
  <Override PartName="/ppt/charts/chart27.xml" ContentType="application/vnd.openxmlformats-officedocument.drawingml.chart+xml"/>
  <Override PartName="/ppt/drawings/drawing5.xml" ContentType="application/vnd.openxmlformats-officedocument.drawingml.chartshapes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drawings/drawing6.xml" ContentType="application/vnd.openxmlformats-officedocument.drawingml.chartshapes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90" r:id="rId1"/>
    <p:sldMasterId id="2147486224" r:id="rId2"/>
    <p:sldMasterId id="2147486296" r:id="rId3"/>
    <p:sldMasterId id="2147486345" r:id="rId4"/>
    <p:sldMasterId id="2147486675" r:id="rId5"/>
    <p:sldMasterId id="2147487502" r:id="rId6"/>
    <p:sldMasterId id="2147489746" r:id="rId7"/>
    <p:sldMasterId id="2147489758" r:id="rId8"/>
    <p:sldMasterId id="2147491063" r:id="rId9"/>
    <p:sldMasterId id="2147491075" r:id="rId10"/>
  </p:sldMasterIdLst>
  <p:notesMasterIdLst>
    <p:notesMasterId r:id="rId56"/>
  </p:notesMasterIdLst>
  <p:sldIdLst>
    <p:sldId id="631" r:id="rId11"/>
    <p:sldId id="497" r:id="rId12"/>
    <p:sldId id="498" r:id="rId13"/>
    <p:sldId id="499" r:id="rId14"/>
    <p:sldId id="500" r:id="rId15"/>
    <p:sldId id="501" r:id="rId16"/>
    <p:sldId id="503" r:id="rId17"/>
    <p:sldId id="571" r:id="rId18"/>
    <p:sldId id="608" r:id="rId19"/>
    <p:sldId id="610" r:id="rId20"/>
    <p:sldId id="611" r:id="rId21"/>
    <p:sldId id="612" r:id="rId22"/>
    <p:sldId id="613" r:id="rId23"/>
    <p:sldId id="614" r:id="rId24"/>
    <p:sldId id="615" r:id="rId25"/>
    <p:sldId id="616" r:id="rId26"/>
    <p:sldId id="617" r:id="rId27"/>
    <p:sldId id="618" r:id="rId28"/>
    <p:sldId id="619" r:id="rId29"/>
    <p:sldId id="620" r:id="rId30"/>
    <p:sldId id="621" r:id="rId31"/>
    <p:sldId id="581" r:id="rId32"/>
    <p:sldId id="568" r:id="rId33"/>
    <p:sldId id="596" r:id="rId34"/>
    <p:sldId id="597" r:id="rId35"/>
    <p:sldId id="508" r:id="rId36"/>
    <p:sldId id="628" r:id="rId37"/>
    <p:sldId id="627" r:id="rId38"/>
    <p:sldId id="629" r:id="rId39"/>
    <p:sldId id="510" r:id="rId40"/>
    <p:sldId id="511" r:id="rId41"/>
    <p:sldId id="602" r:id="rId42"/>
    <p:sldId id="603" r:id="rId43"/>
    <p:sldId id="604" r:id="rId44"/>
    <p:sldId id="513" r:id="rId45"/>
    <p:sldId id="606" r:id="rId46"/>
    <p:sldId id="516" r:id="rId47"/>
    <p:sldId id="630" r:id="rId48"/>
    <p:sldId id="605" r:id="rId49"/>
    <p:sldId id="622" r:id="rId50"/>
    <p:sldId id="626" r:id="rId51"/>
    <p:sldId id="625" r:id="rId52"/>
    <p:sldId id="624" r:id="rId53"/>
    <p:sldId id="623" r:id="rId54"/>
    <p:sldId id="542" r:id="rId55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EB"/>
    <a:srgbClr val="BDECF9"/>
    <a:srgbClr val="97CBFF"/>
    <a:srgbClr val="FFFFCC"/>
    <a:srgbClr val="009900"/>
    <a:srgbClr val="005EA4"/>
    <a:srgbClr val="0066FF"/>
    <a:srgbClr val="00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5203" autoAdjust="0"/>
  </p:normalViewPr>
  <p:slideViewPr>
    <p:cSldViewPr>
      <p:cViewPr>
        <p:scale>
          <a:sx n="100" d="100"/>
          <a:sy n="100" d="100"/>
        </p:scale>
        <p:origin x="-1051" y="-192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695,6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570,4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695.6</c:v>
                </c:pt>
                <c:pt idx="1">
                  <c:v>570.4</c:v>
                </c:pt>
                <c:pt idx="2">
                  <c:v>617.5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5 542,4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ru-RU" smtClean="0"/>
                      <a:t>979,7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6 388,8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5542.4</c:v>
                </c:pt>
                <c:pt idx="1">
                  <c:v>5979.7</c:v>
                </c:pt>
                <c:pt idx="2">
                  <c:v>6388.8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33456256"/>
        <c:axId val="133457792"/>
        <c:axId val="0"/>
      </c:bar3DChart>
      <c:catAx>
        <c:axId val="133456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9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3457792"/>
        <c:crosses val="autoZero"/>
        <c:auto val="0"/>
        <c:lblAlgn val="ctr"/>
        <c:lblOffset val="100"/>
        <c:noMultiLvlLbl val="0"/>
      </c:catAx>
      <c:valAx>
        <c:axId val="133457792"/>
        <c:scaling>
          <c:orientation val="minMax"/>
          <c:max val="8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2"/>
        </c:spPr>
        <c:txPr>
          <a:bodyPr/>
          <a:lstStyle/>
          <a:p>
            <a:pPr>
              <a:defRPr sz="1389" baseline="0">
                <a:latin typeface="Arial Narrow" panose="020B0606020202030204" pitchFamily="34" charset="0"/>
              </a:defRPr>
            </a:pPr>
            <a:endParaRPr lang="ru-RU"/>
          </a:p>
        </c:txPr>
        <c:crossAx val="133456256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81957547169811318"/>
          <c:y val="0.25916870415647919"/>
          <c:w val="0.17099056603773585"/>
          <c:h val="0.38630806845965771"/>
        </c:manualLayout>
      </c:layout>
      <c:overlay val="0"/>
      <c:spPr>
        <a:ln>
          <a:noFill/>
        </a:ln>
      </c:spPr>
      <c:txPr>
        <a:bodyPr/>
        <a:lstStyle/>
        <a:p>
          <a:pPr>
            <a:defRPr sz="1489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9"/>
    </a:solidFill>
    <a:ln w="567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657630982483263"/>
          <c:y val="3.3731815121622807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08443932029295E-2"/>
                  <c:y val="0.194617568714691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042025677610903E-2"/>
                  <c:y val="0.2102415194270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795035759757553E-2"/>
                  <c:y val="0.228506312937360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28602659751063E-2"/>
                  <c:y val="0.105195673605937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961">
                <a:noFill/>
              </a:ln>
            </c:spPr>
            <c:txPr>
              <a:bodyPr anchor="ctr" anchorCtr="0"/>
              <a:lstStyle/>
              <a:p>
                <a:pPr>
                  <a:defRPr sz="122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40.4</c:v>
                </c:pt>
                <c:pt idx="1">
                  <c:v>43.2</c:v>
                </c:pt>
                <c:pt idx="2">
                  <c:v>45.4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35928064"/>
        <c:axId val="135929856"/>
        <c:axId val="133778496"/>
      </c:bar3DChart>
      <c:catAx>
        <c:axId val="135928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2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5929856"/>
        <c:crosses val="autoZero"/>
        <c:auto val="0"/>
        <c:lblAlgn val="ctr"/>
        <c:lblOffset val="100"/>
        <c:noMultiLvlLbl val="0"/>
      </c:catAx>
      <c:valAx>
        <c:axId val="135929856"/>
        <c:scaling>
          <c:orientation val="minMax"/>
          <c:max val="6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29956"/>
        </c:spPr>
        <c:txPr>
          <a:bodyPr/>
          <a:lstStyle/>
          <a:p>
            <a:pPr>
              <a:defRPr sz="1225" baseline="0">
                <a:latin typeface="Arial Narrow" panose="020B0606020202030204" pitchFamily="34" charset="0"/>
              </a:defRPr>
            </a:pPr>
            <a:endParaRPr lang="ru-RU"/>
          </a:p>
        </c:txPr>
        <c:crossAx val="135928064"/>
        <c:crosses val="autoZero"/>
        <c:crossBetween val="between"/>
      </c:valAx>
      <c:serAx>
        <c:axId val="133778496"/>
        <c:scaling>
          <c:orientation val="minMax"/>
        </c:scaling>
        <c:delete val="1"/>
        <c:axPos val="b"/>
        <c:majorTickMark val="out"/>
        <c:minorTickMark val="none"/>
        <c:tickLblPos val="nextTo"/>
        <c:crossAx val="135929856"/>
        <c:crosses val="autoZero"/>
      </c:serAx>
      <c:spPr>
        <a:noFill/>
        <a:ln w="25371">
          <a:noFill/>
        </a:ln>
      </c:spPr>
    </c:plotArea>
    <c:plotVisOnly val="1"/>
    <c:dispBlanksAs val="gap"/>
    <c:showDLblsOverMax val="0"/>
  </c:chart>
  <c:spPr>
    <a:solidFill>
      <a:srgbClr val="FFFFD9"/>
    </a:solidFill>
    <a:ln w="5391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697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282409904821518E-2"/>
          <c:y val="5.6899004267425323E-3"/>
          <c:w val="0.8185544756795512"/>
          <c:h val="0.825479553320415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4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F8F2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8.1541325711390986E-2"/>
                  <c:y val="2.84495021337126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5954655291689589E-2"/>
                  <c:y val="-0.3868139917787659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                                         </a:t>
                    </a:r>
                    <a:r>
                      <a:rPr lang="ru-RU" dirty="0" smtClean="0"/>
                      <a:t>(39,7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5,7%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8111255020222528E-2"/>
                  <c:y val="9.821126555482129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647865053558437"/>
                  <c:y val="0.149561944870689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30556917260572497"/>
                  <c:y val="0.1260913296222040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5753495746965521"/>
                  <c:y val="-2.81596308285077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solidFill>
                <a:schemeClr val="bg1"/>
              </a:solidFill>
              <a:ln w="2536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8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(532,9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(29,2 млн.руб.)</c:v>
                </c:pt>
                <c:pt idx="4">
                  <c:v>Прочие неналоговые доходы (3,1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76.616295532124354</c:v>
                </c:pt>
                <c:pt idx="1">
                  <c:v>5.7074011841342562</c:v>
                </c:pt>
                <c:pt idx="2">
                  <c:v>0.62971825057274555</c:v>
                </c:pt>
                <c:pt idx="3">
                  <c:v>4.1993723950426451</c:v>
                </c:pt>
                <c:pt idx="4">
                  <c:v>0.45195722579517333</c:v>
                </c:pt>
                <c:pt idx="5">
                  <c:v>12.395255412330821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(532,9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(29,2 млн.руб.)</c:v>
                </c:pt>
                <c:pt idx="4">
                  <c:v>Прочие неналоговые доходы (3,1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532940.5</c:v>
                </c:pt>
                <c:pt idx="1">
                  <c:v>39700.5</c:v>
                </c:pt>
                <c:pt idx="2">
                  <c:v>4380.3</c:v>
                </c:pt>
                <c:pt idx="3">
                  <c:v>29210.7</c:v>
                </c:pt>
                <c:pt idx="4">
                  <c:v>3143.8</c:v>
                </c:pt>
                <c:pt idx="5">
                  <c:v>86221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76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гос. и мун. собственности                   (532,9 млн.руб.)</c:v>
                </c:pt>
                <c:pt idx="1">
                  <c:v>Доходы от продажи материальных и нематериальных активов                                          (39,7 млн.руб.)</c:v>
                </c:pt>
                <c:pt idx="2">
                  <c:v>Доходы от оказания платных услуг и компенсации затрат государства                 (4,4 млн.руб.)</c:v>
                </c:pt>
                <c:pt idx="3">
                  <c:v>Штрафы, санкции, возмещение ущерба (29,2 млн.руб.)</c:v>
                </c:pt>
                <c:pt idx="4">
                  <c:v>Прочие неналоговые доходы (3,1 млн.руб.)</c:v>
                </c:pt>
                <c:pt idx="5">
                  <c:v>Платежи при пользовании природными ресурсами                                         (86,2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695596.8</c:v>
                </c:pt>
                <c:pt idx="1">
                  <c:v>695596.8</c:v>
                </c:pt>
                <c:pt idx="2">
                  <c:v>695596.8</c:v>
                </c:pt>
                <c:pt idx="3">
                  <c:v>695596.8</c:v>
                </c:pt>
                <c:pt idx="4">
                  <c:v>695596.8</c:v>
                </c:pt>
                <c:pt idx="5">
                  <c:v>695596.8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6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2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89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97395820112721"/>
          <c:y val="5.5580102250251895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7480545822755E-3"/>
                  <c:y val="0.131033697801992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76324504808735E-3"/>
                  <c:y val="0.135480091054968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63804828889896E-2"/>
                  <c:y val="0.1419408889054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794875902029E-2"/>
                  <c:y val="0.123255961488226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27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316.7</c:v>
                </c:pt>
                <c:pt idx="1">
                  <c:v>263.3</c:v>
                </c:pt>
                <c:pt idx="2">
                  <c:v>261.3</c:v>
                </c:pt>
                <c:pt idx="3">
                  <c:v>260.5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36553216"/>
        <c:axId val="136554752"/>
        <c:axId val="136245248"/>
      </c:bar3DChart>
      <c:catAx>
        <c:axId val="13655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6554752"/>
        <c:crosses val="autoZero"/>
        <c:auto val="0"/>
        <c:lblAlgn val="ctr"/>
        <c:lblOffset val="100"/>
        <c:noMultiLvlLbl val="0"/>
      </c:catAx>
      <c:valAx>
        <c:axId val="136554752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1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36553216"/>
        <c:crosses val="autoZero"/>
        <c:crossBetween val="between"/>
      </c:valAx>
      <c:serAx>
        <c:axId val="136245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36554752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5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16031616737563"/>
          <c:y val="4.3724936236396714E-2"/>
          <c:w val="0.85472682294023594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712372160376504E-2"/>
                  <c:y val="0.16620467306591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28108124415482E-3"/>
                  <c:y val="0.172022475030743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5901589887478E-2"/>
                  <c:y val="0.1387253759853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2523908649349E-2"/>
                  <c:y val="9.7983403718887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1">
                <a:noFill/>
              </a:ln>
            </c:spPr>
            <c:txPr>
              <a:bodyPr/>
              <a:lstStyle/>
              <a:p>
                <a:pPr>
                  <a:defRPr sz="11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23.2</c:v>
                </c:pt>
                <c:pt idx="1">
                  <c:v>26.5</c:v>
                </c:pt>
                <c:pt idx="2">
                  <c:v>24</c:v>
                </c:pt>
                <c:pt idx="3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36314240"/>
        <c:axId val="136320128"/>
        <c:axId val="136246144"/>
      </c:bar3DChart>
      <c:catAx>
        <c:axId val="13631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6320128"/>
        <c:crosses val="autoZero"/>
        <c:auto val="0"/>
        <c:lblAlgn val="ctr"/>
        <c:lblOffset val="100"/>
        <c:noMultiLvlLbl val="0"/>
      </c:catAx>
      <c:valAx>
        <c:axId val="13632012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2"/>
        </c:spPr>
        <c:txPr>
          <a:bodyPr/>
          <a:lstStyle/>
          <a:p>
            <a:pPr>
              <a:defRPr sz="1190" baseline="0">
                <a:latin typeface="Arial Narrow" panose="020B0606020202030204" pitchFamily="34" charset="0"/>
              </a:defRPr>
            </a:pPr>
            <a:endParaRPr lang="ru-RU"/>
          </a:p>
        </c:txPr>
        <c:crossAx val="136314240"/>
        <c:crosses val="autoZero"/>
        <c:crossBetween val="between"/>
      </c:valAx>
      <c:serAx>
        <c:axId val="136246144"/>
        <c:scaling>
          <c:orientation val="minMax"/>
        </c:scaling>
        <c:delete val="1"/>
        <c:axPos val="b"/>
        <c:majorTickMark val="out"/>
        <c:minorTickMark val="none"/>
        <c:tickLblPos val="nextTo"/>
        <c:crossAx val="13632012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542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2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601105067465812E-2"/>
          <c:y val="3.2700364567481627E-2"/>
          <c:w val="0.86027299501879284"/>
          <c:h val="0.8581673955316084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6.9288185699930898E-3"/>
                  <c:y val="0.24948744149696786"/>
                </c:manualLayout>
              </c:layout>
              <c:numFmt formatCode="#,##0.0" sourceLinked="0"/>
              <c:spPr>
                <a:noFill/>
                <a:ln w="28080">
                  <a:noFill/>
                </a:ln>
              </c:spPr>
              <c:txPr>
                <a:bodyPr/>
                <a:lstStyle/>
                <a:p>
                  <a:pPr>
                    <a:defRPr sz="1179" b="1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93503235979741E-2"/>
                  <c:y val="0.10833490524370011"/>
                </c:manualLayout>
              </c:layout>
              <c:tx>
                <c:rich>
                  <a:bodyPr/>
                  <a:lstStyle/>
                  <a:p>
                    <a:pPr>
                      <a:defRPr sz="1179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0,0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22313706531946E-2"/>
                  <c:y val="0.1044327100853383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334658773086569E-2"/>
                  <c:y val="0.10778251858229491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179" b="1">
                        <a:solidFill>
                          <a:schemeClr val="tx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10,0</a:t>
                    </a:r>
                  </a:p>
                </c:rich>
              </c:tx>
              <c:numFmt formatCode="General" sourceLinked="0"/>
              <c:spPr>
                <a:noFill/>
                <a:ln w="28080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28080">
                <a:noFill/>
              </a:ln>
            </c:spPr>
            <c:txPr>
              <a:bodyPr/>
              <a:lstStyle/>
              <a:p>
                <a:pPr>
                  <a:defRPr sz="117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shape val="cylinder"/>
        <c:axId val="136427392"/>
        <c:axId val="136428928"/>
        <c:axId val="136247936"/>
      </c:bar3DChart>
      <c:catAx>
        <c:axId val="13642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7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6428928"/>
        <c:crosses val="autoZero"/>
        <c:auto val="0"/>
        <c:lblAlgn val="ctr"/>
        <c:lblOffset val="100"/>
        <c:noMultiLvlLbl val="0"/>
      </c:catAx>
      <c:valAx>
        <c:axId val="136428928"/>
        <c:scaling>
          <c:orientation val="minMax"/>
          <c:max val="35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200"/>
        </c:spPr>
        <c:txPr>
          <a:bodyPr/>
          <a:lstStyle/>
          <a:p>
            <a:pPr>
              <a:defRPr sz="1179" baseline="0">
                <a:latin typeface="Arial Narrow" panose="020B0606020202030204" pitchFamily="34" charset="0"/>
              </a:defRPr>
            </a:pPr>
            <a:endParaRPr lang="ru-RU"/>
          </a:p>
        </c:txPr>
        <c:crossAx val="136427392"/>
        <c:crosses val="autoZero"/>
        <c:crossBetween val="between"/>
        <c:majorUnit val="5"/>
        <c:minorUnit val="1"/>
      </c:valAx>
      <c:serAx>
        <c:axId val="136247936"/>
        <c:scaling>
          <c:orientation val="minMax"/>
        </c:scaling>
        <c:delete val="1"/>
        <c:axPos val="b"/>
        <c:majorTickMark val="out"/>
        <c:minorTickMark val="none"/>
        <c:tickLblPos val="nextTo"/>
        <c:crossAx val="136428928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16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8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66311641895762"/>
          <c:y val="5.5907004515430833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827551418762888E-2"/>
                  <c:y val="0.187932977572116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8896017817121235E-3"/>
                  <c:y val="0.20182818972273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60212759621681E-2"/>
                  <c:y val="0.19881777810948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090718165983127E-3"/>
                  <c:y val="0.19907526961973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075">
                <a:noFill/>
              </a:ln>
            </c:spPr>
            <c:txPr>
              <a:bodyPr/>
              <a:lstStyle/>
              <a:p>
                <a:pPr>
                  <a:defRPr sz="118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33.4</c:v>
                </c:pt>
                <c:pt idx="1">
                  <c:v>31.6</c:v>
                </c:pt>
                <c:pt idx="2">
                  <c:v>31.6</c:v>
                </c:pt>
                <c:pt idx="3">
                  <c:v>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6917760"/>
        <c:axId val="136919296"/>
        <c:axId val="136933376"/>
      </c:bar3DChart>
      <c:catAx>
        <c:axId val="136917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8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6919296"/>
        <c:crosses val="autoZero"/>
        <c:auto val="0"/>
        <c:lblAlgn val="ctr"/>
        <c:lblOffset val="100"/>
        <c:noMultiLvlLbl val="0"/>
      </c:catAx>
      <c:valAx>
        <c:axId val="13691929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195"/>
        </c:spPr>
        <c:txPr>
          <a:bodyPr/>
          <a:lstStyle/>
          <a:p>
            <a:pPr>
              <a:defRPr sz="1180" baseline="0">
                <a:latin typeface="Arial Narrow" panose="020B0606020202030204" pitchFamily="34" charset="0"/>
              </a:defRPr>
            </a:pPr>
            <a:endParaRPr lang="ru-RU"/>
          </a:p>
        </c:txPr>
        <c:crossAx val="136917760"/>
        <c:crosses val="autoZero"/>
        <c:crossBetween val="between"/>
      </c:valAx>
      <c:serAx>
        <c:axId val="136933376"/>
        <c:scaling>
          <c:orientation val="minMax"/>
        </c:scaling>
        <c:delete val="1"/>
        <c:axPos val="b"/>
        <c:majorTickMark val="out"/>
        <c:minorTickMark val="none"/>
        <c:tickLblPos val="nextTo"/>
        <c:crossAx val="136919296"/>
        <c:crosses val="autoZero"/>
      </c:serAx>
      <c:spPr>
        <a:solidFill>
          <a:srgbClr val="FFFFD9"/>
        </a:solidFill>
        <a:ln w="25051">
          <a:noFill/>
        </a:ln>
      </c:spPr>
    </c:plotArea>
    <c:plotVisOnly val="1"/>
    <c:dispBlanksAs val="gap"/>
    <c:showDLblsOverMax val="0"/>
  </c:chart>
  <c:spPr>
    <a:solidFill>
      <a:srgbClr val="FFFFD9"/>
    </a:solidFill>
    <a:ln w="5615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6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7987415464043198E-2"/>
          <c:w val="0.85735336573558096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71056517192199E-3"/>
                  <c:y val="0.12211636529717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2315732310838E-2"/>
                  <c:y val="0.127930309814734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186771096453296E-2"/>
                  <c:y val="0.12402750003086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86205415804255E-2"/>
                  <c:y val="0.142074025955991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00">
                <a:noFill/>
              </a:ln>
            </c:spPr>
            <c:txPr>
              <a:bodyPr/>
              <a:lstStyle/>
              <a:p>
                <a:pPr>
                  <a:defRPr sz="1196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83.7</c:v>
                </c:pt>
                <c:pt idx="1">
                  <c:v>72.7</c:v>
                </c:pt>
                <c:pt idx="2">
                  <c:v>55.3</c:v>
                </c:pt>
                <c:pt idx="3">
                  <c:v>108.5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6957312"/>
        <c:axId val="136963200"/>
        <c:axId val="136934720"/>
      </c:bar3DChart>
      <c:catAx>
        <c:axId val="136957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0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6963200"/>
        <c:crosses val="autoZero"/>
        <c:auto val="0"/>
        <c:lblAlgn val="ctr"/>
        <c:lblOffset val="100"/>
        <c:noMultiLvlLbl val="0"/>
      </c:catAx>
      <c:valAx>
        <c:axId val="136963200"/>
        <c:scaling>
          <c:orientation val="minMax"/>
          <c:max val="1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3"/>
        </c:spPr>
        <c:txPr>
          <a:bodyPr/>
          <a:lstStyle/>
          <a:p>
            <a:pPr>
              <a:defRPr sz="1196" baseline="0">
                <a:latin typeface="Arial Narrow" panose="020B0606020202030204" pitchFamily="34" charset="0"/>
              </a:defRPr>
            </a:pPr>
            <a:endParaRPr lang="ru-RU"/>
          </a:p>
        </c:txPr>
        <c:crossAx val="136957312"/>
        <c:crosses val="autoZero"/>
        <c:crossBetween val="between"/>
        <c:majorUnit val="20"/>
        <c:minorUnit val="10"/>
      </c:valAx>
      <c:serAx>
        <c:axId val="136934720"/>
        <c:scaling>
          <c:orientation val="minMax"/>
        </c:scaling>
        <c:delete val="1"/>
        <c:axPos val="b"/>
        <c:majorTickMark val="out"/>
        <c:minorTickMark val="none"/>
        <c:tickLblPos val="nextTo"/>
        <c:crossAx val="136963200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D9"/>
    </a:solidFill>
    <a:ln w="5680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456312093115128"/>
          <c:y val="5.0840765757360899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927600662311453E-2"/>
                  <c:y val="0.164209053252229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39541707620204E-2"/>
                  <c:y val="0.159176773519423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6,2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594775929269093E-3"/>
                  <c:y val="0.160898234877038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16954678595481E-2"/>
                  <c:y val="0.16117065343135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34">
                <a:noFill/>
              </a:ln>
            </c:spPr>
            <c:txPr>
              <a:bodyPr/>
              <a:lstStyle/>
              <a:p>
                <a:pPr>
                  <a:defRPr sz="119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87.6</c:v>
                </c:pt>
                <c:pt idx="1">
                  <c:v>86.2</c:v>
                </c:pt>
                <c:pt idx="2">
                  <c:v>86.2</c:v>
                </c:pt>
                <c:pt idx="3">
                  <c:v>86.2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152"/>
        <c:shape val="cylinder"/>
        <c:axId val="136711168"/>
        <c:axId val="136737536"/>
        <c:axId val="136936064"/>
      </c:bar3DChart>
      <c:catAx>
        <c:axId val="13671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2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6737536"/>
        <c:crosses val="autoZero"/>
        <c:auto val="0"/>
        <c:lblAlgn val="ctr"/>
        <c:lblOffset val="100"/>
        <c:noMultiLvlLbl val="0"/>
      </c:catAx>
      <c:valAx>
        <c:axId val="136737536"/>
        <c:scaling>
          <c:orientation val="minMax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79"/>
        </c:spPr>
        <c:txPr>
          <a:bodyPr/>
          <a:lstStyle/>
          <a:p>
            <a:pPr>
              <a:defRPr sz="1192" baseline="0">
                <a:latin typeface="Arial Narrow" panose="020B0606020202030204" pitchFamily="34" charset="0"/>
              </a:defRPr>
            </a:pPr>
            <a:endParaRPr lang="ru-RU"/>
          </a:p>
        </c:txPr>
        <c:crossAx val="136711168"/>
        <c:crosses val="autoZero"/>
        <c:crossBetween val="between"/>
      </c:valAx>
      <c:serAx>
        <c:axId val="136936064"/>
        <c:scaling>
          <c:orientation val="minMax"/>
        </c:scaling>
        <c:delete val="1"/>
        <c:axPos val="b"/>
        <c:majorTickMark val="out"/>
        <c:minorTickMark val="none"/>
        <c:tickLblPos val="nextTo"/>
        <c:crossAx val="136737536"/>
        <c:crosses val="autoZero"/>
      </c:serAx>
      <c:spPr>
        <a:noFill/>
        <a:ln w="25394">
          <a:noFill/>
        </a:ln>
      </c:spPr>
    </c:plotArea>
    <c:plotVisOnly val="1"/>
    <c:dispBlanksAs val="gap"/>
    <c:showDLblsOverMax val="0"/>
  </c:chart>
  <c:spPr>
    <a:solidFill>
      <a:srgbClr val="FFFFD9"/>
    </a:solidFill>
    <a:ln w="5666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0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78338914532236"/>
          <c:y val="4.7159221536282381E-2"/>
          <c:w val="0.85472682294023594"/>
          <c:h val="0.842304084110866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543789784897578E-2"/>
                  <c:y val="0.298476154032498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58,9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59094337345763E-2"/>
                  <c:y val="0.17202286077547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627598274353636E-2"/>
                  <c:y val="0.163220166117109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222523908649349E-2"/>
                  <c:y val="0.146972983982335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8303">
                <a:noFill/>
              </a:ln>
            </c:spPr>
            <c:txPr>
              <a:bodyPr/>
              <a:lstStyle/>
              <a:p>
                <a:pPr>
                  <a:defRPr sz="1191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58.9</c:v>
                </c:pt>
                <c:pt idx="1">
                  <c:v>39.700000000000003</c:v>
                </c:pt>
                <c:pt idx="2">
                  <c:v>38.5</c:v>
                </c:pt>
                <c:pt idx="3">
                  <c:v>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cylinder"/>
        <c:axId val="136660864"/>
        <c:axId val="136662400"/>
        <c:axId val="136663040"/>
      </c:bar3DChart>
      <c:catAx>
        <c:axId val="13666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1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6662400"/>
        <c:crosses val="autoZero"/>
        <c:auto val="0"/>
        <c:lblAlgn val="ctr"/>
        <c:lblOffset val="100"/>
        <c:noMultiLvlLbl val="0"/>
      </c:catAx>
      <c:valAx>
        <c:axId val="1366624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47"/>
        </c:spPr>
        <c:txPr>
          <a:bodyPr/>
          <a:lstStyle/>
          <a:p>
            <a:pPr>
              <a:defRPr sz="1191" baseline="0">
                <a:latin typeface="Arial Narrow" panose="020B0606020202030204" pitchFamily="34" charset="0"/>
              </a:defRPr>
            </a:pPr>
            <a:endParaRPr lang="ru-RU"/>
          </a:p>
        </c:txPr>
        <c:crossAx val="136660864"/>
        <c:crosses val="autoZero"/>
        <c:crossBetween val="between"/>
      </c:valAx>
      <c:serAx>
        <c:axId val="1366630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6662400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60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4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660958769504892"/>
          <c:y val="4.1849661914937213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14164057279861E-2"/>
                  <c:y val="0.1470962737464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41211837367912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932E-2"/>
                  <c:y val="0.14780347159207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53">
                <a:noFill/>
              </a:ln>
            </c:spPr>
            <c:txPr>
              <a:bodyPr anchor="ctr" anchorCtr="0"/>
              <a:lstStyle/>
              <a:p>
                <a:pPr>
                  <a:defRPr sz="1287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25.6</c:v>
                </c:pt>
                <c:pt idx="1">
                  <c:v>29.2</c:v>
                </c:pt>
                <c:pt idx="2">
                  <c:v>27.6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37005312"/>
        <c:axId val="137007104"/>
        <c:axId val="136664832"/>
      </c:bar3DChart>
      <c:catAx>
        <c:axId val="137005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7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7007104"/>
        <c:crosses val="autoZero"/>
        <c:auto val="0"/>
        <c:lblAlgn val="ctr"/>
        <c:lblOffset val="100"/>
        <c:noMultiLvlLbl val="0"/>
      </c:catAx>
      <c:valAx>
        <c:axId val="137007104"/>
        <c:scaling>
          <c:orientation val="minMax"/>
          <c:max val="50"/>
          <c:min val="5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01"/>
        </c:spPr>
        <c:txPr>
          <a:bodyPr/>
          <a:lstStyle/>
          <a:p>
            <a:pPr>
              <a:defRPr sz="1287" baseline="0">
                <a:latin typeface="Arial Narrow" panose="020B0606020202030204" pitchFamily="34" charset="0"/>
              </a:defRPr>
            </a:pPr>
            <a:endParaRPr lang="ru-RU"/>
          </a:p>
        </c:txPr>
        <c:crossAx val="137005312"/>
        <c:crosses val="autoZero"/>
        <c:crossBetween val="between"/>
      </c:valAx>
      <c:serAx>
        <c:axId val="13666483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007104"/>
        <c:crosses val="autoZero"/>
      </c:serAx>
      <c:spPr>
        <a:noFill/>
        <a:ln w="25347">
          <a:noFill/>
        </a:ln>
      </c:spPr>
    </c:plotArea>
    <c:plotVisOnly val="1"/>
    <c:dispBlanksAs val="gap"/>
    <c:showDLblsOverMax val="0"/>
  </c:chart>
  <c:spPr>
    <a:solidFill>
      <a:srgbClr val="FFFFD9"/>
    </a:solidFill>
    <a:ln w="566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5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4076008995296"/>
          <c:y val="3.3731945658029318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6622880373843488E-3"/>
                  <c:y val="0.28548375604842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689668564699103E-3"/>
                  <c:y val="7.0619758543066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150170071223197E-2"/>
                  <c:y val="7.2033131537893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49296224606769E-2"/>
                  <c:y val="6.3548719930049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36">
                <a:noFill/>
              </a:ln>
            </c:spPr>
            <c:txPr>
              <a:bodyPr anchor="ctr" anchorCtr="0"/>
              <a:lstStyle/>
              <a:p>
                <a:pPr>
                  <a:defRPr sz="1282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8.6</c:v>
                </c:pt>
                <c:pt idx="1">
                  <c:v>3.1</c:v>
                </c:pt>
                <c:pt idx="2">
                  <c:v>3.1</c:v>
                </c:pt>
                <c:pt idx="3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37073792"/>
        <c:axId val="137075328"/>
        <c:axId val="136936512"/>
      </c:bar3DChart>
      <c:catAx>
        <c:axId val="137073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2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7075328"/>
        <c:crosses val="autoZero"/>
        <c:auto val="0"/>
        <c:lblAlgn val="ctr"/>
        <c:lblOffset val="100"/>
        <c:noMultiLvlLbl val="0"/>
      </c:catAx>
      <c:valAx>
        <c:axId val="137075328"/>
        <c:scaling>
          <c:orientation val="minMax"/>
          <c:max val="10"/>
          <c:min val="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372"/>
        </c:spPr>
        <c:txPr>
          <a:bodyPr/>
          <a:lstStyle/>
          <a:p>
            <a:pPr>
              <a:defRPr sz="1282" baseline="0">
                <a:latin typeface="Arial Narrow" panose="020B0606020202030204" pitchFamily="34" charset="0"/>
              </a:defRPr>
            </a:pPr>
            <a:endParaRPr lang="ru-RU"/>
          </a:p>
        </c:txPr>
        <c:crossAx val="137073792"/>
        <c:crosses val="autoZero"/>
        <c:crossBetween val="between"/>
        <c:minorUnit val="2.5"/>
      </c:valAx>
      <c:serAx>
        <c:axId val="136936512"/>
        <c:scaling>
          <c:orientation val="minMax"/>
        </c:scaling>
        <c:delete val="1"/>
        <c:axPos val="b"/>
        <c:majorTickMark val="out"/>
        <c:minorTickMark val="none"/>
        <c:tickLblPos val="nextTo"/>
        <c:crossAx val="137075328"/>
        <c:crosses val="autoZero"/>
      </c:serAx>
      <c:spPr>
        <a:noFill/>
        <a:ln w="25373">
          <a:noFill/>
        </a:ln>
      </c:spPr>
    </c:plotArea>
    <c:plotVisOnly val="1"/>
    <c:dispBlanksAs val="gap"/>
    <c:showDLblsOverMax val="0"/>
  </c:chart>
  <c:spPr>
    <a:solidFill>
      <a:srgbClr val="FFFFD9"/>
    </a:solidFill>
    <a:ln w="5646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77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436E-2"/>
          <c:y val="5.8428230196644837E-2"/>
          <c:w val="0.7270194099990791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394703008736062E-2"/>
                  <c:y val="-3.1847133757961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9050" cmpd="thickThin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16188.8</c:v>
                </c:pt>
                <c:pt idx="1">
                  <c:v>14814.7</c:v>
                </c:pt>
                <c:pt idx="2">
                  <c:v>13549.5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659254848542388E-2"/>
                  <c:y val="-3.184713375796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23806688348717E-2"/>
                  <c:y val="-9.55414012738847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035971904852282E-2"/>
                  <c:y val="-2.8662420382165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EB"/>
              </a:solidFill>
              <a:ln w="19050" cap="rnd">
                <a:solidFill>
                  <a:srgbClr val="FF0000"/>
                </a:solidFill>
                <a:round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6237.9</c:v>
                </c:pt>
                <c:pt idx="1">
                  <c:v>6550.1</c:v>
                </c:pt>
                <c:pt idx="2">
                  <c:v>7006.4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672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0224330433007244E-2"/>
                  <c:y val="-2.5477707006369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1838787900346E-2"/>
                  <c:y val="-1.9108280254777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412688961162206E-2"/>
                  <c:y val="-1.5923566878980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solidFill>
                <a:srgbClr val="FFFFEB"/>
              </a:solidFill>
              <a:ln w="19050" cmpd="thickThin">
                <a:solidFill>
                  <a:srgbClr val="92D050"/>
                </a:solidFill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9950.9</c:v>
                </c:pt>
                <c:pt idx="1">
                  <c:v>8264.6</c:v>
                </c:pt>
                <c:pt idx="2">
                  <c:v>6543.1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34926336"/>
        <c:axId val="134927872"/>
        <c:axId val="0"/>
      </c:bar3DChart>
      <c:catAx>
        <c:axId val="13492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927872"/>
        <c:crosses val="autoZero"/>
        <c:auto val="0"/>
        <c:lblAlgn val="ctr"/>
        <c:lblOffset val="100"/>
        <c:noMultiLvlLbl val="0"/>
      </c:catAx>
      <c:valAx>
        <c:axId val="13492787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73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34926336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1112398609501735"/>
          <c:y val="9.0476190476190474E-2"/>
          <c:w val="0.18887601390498263"/>
          <c:h val="0.71666666666666667"/>
        </c:manualLayout>
      </c:layout>
      <c:overlay val="0"/>
      <c:spPr>
        <a:ln>
          <a:noFill/>
        </a:ln>
      </c:spPr>
      <c:txPr>
        <a:bodyPr/>
        <a:lstStyle/>
        <a:p>
          <a:pPr>
            <a:defRPr sz="1593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017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2E-2"/>
          <c:y val="0.16096800703225417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986">
          <a:noFill/>
        </a:ln>
      </c:spPr>
    </c:plotArea>
    <c:plotVisOnly val="1"/>
    <c:dispBlanksAs val="zero"/>
    <c:showDLblsOverMax val="0"/>
  </c:chart>
  <c:txPr>
    <a:bodyPr/>
    <a:lstStyle/>
    <a:p>
      <a:pPr>
        <a:defRPr sz="1345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77382400747498E-2"/>
          <c:y val="4.3339608933038481E-2"/>
          <c:w val="0.92596076293924323"/>
          <c:h val="0.9105837554533676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w="57150" h="381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rgbClr val="FFA4D9"/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46"/>
            <c:spPr>
              <a:solidFill>
                <a:schemeClr val="tx2">
                  <a:lumMod val="75000"/>
                </a:schemeClr>
              </a:solidFill>
              <a:ln w="37936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657189946435929"/>
                  <c:y val="-0.295096757959451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1.4832997544033819E-2"/>
                  <c:y val="1.79937047536250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7.2517511330861151E-2"/>
                  <c:y val="-5.75798388954645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5.7684384013185E-2"/>
                  <c:y val="6.477733711305033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Ведомственные программы
117,2
</a:t>
                    </a:r>
                    <a:r>
                      <a:rPr lang="ru-RU" dirty="0" smtClean="0"/>
                      <a:t>0,8%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0.10712814173877215"/>
                  <c:y val="-5.03823733101502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sz="1298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15806"/>
              </c:spPr>
            </c:leaderLines>
          </c:dLbls>
          <c:cat>
            <c:strRef>
              <c:f>Лист1!$A$2:$A$6</c:f>
              <c:strCache>
                <c:ptCount val="5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3">
                  <c:v>Ведомственные программы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12323.8</c:v>
                </c:pt>
                <c:pt idx="1">
                  <c:v>2925</c:v>
                </c:pt>
                <c:pt idx="2">
                  <c:v>1133</c:v>
                </c:pt>
                <c:pt idx="3">
                  <c:v>143.1</c:v>
                </c:pt>
                <c:pt idx="4">
                  <c:v>212.4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15"/>
        <c:secondPieSize val="22"/>
        <c:serLines/>
      </c:ofPieChart>
      <c:spPr>
        <a:noFill/>
        <a:ln w="25380">
          <a:noFill/>
        </a:ln>
      </c:spPr>
    </c:plotArea>
    <c:plotVisOnly val="1"/>
    <c:dispBlanksAs val="zero"/>
    <c:showDLblsOverMax val="0"/>
  </c:chart>
  <c:spPr>
    <a:solidFill>
      <a:srgbClr val="FFFFCC"/>
    </a:solidFill>
    <a:ln w="37936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2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17388042973"/>
          <c:y val="6.6516929809159783E-2"/>
          <c:w val="0.78619456876267457"/>
          <c:h val="0.737406281456942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9200849493866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62,4%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936067959509341E-3"/>
                  <c:y val="-2.642154271122996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56,4%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96803397975467E-3"/>
                  <c:y val="-2.9724235550133708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52,2%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84016989877335E-3"/>
                  <c:y val="-2.642154271122996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4</a:t>
                    </a:r>
                    <a:r>
                      <a:rPr lang="ru-RU" sz="1400" dirty="0" smtClean="0"/>
                      <a:t>7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62.4</c:v>
                </c:pt>
                <c:pt idx="1">
                  <c:v>56.4</c:v>
                </c:pt>
                <c:pt idx="2">
                  <c:v>52.2</c:v>
                </c:pt>
                <c:pt idx="3">
                  <c:v>47.6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920084949386665E-3"/>
                  <c:y val="1.1186506705376653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b="1" dirty="0" smtClean="0"/>
                      <a:t>6672,5</a:t>
                    </a:r>
                    <a:r>
                      <a:rPr lang="ru-RU" sz="1600" b="0" dirty="0" smtClean="0"/>
                      <a:t>  </a:t>
                    </a:r>
                  </a:p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b="0" dirty="0" smtClean="0"/>
                      <a:t>37,6%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920084949386665E-3"/>
                  <c:y val="-1.6513464194518726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7289,4</a:t>
                    </a:r>
                  </a:p>
                  <a:p>
                    <a:r>
                      <a:rPr lang="ru-RU" sz="1400" dirty="0" smtClean="0"/>
                      <a:t>43,6%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88686034512639E-2"/>
                  <c:y val="-1.6385777408384729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7351,2</a:t>
                    </a:r>
                  </a:p>
                  <a:p>
                    <a:r>
                      <a:rPr lang="ru-RU" sz="1400" dirty="0" smtClean="0"/>
                      <a:t>47,8%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904101939264016E-3"/>
                  <c:y val="-1.321077135561498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7396,4</a:t>
                    </a:r>
                  </a:p>
                  <a:p>
                    <a:r>
                      <a:rPr lang="en-US" sz="1400" dirty="0" smtClean="0"/>
                      <a:t>5</a:t>
                    </a:r>
                    <a:r>
                      <a:rPr lang="ru-RU" sz="1400" dirty="0" smtClean="0"/>
                      <a:t>2</a:t>
                    </a:r>
                    <a:r>
                      <a:rPr lang="en-US" sz="1400" dirty="0" smtClean="0"/>
                      <a:t>,</a:t>
                    </a:r>
                    <a:r>
                      <a:rPr lang="ru-RU" sz="1400" dirty="0" smtClean="0"/>
                      <a:t>4%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37.6</c:v>
                </c:pt>
                <c:pt idx="1">
                  <c:v>43.6</c:v>
                </c:pt>
                <c:pt idx="2">
                  <c:v>47.8</c:v>
                </c:pt>
                <c:pt idx="3">
                  <c:v>52.4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37838976"/>
        <c:axId val="137840512"/>
        <c:axId val="0"/>
      </c:bar3DChart>
      <c:catAx>
        <c:axId val="13783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7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37840512"/>
        <c:crosses val="autoZero"/>
        <c:auto val="1"/>
        <c:lblAlgn val="ctr"/>
        <c:lblOffset val="100"/>
        <c:noMultiLvlLbl val="0"/>
      </c:catAx>
      <c:valAx>
        <c:axId val="137840512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 Narrow" panose="020B0606020202030204" pitchFamily="34" charset="0"/>
              </a:defRPr>
            </a:pPr>
            <a:endParaRPr lang="ru-RU"/>
          </a:p>
        </c:txPr>
        <c:crossAx val="137838976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37997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829548953972885"/>
          <c:h val="0.806808223718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8.957300769553532E-2"/>
                  <c:y val="0.1436865021770682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1903215670123689"/>
                  <c:y val="-5.7599853719301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2784751560528237"/>
                  <c:y val="-7.564218591504030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Общегосударствен-ные</a:t>
                    </a:r>
                    <a:r>
                      <a:rPr lang="ru-RU" dirty="0" smtClean="0"/>
                      <a:t> вопросы                  </a:t>
                    </a:r>
                    <a:r>
                      <a:rPr lang="ru-RU" dirty="0"/>
                      <a:t>(1 </a:t>
                    </a:r>
                    <a:r>
                      <a:rPr lang="ru-RU" dirty="0" smtClean="0"/>
                      <a:t>179,4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err="1" smtClean="0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7,0%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5621567533185715"/>
                  <c:y val="-1.029039004376992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                 (764,4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4,6%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153342603578834E-2"/>
                  <c:y val="9.15673030032841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                  </a:t>
                    </a:r>
                    <a:r>
                      <a:rPr lang="ru-RU" dirty="0" smtClean="0"/>
                      <a:t>(450,9 </a:t>
                    </a:r>
                    <a:r>
                      <a:rPr lang="ru-RU" dirty="0" err="1"/>
                      <a:t>млн.руб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2,7%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1.339278612624519E-2"/>
                  <c:y val="2.61648285551360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0.11664841804552928"/>
                  <c:y val="9.058043724215170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расходы (</a:t>
                    </a:r>
                    <a:r>
                      <a:rPr lang="ru-RU" dirty="0" smtClean="0"/>
                      <a:t>289,6 </a:t>
                    </a:r>
                    <a:r>
                      <a:rPr lang="ru-RU" dirty="0"/>
                      <a:t>млн.руб.)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338020892645357E-2"/>
                  <c:y val="-0.104349757119311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solidFill>
                <a:schemeClr val="bg1"/>
              </a:solidFill>
              <a:ln w="12696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Образование                             (10 363,9 млн.руб.)</c:v>
                </c:pt>
                <c:pt idx="1">
                  <c:v>Жилищно-коммунальное хозяйство                     (2 049,3 млн.руб.)</c:v>
                </c:pt>
                <c:pt idx="2">
                  <c:v>Общегосударственные вопросы (1 179,4 млн.руб.)</c:v>
                </c:pt>
                <c:pt idx="3">
                  <c:v>Социальная политика (764,4 млн.руб.)</c:v>
                </c:pt>
                <c:pt idx="4">
                  <c:v>Культура                       (450,9 млн.руб.)</c:v>
                </c:pt>
                <c:pt idx="5">
                  <c:v>Национальная экономика                 (1 343,2 млн.руб.)</c:v>
                </c:pt>
                <c:pt idx="6">
                  <c:v>Другие расходы (289,6 млн.руб.)</c:v>
                </c:pt>
                <c:pt idx="7">
                  <c:v>Физическая культура и спорт                             (296,7 млн.руб.)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61.921095758437509</c:v>
                </c:pt>
                <c:pt idx="1">
                  <c:v>12.243706716459226</c:v>
                </c:pt>
                <c:pt idx="2">
                  <c:v>7.0462613155033402</c:v>
                </c:pt>
                <c:pt idx="3">
                  <c:v>4.5668793905953731</c:v>
                </c:pt>
                <c:pt idx="4">
                  <c:v>2.6938253683534557</c:v>
                </c:pt>
                <c:pt idx="5">
                  <c:v>8.0252507214403934</c:v>
                </c:pt>
                <c:pt idx="6">
                  <c:v>1.7305475951821609</c:v>
                </c:pt>
                <c:pt idx="7">
                  <c:v>1.7724331340285502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(10 363,9 млн.руб.)</c:v>
                </c:pt>
                <c:pt idx="1">
                  <c:v>Жилищно-коммунальное хозяйство                     (2 049,3 млн.руб.)</c:v>
                </c:pt>
                <c:pt idx="2">
                  <c:v>Общегосударственные вопросы (1 179,4 млн.руб.)</c:v>
                </c:pt>
                <c:pt idx="3">
                  <c:v>Социальная политика (764,4 млн.руб.)</c:v>
                </c:pt>
                <c:pt idx="4">
                  <c:v>Культура                       (450,9 млн.руб.)</c:v>
                </c:pt>
                <c:pt idx="5">
                  <c:v>Национальная экономика                 (1 343,2 млн.руб.)</c:v>
                </c:pt>
                <c:pt idx="6">
                  <c:v>Другие расходы (289,6 млн.руб.)</c:v>
                </c:pt>
                <c:pt idx="7">
                  <c:v>Физическая культура и спорт                             (296,7 млн.руб.)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10363907.300000001</c:v>
                </c:pt>
                <c:pt idx="1">
                  <c:v>2049263.5</c:v>
                </c:pt>
                <c:pt idx="2">
                  <c:v>1179352.5</c:v>
                </c:pt>
                <c:pt idx="3">
                  <c:v>764371.4</c:v>
                </c:pt>
                <c:pt idx="4">
                  <c:v>450873.1</c:v>
                </c:pt>
                <c:pt idx="5">
                  <c:v>1343208.7</c:v>
                </c:pt>
                <c:pt idx="6">
                  <c:v>289646.59999999998</c:v>
                </c:pt>
                <c:pt idx="7">
                  <c:v>296657.09999999998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cat>
            <c:strRef>
              <c:f>Лист1!$A$2:$A$9</c:f>
              <c:strCache>
                <c:ptCount val="8"/>
                <c:pt idx="0">
                  <c:v>Образование                             (10 363,9 млн.руб.)</c:v>
                </c:pt>
                <c:pt idx="1">
                  <c:v>Жилищно-коммунальное хозяйство                     (2 049,3 млн.руб.)</c:v>
                </c:pt>
                <c:pt idx="2">
                  <c:v>Общегосударственные вопросы (1 179,4 млн.руб.)</c:v>
                </c:pt>
                <c:pt idx="3">
                  <c:v>Социальная политика (764,4 млн.руб.)</c:v>
                </c:pt>
                <c:pt idx="4">
                  <c:v>Культура                       (450,9 млн.руб.)</c:v>
                </c:pt>
                <c:pt idx="5">
                  <c:v>Национальная экономика                 (1 343,2 млн.руб.)</c:v>
                </c:pt>
                <c:pt idx="6">
                  <c:v>Другие расходы (289,6 млн.руб.)</c:v>
                </c:pt>
                <c:pt idx="7">
                  <c:v>Физическая культура и спорт                             (296,7 млн.руб.)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16737280.199999999</c:v>
                </c:pt>
                <c:pt idx="1">
                  <c:v>16737280.199999999</c:v>
                </c:pt>
                <c:pt idx="2">
                  <c:v>16737280.199999999</c:v>
                </c:pt>
                <c:pt idx="3">
                  <c:v>16737280.199999999</c:v>
                </c:pt>
                <c:pt idx="4">
                  <c:v>16737280.199999999</c:v>
                </c:pt>
                <c:pt idx="5">
                  <c:v>16737280.199999999</c:v>
                </c:pt>
                <c:pt idx="6">
                  <c:v>16737280.199999999</c:v>
                </c:pt>
                <c:pt idx="7">
                  <c:v>16737280.199999999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5" cap="flat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2023</a:t>
            </a:r>
            <a:r>
              <a:rPr lang="ru-RU" u="sng" baseline="0" dirty="0" smtClean="0">
                <a:latin typeface="Arial Narrow" panose="020B0606020202030204" pitchFamily="34" charset="0"/>
              </a:rPr>
              <a:t> год</a:t>
            </a:r>
            <a:endParaRPr lang="ru-RU" u="sng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71995770846665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192211849833827"/>
                  <c:y val="-0.266175182105070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828066009999102"/>
                  <c:y val="-7.04693054933861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2025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07822078776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95667270968265E-2"/>
          <c:y val="5.6990188824874645E-2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147748384278406"/>
                  <c:y val="-0.30925423065208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04413546943261"/>
                  <c:y val="1.09274199655254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74.599999999999994</c:v>
                </c:pt>
                <c:pt idx="1">
                  <c:v>25.400000000000006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01500769205591"/>
          <c:y val="0.21859855947148288"/>
          <c:w val="0.41334653530162691"/>
          <c:h val="0.53845875497401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216">
          <a:noFill/>
        </a:ln>
      </c:spPr>
    </c:plotArea>
    <c:legend>
      <c:legendPos val="r"/>
      <c:layout>
        <c:manualLayout>
          <c:xMode val="edge"/>
          <c:yMode val="edge"/>
          <c:x val="0"/>
          <c:y val="0.74825174825174823"/>
          <c:w val="0.99610894941634243"/>
          <c:h val="0.25174825174825177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787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2024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5348951522"/>
          <c:y val="0.83079370979915057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73575026136752"/>
                  <c:y val="-0.251015979129026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204395419192756"/>
                  <c:y val="-8.228799902174321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77.2</c:v>
                </c:pt>
                <c:pt idx="1">
                  <c:v>22.799999999999997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gap"/>
    <c:showDLblsOverMax val="0"/>
  </c:chart>
  <c:spPr>
    <a:noFill/>
    <a:ln>
      <a:noFill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96823508946523"/>
          <c:y val="2.8717013888888889E-2"/>
          <c:w val="0.61128924596769296"/>
          <c:h val="0.6859466837373519"/>
        </c:manualLayout>
      </c:layout>
      <c:pie3DChart>
        <c:varyColors val="1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022813688212927E-2"/>
          <c:y val="0.79423868312757206"/>
          <c:w val="0.91634980988593151"/>
          <c:h val="0.15226337448559671"/>
        </c:manualLayout>
      </c:layout>
      <c:overlay val="0"/>
      <c:spPr>
        <a:ln>
          <a:noFill/>
        </a:ln>
      </c:spPr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51" cap="rnd" cmpd="sng">
      <a:solidFill>
        <a:srgbClr val="72A2DC"/>
      </a:solidFill>
      <a:prstDash val="solid"/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96453469422468"/>
          <c:y val="9.0804699457087046E-4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2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1414498249143919"/>
                  <c:y val="0.17970559097567054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smtClean="0"/>
                      <a:t> </a:t>
                    </a:r>
                    <a:r>
                      <a:rPr lang="en-US" sz="1300" b="1"/>
                      <a:t>82%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6292634796571808E-2"/>
                  <c:y val="7.4735333163733547E-3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sz="1300" b="1" dirty="0" smtClean="0"/>
                      <a:t>18</a:t>
                    </a:r>
                    <a:r>
                      <a:rPr lang="en-US" sz="1300" b="1" dirty="0"/>
                      <a:t>%</a:t>
                    </a:r>
                    <a:endParaRPr lang="en-US" dirty="0"/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3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82.34919479574198</c:v>
                </c:pt>
                <c:pt idx="1">
                  <c:v>17.650805204258027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6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099" b="0"/>
            </a:pPr>
            <a:endParaRPr lang="ru-RU"/>
          </a:p>
        </c:txPr>
      </c:legendEntry>
      <c:layout>
        <c:manualLayout>
          <c:xMode val="edge"/>
          <c:yMode val="edge"/>
          <c:x val="5.1470588235294115E-2"/>
          <c:y val="0.80246913580246915"/>
          <c:w val="0.87867647058823528"/>
          <c:h val="0.15637860082304528"/>
        </c:manualLayout>
      </c:layout>
      <c:overlay val="0"/>
      <c:txPr>
        <a:bodyPr/>
        <a:lstStyle/>
        <a:p>
          <a:pPr>
            <a:defRPr sz="1099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096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8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1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3685356710763799"/>
                  <c:y val="0.17173497978260549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1"/>
                    </a:pPr>
                    <a:r>
                      <a:rPr lang="ru-RU" sz="1200" b="1" dirty="0" smtClean="0"/>
                      <a:t>91</a:t>
                    </a:r>
                    <a:r>
                      <a:rPr lang="en-US" sz="1200" b="1" dirty="0" smtClean="0"/>
                      <a:t>%</a:t>
                    </a:r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156230786013209E-2"/>
                  <c:y val="1.0677406442997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solidFill>
                <a:schemeClr val="bg1"/>
              </a:solidFill>
              <a:ln w="2541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1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91.397023957368987</c:v>
                </c:pt>
                <c:pt idx="1">
                  <c:v>8.6029760426310204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5.3980443880283217E-2"/>
          <c:y val="0.79851284718393445"/>
          <c:w val="0.8844733136317658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3761221616627"/>
          <c:y val="0.15731063383470364"/>
          <c:w val="0.541801541009301"/>
          <c:h val="0.5921709130548599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объема муниципального долга, млн. руб.</c:v>
                </c:pt>
              </c:strCache>
            </c:strRef>
          </c:tx>
          <c:spPr>
            <a:ln w="44388" cap="sq" cmpd="sng">
              <a:solidFill>
                <a:srgbClr val="72A2DC"/>
              </a:solidFill>
              <a:prstDash val="solid"/>
            </a:ln>
          </c:spPr>
          <c:marker>
            <c:symbol val="circle"/>
            <c:size val="11"/>
            <c:spPr>
              <a:solidFill>
                <a:srgbClr val="C00000"/>
              </a:solidFill>
              <a:ln>
                <a:solidFill>
                  <a:srgbClr val="72A2DC"/>
                </a:solidFill>
              </a:ln>
              <a:scene3d>
                <a:camera prst="orthographicFront"/>
                <a:lightRig rig="threePt" dir="t"/>
              </a:scene3d>
              <a:sp3d prstMaterial="dkEdge">
                <a:bevelT/>
              </a:sp3d>
            </c:spPr>
          </c:marker>
          <c:dLbls>
            <c:dLbl>
              <c:idx val="2"/>
              <c:layout>
                <c:manualLayout>
                  <c:x val="-5.6881627088515588E-2"/>
                  <c:y val="0.168307728734833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cap="rnd">
                <a:solidFill>
                  <a:schemeClr val="accent1"/>
                </a:solidFill>
                <a:prstDash val="solid"/>
                <a:round/>
              </a:ln>
            </c:spPr>
            <c:txPr>
              <a:bodyPr/>
              <a:lstStyle/>
              <a:p>
                <a:pPr>
                  <a:defRPr sz="1398" b="1"/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3297.3</c:v>
                </c:pt>
                <c:pt idx="1">
                  <c:v>3872.1</c:v>
                </c:pt>
                <c:pt idx="2">
                  <c:v>4428.7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26912"/>
        <c:axId val="143128448"/>
      </c:lineChart>
      <c:catAx>
        <c:axId val="143126912"/>
        <c:scaling>
          <c:orientation val="minMax"/>
        </c:scaling>
        <c:delete val="0"/>
        <c:axPos val="b"/>
        <c:minorGridlines/>
        <c:numFmt formatCode="General" sourceLinked="0"/>
        <c:majorTickMark val="none"/>
        <c:minorTickMark val="cross"/>
        <c:tickLblPos val="low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43128448"/>
        <c:crossesAt val="0"/>
        <c:auto val="1"/>
        <c:lblAlgn val="ctr"/>
        <c:lblOffset val="100"/>
        <c:tickLblSkip val="1"/>
        <c:noMultiLvlLbl val="0"/>
      </c:catAx>
      <c:valAx>
        <c:axId val="143128448"/>
        <c:scaling>
          <c:orientation val="minMax"/>
          <c:max val="5000"/>
          <c:min val="200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1"/>
        <c:majorTickMark val="out"/>
        <c:minorTickMark val="none"/>
        <c:tickLblPos val="nextTo"/>
        <c:spPr>
          <a:ln w="28535">
            <a:solidFill>
              <a:schemeClr val="tx1"/>
            </a:solidFill>
          </a:ln>
        </c:spPr>
        <c:txPr>
          <a:bodyPr/>
          <a:lstStyle/>
          <a:p>
            <a:pPr>
              <a:defRPr sz="1398"/>
            </a:pPr>
            <a:endParaRPr lang="ru-RU"/>
          </a:p>
        </c:txPr>
        <c:crossAx val="143126912"/>
        <c:crossesAt val="1"/>
        <c:crossBetween val="between"/>
        <c:majorUnit val="2000"/>
        <c:minorUnit val="1000"/>
      </c:valAx>
      <c:spPr>
        <a:noFill/>
        <a:ln w="25365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>
        <c:manualLayout>
          <c:xMode val="edge"/>
          <c:yMode val="edge"/>
          <c:x val="5.3892215568862277E-2"/>
          <c:y val="0"/>
          <c:w val="0.8967065868263473"/>
          <c:h val="0.1228550454159281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38047" cap="sq">
      <a:solidFill>
        <a:schemeClr val="tx1"/>
      </a:solidFill>
      <a:prstDash val="solid"/>
      <a:bevel/>
    </a:ln>
  </c:spPr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76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00125325210991"/>
          <c:y val="1.1932291666666667E-2"/>
          <c:w val="0.78808125429846376"/>
          <c:h val="0.909293343263642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rgbClr val="007FD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12"/>
          <c:dPt>
            <c:idx val="0"/>
            <c:bubble3D val="0"/>
            <c:spPr>
              <a:solidFill>
                <a:srgbClr val="72A2DC"/>
              </a:solidFill>
              <a:ln>
                <a:solidFill>
                  <a:srgbClr val="007FDE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11341280072988358"/>
                  <c:y val="0.20371640600105406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sz="1300" b="1" dirty="0" smtClean="0"/>
                      <a:t> </a:t>
                    </a:r>
                    <a:r>
                      <a:rPr lang="en-US" sz="1300" b="1" dirty="0"/>
                      <a:t>85%</a:t>
                    </a:r>
                  </a:p>
                </c:rich>
              </c:tx>
              <c:spPr>
                <a:solidFill>
                  <a:schemeClr val="bg1"/>
                </a:solidFill>
              </c:spPr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5783335647275832E-2"/>
                  <c:y val="3.1931501366204436E-2"/>
                </c:manualLayout>
              </c:layout>
              <c:tx>
                <c:rich>
                  <a:bodyPr/>
                  <a:lstStyle/>
                  <a:p>
                    <a:pPr>
                      <a:defRPr sz="1300" b="1"/>
                    </a:pPr>
                    <a:r>
                      <a:rPr lang="en-US" b="1" dirty="0" smtClean="0"/>
                      <a:t>15</a:t>
                    </a:r>
                    <a:r>
                      <a:rPr lang="en-US" b="1" dirty="0"/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3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Кредиты кредитных организаций</c:v>
                </c:pt>
                <c:pt idx="1">
                  <c:v>Бюджетные кредиты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85.098525348002369</c:v>
                </c:pt>
                <c:pt idx="1">
                  <c:v>14.901474651997622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4.8942660504968365E-2"/>
          <c:y val="0.81505316779699422"/>
          <c:w val="0.89958666375771035"/>
          <c:h val="0.15326452096887208"/>
        </c:manualLayout>
      </c:layout>
      <c:overlay val="0"/>
      <c:txPr>
        <a:bodyPr/>
        <a:lstStyle/>
        <a:p>
          <a:pPr>
            <a:defRPr sz="1100" b="0"/>
          </a:pPr>
          <a:endParaRPr lang="ru-RU"/>
        </a:p>
      </c:txPr>
    </c:legend>
    <c:plotVisOnly val="1"/>
    <c:dispBlanksAs val="zero"/>
    <c:showDLblsOverMax val="0"/>
  </c:chart>
  <c:spPr>
    <a:solidFill>
      <a:srgbClr val="FFFFE5"/>
    </a:solidFill>
    <a:ln w="57173" cap="rnd" cmpd="sng">
      <a:solidFill>
        <a:srgbClr val="72A2DC"/>
      </a:solidFill>
      <a:bevel/>
    </a:ln>
    <a:effectLst>
      <a:softEdge rad="63500"/>
    </a:effectLst>
    <a:scene3d>
      <a:camera prst="orthographicFront"/>
      <a:lightRig rig="threePt" dir="t"/>
    </a:scene3d>
    <a:sp3d prstMaterial="dkEdge"/>
  </c:spPr>
  <c:txPr>
    <a:bodyPr/>
    <a:lstStyle/>
    <a:p>
      <a:pPr>
        <a:defRPr sz="1801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4273899854066E-2"/>
          <c:y val="1.3080407001868886E-2"/>
          <c:w val="0.75880270561128393"/>
          <c:h val="0.762835992614251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  <a:contourClr>
                <a:srgbClr val="000000"/>
              </a:contourClr>
            </a:sp3d>
          </c:spPr>
          <c:explosion val="21"/>
          <c:dPt>
            <c:idx val="0"/>
            <c:bubble3D val="0"/>
            <c:spPr>
              <a:solidFill>
                <a:srgbClr val="72A2DC">
                  <a:alpha val="91765"/>
                </a:srgb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w="165100" prst="coolSlant"/>
                <a:contourClr>
                  <a:srgbClr val="000000"/>
                </a:contourClr>
              </a:sp3d>
            </c:spPr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4553219912885764E-2"/>
                  <c:y val="-6.7823393066600818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154700000791782"/>
                  <c:y val="2.2878758116746455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338630530583757"/>
                  <c:y val="5.1304235580673582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609618183061905E-2"/>
                  <c:y val="8.2452786773000483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4488110738425339E-2"/>
                  <c:y val="-2.2788961786049017E-2"/>
                </c:manualLayout>
              </c:layout>
              <c:numFmt formatCode="0.0%" sourceLinked="0"/>
              <c:spPr>
                <a:solidFill>
                  <a:schemeClr val="bg1"/>
                </a:solidFill>
                <a:ln w="25343">
                  <a:solidFill>
                    <a:srgbClr val="1F497D"/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97"/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 w="25343">
                <a:solidFill>
                  <a:srgbClr val="1F497D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97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(3 188,9 млн. руб.)                                                                      </c:v>
                </c:pt>
                <c:pt idx="1">
                  <c:v>Земельный налог                                                                           (923,7 млн.руб.)</c:v>
                </c:pt>
                <c:pt idx="2">
                  <c:v>Налог на имущество физических лиц                                        (796,4 млн.руб.)</c:v>
                </c:pt>
                <c:pt idx="3">
                  <c:v>Налог на совокупный доход (498,2 млн.руб.)</c:v>
                </c:pt>
                <c:pt idx="4">
                  <c:v>Государственная пошлина (94,7 млн.руб.)</c:v>
                </c:pt>
                <c:pt idx="5">
                  <c:v>Акцизы (40,4 млн.руб.)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57.537371113606085</c:v>
                </c:pt>
                <c:pt idx="1">
                  <c:v>16.666744251194014</c:v>
                </c:pt>
                <c:pt idx="2">
                  <c:v>14.368979237694852</c:v>
                </c:pt>
                <c:pt idx="3">
                  <c:v>8.9897372269795959</c:v>
                </c:pt>
                <c:pt idx="4">
                  <c:v>1.7090427942179391</c:v>
                </c:pt>
                <c:pt idx="5">
                  <c:v>0.72812537630751129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(3 188,9 млн. руб.)                                                                      </c:v>
                </c:pt>
                <c:pt idx="1">
                  <c:v>Земельный налог                                                                           (923,7 млн.руб.)</c:v>
                </c:pt>
                <c:pt idx="2">
                  <c:v>Налог на имущество физических лиц                                        (796,4 млн.руб.)</c:v>
                </c:pt>
                <c:pt idx="3">
                  <c:v>Налог на совокупный доход (498,2 млн.руб.)</c:v>
                </c:pt>
                <c:pt idx="4">
                  <c:v>Государственная пошлина (94,7 млн.руб.)</c:v>
                </c:pt>
                <c:pt idx="5">
                  <c:v>Акцизы (40,4 млн.руб.)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3188918</c:v>
                </c:pt>
                <c:pt idx="1">
                  <c:v>923728</c:v>
                </c:pt>
                <c:pt idx="2">
                  <c:v>796378</c:v>
                </c:pt>
                <c:pt idx="3">
                  <c:v>498242</c:v>
                </c:pt>
                <c:pt idx="4">
                  <c:v>94721</c:v>
                </c:pt>
                <c:pt idx="5">
                  <c:v>40355.199999999997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 w="25251">
                <a:noFill/>
              </a:ln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                                                                                             (3 188,9 млн. руб.)                                                                      </c:v>
                </c:pt>
                <c:pt idx="1">
                  <c:v>Земельный налог                                                                           (923,7 млн.руб.)</c:v>
                </c:pt>
                <c:pt idx="2">
                  <c:v>Налог на имущество физических лиц                                        (796,4 млн.руб.)</c:v>
                </c:pt>
                <c:pt idx="3">
                  <c:v>Налог на совокупный доход (498,2 млн.руб.)</c:v>
                </c:pt>
                <c:pt idx="4">
                  <c:v>Государственная пошлина (94,7 млн.руб.)</c:v>
                </c:pt>
                <c:pt idx="5">
                  <c:v>Акцизы (40,4 млн.руб.)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5542342.2000000002</c:v>
                </c:pt>
                <c:pt idx="1">
                  <c:v>5542342.2000000002</c:v>
                </c:pt>
                <c:pt idx="2">
                  <c:v>5542342.2000000002</c:v>
                </c:pt>
                <c:pt idx="3">
                  <c:v>5542342.2000000002</c:v>
                </c:pt>
                <c:pt idx="4">
                  <c:v>5542342.2000000002</c:v>
                </c:pt>
                <c:pt idx="5">
                  <c:v>5542342.2000000002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43">
          <a:noFill/>
        </a:ln>
      </c:spPr>
    </c:plotArea>
    <c:plotVisOnly val="1"/>
    <c:dispBlanksAs val="zero"/>
    <c:showDLblsOverMax val="0"/>
  </c:chart>
  <c:spPr>
    <a:solidFill>
      <a:srgbClr val="FFFFE5"/>
    </a:solidFill>
    <a:ln w="56816">
      <a:solidFill>
        <a:srgbClr val="558ED5"/>
      </a:solidFill>
    </a:ln>
    <a:scene3d>
      <a:camera prst="orthographicFront"/>
      <a:lightRig rig="threePt" dir="t"/>
    </a:scene3d>
  </c:spPr>
  <c:txPr>
    <a:bodyPr/>
    <a:lstStyle/>
    <a:p>
      <a:pPr>
        <a:defRPr sz="179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8874579113551"/>
          <c:y val="4.1124315780230077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97525122171708E-2"/>
                  <c:y val="0.169401106460205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208126335509176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294247120940165E-2"/>
                  <c:y val="0.21100079032871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12">
                <a:noFill/>
              </a:ln>
            </c:spPr>
            <c:txPr>
              <a:bodyPr anchor="ctr" anchorCtr="0"/>
              <a:lstStyle/>
              <a:p>
                <a:pPr>
                  <a:defRPr sz="129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2807.6</c:v>
                </c:pt>
                <c:pt idx="1">
                  <c:v>3188.9</c:v>
                </c:pt>
                <c:pt idx="2">
                  <c:v>3510.3</c:v>
                </c:pt>
                <c:pt idx="3">
                  <c:v>3811.3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gapDepth val="170"/>
        <c:shape val="cylinder"/>
        <c:axId val="133852160"/>
        <c:axId val="133853952"/>
        <c:axId val="133574656"/>
      </c:bar3DChart>
      <c:catAx>
        <c:axId val="133852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90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3853952"/>
        <c:crosses val="autoZero"/>
        <c:auto val="0"/>
        <c:lblAlgn val="ctr"/>
        <c:lblOffset val="100"/>
        <c:noMultiLvlLbl val="0"/>
      </c:catAx>
      <c:valAx>
        <c:axId val="133853952"/>
        <c:scaling>
          <c:orientation val="minMax"/>
          <c:max val="3500"/>
          <c:min val="1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67"/>
        </c:spPr>
        <c:txPr>
          <a:bodyPr/>
          <a:lstStyle/>
          <a:p>
            <a:pPr>
              <a:defRPr sz="1290" baseline="0">
                <a:latin typeface="Arial Narrow" panose="020B0606020202030204" pitchFamily="34" charset="0"/>
              </a:defRPr>
            </a:pPr>
            <a:endParaRPr lang="ru-RU"/>
          </a:p>
        </c:txPr>
        <c:crossAx val="133852160"/>
        <c:crosses val="autoZero"/>
        <c:crossBetween val="between"/>
        <c:majorUnit val="500"/>
        <c:minorUnit val="200"/>
      </c:valAx>
      <c:serAx>
        <c:axId val="133574656"/>
        <c:scaling>
          <c:orientation val="minMax"/>
        </c:scaling>
        <c:delete val="1"/>
        <c:axPos val="b"/>
        <c:majorTickMark val="out"/>
        <c:minorTickMark val="none"/>
        <c:tickLblPos val="nextTo"/>
        <c:crossAx val="133853952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816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73761578471576"/>
          <c:y val="4.1706817316980359E-2"/>
          <c:w val="0.835790742463348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5166061812988851E-3"/>
                  <c:y val="0.16116031964405936"/>
                </c:manualLayout>
              </c:layout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txPr>
                <a:bodyPr rot="0" anchor="ctr" anchorCtr="0"/>
                <a:lstStyle/>
                <a:p>
                  <a:pPr>
                    <a:defRPr sz="1289" b="1">
                      <a:solidFill>
                        <a:schemeClr val="bg1"/>
                      </a:solidFill>
                      <a:latin typeface="Arial Narrow" panose="020B0606020202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025312143802324E-2"/>
                  <c:y val="0.16568363434124639"/>
                </c:manualLayout>
              </c:layout>
              <c:tx>
                <c:rich>
                  <a:bodyPr rot="0"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</a:t>
                    </a:r>
                  </a:p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en-US" dirty="0" smtClean="0"/>
                      <a:t>923,7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58883488149671E-2"/>
                  <c:y val="0.16351667008166731"/>
                </c:manualLayout>
              </c:layout>
              <c:tx>
                <c:rich>
                  <a:bodyPr anchor="ctr" anchorCtr="0"/>
                  <a:lstStyle/>
                  <a:p>
                    <a:pPr>
                      <a:defRPr sz="1289" b="1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en-US" dirty="0" smtClean="0"/>
                      <a:t>918,5</a:t>
                    </a:r>
                    <a:endParaRPr lang="en-US" dirty="0"/>
                  </a:p>
                </c:rich>
              </c:tx>
              <c:spPr>
                <a:noFill/>
                <a:ln w="28397">
                  <a:noFill/>
                </a:ln>
                <a:scene3d>
                  <a:camera prst="orthographicFront"/>
                  <a:lightRig rig="threePt" dir="t"/>
                </a:scene3d>
                <a:sp3d>
                  <a:bevelB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830990344177035E-3"/>
                  <c:y val="0.1515203582823522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913,1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397">
                <a:noFill/>
              </a:ln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 anchor="ctr" anchorCtr="0"/>
              <a:lstStyle/>
              <a:p>
                <a:pPr>
                  <a:defRPr sz="12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916.5</c:v>
                </c:pt>
                <c:pt idx="1">
                  <c:v>923.7</c:v>
                </c:pt>
                <c:pt idx="2">
                  <c:v>918.5</c:v>
                </c:pt>
                <c:pt idx="3">
                  <c:v>913.1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32115456"/>
        <c:axId val="132117248"/>
        <c:axId val="133576000"/>
      </c:bar3DChart>
      <c:catAx>
        <c:axId val="132115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2117248"/>
        <c:crosses val="autoZero"/>
        <c:auto val="0"/>
        <c:lblAlgn val="ctr"/>
        <c:lblOffset val="100"/>
        <c:noMultiLvlLbl val="0"/>
      </c:catAx>
      <c:valAx>
        <c:axId val="132117248"/>
        <c:scaling>
          <c:orientation val="minMax"/>
          <c:max val="950"/>
          <c:min val="800"/>
        </c:scaling>
        <c:delete val="0"/>
        <c:axPos val="l"/>
        <c:majorGridlines/>
        <c:minorGridlines/>
        <c:numFmt formatCode="0" sourceLinked="0"/>
        <c:majorTickMark val="out"/>
        <c:minorTickMark val="none"/>
        <c:tickLblPos val="nextTo"/>
        <c:spPr>
          <a:ln w="31550"/>
        </c:spPr>
        <c:txPr>
          <a:bodyPr/>
          <a:lstStyle/>
          <a:p>
            <a:pPr>
              <a:defRPr sz="1289" baseline="0">
                <a:latin typeface="Arial Narrow" panose="020B0606020202030204" pitchFamily="34" charset="0"/>
              </a:defRPr>
            </a:pPr>
            <a:endParaRPr lang="ru-RU"/>
          </a:p>
        </c:txPr>
        <c:crossAx val="132115456"/>
        <c:crosses val="autoZero"/>
        <c:crossBetween val="between"/>
        <c:minorUnit val="10"/>
      </c:valAx>
      <c:serAx>
        <c:axId val="1335760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2117248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785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8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38972440832856"/>
          <c:y val="4.7607520090900496E-2"/>
          <c:w val="0.81470914146455409"/>
          <c:h val="0.837382163895805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1671702763603188E-2"/>
                  <c:y val="0.15946747770272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295863360046213E-2"/>
                  <c:y val="0.2227592756489467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796,4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67977775713809E-2"/>
                  <c:y val="0.251262301976432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64788014046676E-2"/>
                  <c:y val="0.28694299640677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97">
                <a:noFill/>
              </a:ln>
            </c:spPr>
            <c:txPr>
              <a:bodyPr/>
              <a:lstStyle/>
              <a:p>
                <a:pPr>
                  <a:defRPr sz="119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641.79999999999995</c:v>
                </c:pt>
                <c:pt idx="1">
                  <c:v>796.4</c:v>
                </c:pt>
                <c:pt idx="2">
                  <c:v>876.7</c:v>
                </c:pt>
                <c:pt idx="3">
                  <c:v>965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shape val="cylinder"/>
        <c:axId val="133995904"/>
        <c:axId val="134001792"/>
        <c:axId val="133578240"/>
      </c:bar3DChart>
      <c:catAx>
        <c:axId val="13399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9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4001792"/>
        <c:crosses val="autoZero"/>
        <c:auto val="0"/>
        <c:lblAlgn val="ctr"/>
        <c:lblOffset val="100"/>
        <c:noMultiLvlLbl val="0"/>
      </c:catAx>
      <c:valAx>
        <c:axId val="134001792"/>
        <c:scaling>
          <c:orientation val="minMax"/>
          <c:max val="100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59"/>
        </c:spPr>
        <c:txPr>
          <a:bodyPr/>
          <a:lstStyle/>
          <a:p>
            <a:pPr>
              <a:defRPr sz="1199" baseline="0">
                <a:latin typeface="Arial Narrow" panose="020B0606020202030204" pitchFamily="34" charset="0"/>
              </a:defRPr>
            </a:pPr>
            <a:endParaRPr lang="ru-RU"/>
          </a:p>
        </c:txPr>
        <c:crossAx val="133995904"/>
        <c:crosses val="autoZero"/>
        <c:crossBetween val="between"/>
        <c:majorUnit val="200"/>
      </c:valAx>
      <c:serAx>
        <c:axId val="133578240"/>
        <c:scaling>
          <c:orientation val="minMax"/>
        </c:scaling>
        <c:delete val="1"/>
        <c:axPos val="b"/>
        <c:majorTickMark val="out"/>
        <c:minorTickMark val="none"/>
        <c:tickLblPos val="nextTo"/>
        <c:crossAx val="134001792"/>
        <c:crosses val="autoZero"/>
      </c:serAx>
      <c:spPr>
        <a:noFill/>
        <a:ln w="25412">
          <a:noFill/>
        </a:ln>
      </c:spPr>
    </c:plotArea>
    <c:plotVisOnly val="1"/>
    <c:dispBlanksAs val="gap"/>
    <c:showDLblsOverMax val="0"/>
  </c:chart>
  <c:spPr>
    <a:solidFill>
      <a:srgbClr val="FFFFD9"/>
    </a:solidFill>
    <a:ln w="56994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76280405184447"/>
          <c:y val="4.3724936236396714E-2"/>
          <c:w val="0.84012714700125057"/>
          <c:h val="0.8325062647360169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5906918300487356E-2"/>
                  <c:y val="0.176000274650245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122621414433646E-2"/>
                  <c:y val="0.191635617151283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991298034394377E-2"/>
                  <c:y val="0.20731040260948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586349116505378E-2"/>
                  <c:y val="0.22534719879721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421">
                <a:noFill/>
              </a:ln>
            </c:spPr>
            <c:txPr>
              <a:bodyPr/>
              <a:lstStyle/>
              <a:p>
                <a:pPr>
                  <a:defRPr sz="1195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94</c:v>
                </c:pt>
                <c:pt idx="1">
                  <c:v>94.7</c:v>
                </c:pt>
                <c:pt idx="2">
                  <c:v>98.9</c:v>
                </c:pt>
                <c:pt idx="3">
                  <c:v>103.6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  <c:pt idx="3">
                  <c:v>2025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gapDepth val="129"/>
        <c:shape val="cylinder"/>
        <c:axId val="133942272"/>
        <c:axId val="136119040"/>
        <c:axId val="132601600"/>
      </c:bar3DChart>
      <c:catAx>
        <c:axId val="133942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195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6119040"/>
        <c:crosses val="autoZero"/>
        <c:auto val="0"/>
        <c:lblAlgn val="ctr"/>
        <c:lblOffset val="100"/>
        <c:noMultiLvlLbl val="0"/>
      </c:catAx>
      <c:valAx>
        <c:axId val="136119040"/>
        <c:scaling>
          <c:orientation val="minMax"/>
          <c:max val="120"/>
          <c:min val="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77"/>
        </c:spPr>
        <c:txPr>
          <a:bodyPr/>
          <a:lstStyle/>
          <a:p>
            <a:pPr>
              <a:defRPr sz="1195" baseline="0">
                <a:latin typeface="Arial Narrow" panose="020B0606020202030204" pitchFamily="34" charset="0"/>
              </a:defRPr>
            </a:pPr>
            <a:endParaRPr lang="ru-RU"/>
          </a:p>
        </c:txPr>
        <c:crossAx val="133942272"/>
        <c:crosses val="autoZero"/>
        <c:crossBetween val="between"/>
        <c:majorUnit val="20"/>
      </c:valAx>
      <c:serAx>
        <c:axId val="132601600"/>
        <c:scaling>
          <c:orientation val="minMax"/>
        </c:scaling>
        <c:delete val="1"/>
        <c:axPos val="b"/>
        <c:majorTickMark val="out"/>
        <c:minorTickMark val="none"/>
        <c:tickLblPos val="nextTo"/>
        <c:crossAx val="136119040"/>
        <c:crosses val="autoZero"/>
      </c:serAx>
      <c:spPr>
        <a:solidFill>
          <a:srgbClr val="FFFFD9"/>
        </a:solidFill>
        <a:ln cmpd="sng"/>
      </c:spPr>
    </c:plotArea>
    <c:plotVisOnly val="1"/>
    <c:dispBlanksAs val="gap"/>
    <c:showDLblsOverMax val="0"/>
  </c:chart>
  <c:spPr>
    <a:solidFill>
      <a:srgbClr val="FFFFE5"/>
    </a:solidFill>
    <a:ln w="56840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4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80"/>
      <c:rAngAx val="1"/>
    </c:view3D>
    <c:floor>
      <c:thickness val="0"/>
      <c:spPr>
        <a:solidFill>
          <a:schemeClr val="bg1">
            <a:lumMod val="95000"/>
          </a:schemeClr>
        </a:solidFill>
        <a:ln w="9525"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318196706276939"/>
          <c:y val="4.2103445247782686E-2"/>
          <c:w val="0.80251295607677575"/>
          <c:h val="0.868262070724010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4172704285508405E-2"/>
                  <c:y val="0.116550361502209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697525122171708E-2"/>
                  <c:y val="0.199140883411878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755224232578248E-3"/>
                  <c:y val="0.226713696103972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</a:t>
                    </a:r>
                    <a:r>
                      <a:rPr lang="en-US" dirty="0" smtClean="0"/>
                      <a:t>550,4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638673077678811E-2"/>
                  <c:y val="0.140368820068495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8279">
                <a:noFill/>
              </a:ln>
            </c:spPr>
            <c:txPr>
              <a:bodyPr anchor="ctr" anchorCtr="0"/>
              <a:lstStyle/>
              <a:p>
                <a:pPr>
                  <a:defRPr sz="1283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498.2</c:v>
                </c:pt>
                <c:pt idx="1">
                  <c:v>532.1</c:v>
                </c:pt>
                <c:pt idx="2">
                  <c:v>550.4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shape val="cylinder"/>
        <c:axId val="135871872"/>
        <c:axId val="135873664"/>
        <c:axId val="133777152"/>
      </c:bar3DChart>
      <c:catAx>
        <c:axId val="135871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83" b="0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35873664"/>
        <c:crosses val="autoZero"/>
        <c:auto val="0"/>
        <c:lblAlgn val="ctr"/>
        <c:lblOffset val="100"/>
        <c:noMultiLvlLbl val="0"/>
      </c:catAx>
      <c:valAx>
        <c:axId val="135873664"/>
        <c:scaling>
          <c:orientation val="minMax"/>
          <c:max val="600"/>
          <c:min val="4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418"/>
        </c:spPr>
        <c:txPr>
          <a:bodyPr/>
          <a:lstStyle/>
          <a:p>
            <a:pPr>
              <a:defRPr sz="1283" baseline="0">
                <a:latin typeface="Arial Narrow" panose="020B0606020202030204" pitchFamily="34" charset="0"/>
              </a:defRPr>
            </a:pPr>
            <a:endParaRPr lang="ru-RU"/>
          </a:p>
        </c:txPr>
        <c:crossAx val="135871872"/>
        <c:crosses val="autoZero"/>
        <c:crossBetween val="between"/>
        <c:majorUnit val="50"/>
      </c:valAx>
      <c:serAx>
        <c:axId val="133777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35873664"/>
        <c:crosses val="autoZero"/>
      </c:ser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54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8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724D7F1B-A1E0-49D7-BF3E-FEFCD1C743CE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223801" custScaleY="225692" custRadScaleRad="89600" custRadScaleInc="-43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85340" custScaleY="181035" custRadScaleRad="109318" custRadScaleInc="5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78181" custScaleY="177669" custRadScaleRad="107389" custRadScaleInc="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80589" custScaleY="196901" custRadScaleRad="111147" custRadScaleInc="-46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87994" custScaleY="141167" custRadScaleRad="96081" custRadScaleInc="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81566" custScaleY="173748" custRadScaleRad="114429" custRadScaleInc="55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80426" custScaleY="186453" custRadScaleRad="123691" custRadScaleInc="-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70096" custScaleY="169230" custRadScaleRad="126153" custRadScaleInc="-99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3F1D5801-45BF-41F3-97D7-5124A7DB4F98}" type="presOf" srcId="{CBBE3567-C6F7-4BAB-9067-FDC8A32F0041}" destId="{191E1915-7B43-453A-9B3B-8BE365BAB7F0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D88059F2-EDFF-4406-A1B9-70C2AB089C9D}" type="presOf" srcId="{CE6B3773-E288-4ED6-8D2D-7A94A1E9116E}" destId="{B61698C4-7017-4D89-87F7-56075D701F9E}" srcOrd="0" destOrd="0" presId="urn:microsoft.com/office/officeart/2005/8/layout/cycle5"/>
    <dgm:cxn modelId="{9B433F2D-0C1A-4108-997F-36180927C411}" type="presOf" srcId="{8FBAAD1B-5BAC-4AC0-8BA9-6D0621EB872A}" destId="{5C1B40A2-C95B-481E-9090-4B7BCF3B56CE}" srcOrd="0" destOrd="0" presId="urn:microsoft.com/office/officeart/2005/8/layout/cycle5"/>
    <dgm:cxn modelId="{CCD1DC2B-1321-4E3B-8A2E-2A261AD5E3BC}" type="presOf" srcId="{724D7F1B-A1E0-49D7-BF3E-FEFCD1C743CE}" destId="{A54D8CAD-B47B-492A-A92F-69E42EBB0CBD}" srcOrd="0" destOrd="0" presId="urn:microsoft.com/office/officeart/2005/8/layout/cycle5"/>
    <dgm:cxn modelId="{712887B7-BC96-4351-93EA-9CED9879D6D2}" type="presOf" srcId="{7D26771F-14FC-487C-BE39-6B56926D70D0}" destId="{DA554C6D-A2BD-4B94-802C-6C55DB9F2BF8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C3DA9A74-8E71-4F33-A643-36C31F48ADA9}" type="presOf" srcId="{1F9A309A-9FC0-485D-BD9D-D3AA06914A86}" destId="{43434E4B-C4FB-4DAC-9533-71DBE9279538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09A58B41-73A4-4605-BCC4-FBB425E37CA5}" type="presOf" srcId="{1B6EB8D1-E4C2-40F7-BAF0-BED45F5C904D}" destId="{37B34B6A-4DCE-4DE3-951A-2EF6B41DAEEC}" srcOrd="0" destOrd="0" presId="urn:microsoft.com/office/officeart/2005/8/layout/cycle5"/>
    <dgm:cxn modelId="{D85B035E-C83C-45CD-A951-F0A0C1212E3D}" type="presOf" srcId="{2F3150F9-E42C-4C20-8C2E-D3A5F4293F34}" destId="{26BC9EC0-F33D-4C53-893E-E607BC23B588}" srcOrd="0" destOrd="0" presId="urn:microsoft.com/office/officeart/2005/8/layout/cycle5"/>
    <dgm:cxn modelId="{9899645A-57BD-46F2-91E4-B86F243D563E}" type="presOf" srcId="{83D8F672-682C-4EEF-83C3-46A0F47A1E51}" destId="{2C814299-90FC-466A-8C27-58BBE7C3AD9B}" srcOrd="0" destOrd="0" presId="urn:microsoft.com/office/officeart/2005/8/layout/cycle5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B5FDA972-39A7-4671-A747-9925A14E9510}" type="presOf" srcId="{443ECAFA-A6D7-41FF-AC7E-E0473AEE9907}" destId="{18E1BD14-653F-47B3-BB46-667C8FB2497F}" srcOrd="0" destOrd="0" presId="urn:microsoft.com/office/officeart/2005/8/layout/cycle5"/>
    <dgm:cxn modelId="{E07D29F2-7E90-4C00-B65C-E7963F960AC4}" type="presOf" srcId="{181EA984-4962-4DC5-8CDA-71251781BB72}" destId="{6B2E63ED-B4B9-4312-8B34-C6298E61E31E}" srcOrd="0" destOrd="0" presId="urn:microsoft.com/office/officeart/2005/8/layout/cycle5"/>
    <dgm:cxn modelId="{AD3A16F3-9501-4E7B-8E16-09A5A21A2F6B}" type="presOf" srcId="{99AA82BB-5D7A-4078-8B23-18C254D0DC4B}" destId="{529DDF86-EE24-4644-BF9F-F7994B1A08DB}" srcOrd="0" destOrd="0" presId="urn:microsoft.com/office/officeart/2005/8/layout/cycle5"/>
    <dgm:cxn modelId="{13E4F970-E220-48A2-8DAD-8835C06FB275}" type="presOf" srcId="{8BA3E322-4EFF-422F-8958-15FC13EBBE0A}" destId="{F93ECD45-54D8-465B-A0C2-914295F3C5BD}" srcOrd="0" destOrd="0" presId="urn:microsoft.com/office/officeart/2005/8/layout/cycle5"/>
    <dgm:cxn modelId="{E155AF9B-44ED-4246-921E-A3DB5D556EE5}" type="presOf" srcId="{FD2A65F7-0EFD-427A-9350-4EE82EF8A3A3}" destId="{E20084B0-DED3-4DEB-8998-F77FEE57635D}" srcOrd="0" destOrd="0" presId="urn:microsoft.com/office/officeart/2005/8/layout/cycle5"/>
    <dgm:cxn modelId="{315C60FE-99BD-4D85-9855-EC0DE4ECE3F7}" type="presOf" srcId="{3E04EBF9-6BCF-4C97-97CC-16053D8ADECA}" destId="{D76CEF15-AD37-4FF7-A9D9-F30101483B47}" srcOrd="0" destOrd="0" presId="urn:microsoft.com/office/officeart/2005/8/layout/cycle5"/>
    <dgm:cxn modelId="{91A850BE-DBA3-4669-BF03-AEFE1763F0F0}" type="presOf" srcId="{AC3117F4-22F7-4278-9E67-6CE483EEA235}" destId="{644BD4D3-8D2A-489F-BC0B-191B4AEF9533}" srcOrd="0" destOrd="0" presId="urn:microsoft.com/office/officeart/2005/8/layout/cycle5"/>
    <dgm:cxn modelId="{CBFA12AF-4219-4736-ABC6-6EB877CD9CFC}" type="presOf" srcId="{582979A8-C384-483D-9063-70433550210F}" destId="{03867FA4-A613-4921-92BD-CBD0DE5AF6C1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40A8931B-9856-4B6B-96E8-CAA0718E6274}" type="presParOf" srcId="{5C1B40A2-C95B-481E-9090-4B7BCF3B56CE}" destId="{18E1BD14-653F-47B3-BB46-667C8FB2497F}" srcOrd="0" destOrd="0" presId="urn:microsoft.com/office/officeart/2005/8/layout/cycle5"/>
    <dgm:cxn modelId="{16ADD353-1EB9-4ABD-AC3C-5A22D3BEE09A}" type="presParOf" srcId="{5C1B40A2-C95B-481E-9090-4B7BCF3B56CE}" destId="{63F2586D-5C2A-47F2-8FBF-D647F1535402}" srcOrd="1" destOrd="0" presId="urn:microsoft.com/office/officeart/2005/8/layout/cycle5"/>
    <dgm:cxn modelId="{C522D8D6-2FC5-4CD2-80C9-8F0011AD0390}" type="presParOf" srcId="{5C1B40A2-C95B-481E-9090-4B7BCF3B56CE}" destId="{43434E4B-C4FB-4DAC-9533-71DBE9279538}" srcOrd="2" destOrd="0" presId="urn:microsoft.com/office/officeart/2005/8/layout/cycle5"/>
    <dgm:cxn modelId="{33360B0C-430E-4000-9222-8C3113313083}" type="presParOf" srcId="{5C1B40A2-C95B-481E-9090-4B7BCF3B56CE}" destId="{A54D8CAD-B47B-492A-A92F-69E42EBB0CBD}" srcOrd="3" destOrd="0" presId="urn:microsoft.com/office/officeart/2005/8/layout/cycle5"/>
    <dgm:cxn modelId="{0ED95BD5-6825-4542-9B6A-24FADFD10EC8}" type="presParOf" srcId="{5C1B40A2-C95B-481E-9090-4B7BCF3B56CE}" destId="{C1BE9F86-1024-42B7-8000-210EB09C538A}" srcOrd="4" destOrd="0" presId="urn:microsoft.com/office/officeart/2005/8/layout/cycle5"/>
    <dgm:cxn modelId="{AA130DEC-2E72-4073-B47E-088A55637D8A}" type="presParOf" srcId="{5C1B40A2-C95B-481E-9090-4B7BCF3B56CE}" destId="{F93ECD45-54D8-465B-A0C2-914295F3C5BD}" srcOrd="5" destOrd="0" presId="urn:microsoft.com/office/officeart/2005/8/layout/cycle5"/>
    <dgm:cxn modelId="{9CF4C7E8-B863-4DC1-86C9-A6A7576A4EBC}" type="presParOf" srcId="{5C1B40A2-C95B-481E-9090-4B7BCF3B56CE}" destId="{D76CEF15-AD37-4FF7-A9D9-F30101483B47}" srcOrd="6" destOrd="0" presId="urn:microsoft.com/office/officeart/2005/8/layout/cycle5"/>
    <dgm:cxn modelId="{F7E05A20-0A42-47BB-BE2D-673A173FE938}" type="presParOf" srcId="{5C1B40A2-C95B-481E-9090-4B7BCF3B56CE}" destId="{89825730-0866-4745-85D0-1D1DCFBF2A18}" srcOrd="7" destOrd="0" presId="urn:microsoft.com/office/officeart/2005/8/layout/cycle5"/>
    <dgm:cxn modelId="{037713AC-5905-4783-A32A-07F2D742B7FE}" type="presParOf" srcId="{5C1B40A2-C95B-481E-9090-4B7BCF3B56CE}" destId="{DA554C6D-A2BD-4B94-802C-6C55DB9F2BF8}" srcOrd="8" destOrd="0" presId="urn:microsoft.com/office/officeart/2005/8/layout/cycle5"/>
    <dgm:cxn modelId="{6845CEFB-CF04-4899-801C-DBA98577A6A7}" type="presParOf" srcId="{5C1B40A2-C95B-481E-9090-4B7BCF3B56CE}" destId="{644BD4D3-8D2A-489F-BC0B-191B4AEF9533}" srcOrd="9" destOrd="0" presId="urn:microsoft.com/office/officeart/2005/8/layout/cycle5"/>
    <dgm:cxn modelId="{AC79C063-6CDB-4124-9EF2-4926E48057F2}" type="presParOf" srcId="{5C1B40A2-C95B-481E-9090-4B7BCF3B56CE}" destId="{DAC3B005-4E2A-4348-9B77-486F2914FE10}" srcOrd="10" destOrd="0" presId="urn:microsoft.com/office/officeart/2005/8/layout/cycle5"/>
    <dgm:cxn modelId="{BB1935EC-71B0-46A9-AEA9-D6B3071B997D}" type="presParOf" srcId="{5C1B40A2-C95B-481E-9090-4B7BCF3B56CE}" destId="{2C814299-90FC-466A-8C27-58BBE7C3AD9B}" srcOrd="11" destOrd="0" presId="urn:microsoft.com/office/officeart/2005/8/layout/cycle5"/>
    <dgm:cxn modelId="{72D20C03-CE31-45CE-B43D-594A1FFB80AA}" type="presParOf" srcId="{5C1B40A2-C95B-481E-9090-4B7BCF3B56CE}" destId="{03867FA4-A613-4921-92BD-CBD0DE5AF6C1}" srcOrd="12" destOrd="0" presId="urn:microsoft.com/office/officeart/2005/8/layout/cycle5"/>
    <dgm:cxn modelId="{660D70A6-61FB-438D-8F74-81FFF6876DE8}" type="presParOf" srcId="{5C1B40A2-C95B-481E-9090-4B7BCF3B56CE}" destId="{A543EB03-7087-4967-BA16-52B020590675}" srcOrd="13" destOrd="0" presId="urn:microsoft.com/office/officeart/2005/8/layout/cycle5"/>
    <dgm:cxn modelId="{4374BC97-D123-4272-ABCD-91E5C0ADAF66}" type="presParOf" srcId="{5C1B40A2-C95B-481E-9090-4B7BCF3B56CE}" destId="{191E1915-7B43-453A-9B3B-8BE365BAB7F0}" srcOrd="14" destOrd="0" presId="urn:microsoft.com/office/officeart/2005/8/layout/cycle5"/>
    <dgm:cxn modelId="{DD115468-A5F1-471F-A563-C34898FDD967}" type="presParOf" srcId="{5C1B40A2-C95B-481E-9090-4B7BCF3B56CE}" destId="{529DDF86-EE24-4644-BF9F-F7994B1A08DB}" srcOrd="15" destOrd="0" presId="urn:microsoft.com/office/officeart/2005/8/layout/cycle5"/>
    <dgm:cxn modelId="{70A78151-7981-4243-804E-7250ADFD3B78}" type="presParOf" srcId="{5C1B40A2-C95B-481E-9090-4B7BCF3B56CE}" destId="{273D6908-0A8E-4F45-889A-67CE25D68E3E}" srcOrd="16" destOrd="0" presId="urn:microsoft.com/office/officeart/2005/8/layout/cycle5"/>
    <dgm:cxn modelId="{3C280FBF-FF50-47CE-A977-C89E18D5A5E6}" type="presParOf" srcId="{5C1B40A2-C95B-481E-9090-4B7BCF3B56CE}" destId="{B61698C4-7017-4D89-87F7-56075D701F9E}" srcOrd="17" destOrd="0" presId="urn:microsoft.com/office/officeart/2005/8/layout/cycle5"/>
    <dgm:cxn modelId="{80045DAE-1739-4D62-B32F-72B66D651A2E}" type="presParOf" srcId="{5C1B40A2-C95B-481E-9090-4B7BCF3B56CE}" destId="{E20084B0-DED3-4DEB-8998-F77FEE57635D}" srcOrd="18" destOrd="0" presId="urn:microsoft.com/office/officeart/2005/8/layout/cycle5"/>
    <dgm:cxn modelId="{54A9EA44-1D8E-4ADB-8783-A6930EDFE770}" type="presParOf" srcId="{5C1B40A2-C95B-481E-9090-4B7BCF3B56CE}" destId="{284E5A02-1953-4AC1-8DE5-B9171905FABE}" srcOrd="19" destOrd="0" presId="urn:microsoft.com/office/officeart/2005/8/layout/cycle5"/>
    <dgm:cxn modelId="{680F6761-B446-476C-B4F2-A16052588351}" type="presParOf" srcId="{5C1B40A2-C95B-481E-9090-4B7BCF3B56CE}" destId="{37B34B6A-4DCE-4DE3-951A-2EF6B41DAEEC}" srcOrd="20" destOrd="0" presId="urn:microsoft.com/office/officeart/2005/8/layout/cycle5"/>
    <dgm:cxn modelId="{BC5BAAF0-6739-4C94-9944-032C7952E90D}" type="presParOf" srcId="{5C1B40A2-C95B-481E-9090-4B7BCF3B56CE}" destId="{26BC9EC0-F33D-4C53-893E-E607BC23B588}" srcOrd="21" destOrd="0" presId="urn:microsoft.com/office/officeart/2005/8/layout/cycle5"/>
    <dgm:cxn modelId="{2D9D3C38-B6D8-4F09-AA54-1451F29A39A7}" type="presParOf" srcId="{5C1B40A2-C95B-481E-9090-4B7BCF3B56CE}" destId="{AAF36583-BB7F-476C-A980-E0851D9947DB}" srcOrd="22" destOrd="0" presId="urn:microsoft.com/office/officeart/2005/8/layout/cycle5"/>
    <dgm:cxn modelId="{14EF119F-8800-4FDA-A03C-0DFE1B0030CD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bg1"/>
        </a:solidFill>
        <a:ln w="127000">
          <a:solidFill>
            <a:srgbClr val="C00000"/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385925" custScaleY="75391" custRadScaleRad="87619" custRadScaleInc="-186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97295" custScaleY="87686" custRadScaleRad="150941" custRadScaleInc="92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CA40A-E114-439F-8D98-CC2BABA26609}" type="presOf" srcId="{C9BABCCA-8569-4ABA-B03B-D830CDA9F6D4}" destId="{8B244CFF-22F3-49C3-BAD4-562F5B34DCEA}" srcOrd="0" destOrd="0" presId="urn:microsoft.com/office/officeart/2008/layout/RadialCluster"/>
    <dgm:cxn modelId="{DDBD33DB-D3E6-464C-A320-F22C65896ACD}" type="presOf" srcId="{51B0975B-EA65-4A15-BAF2-DB307B86BC96}" destId="{341F0CCF-4C81-46C6-BAD1-DDC17631079D}" srcOrd="0" destOrd="0" presId="urn:microsoft.com/office/officeart/2008/layout/RadialCluster"/>
    <dgm:cxn modelId="{30FF0B5B-7A6C-4AEF-BA65-8C8E911CB16A}" type="presOf" srcId="{BF147029-5588-4C67-A975-3EDDF959302B}" destId="{A7E70BED-E9F9-4186-91D6-4C4AD5C34513}" srcOrd="0" destOrd="0" presId="urn:microsoft.com/office/officeart/2008/layout/RadialCluster"/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B0AD181B-4ED5-43CD-A626-3C0B1E1D86DC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ADD47F23-C102-4B41-B49F-C7E090B9C2C4}" type="presOf" srcId="{FB48CFB2-2144-464F-99B0-7B4517BBF385}" destId="{55E128A9-086C-4AB0-9BB3-7B78F9CA19C8}" srcOrd="0" destOrd="0" presId="urn:microsoft.com/office/officeart/2008/layout/RadialCluster"/>
    <dgm:cxn modelId="{25ACC08A-DEC0-4502-8B7B-F3AE039660D9}" type="presOf" srcId="{30BF6DE8-1E0A-4F3F-9C5D-54B1D0FEA649}" destId="{BF1427F8-47F7-429E-8B9A-D7AD3446727D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620D523B-97C5-4AF2-86CE-1B05F4009E58}" type="presOf" srcId="{2C971819-3A7E-44D6-A607-E41E2CC546CA}" destId="{2A42BF92-E0CA-4C74-94D9-9AE3F4260038}" srcOrd="0" destOrd="0" presId="urn:microsoft.com/office/officeart/2008/layout/RadialCluster"/>
    <dgm:cxn modelId="{49981FA8-1DB9-4BDF-8A4A-82C1F931EBAD}" type="presOf" srcId="{9D6328B3-3D5F-410C-9275-2F3B736C0074}" destId="{0999DAA6-78E7-4C62-AD9F-BB89E1F317A5}" srcOrd="0" destOrd="0" presId="urn:microsoft.com/office/officeart/2008/layout/RadialCluster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7B6E107-7A71-4B90-9F2C-FE3A2071CA71}" type="presParOf" srcId="{8B244CFF-22F3-49C3-BAD4-562F5B34DCEA}" destId="{767A95D3-4209-465C-93E1-7443651645A0}" srcOrd="0" destOrd="0" presId="urn:microsoft.com/office/officeart/2008/layout/RadialCluster"/>
    <dgm:cxn modelId="{1251EFEB-25AB-4061-897C-9170D8B6C31C}" type="presParOf" srcId="{767A95D3-4209-465C-93E1-7443651645A0}" destId="{55E128A9-086C-4AB0-9BB3-7B78F9CA19C8}" srcOrd="0" destOrd="0" presId="urn:microsoft.com/office/officeart/2008/layout/RadialCluster"/>
    <dgm:cxn modelId="{87727753-6453-4D2A-81EA-793A8EAC9EBB}" type="presParOf" srcId="{767A95D3-4209-465C-93E1-7443651645A0}" destId="{2A42BF92-E0CA-4C74-94D9-9AE3F4260038}" srcOrd="1" destOrd="0" presId="urn:microsoft.com/office/officeart/2008/layout/RadialCluster"/>
    <dgm:cxn modelId="{B1459043-2ED0-48C1-8609-D09951F24FB0}" type="presParOf" srcId="{767A95D3-4209-465C-93E1-7443651645A0}" destId="{A7E70BED-E9F9-4186-91D6-4C4AD5C34513}" srcOrd="2" destOrd="0" presId="urn:microsoft.com/office/officeart/2008/layout/RadialCluster"/>
    <dgm:cxn modelId="{03DD9C59-7355-4374-B035-79E2F8EEFAC4}" type="presParOf" srcId="{767A95D3-4209-465C-93E1-7443651645A0}" destId="{0999DAA6-78E7-4C62-AD9F-BB89E1F317A5}" srcOrd="3" destOrd="0" presId="urn:microsoft.com/office/officeart/2008/layout/RadialCluster"/>
    <dgm:cxn modelId="{90F72AE0-DB50-4934-822F-CE307BABEAA6}" type="presParOf" srcId="{767A95D3-4209-465C-93E1-7443651645A0}" destId="{A1F9C609-4FDF-427E-A3A7-017CF8E0D1F8}" srcOrd="4" destOrd="0" presId="urn:microsoft.com/office/officeart/2008/layout/RadialCluster"/>
    <dgm:cxn modelId="{71AD665A-4CDE-400B-8D5D-74E58AAC4B1C}" type="presParOf" srcId="{767A95D3-4209-465C-93E1-7443651645A0}" destId="{BF1427F8-47F7-429E-8B9A-D7AD3446727D}" srcOrd="5" destOrd="0" presId="urn:microsoft.com/office/officeart/2008/layout/RadialCluster"/>
    <dgm:cxn modelId="{BCA4EC4F-8784-4034-A2AE-38695B0B398A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050" b="1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dirty="0">
            <a:latin typeface="Arial Narrow" panose="020B0606020202030204" pitchFamily="34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11958" custScaleY="179889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6" presStyleCnt="10" custRadScaleRad="101966" custRadScaleInc="-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65653-EB66-41FE-8086-4859B034DE40}" type="presOf" srcId="{6598F354-400C-439C-BDD5-729D663E252E}" destId="{F326903B-AF5C-41D9-A950-9DE60C069BDF}" srcOrd="1" destOrd="0" presId="urn:microsoft.com/office/officeart/2005/8/layout/radial5"/>
    <dgm:cxn modelId="{3BE1143C-333A-4D43-BAFD-7E6A75A3EF65}" type="presOf" srcId="{8D513BD1-7137-4BB2-A1F4-1B02EFB0F34F}" destId="{8D15C70B-27DC-4BC4-8B54-1A6B8CC1DBC1}" srcOrd="1" destOrd="0" presId="urn:microsoft.com/office/officeart/2005/8/layout/radial5"/>
    <dgm:cxn modelId="{CA194FC2-5AB2-489D-9622-8333A5DD4631}" type="presOf" srcId="{62E153EB-408C-4CB3-B6CA-2A439518E14B}" destId="{83F11675-07D9-406F-853D-13FD28BBB805}" srcOrd="0" destOrd="0" presId="urn:microsoft.com/office/officeart/2005/8/layout/radial5"/>
    <dgm:cxn modelId="{4A189105-0239-4451-ACE0-D31E9CBF66B8}" srcId="{6F647F05-65E5-443B-9310-4AF895EEC1B0}" destId="{3BA0FA79-0F0A-4F39-8C6F-85BF113366C3}" srcOrd="9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5" destOrd="0" parTransId="{9DEE7B50-C1CB-48D2-999B-DF1098A88396}" sibTransId="{B4AB27D7-F679-4C2F-B351-354C992C8F30}"/>
    <dgm:cxn modelId="{6F965A18-EBEF-4989-B44C-7FE141C4EDB7}" type="presOf" srcId="{420BA717-63F2-4ED1-9193-BDF0AD7BC7EB}" destId="{FFE63D16-C443-42C8-BB30-4CA61876A647}" srcOrd="0" destOrd="0" presId="urn:microsoft.com/office/officeart/2005/8/layout/radial5"/>
    <dgm:cxn modelId="{BC2A7532-4057-4A1C-BC01-61667BA30AFC}" type="presOf" srcId="{A8FC0520-4E1C-47C9-9459-5A566E2A3269}" destId="{E7EAB10C-E176-4610-B2C6-BE8F83AD0F9B}" srcOrd="0" destOrd="0" presId="urn:microsoft.com/office/officeart/2005/8/layout/radial5"/>
    <dgm:cxn modelId="{6DFE890C-950E-47C3-A5C5-6C3A9890F7DC}" type="presOf" srcId="{D78F1D4C-A2EF-4C56-940B-FB3F18A7298D}" destId="{EDA34655-9131-4731-957F-5382F53A0660}" srcOrd="0" destOrd="0" presId="urn:microsoft.com/office/officeart/2005/8/layout/radial5"/>
    <dgm:cxn modelId="{ABB8D3AC-32ED-44B8-98D1-601987ACC1D1}" srcId="{6F647F05-65E5-443B-9310-4AF895EEC1B0}" destId="{9F96D360-CB55-48DB-9778-BF90DCE1129E}" srcOrd="6" destOrd="0" parTransId="{BC4B6763-2F33-4CCB-B9CC-377BBD0F0800}" sibTransId="{286A4893-ECEC-4EFE-BAC3-3F1C84511E21}"/>
    <dgm:cxn modelId="{A493F8D1-567F-4E55-863B-64C464F7BE05}" type="presOf" srcId="{9DEE7B50-C1CB-48D2-999B-DF1098A88396}" destId="{2F5553CB-2478-4421-B002-5FA728364A78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83B6071-F107-4222-A275-51219EFCF262}" type="presOf" srcId="{66E51CD7-05D6-4658-BDAA-92C6F3E19708}" destId="{C47D9E4B-AD47-4E79-B529-9B264E8F4F6B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74B26F38-F30E-4BC0-B3C5-F4CB792F1E48}" type="presOf" srcId="{082CE592-953F-441B-B0C2-F864433A8493}" destId="{A0E222DD-64BD-4A89-BBB9-2B80D8318D4A}" srcOrd="0" destOrd="0" presId="urn:microsoft.com/office/officeart/2005/8/layout/radial5"/>
    <dgm:cxn modelId="{201C0FB7-A97F-4BC8-B675-2719D7D6468D}" type="presOf" srcId="{4B1A8440-411B-4A5D-AFC7-3583C59ADD0E}" destId="{73BC26A8-8D0F-45E6-9E3B-37EADD227262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F9C7700-9262-417A-B4DC-541DE2800310}" type="presOf" srcId="{3BA0FA79-0F0A-4F39-8C6F-85BF113366C3}" destId="{E0AC84DD-2093-416F-85DE-E547FE520660}" srcOrd="0" destOrd="0" presId="urn:microsoft.com/office/officeart/2005/8/layout/radial5"/>
    <dgm:cxn modelId="{2B5A47E1-AD13-45E4-A228-7B209CE429E4}" type="presOf" srcId="{082CE592-953F-441B-B0C2-F864433A8493}" destId="{839DF450-14DD-4280-9AEE-DA73938E9B9D}" srcOrd="1" destOrd="0" presId="urn:microsoft.com/office/officeart/2005/8/layout/radial5"/>
    <dgm:cxn modelId="{F0A6BA02-252A-4B7B-831E-7D39CCFA10B5}" type="presOf" srcId="{6598F354-400C-439C-BDD5-729D663E252E}" destId="{FA950D33-9BD9-4D37-A533-789F5554AFB5}" srcOrd="0" destOrd="0" presId="urn:microsoft.com/office/officeart/2005/8/layout/radial5"/>
    <dgm:cxn modelId="{656C9AD0-C963-4E52-B802-5D5FF56A7241}" type="presOf" srcId="{D63A74EC-A1EC-4823-AB28-835C2DE63D58}" destId="{E2EC1D87-F728-458A-8AB1-7A3D78F9D25E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210B053F-0D17-42BC-933D-0D40946646E8}" type="presOf" srcId="{9F96D360-CB55-48DB-9778-BF90DCE1129E}" destId="{69EA0517-EDCB-4CEB-899F-D56DCF7B4404}" srcOrd="0" destOrd="0" presId="urn:microsoft.com/office/officeart/2005/8/layout/radial5"/>
    <dgm:cxn modelId="{58AB6B7E-2E1A-4302-A505-9FD2126D4A23}" type="presOf" srcId="{6B4A9C71-5243-4375-98C7-BA189146832B}" destId="{8B82EA68-B59A-424E-9756-C221A13DB47F}" srcOrd="0" destOrd="0" presId="urn:microsoft.com/office/officeart/2005/8/layout/radial5"/>
    <dgm:cxn modelId="{7C6D9DD1-0B77-4694-B610-E3D14AAD7A23}" type="presOf" srcId="{77DF95E1-3397-43CE-99EF-E82D1E9B2066}" destId="{7A035AEB-3A20-4DC3-9A60-032AB2743B03}" srcOrd="0" destOrd="0" presId="urn:microsoft.com/office/officeart/2005/8/layout/radial5"/>
    <dgm:cxn modelId="{A65EB17B-9CD3-45ED-9342-7B5778DDB77B}" type="presOf" srcId="{AA0A2BD5-A368-4F17-8E9D-23F1FC377812}" destId="{EB1C3899-7B42-47CD-912B-DD035472498D}" srcOrd="0" destOrd="0" presId="urn:microsoft.com/office/officeart/2005/8/layout/radial5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3DC014FC-064B-4D83-A3C1-42B7F5A62498}" type="presOf" srcId="{D2A69AB7-A0A6-4501-95CD-2902A3384DE3}" destId="{FED909B6-8F19-4D98-AAC2-EBEEF4830C2B}" srcOrd="0" destOrd="0" presId="urn:microsoft.com/office/officeart/2005/8/layout/radial5"/>
    <dgm:cxn modelId="{837EEB1C-CF0D-42EA-931D-D6CCF5DDAD78}" type="presOf" srcId="{C021BE46-16AF-4372-B2A0-67875E2C82CF}" destId="{DA660ED5-C4B7-4208-928A-B8DD66837486}" srcOrd="1" destOrd="0" presId="urn:microsoft.com/office/officeart/2005/8/layout/radial5"/>
    <dgm:cxn modelId="{C6A782DE-D452-4139-B9DF-29F76892A5DE}" type="presOf" srcId="{66E51CD7-05D6-4658-BDAA-92C6F3E19708}" destId="{553B84E4-4A31-43DB-B3BF-8E8EF2B79F2D}" srcOrd="0" destOrd="0" presId="urn:microsoft.com/office/officeart/2005/8/layout/radial5"/>
    <dgm:cxn modelId="{5C3B7E4E-F768-4A8A-AB6E-14108F30392C}" type="presOf" srcId="{08170AFC-8E89-4179-A96D-636AFFD8C3F3}" destId="{53D78D63-5F88-4163-9535-46A64127BD3A}" srcOrd="1" destOrd="0" presId="urn:microsoft.com/office/officeart/2005/8/layout/radial5"/>
    <dgm:cxn modelId="{60D5530D-514D-4A28-ADB0-252254E70089}" type="presOf" srcId="{6F647F05-65E5-443B-9310-4AF895EEC1B0}" destId="{ED72E44C-8498-48F8-9652-E5DD6AC5818D}" srcOrd="0" destOrd="0" presId="urn:microsoft.com/office/officeart/2005/8/layout/radial5"/>
    <dgm:cxn modelId="{920A7C13-9C86-46DA-A308-334F84503D18}" type="presOf" srcId="{637E412C-91EE-486E-8354-15F2384BE3EA}" destId="{D8B200F5-4D07-49B2-A587-C2FE6CEC49F8}" srcOrd="0" destOrd="0" presId="urn:microsoft.com/office/officeart/2005/8/layout/radial5"/>
    <dgm:cxn modelId="{F4F0A140-63DB-46C7-A2E9-B01EFF954AD5}" type="presOf" srcId="{77DF95E1-3397-43CE-99EF-E82D1E9B2066}" destId="{4273F29E-B93C-44D6-A671-FCDC77ED9BA3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BBE32285-CCB2-437E-ADC1-07FB9E35CE0C}" type="presOf" srcId="{C021BE46-16AF-4372-B2A0-67875E2C82CF}" destId="{06F93DE9-E67A-4CE1-BC6B-5C458B1137B0}" srcOrd="0" destOrd="0" presId="urn:microsoft.com/office/officeart/2005/8/layout/radial5"/>
    <dgm:cxn modelId="{A5BF2E76-126A-42BA-8B4C-52616F63D3B1}" type="presOf" srcId="{8D513BD1-7137-4BB2-A1F4-1B02EFB0F34F}" destId="{4731EA70-1FA8-49F5-A6BF-4AE9CB97C303}" srcOrd="0" destOrd="0" presId="urn:microsoft.com/office/officeart/2005/8/layout/radial5"/>
    <dgm:cxn modelId="{534B4EAF-FAF2-4F7C-B3D0-75B08D2BEFBB}" type="presOf" srcId="{BC4B6763-2F33-4CCB-B9CC-377BBD0F0800}" destId="{E3A5A4EE-729B-477E-AEA8-7FC61FA6B941}" srcOrd="1" destOrd="0" presId="urn:microsoft.com/office/officeart/2005/8/layout/radial5"/>
    <dgm:cxn modelId="{0896CB00-5CAD-4568-808F-D70E927E60D7}" type="presOf" srcId="{BC4B6763-2F33-4CCB-B9CC-377BBD0F0800}" destId="{A0B7EB92-DF16-476D-BB87-6C0D26E26F61}" srcOrd="0" destOrd="0" presId="urn:microsoft.com/office/officeart/2005/8/layout/radial5"/>
    <dgm:cxn modelId="{B5DD2CBE-987A-4A2F-887F-15437DCA2817}" type="presOf" srcId="{9DEE7B50-C1CB-48D2-999B-DF1098A88396}" destId="{881BA4B6-6173-4BE7-ACB0-127409627ABA}" srcOrd="1" destOrd="0" presId="urn:microsoft.com/office/officeart/2005/8/layout/radial5"/>
    <dgm:cxn modelId="{C70D3993-708C-467B-9AAA-612E41BE8FA4}" type="presOf" srcId="{08170AFC-8E89-4179-A96D-636AFFD8C3F3}" destId="{DF27FC25-052B-426A-9E06-117E992234F6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E5D933FB-B179-42FC-AAFF-1F4FE0B01688}" type="presOf" srcId="{A8FC0520-4E1C-47C9-9459-5A566E2A3269}" destId="{47F0322C-5978-482D-A409-1280E22C6D82}" srcOrd="1" destOrd="0" presId="urn:microsoft.com/office/officeart/2005/8/layout/radial5"/>
    <dgm:cxn modelId="{EBF63423-F39A-4920-BA90-F1E13F0CF6BB}" type="presParOf" srcId="{8B82EA68-B59A-424E-9756-C221A13DB47F}" destId="{ED72E44C-8498-48F8-9652-E5DD6AC5818D}" srcOrd="0" destOrd="0" presId="urn:microsoft.com/office/officeart/2005/8/layout/radial5"/>
    <dgm:cxn modelId="{190D4CB7-90A3-4E04-A4C7-598942DBD68F}" type="presParOf" srcId="{8B82EA68-B59A-424E-9756-C221A13DB47F}" destId="{4731EA70-1FA8-49F5-A6BF-4AE9CB97C303}" srcOrd="1" destOrd="0" presId="urn:microsoft.com/office/officeart/2005/8/layout/radial5"/>
    <dgm:cxn modelId="{72BE099F-489E-4E9C-B0FD-1A53AE420516}" type="presParOf" srcId="{4731EA70-1FA8-49F5-A6BF-4AE9CB97C303}" destId="{8D15C70B-27DC-4BC4-8B54-1A6B8CC1DBC1}" srcOrd="0" destOrd="0" presId="urn:microsoft.com/office/officeart/2005/8/layout/radial5"/>
    <dgm:cxn modelId="{DC916B89-B703-4659-AB91-EC4FE484FC70}" type="presParOf" srcId="{8B82EA68-B59A-424E-9756-C221A13DB47F}" destId="{E2EC1D87-F728-458A-8AB1-7A3D78F9D25E}" srcOrd="2" destOrd="0" presId="urn:microsoft.com/office/officeart/2005/8/layout/radial5"/>
    <dgm:cxn modelId="{D3A95860-0E90-4A86-8F2A-589448C89B04}" type="presParOf" srcId="{8B82EA68-B59A-424E-9756-C221A13DB47F}" destId="{A0E222DD-64BD-4A89-BBB9-2B80D8318D4A}" srcOrd="3" destOrd="0" presId="urn:microsoft.com/office/officeart/2005/8/layout/radial5"/>
    <dgm:cxn modelId="{D4507835-CF6D-44AD-A138-CF44A9188A57}" type="presParOf" srcId="{A0E222DD-64BD-4A89-BBB9-2B80D8318D4A}" destId="{839DF450-14DD-4280-9AEE-DA73938E9B9D}" srcOrd="0" destOrd="0" presId="urn:microsoft.com/office/officeart/2005/8/layout/radial5"/>
    <dgm:cxn modelId="{D872A0CC-7FBB-41AC-A8A3-FC722308E03E}" type="presParOf" srcId="{8B82EA68-B59A-424E-9756-C221A13DB47F}" destId="{73BC26A8-8D0F-45E6-9E3B-37EADD227262}" srcOrd="4" destOrd="0" presId="urn:microsoft.com/office/officeart/2005/8/layout/radial5"/>
    <dgm:cxn modelId="{33A2BEFC-17AE-45CA-BE4B-DE3F4452784D}" type="presParOf" srcId="{8B82EA68-B59A-424E-9756-C221A13DB47F}" destId="{06F93DE9-E67A-4CE1-BC6B-5C458B1137B0}" srcOrd="5" destOrd="0" presId="urn:microsoft.com/office/officeart/2005/8/layout/radial5"/>
    <dgm:cxn modelId="{9BC284B6-CE47-4E5C-8491-BA5F6C2D2B15}" type="presParOf" srcId="{06F93DE9-E67A-4CE1-BC6B-5C458B1137B0}" destId="{DA660ED5-C4B7-4208-928A-B8DD66837486}" srcOrd="0" destOrd="0" presId="urn:microsoft.com/office/officeart/2005/8/layout/radial5"/>
    <dgm:cxn modelId="{740D3E38-8B6E-4CB0-BC41-8C6C9977B6AB}" type="presParOf" srcId="{8B82EA68-B59A-424E-9756-C221A13DB47F}" destId="{D8B200F5-4D07-49B2-A587-C2FE6CEC49F8}" srcOrd="6" destOrd="0" presId="urn:microsoft.com/office/officeart/2005/8/layout/radial5"/>
    <dgm:cxn modelId="{19B764A2-350D-4889-8352-D118E86618A0}" type="presParOf" srcId="{8B82EA68-B59A-424E-9756-C221A13DB47F}" destId="{E7EAB10C-E176-4610-B2C6-BE8F83AD0F9B}" srcOrd="7" destOrd="0" presId="urn:microsoft.com/office/officeart/2005/8/layout/radial5"/>
    <dgm:cxn modelId="{0FD8C24F-47F7-4D67-9F0A-03CC189BA981}" type="presParOf" srcId="{E7EAB10C-E176-4610-B2C6-BE8F83AD0F9B}" destId="{47F0322C-5978-482D-A409-1280E22C6D82}" srcOrd="0" destOrd="0" presId="urn:microsoft.com/office/officeart/2005/8/layout/radial5"/>
    <dgm:cxn modelId="{22AC1C51-62AA-4395-B67A-F9F29150BBAD}" type="presParOf" srcId="{8B82EA68-B59A-424E-9756-C221A13DB47F}" destId="{FFE63D16-C443-42C8-BB30-4CA61876A647}" srcOrd="8" destOrd="0" presId="urn:microsoft.com/office/officeart/2005/8/layout/radial5"/>
    <dgm:cxn modelId="{91B281E0-48B8-4383-B46B-57EC1C4DDCAD}" type="presParOf" srcId="{8B82EA68-B59A-424E-9756-C221A13DB47F}" destId="{FA950D33-9BD9-4D37-A533-789F5554AFB5}" srcOrd="9" destOrd="0" presId="urn:microsoft.com/office/officeart/2005/8/layout/radial5"/>
    <dgm:cxn modelId="{35005BEA-D13D-45D1-9EB1-F606FE4DEA68}" type="presParOf" srcId="{FA950D33-9BD9-4D37-A533-789F5554AFB5}" destId="{F326903B-AF5C-41D9-A950-9DE60C069BDF}" srcOrd="0" destOrd="0" presId="urn:microsoft.com/office/officeart/2005/8/layout/radial5"/>
    <dgm:cxn modelId="{5D88A2B6-DFD3-402A-9DAF-FE1125E81E08}" type="presParOf" srcId="{8B82EA68-B59A-424E-9756-C221A13DB47F}" destId="{EB1C3899-7B42-47CD-912B-DD035472498D}" srcOrd="10" destOrd="0" presId="urn:microsoft.com/office/officeart/2005/8/layout/radial5"/>
    <dgm:cxn modelId="{0E2592F3-1FD8-4A22-8FDC-49F460EFB38F}" type="presParOf" srcId="{8B82EA68-B59A-424E-9756-C221A13DB47F}" destId="{2F5553CB-2478-4421-B002-5FA728364A78}" srcOrd="11" destOrd="0" presId="urn:microsoft.com/office/officeart/2005/8/layout/radial5"/>
    <dgm:cxn modelId="{D1161977-9007-4F68-A59B-8FA284FC3054}" type="presParOf" srcId="{2F5553CB-2478-4421-B002-5FA728364A78}" destId="{881BA4B6-6173-4BE7-ACB0-127409627ABA}" srcOrd="0" destOrd="0" presId="urn:microsoft.com/office/officeart/2005/8/layout/radial5"/>
    <dgm:cxn modelId="{E9CB3060-03F1-4D69-9A87-9C6CE76C1478}" type="presParOf" srcId="{8B82EA68-B59A-424E-9756-C221A13DB47F}" destId="{FED909B6-8F19-4D98-AAC2-EBEEF4830C2B}" srcOrd="12" destOrd="0" presId="urn:microsoft.com/office/officeart/2005/8/layout/radial5"/>
    <dgm:cxn modelId="{91CC3042-53A0-4F87-98E4-5A7FD7974E18}" type="presParOf" srcId="{8B82EA68-B59A-424E-9756-C221A13DB47F}" destId="{A0B7EB92-DF16-476D-BB87-6C0D26E26F61}" srcOrd="13" destOrd="0" presId="urn:microsoft.com/office/officeart/2005/8/layout/radial5"/>
    <dgm:cxn modelId="{B2686044-58A5-4CBD-9323-BDD806B038DB}" type="presParOf" srcId="{A0B7EB92-DF16-476D-BB87-6C0D26E26F61}" destId="{E3A5A4EE-729B-477E-AEA8-7FC61FA6B941}" srcOrd="0" destOrd="0" presId="urn:microsoft.com/office/officeart/2005/8/layout/radial5"/>
    <dgm:cxn modelId="{DF57A1E8-E125-4268-90B5-E2B44D0F0A77}" type="presParOf" srcId="{8B82EA68-B59A-424E-9756-C221A13DB47F}" destId="{69EA0517-EDCB-4CEB-899F-D56DCF7B4404}" srcOrd="14" destOrd="0" presId="urn:microsoft.com/office/officeart/2005/8/layout/radial5"/>
    <dgm:cxn modelId="{4A344374-A2ED-4ADF-A3C7-1A2DB8D20D03}" type="presParOf" srcId="{8B82EA68-B59A-424E-9756-C221A13DB47F}" destId="{7A035AEB-3A20-4DC3-9A60-032AB2743B03}" srcOrd="15" destOrd="0" presId="urn:microsoft.com/office/officeart/2005/8/layout/radial5"/>
    <dgm:cxn modelId="{1D72F5B0-7043-4FD1-AE82-28F607701DEC}" type="presParOf" srcId="{7A035AEB-3A20-4DC3-9A60-032AB2743B03}" destId="{4273F29E-B93C-44D6-A671-FCDC77ED9BA3}" srcOrd="0" destOrd="0" presId="urn:microsoft.com/office/officeart/2005/8/layout/radial5"/>
    <dgm:cxn modelId="{E208BF86-CA2A-4974-A3B7-100E2C965773}" type="presParOf" srcId="{8B82EA68-B59A-424E-9756-C221A13DB47F}" destId="{83F11675-07D9-406F-853D-13FD28BBB805}" srcOrd="16" destOrd="0" presId="urn:microsoft.com/office/officeart/2005/8/layout/radial5"/>
    <dgm:cxn modelId="{578BE20A-30F7-405F-BEB3-C7DC1B4A4872}" type="presParOf" srcId="{8B82EA68-B59A-424E-9756-C221A13DB47F}" destId="{DF27FC25-052B-426A-9E06-117E992234F6}" srcOrd="17" destOrd="0" presId="urn:microsoft.com/office/officeart/2005/8/layout/radial5"/>
    <dgm:cxn modelId="{0191AF3E-43D1-4CE4-94F8-3B25960E617C}" type="presParOf" srcId="{DF27FC25-052B-426A-9E06-117E992234F6}" destId="{53D78D63-5F88-4163-9535-46A64127BD3A}" srcOrd="0" destOrd="0" presId="urn:microsoft.com/office/officeart/2005/8/layout/radial5"/>
    <dgm:cxn modelId="{D59E322A-C96D-4F04-AC26-81C6CD558A1A}" type="presParOf" srcId="{8B82EA68-B59A-424E-9756-C221A13DB47F}" destId="{EDA34655-9131-4731-957F-5382F53A0660}" srcOrd="18" destOrd="0" presId="urn:microsoft.com/office/officeart/2005/8/layout/radial5"/>
    <dgm:cxn modelId="{C44CEF14-322B-4C39-A4DD-EDCCDDEA0BFE}" type="presParOf" srcId="{8B82EA68-B59A-424E-9756-C221A13DB47F}" destId="{553B84E4-4A31-43DB-B3BF-8E8EF2B79F2D}" srcOrd="19" destOrd="0" presId="urn:microsoft.com/office/officeart/2005/8/layout/radial5"/>
    <dgm:cxn modelId="{7FD59871-D499-4481-A4DC-648EE6A16F54}" type="presParOf" srcId="{553B84E4-4A31-43DB-B3BF-8E8EF2B79F2D}" destId="{C47D9E4B-AD47-4E79-B529-9B264E8F4F6B}" srcOrd="0" destOrd="0" presId="urn:microsoft.com/office/officeart/2005/8/layout/radial5"/>
    <dgm:cxn modelId="{1C34FF7E-6FEF-4103-A9B0-2AAD87FD74EF}" type="presParOf" srcId="{8B82EA68-B59A-424E-9756-C221A13DB47F}" destId="{E0AC84DD-2093-416F-85DE-E547FE520660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2880322" y="-17500"/>
          <a:ext cx="1800192" cy="1180011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937925" y="40103"/>
        <a:ext cx="1684986" cy="1064805"/>
      </dsp:txXfrm>
    </dsp:sp>
    <dsp:sp modelId="{43434E4B-C4FB-4DAC-9533-71DBE9279538}">
      <dsp:nvSpPr>
        <dsp:cNvPr id="0" name=""/>
        <dsp:cNvSpPr/>
      </dsp:nvSpPr>
      <dsp:spPr>
        <a:xfrm>
          <a:off x="3804411" y="46561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52372" y="218733"/>
              </a:moveTo>
              <a:arcTo wR="1816574" hR="1816574" stAng="14495579" swAng="50104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824533" y="547641"/>
          <a:ext cx="1490822" cy="9465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0739" y="593847"/>
        <a:ext cx="1398410" cy="854114"/>
      </dsp:txXfrm>
    </dsp:sp>
    <dsp:sp modelId="{F93ECD45-54D8-465B-A0C2-914295F3C5BD}">
      <dsp:nvSpPr>
        <dsp:cNvPr id="0" name=""/>
        <dsp:cNvSpPr/>
      </dsp:nvSpPr>
      <dsp:spPr>
        <a:xfrm>
          <a:off x="2232988" y="6407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00982" y="1476229"/>
              </a:moveTo>
              <a:arcTo wR="1816574" hR="1816574" stAng="20952089" swAng="26765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198680" y="1726991"/>
          <a:ext cx="1433237" cy="928927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244026" y="1772337"/>
        <a:ext cx="1342545" cy="838235"/>
      </dsp:txXfrm>
    </dsp:sp>
    <dsp:sp modelId="{DA554C6D-A2BD-4B94-802C-6C55DB9F2BF8}">
      <dsp:nvSpPr>
        <dsp:cNvPr id="0" name=""/>
        <dsp:cNvSpPr/>
      </dsp:nvSpPr>
      <dsp:spPr>
        <a:xfrm>
          <a:off x="2226416" y="89297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3633149" y="1815455"/>
              </a:moveTo>
              <a:arcTo wR="1816574" hR="1816574" stAng="21597882" swAng="298613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829048" y="2918285"/>
          <a:ext cx="1452606" cy="1029480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4879303" y="2968540"/>
        <a:ext cx="1352096" cy="928970"/>
      </dsp:txXfrm>
    </dsp:sp>
    <dsp:sp modelId="{2C814299-90FC-466A-8C27-58BBE7C3AD9B}">
      <dsp:nvSpPr>
        <dsp:cNvPr id="0" name=""/>
        <dsp:cNvSpPr/>
      </dsp:nvSpPr>
      <dsp:spPr>
        <a:xfrm>
          <a:off x="3933982" y="496908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965834" y="3421624"/>
              </a:moveTo>
              <a:arcTo wR="1816574" hR="1816574" stAng="7075523" swAng="36755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68352" y="3565597"/>
          <a:ext cx="1512170" cy="738079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204382" y="3601627"/>
        <a:ext cx="1440110" cy="666019"/>
      </dsp:txXfrm>
    </dsp:sp>
    <dsp:sp modelId="{191E1915-7B43-453A-9B3B-8BE365BAB7F0}">
      <dsp:nvSpPr>
        <dsp:cNvPr id="0" name=""/>
        <dsp:cNvSpPr/>
      </dsp:nvSpPr>
      <dsp:spPr>
        <a:xfrm>
          <a:off x="542691" y="299920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548038" y="3479375"/>
              </a:moveTo>
              <a:arcTo wR="1816574" hR="1816574" stAng="3975323" swAng="4885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568392" y="2978808"/>
          <a:ext cx="1460465" cy="908426"/>
        </a:xfrm>
        <a:prstGeom prst="roundRect">
          <a:avLst/>
        </a:prstGeom>
        <a:solidFill>
          <a:srgbClr val="FFFFDD"/>
        </a:solidFill>
        <a:ln w="762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612738" y="3023154"/>
        <a:ext cx="1371773" cy="819734"/>
      </dsp:txXfrm>
    </dsp:sp>
    <dsp:sp modelId="{B61698C4-7017-4D89-87F7-56075D701F9E}">
      <dsp:nvSpPr>
        <dsp:cNvPr id="0" name=""/>
        <dsp:cNvSpPr/>
      </dsp:nvSpPr>
      <dsp:spPr>
        <a:xfrm>
          <a:off x="1336788" y="-274255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649825" y="3208925"/>
              </a:moveTo>
              <a:arcTo wR="1816574" hR="1816574" stAng="7797721" swAng="400525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992722" y="1762669"/>
          <a:ext cx="1451295" cy="974853"/>
        </a:xfrm>
        <a:prstGeom prst="roundRect">
          <a:avLst/>
        </a:prstGeom>
        <a:solidFill>
          <a:srgbClr val="FFFFDD"/>
        </a:solidFill>
        <a:ln w="762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040310" y="1810257"/>
        <a:ext cx="1356119" cy="879677"/>
      </dsp:txXfrm>
    </dsp:sp>
    <dsp:sp modelId="{37B34B6A-4DCE-4DE3-951A-2EF6B41DAEEC}">
      <dsp:nvSpPr>
        <dsp:cNvPr id="0" name=""/>
        <dsp:cNvSpPr/>
      </dsp:nvSpPr>
      <dsp:spPr>
        <a:xfrm>
          <a:off x="1758336" y="-28581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1803" y="1735638"/>
              </a:moveTo>
              <a:arcTo wR="1816574" hR="1816574" stAng="10953217" swAng="316390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41" y="600814"/>
          <a:ext cx="1368204" cy="884804"/>
        </a:xfrm>
        <a:prstGeom prst="roundRect">
          <a:avLst/>
        </a:prstGeom>
        <a:solidFill>
          <a:srgbClr val="FFFFDD"/>
        </a:solidFill>
        <a:ln w="762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339334" y="644007"/>
        <a:ext cx="1281818" cy="798418"/>
      </dsp:txXfrm>
    </dsp:sp>
    <dsp:sp modelId="{6B2E63ED-B4B9-4312-8B34-C6298E61E31E}">
      <dsp:nvSpPr>
        <dsp:cNvPr id="0" name=""/>
        <dsp:cNvSpPr/>
      </dsp:nvSpPr>
      <dsp:spPr>
        <a:xfrm>
          <a:off x="-203793" y="460396"/>
          <a:ext cx="3633149" cy="3633149"/>
        </a:xfrm>
        <a:custGeom>
          <a:avLst/>
          <a:gdLst/>
          <a:ahLst/>
          <a:cxnLst/>
          <a:rect l="0" t="0" r="0" b="0"/>
          <a:pathLst>
            <a:path>
              <a:moveTo>
                <a:pt x="2640285" y="197487"/>
              </a:moveTo>
              <a:arcTo wR="1816574" hR="1816574" stAng="17817883" swAng="779651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033848" y="67344"/>
          <a:ext cx="6102683" cy="706022"/>
        </a:xfrm>
        <a:prstGeom prst="roundRect">
          <a:avLst/>
        </a:prstGeom>
        <a:solidFill>
          <a:schemeClr val="bg1"/>
        </a:solidFill>
        <a:ln w="127000"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313" y="101809"/>
        <a:ext cx="6033753" cy="637092"/>
      </dsp:txXfrm>
    </dsp:sp>
    <dsp:sp modelId="{2A42BF92-E0CA-4C74-94D9-9AE3F4260038}">
      <dsp:nvSpPr>
        <dsp:cNvPr id="0" name=""/>
        <dsp:cNvSpPr/>
      </dsp:nvSpPr>
      <dsp:spPr>
        <a:xfrm rot="7189112">
          <a:off x="2002272" y="1863102"/>
          <a:ext cx="25120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12057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765873" y="2952838"/>
          <a:ext cx="3359575" cy="65629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797911" y="2984876"/>
        <a:ext cx="3295499" cy="592221"/>
      </dsp:txXfrm>
    </dsp:sp>
    <dsp:sp modelId="{0999DAA6-78E7-4C62-AD9F-BB89E1F317A5}">
      <dsp:nvSpPr>
        <dsp:cNvPr id="0" name=""/>
        <dsp:cNvSpPr/>
      </dsp:nvSpPr>
      <dsp:spPr>
        <a:xfrm rot="1981715">
          <a:off x="4597008" y="878523"/>
          <a:ext cx="38585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5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57473" y="983679"/>
          <a:ext cx="2653405" cy="82238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297619" y="1023825"/>
        <a:ext cx="2573113" cy="742093"/>
      </dsp:txXfrm>
    </dsp:sp>
    <dsp:sp modelId="{BF1427F8-47F7-429E-8B9A-D7AD3446727D}">
      <dsp:nvSpPr>
        <dsp:cNvPr id="0" name=""/>
        <dsp:cNvSpPr/>
      </dsp:nvSpPr>
      <dsp:spPr>
        <a:xfrm rot="9699939">
          <a:off x="2483218" y="859978"/>
          <a:ext cx="55068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684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51450" y="946590"/>
          <a:ext cx="2588029" cy="76332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0">
          <a:solidFill>
            <a:schemeClr val="tx2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2400" b="1" kern="1200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88713" y="983853"/>
        <a:ext cx="2513503" cy="68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364549" y="1188453"/>
          <a:ext cx="1998149" cy="16958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Arial Narrow" panose="020B0606020202030204" pitchFamily="34" charset="0"/>
            </a:rPr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050" b="1" kern="1200" dirty="0">
            <a:latin typeface="Arial Narrow" panose="020B0606020202030204" pitchFamily="34" charset="0"/>
          </a:endParaRPr>
        </a:p>
      </dsp:txBody>
      <dsp:txXfrm>
        <a:off x="3657171" y="1436802"/>
        <a:ext cx="1412905" cy="1199133"/>
      </dsp:txXfrm>
    </dsp:sp>
    <dsp:sp modelId="{4731EA70-1FA8-49F5-A6BF-4AE9CB97C303}">
      <dsp:nvSpPr>
        <dsp:cNvPr id="0" name=""/>
        <dsp:cNvSpPr/>
      </dsp:nvSpPr>
      <dsp:spPr>
        <a:xfrm rot="16260366">
          <a:off x="4271095" y="825197"/>
          <a:ext cx="221967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03805" y="922591"/>
        <a:ext cx="155377" cy="192313"/>
      </dsp:txXfrm>
    </dsp:sp>
    <dsp:sp modelId="{E2EC1D87-F728-458A-8AB1-7A3D78F9D25E}">
      <dsp:nvSpPr>
        <dsp:cNvPr id="0" name=""/>
        <dsp:cNvSpPr/>
      </dsp:nvSpPr>
      <dsp:spPr>
        <a:xfrm>
          <a:off x="4015403" y="15696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126141"/>
        <a:ext cx="533277" cy="533277"/>
      </dsp:txXfrm>
    </dsp:sp>
    <dsp:sp modelId="{A0E222DD-64BD-4A89-BBB9-2B80D8318D4A}">
      <dsp:nvSpPr>
        <dsp:cNvPr id="0" name=""/>
        <dsp:cNvSpPr/>
      </dsp:nvSpPr>
      <dsp:spPr>
        <a:xfrm rot="18342319">
          <a:off x="4890775" y="1001902"/>
          <a:ext cx="2023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03410" y="1090647"/>
        <a:ext cx="141613" cy="192313"/>
      </dsp:txXfrm>
    </dsp:sp>
    <dsp:sp modelId="{73BC26A8-8D0F-45E6-9E3B-37EADD227262}">
      <dsp:nvSpPr>
        <dsp:cNvPr id="0" name=""/>
        <dsp:cNvSpPr/>
      </dsp:nvSpPr>
      <dsp:spPr>
        <a:xfrm>
          <a:off x="4949642" y="319248"/>
          <a:ext cx="754167" cy="75416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429693"/>
        <a:ext cx="533277" cy="533277"/>
      </dsp:txXfrm>
    </dsp:sp>
    <dsp:sp modelId="{06F93DE9-E67A-4CE1-BC6B-5C458B1137B0}">
      <dsp:nvSpPr>
        <dsp:cNvPr id="0" name=""/>
        <dsp:cNvSpPr/>
      </dsp:nvSpPr>
      <dsp:spPr>
        <a:xfrm rot="20430380">
          <a:off x="5339314" y="1504553"/>
          <a:ext cx="14783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40585" y="1576057"/>
        <a:ext cx="103484" cy="192313"/>
      </dsp:txXfrm>
    </dsp:sp>
    <dsp:sp modelId="{D8B200F5-4D07-49B2-A587-C2FE6CEC49F8}">
      <dsp:nvSpPr>
        <dsp:cNvPr id="0" name=""/>
        <dsp:cNvSpPr/>
      </dsp:nvSpPr>
      <dsp:spPr>
        <a:xfrm>
          <a:off x="552703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1224404"/>
        <a:ext cx="533277" cy="533277"/>
      </dsp:txXfrm>
    </dsp:sp>
    <dsp:sp modelId="{E7EAB10C-E176-4610-B2C6-BE8F83AD0F9B}">
      <dsp:nvSpPr>
        <dsp:cNvPr id="0" name=""/>
        <dsp:cNvSpPr/>
      </dsp:nvSpPr>
      <dsp:spPr>
        <a:xfrm rot="950221">
          <a:off x="5359403" y="2176566"/>
          <a:ext cx="12680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360125" y="2235479"/>
        <a:ext cx="88764" cy="192313"/>
      </dsp:txXfrm>
    </dsp:sp>
    <dsp:sp modelId="{FFE63D16-C443-42C8-BB30-4CA61876A647}">
      <dsp:nvSpPr>
        <dsp:cNvPr id="0" name=""/>
        <dsp:cNvSpPr/>
      </dsp:nvSpPr>
      <dsp:spPr>
        <a:xfrm>
          <a:off x="552703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637478" y="2206721"/>
        <a:ext cx="533277" cy="533277"/>
      </dsp:txXfrm>
    </dsp:sp>
    <dsp:sp modelId="{FA950D33-9BD9-4D37-A533-789F5554AFB5}">
      <dsp:nvSpPr>
        <dsp:cNvPr id="0" name=""/>
        <dsp:cNvSpPr/>
      </dsp:nvSpPr>
      <dsp:spPr>
        <a:xfrm rot="3118628">
          <a:off x="4925829" y="2693260"/>
          <a:ext cx="15349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34671" y="2739226"/>
        <a:ext cx="107447" cy="192313"/>
      </dsp:txXfrm>
    </dsp:sp>
    <dsp:sp modelId="{EB1C3899-7B42-47CD-912B-DD035472498D}">
      <dsp:nvSpPr>
        <dsp:cNvPr id="0" name=""/>
        <dsp:cNvSpPr/>
      </dsp:nvSpPr>
      <dsp:spPr>
        <a:xfrm>
          <a:off x="4949642" y="2890987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5060087" y="3001432"/>
        <a:ext cx="533277" cy="533277"/>
      </dsp:txXfrm>
    </dsp:sp>
    <dsp:sp modelId="{2F5553CB-2478-4421-B002-5FA728364A78}">
      <dsp:nvSpPr>
        <dsp:cNvPr id="0" name=""/>
        <dsp:cNvSpPr/>
      </dsp:nvSpPr>
      <dsp:spPr>
        <a:xfrm rot="5335375">
          <a:off x="4300115" y="2874474"/>
          <a:ext cx="16455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24335" y="2913899"/>
        <a:ext cx="115189" cy="192313"/>
      </dsp:txXfrm>
    </dsp:sp>
    <dsp:sp modelId="{FED909B6-8F19-4D98-AAC2-EBEEF4830C2B}">
      <dsp:nvSpPr>
        <dsp:cNvPr id="0" name=""/>
        <dsp:cNvSpPr/>
      </dsp:nvSpPr>
      <dsp:spPr>
        <a:xfrm>
          <a:off x="4015403" y="3194540"/>
          <a:ext cx="754167" cy="75416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25848" y="3304985"/>
        <a:ext cx="533277" cy="533277"/>
      </dsp:txXfrm>
    </dsp:sp>
    <dsp:sp modelId="{A0B7EB92-DF16-476D-BB87-6C0D26E26F61}">
      <dsp:nvSpPr>
        <dsp:cNvPr id="0" name=""/>
        <dsp:cNvSpPr/>
      </dsp:nvSpPr>
      <dsp:spPr>
        <a:xfrm rot="7571187">
          <a:off x="3676617" y="2710100"/>
          <a:ext cx="153836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13317" y="2755580"/>
        <a:ext cx="107685" cy="192313"/>
      </dsp:txXfrm>
    </dsp:sp>
    <dsp:sp modelId="{69EA0517-EDCB-4CEB-899F-D56DCF7B4404}">
      <dsp:nvSpPr>
        <dsp:cNvPr id="0" name=""/>
        <dsp:cNvSpPr/>
      </dsp:nvSpPr>
      <dsp:spPr>
        <a:xfrm>
          <a:off x="3065559" y="2918269"/>
          <a:ext cx="754167" cy="754167"/>
        </a:xfrm>
        <a:prstGeom prst="ellipse">
          <a:avLst/>
        </a:prstGeom>
        <a:solidFill>
          <a:srgbClr val="8AAC4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76004" y="3028714"/>
        <a:ext cx="533277" cy="533277"/>
      </dsp:txXfrm>
    </dsp:sp>
    <dsp:sp modelId="{7A035AEB-3A20-4DC3-9A60-032AB2743B03}">
      <dsp:nvSpPr>
        <dsp:cNvPr id="0" name=""/>
        <dsp:cNvSpPr/>
      </dsp:nvSpPr>
      <dsp:spPr>
        <a:xfrm rot="9814743">
          <a:off x="3284880" y="2179595"/>
          <a:ext cx="97949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3666" y="2239546"/>
        <a:ext cx="68564" cy="192313"/>
      </dsp:txXfrm>
    </dsp:sp>
    <dsp:sp modelId="{83F11675-07D9-406F-853D-13FD28BBB805}">
      <dsp:nvSpPr>
        <dsp:cNvPr id="0" name=""/>
        <dsp:cNvSpPr/>
      </dsp:nvSpPr>
      <dsp:spPr>
        <a:xfrm>
          <a:off x="2503773" y="2096276"/>
          <a:ext cx="754167" cy="7541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2206721"/>
        <a:ext cx="533277" cy="533277"/>
      </dsp:txXfrm>
    </dsp:sp>
    <dsp:sp modelId="{DF27FC25-052B-426A-9E06-117E992234F6}">
      <dsp:nvSpPr>
        <dsp:cNvPr id="0" name=""/>
        <dsp:cNvSpPr/>
      </dsp:nvSpPr>
      <dsp:spPr>
        <a:xfrm rot="12011539">
          <a:off x="3284122" y="1501124"/>
          <a:ext cx="119804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318959" y="1571431"/>
        <a:ext cx="83863" cy="192313"/>
      </dsp:txXfrm>
    </dsp:sp>
    <dsp:sp modelId="{EDA34655-9131-4731-957F-5382F53A0660}">
      <dsp:nvSpPr>
        <dsp:cNvPr id="0" name=""/>
        <dsp:cNvSpPr/>
      </dsp:nvSpPr>
      <dsp:spPr>
        <a:xfrm>
          <a:off x="2503773" y="1113959"/>
          <a:ext cx="754167" cy="7541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2614218" y="1224404"/>
        <a:ext cx="533277" cy="533277"/>
      </dsp:txXfrm>
    </dsp:sp>
    <dsp:sp modelId="{553B84E4-4A31-43DB-B3BF-8E8EF2B79F2D}">
      <dsp:nvSpPr>
        <dsp:cNvPr id="0" name=""/>
        <dsp:cNvSpPr/>
      </dsp:nvSpPr>
      <dsp:spPr>
        <a:xfrm rot="14157341">
          <a:off x="3677569" y="998913"/>
          <a:ext cx="186781" cy="3205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721271" y="1086232"/>
        <a:ext cx="130747" cy="192313"/>
      </dsp:txXfrm>
    </dsp:sp>
    <dsp:sp modelId="{E0AC84DD-2093-416F-85DE-E547FE520660}">
      <dsp:nvSpPr>
        <dsp:cNvPr id="0" name=""/>
        <dsp:cNvSpPr/>
      </dsp:nvSpPr>
      <dsp:spPr>
        <a:xfrm>
          <a:off x="3081164" y="319248"/>
          <a:ext cx="754167" cy="75416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3191609" y="429693"/>
        <a:ext cx="533277" cy="533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0.25577</cdr:x>
      <cdr:y>0.19917</cdr:y>
    </cdr:from>
    <cdr:to>
      <cdr:x>0.27363</cdr:x>
      <cdr:y>0.25471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62634" y="774650"/>
          <a:ext cx="14401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0.46113</cdr:x>
      <cdr:y>0.18066</cdr:y>
    </cdr:from>
    <cdr:to>
      <cdr:x>0.47948</cdr:x>
      <cdr:y>0.22943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18818" y="702642"/>
          <a:ext cx="147983" cy="1896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0.65757</cdr:x>
      <cdr:y>0.14363</cdr:y>
    </cdr:from>
    <cdr:to>
      <cdr:x>0.67543</cdr:x>
      <cdr:y>0.19917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302994" y="558626"/>
          <a:ext cx="14401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0.27363</cdr:x>
      <cdr:y>0.20504</cdr:y>
    </cdr:from>
    <cdr:to>
      <cdr:x>0.46113</cdr:x>
      <cdr:y>0.22694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06650" y="797485"/>
          <a:ext cx="1512168" cy="8517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0.47948</cdr:x>
      <cdr:y>0.1714</cdr:y>
    </cdr:from>
    <cdr:to>
      <cdr:x>0.65757</cdr:x>
      <cdr:y>0.20504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3866801" y="666638"/>
          <a:ext cx="1436193" cy="13084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0.22898</cdr:x>
      <cdr:y>0.08809</cdr:y>
    </cdr:from>
    <cdr:to>
      <cdr:x>0.31871</cdr:x>
      <cdr:y>0.16214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46610" y="342602"/>
          <a:ext cx="723628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6 238,0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0.43435</cdr:x>
      <cdr:y>0.06957</cdr:y>
    </cdr:from>
    <cdr:to>
      <cdr:x>0.51982</cdr:x>
      <cdr:y>0.14363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502816" y="270594"/>
          <a:ext cx="689272" cy="2880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6 550,1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0.63079</cdr:x>
      <cdr:y>0.03254</cdr:y>
    </cdr:from>
    <cdr:to>
      <cdr:x>0.71626</cdr:x>
      <cdr:y>0.1066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086970" y="126578"/>
          <a:ext cx="689273" cy="2880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7 006,3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0.6739</cdr:x>
      <cdr:y>0.04874</cdr:y>
    </cdr:from>
    <cdr:to>
      <cdr:x>0.96107</cdr:x>
      <cdr:y>0.12914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184576" y="216024"/>
          <a:ext cx="2216456" cy="359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0.36385</cdr:x>
      <cdr:y>0</cdr:y>
    </cdr:from>
    <cdr:to>
      <cdr:x>0.65152</cdr:x>
      <cdr:y>0.08315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67867" y="0"/>
          <a:ext cx="1470733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9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0.35649</cdr:x>
      <cdr:y>0.01738</cdr:y>
    </cdr:from>
    <cdr:to>
      <cdr:x>0.45984</cdr:x>
      <cdr:y>0.13584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2497" y="66824"/>
          <a:ext cx="821161" cy="455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16 737,3</a:t>
          </a:r>
        </a:p>
        <a:p xmlns:a="http://schemas.openxmlformats.org/drawingml/2006/main">
          <a:pPr lvl="0" algn="ctr">
            <a:lnSpc>
              <a:spcPct val="80000"/>
            </a:lnSpc>
          </a:pPr>
          <a:r>
            <a:rPr lang="ru-RU" sz="1400" b="1" kern="0" dirty="0" err="1" smtClean="0">
              <a:solidFill>
                <a:prstClr val="black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kern="0" dirty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  <cdr:relSizeAnchor xmlns:cdr="http://schemas.openxmlformats.org/drawingml/2006/chartDrawing">
    <cdr:from>
      <cdr:x>0.19336</cdr:x>
      <cdr:y>0.01738</cdr:y>
    </cdr:from>
    <cdr:to>
      <cdr:x>0.29671</cdr:x>
      <cdr:y>0.13614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36330" y="66824"/>
          <a:ext cx="821161" cy="456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17 753,2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err="1" smtClean="0">
              <a:solidFill>
                <a:schemeClr val="tx1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0.61392</cdr:x>
      <cdr:y>0.04124</cdr:y>
    </cdr:from>
    <cdr:to>
      <cdr:x>0.87811</cdr:x>
      <cdr:y>0.1606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438" y="180429"/>
          <a:ext cx="1970830" cy="523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   2023 год</a:t>
          </a:r>
          <a:endParaRPr lang="ru-RU" sz="28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6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0.11423</cdr:x>
      <cdr:y>0.03361</cdr:y>
    </cdr:from>
    <cdr:to>
      <cdr:x>0.91043</cdr:x>
      <cdr:y>0.16159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288032" y="75702"/>
          <a:ext cx="2007571" cy="2885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68579" tIns="34289" rIns="68579" bIns="34289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defTabSz="685783"/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на 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01.01.20</a:t>
          </a:r>
          <a:r>
            <a:rPr lang="en-US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2</a:t>
          </a:r>
          <a:r>
            <a:rPr lang="ru-RU" sz="1600" u="sng" dirty="0">
              <a:solidFill>
                <a:prstClr val="black"/>
              </a:solidFill>
              <a:latin typeface="Arial Narrow" panose="020B0606020202030204" pitchFamily="34" charset="0"/>
            </a:rPr>
            <a:t>5</a:t>
          </a:r>
          <a:r>
            <a:rPr lang="ru-RU" sz="1600" u="sng" dirty="0" smtClean="0">
              <a:solidFill>
                <a:prstClr val="black"/>
              </a:solidFill>
              <a:latin typeface="Arial Narrow" panose="020B0606020202030204" pitchFamily="34" charset="0"/>
            </a:rPr>
            <a:t> </a:t>
          </a:r>
          <a:endParaRPr lang="ru-RU" sz="1600" u="sng" dirty="0">
            <a:solidFill>
              <a:prstClr val="black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CD86D-361A-41F8-8510-3DADAD2B5AB1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91064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09635-98AF-4574-9E09-59830A30C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4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06FFE08-6117-48A4-969D-C0E9C781B833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5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67D46F-8802-4563-ABF1-EF9AFEFDFDE3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3B38153-16ED-481D-AEA0-95DFDE451ABC}" type="slidenum">
              <a:rPr lang="ru-RU" altLang="ru-RU" smtClean="0">
                <a:solidFill>
                  <a:srgbClr val="000000"/>
                </a:solidFill>
              </a:rPr>
              <a:pPr/>
              <a:t>19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EC0932-F6A3-4626-AA46-B9A31E4307D6}" type="slidenum">
              <a:rPr lang="ru-RU" altLang="ru-RU" smtClean="0">
                <a:solidFill>
                  <a:srgbClr val="000000"/>
                </a:solidFill>
              </a:rPr>
              <a:pPr/>
              <a:t>20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99AF4D-DC9D-414B-A9A7-8051C72E1C44}" type="slidenum">
              <a:rPr lang="ru-RU" altLang="ru-RU" smtClean="0">
                <a:solidFill>
                  <a:srgbClr val="000000"/>
                </a:solidFill>
              </a:rPr>
              <a:pPr/>
              <a:t>23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B1ABFC-C591-40D7-A747-4C501CC8F23A}" type="slidenum">
              <a:rPr lang="ru-RU" altLang="ru-RU">
                <a:solidFill>
                  <a:srgbClr val="000000"/>
                </a:solidFill>
              </a:rPr>
              <a:pPr/>
              <a:t>24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C00132-905C-49FB-B9B2-07A1A2AAC228}" type="slidenum">
              <a:rPr lang="ru-RU" altLang="ru-RU">
                <a:solidFill>
                  <a:srgbClr val="000000"/>
                </a:solidFill>
              </a:rPr>
              <a:pPr/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6E0CC48-61FD-489A-B76A-27B32CE40D83}" type="slidenum">
              <a:rPr lang="ru-RU" altLang="ru-RU">
                <a:solidFill>
                  <a:srgbClr val="000000"/>
                </a:solidFill>
              </a:rPr>
              <a:pPr/>
              <a:t>41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641177-86BE-448C-BD26-F6EC03DB6436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80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6ED46B-B0EB-4A42-B914-3D95E639FF24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7CBD569-E3DC-4397-A25B-BE21A8B437E0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00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D273CAB-7C31-43CA-B274-467770D580B8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C6FFAE5-128A-4E63-B7BC-11961C667698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2A14F65-08B9-442A-A1F0-0CC131444E8D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BE10149-513F-44E5-BCDE-27E23CD630D6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4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EC5AD1-F6F3-48F1-8162-A936994788CE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CC22-87B5-441D-BAF7-AF4CD9597B71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F6BB-9B81-40B1-8317-858F40CE1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211468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3CE1D-A856-47E1-B6D1-23B4E298675E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E6E9-0C12-45E6-97E2-B8CF6EA46A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1022462"/>
      </p:ext>
    </p:extLst>
  </p:cSld>
  <p:clrMapOvr>
    <a:masterClrMapping/>
  </p:clrMapOvr>
  <p:transition spd="slow">
    <p:circl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CB2-AAA0-4D9D-B479-2A5555516A86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BBD7-842C-432E-AB72-935B49F8C9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595592"/>
      </p:ext>
    </p:extLst>
  </p:cSld>
  <p:clrMapOvr>
    <a:masterClrMapping/>
  </p:clrMapOvr>
  <p:transition spd="slow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3028F-7757-4AB6-8A50-6B9E1746C285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BF46F-19C6-4FAC-8868-10B3086AE3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227416"/>
      </p:ext>
    </p:extLst>
  </p:cSld>
  <p:clrMapOvr>
    <a:masterClrMapping/>
  </p:clrMapOvr>
  <p:transition advClick="0" advTm="1000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333DC-806C-4AB8-9F8D-1011CE997607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116D2-AC78-409A-AF15-B8E8E6920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7440662"/>
      </p:ext>
    </p:extLst>
  </p:cSld>
  <p:clrMapOvr>
    <a:masterClrMapping/>
  </p:clrMapOvr>
  <p:transition advClick="0" advTm="1000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E460-A740-4550-B110-3DEEA4A36577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4E5D-217B-4FED-ACD9-56661322A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2021104"/>
      </p:ext>
    </p:extLst>
  </p:cSld>
  <p:clrMapOvr>
    <a:masterClrMapping/>
  </p:clrMapOvr>
  <p:transition advClick="0" advTm="1000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73069-D14C-4D5C-81EA-6FC59D3A99F5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7654C-F73D-48FF-8A17-F3269E8C7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2222906"/>
      </p:ext>
    </p:extLst>
  </p:cSld>
  <p:clrMapOvr>
    <a:masterClrMapping/>
  </p:clrMapOvr>
  <p:transition advClick="0" advTm="1000">
    <p:dissolv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4B5B-93A6-4F2B-8C17-E3D5BBFA0DA3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4364-07A7-4111-A5FA-6DD3DC7DDD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7218928"/>
      </p:ext>
    </p:extLst>
  </p:cSld>
  <p:clrMapOvr>
    <a:masterClrMapping/>
  </p:clrMapOvr>
  <p:transition advClick="0" advTm="1000">
    <p:dissolv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14D6-C2D7-40A9-AA34-D0F4C19DC70D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0D351-F284-46F1-9FF5-66B9FCE75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676613"/>
      </p:ext>
    </p:extLst>
  </p:cSld>
  <p:clrMapOvr>
    <a:masterClrMapping/>
  </p:clrMapOvr>
  <p:transition advClick="0" advTm="1000">
    <p:dissolv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9C59-B69E-4093-B344-FF70EA5B5554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9FF0F-444D-41A1-AC90-FDC68FB6FB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274743"/>
      </p:ext>
    </p:extLst>
  </p:cSld>
  <p:clrMapOvr>
    <a:masterClrMapping/>
  </p:clrMapOvr>
  <p:transition advClick="0" advTm="1000">
    <p:dissolv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73E34-D8DD-41AC-B510-41D4435C95ED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D326-7948-4324-919E-DDFC9DC856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076574"/>
      </p:ext>
    </p:extLst>
  </p:cSld>
  <p:clrMapOvr>
    <a:masterClrMapping/>
  </p:clrMapOvr>
  <p:transition advClick="0" advTm="1000">
    <p:dissolv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659F-244B-4B2D-B384-ADC32465500F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F003-9D3F-4957-B136-671DE8C21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130779"/>
      </p:ext>
    </p:extLst>
  </p:cSld>
  <p:clrMapOvr>
    <a:masterClrMapping/>
  </p:clrMapOvr>
  <p:transition advClick="0" advTm="1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9A49D-3534-4E42-9170-2945B72981A3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9FD-B3AE-4825-836D-F3A803494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1369865"/>
      </p:ext>
    </p:extLst>
  </p:cSld>
  <p:clrMapOvr>
    <a:masterClrMapping/>
  </p:clrMapOvr>
  <p:transition spd="slow">
    <p:circl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A5B73-0129-4CF2-B36E-29F81B7646D6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BC10-80CC-4AC6-B099-C3E0DFE3F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6165913"/>
      </p:ext>
    </p:extLst>
  </p:cSld>
  <p:clrMapOvr>
    <a:masterClrMapping/>
  </p:clrMapOvr>
  <p:transition advClick="0" advTm="1000"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F7E8-91A3-49CD-AC05-632462D78BB6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70EE6-DFBD-4EB9-BF70-59F4D926D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602206"/>
      </p:ext>
    </p:extLst>
  </p:cSld>
  <p:clrMapOvr>
    <a:masterClrMapping/>
  </p:clrMapOvr>
  <p:transition advClick="0" advTm="1000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698B-0668-4C21-8929-F7A3AFF72E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830509"/>
      </p:ext>
    </p:extLst>
  </p:cSld>
  <p:clrMapOvr>
    <a:masterClrMapping/>
  </p:clrMapOvr>
  <p:transition spd="slow" advClick="0" advTm="2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E351-4EB7-4072-95B3-734E6F0AE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5485483"/>
      </p:ext>
    </p:extLst>
  </p:cSld>
  <p:clrMapOvr>
    <a:masterClrMapping/>
  </p:clrMapOvr>
  <p:transition spd="slow" advClick="0" advTm="2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6E6EB-5EA8-4CEE-BBD7-00D361F86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8219315"/>
      </p:ext>
    </p:extLst>
  </p:cSld>
  <p:clrMapOvr>
    <a:masterClrMapping/>
  </p:clrMapOvr>
  <p:transition spd="slow" advClick="0" advTm="2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F989-429E-47FB-99F1-1365788DA2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1920905"/>
      </p:ext>
    </p:extLst>
  </p:cSld>
  <p:clrMapOvr>
    <a:masterClrMapping/>
  </p:clrMapOvr>
  <p:transition spd="slow" advClick="0" advTm="2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AB0E-E6AF-4687-8DE7-0D5199792E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24292"/>
      </p:ext>
    </p:extLst>
  </p:cSld>
  <p:clrMapOvr>
    <a:masterClrMapping/>
  </p:clrMapOvr>
  <p:transition spd="slow" advClick="0" advTm="2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A4870-1CA8-4916-9827-ECEE77924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746336"/>
      </p:ext>
    </p:extLst>
  </p:cSld>
  <p:clrMapOvr>
    <a:masterClrMapping/>
  </p:clrMapOvr>
  <p:transition spd="slow" advClick="0" advTm="2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4CA8-5AE7-419F-8CB3-39915B694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7469488"/>
      </p:ext>
    </p:extLst>
  </p:cSld>
  <p:clrMapOvr>
    <a:masterClrMapping/>
  </p:clrMapOvr>
  <p:transition spd="slow" advClick="0" advTm="2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B438-6E46-4A52-8E7F-3AD66FA93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556691"/>
      </p:ext>
    </p:extLst>
  </p:cSld>
  <p:clrMapOvr>
    <a:masterClrMapping/>
  </p:clrMapOvr>
  <p:transition spd="slow" advClick="0" advTm="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F9303-E988-4F12-86D8-556AAB8BE351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09785-A793-4FC4-8861-1333339E57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853387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4D76B-B2E4-4BDE-9822-CD94EE74B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8730547"/>
      </p:ext>
    </p:extLst>
  </p:cSld>
  <p:clrMapOvr>
    <a:masterClrMapping/>
  </p:clrMapOvr>
  <p:transition spd="slow" advClick="0" advTm="2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3029D-6CF5-4CC6-BC0C-D1CA642E09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6411334"/>
      </p:ext>
    </p:extLst>
  </p:cSld>
  <p:clrMapOvr>
    <a:masterClrMapping/>
  </p:clrMapOvr>
  <p:transition spd="slow" advClick="0" advTm="2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8774F-66BF-4FB7-BFA4-72F3A97CA6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6919274"/>
      </p:ext>
    </p:extLst>
  </p:cSld>
  <p:clrMapOvr>
    <a:masterClrMapping/>
  </p:clrMapOvr>
  <p:transition spd="slow" advClick="0" advTm="2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68503-D03E-42A4-9839-7A47F8B91F4B}" type="datetime1">
              <a:rPr lang="ru-RU"/>
              <a:pPr>
                <a:defRPr/>
              </a:pPr>
              <a:t>21.12.2022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BDD8-E2EF-4BDE-9FBD-08A8C1B734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877414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903791-D06F-4BE8-B038-1D5FA2A10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16959"/>
      </p:ext>
    </p:extLst>
  </p:cSld>
  <p:clrMapOvr>
    <a:masterClrMapping/>
  </p:clrMapOvr>
  <p:transition spd="slow" advClick="0" advTm="20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800947-5593-4645-94E7-7CF52889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3034"/>
      </p:ext>
    </p:extLst>
  </p:cSld>
  <p:clrMapOvr>
    <a:masterClrMapping/>
  </p:clrMapOvr>
  <p:transition spd="slow" advClick="0" advTm="2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DB0768-59F5-4C88-AA41-8BC3B111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67685"/>
      </p:ext>
    </p:extLst>
  </p:cSld>
  <p:clrMapOvr>
    <a:masterClrMapping/>
  </p:clrMapOvr>
  <p:transition spd="slow" advClick="0" advTm="2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E28CC4-27F9-40C4-BB8A-C197A4335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84066"/>
      </p:ext>
    </p:extLst>
  </p:cSld>
  <p:clrMapOvr>
    <a:masterClrMapping/>
  </p:clrMapOvr>
  <p:transition spd="slow" advClick="0" advTm="2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669CB-88D1-49A9-AFD7-9A2AA90CB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07415"/>
      </p:ext>
    </p:extLst>
  </p:cSld>
  <p:clrMapOvr>
    <a:masterClrMapping/>
  </p:clrMapOvr>
  <p:transition spd="slow" advClick="0" advTm="2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E0FF8B-F050-4FF6-B320-C0B9B383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76009"/>
      </p:ext>
    </p:extLst>
  </p:cSld>
  <p:clrMapOvr>
    <a:masterClrMapping/>
  </p:clrMapOvr>
  <p:transition spd="slow" advClick="0" advTm="2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22DBA-345C-4269-9164-C4BAF7BC849C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A56-E992-425A-AC7A-051B48E306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1260581"/>
      </p:ext>
    </p:extLst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B56049-F0A7-4FB7-8667-11CA7C73F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21333"/>
      </p:ext>
    </p:extLst>
  </p:cSld>
  <p:clrMapOvr>
    <a:masterClrMapping/>
  </p:clrMapOvr>
  <p:transition spd="slow" advClick="0" advTm="2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A8320-B572-4EF7-BF7C-DB9551C3F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11162"/>
      </p:ext>
    </p:extLst>
  </p:cSld>
  <p:clrMapOvr>
    <a:masterClrMapping/>
  </p:clrMapOvr>
  <p:transition spd="slow" advClick="0" advTm="2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8805A5-D8E3-4D80-B2FB-947E67C2F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85910"/>
      </p:ext>
    </p:extLst>
  </p:cSld>
  <p:clrMapOvr>
    <a:masterClrMapping/>
  </p:clrMapOvr>
  <p:transition spd="slow" advClick="0" advTm="2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BAC1E8-7BBC-450B-A952-1504C7CEB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98134"/>
      </p:ext>
    </p:extLst>
  </p:cSld>
  <p:clrMapOvr>
    <a:masterClrMapping/>
  </p:clrMapOvr>
  <p:transition spd="slow" advClick="0" advTm="2000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DF9C2D-7743-40D6-8104-AEA39FC03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95136"/>
      </p:ext>
    </p:extLst>
  </p:cSld>
  <p:clrMapOvr>
    <a:masterClrMapping/>
  </p:clrMapOvr>
  <p:transition spd="slow" advClick="0" advTm="2000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135176-1600-47F7-91CA-F35E2688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48488"/>
      </p:ext>
    </p:extLst>
  </p:cSld>
  <p:clrMapOvr>
    <a:masterClrMapping/>
  </p:clrMapOvr>
  <p:transition spd="slow" advClick="0" advTm="2000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E3E098-67D9-46AC-9287-319EFDE6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91257"/>
      </p:ext>
    </p:extLst>
  </p:cSld>
  <p:clrMapOvr>
    <a:masterClrMapping/>
  </p:clrMapOvr>
  <p:transition spd="slow" advClick="0" advTm="2000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068D24-C93B-44AD-9DEB-1C7FC62A8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52071"/>
      </p:ext>
    </p:extLst>
  </p:cSld>
  <p:clrMapOvr>
    <a:masterClrMapping/>
  </p:clrMapOvr>
  <p:transition spd="slow" advClick="0" advTm="2000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0332F-240A-4174-97ED-D2A678E21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9127"/>
      </p:ext>
    </p:extLst>
  </p:cSld>
  <p:clrMapOvr>
    <a:masterClrMapping/>
  </p:clrMapOvr>
  <p:transition spd="slow" advClick="0" advTm="2000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7DB481-222A-4B23-B09B-6DD448A91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6877"/>
      </p:ext>
    </p:extLst>
  </p:cSld>
  <p:clrMapOvr>
    <a:masterClrMapping/>
  </p:clrMapOvr>
  <p:transition spd="slow" advClick="0" advTm="2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8BE1-6910-4CA5-9C16-537555DEE430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09CAB-DBC0-4E50-874E-B5D5DD23FA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7120553"/>
      </p:ext>
    </p:extLst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3628E-F5AD-4B0F-B1C3-E7D02C30D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43662"/>
      </p:ext>
    </p:extLst>
  </p:cSld>
  <p:clrMapOvr>
    <a:masterClrMapping/>
  </p:clrMapOvr>
  <p:transition spd="slow" advClick="0" advTm="2000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22C3A7-1846-4832-91AE-F8F5A41B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16232"/>
      </p:ext>
    </p:extLst>
  </p:cSld>
  <p:clrMapOvr>
    <a:masterClrMapping/>
  </p:clrMapOvr>
  <p:transition spd="slow" advClick="0" advTm="2000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58440A-AD73-4E7A-BBAD-3254881A5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2161"/>
      </p:ext>
    </p:extLst>
  </p:cSld>
  <p:clrMapOvr>
    <a:masterClrMapping/>
  </p:clrMapOvr>
  <p:transition spd="slow" advClick="0" advTm="2000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4C9887-A3C5-46CA-958C-5BA983CE6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9451"/>
      </p:ext>
    </p:extLst>
  </p:cSld>
  <p:clrMapOvr>
    <a:masterClrMapping/>
  </p:clrMapOvr>
  <p:transition spd="slow" advClick="0" advTm="2000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874FBB-D90B-4749-B930-ECAB8905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17769"/>
      </p:ext>
    </p:extLst>
  </p:cSld>
  <p:clrMapOvr>
    <a:masterClrMapping/>
  </p:clrMapOvr>
  <p:transition spd="slow" advClick="0" advTm="2000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E70310-DF68-49F2-B718-A6F791DF6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37040"/>
      </p:ext>
    </p:extLst>
  </p:cSld>
  <p:clrMapOvr>
    <a:masterClrMapping/>
  </p:clrMapOvr>
  <p:transition spd="slow" advClick="0" advTm="2000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0DF4-1333-4812-A3D1-8707BFB97808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5E7F-892B-458E-8A83-640BAA8B50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791456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9086-FEE8-4B32-A26E-62DB05531803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F50EC-E61B-4CC1-A973-F4E1D65394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1327067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1FA5-49C2-46F4-9C88-08E179ABB5BD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EEAB-D92A-4432-ADA4-8941B14E7D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162071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F4A39-330D-4AD4-83F3-0392110B60E1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3E1D-67FF-41D2-BED2-5DBA648188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413751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48E5-B5FD-4FE6-BBE7-CB6B9A11EF19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8BF20-FDFC-4341-B8A7-5B2DA38338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8846087"/>
      </p:ext>
    </p:extLst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144F-61E9-4CC5-8F98-1043344714EA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36FBD-6ECA-4FC7-90B3-248DBFC636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1197270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B3FA3-7D33-4757-98A3-3919A0D6C4DF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F53F-CA72-4E77-B104-E2A9219890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3583179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529F2-F8A3-48C3-BAB9-E7070F52621D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ECEDA-1BD1-463C-AF28-9D04FA247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4115347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D546A-1D6C-4527-9DAC-A28A683B522A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404A-754B-4C3A-9B76-2DBAD17907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919798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128C5-5156-451D-8985-FC410D8C4ACC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FFB0-2E79-4B54-BFE7-28E285F20F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73859153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8AFE5-E6DC-4374-8360-0122E08ECF74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1D326-102B-49BB-9271-1E5074E1A4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264229"/>
      </p:ext>
    </p:extLst>
  </p:cSld>
  <p:clrMapOvr>
    <a:masterClrMapping/>
  </p:clrMapOvr>
  <p:transition spd="slow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88F2D-ACDB-4001-ABC6-CC9927E95880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5169-EB0A-41DF-B4D7-43285866C5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87930"/>
      </p:ext>
    </p:extLst>
  </p:cSld>
  <p:clrMapOvr>
    <a:masterClrMapping/>
  </p:clrMapOvr>
  <p:transition spd="slow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C0CC58-EB6C-43CB-8AE4-BF713812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68496"/>
      </p:ext>
    </p:extLst>
  </p:cSld>
  <p:clrMapOvr>
    <a:masterClrMapping/>
  </p:clrMapOvr>
  <p:transition spd="slow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B3C59B-04BC-4DDF-A8FB-611F8505D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9220"/>
      </p:ext>
    </p:extLst>
  </p:cSld>
  <p:clrMapOvr>
    <a:masterClrMapping/>
  </p:clrMapOvr>
  <p:transition spd="slow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62B100-401B-4A5C-B18B-5CC44716B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67233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8244-5F2D-476B-B0FD-85E962077EE0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0D0C6-DDCE-47AF-9592-4A7398AC2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3674003"/>
      </p:ext>
    </p:extLst>
  </p:cSld>
  <p:clrMapOvr>
    <a:masterClrMapping/>
  </p:clrMapOvr>
  <p:transition spd="slow"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300BD-7A49-40D0-977E-B9700EF9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5733"/>
      </p:ext>
    </p:extLst>
  </p:cSld>
  <p:clrMapOvr>
    <a:masterClrMapping/>
  </p:clrMapOvr>
  <p:transition spd="slow"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11C47C-88E3-46A5-A27E-91DBC3C8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44102"/>
      </p:ext>
    </p:extLst>
  </p:cSld>
  <p:clrMapOvr>
    <a:masterClrMapping/>
  </p:clrMapOvr>
  <p:transition spd="slow"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B07866-B2BF-4DC3-9907-F3E22B2DF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72195"/>
      </p:ext>
    </p:extLst>
  </p:cSld>
  <p:clrMapOvr>
    <a:masterClrMapping/>
  </p:clrMapOvr>
  <p:transition spd="slow"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82DB94-7E8F-4891-A2F8-ADCFCB35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5927"/>
      </p:ext>
    </p:extLst>
  </p:cSld>
  <p:clrMapOvr>
    <a:masterClrMapping/>
  </p:clrMapOvr>
  <p:transition spd="slow"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AED4A8-1F59-477C-A76A-889E4ECC4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3240"/>
      </p:ext>
    </p:extLst>
  </p:cSld>
  <p:clrMapOvr>
    <a:masterClrMapping/>
  </p:clrMapOvr>
  <p:transition spd="slow"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857C1B-27B0-4493-858D-3942C0E4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97430"/>
      </p:ext>
    </p:extLst>
  </p:cSld>
  <p:clrMapOvr>
    <a:masterClrMapping/>
  </p:clrMapOvr>
  <p:transition spd="slow"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A18E44-CA80-42C3-BAA1-6D4C8B91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5033"/>
      </p:ext>
    </p:extLst>
  </p:cSld>
  <p:clrMapOvr>
    <a:masterClrMapping/>
  </p:clrMapOvr>
  <p:transition spd="slow"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95ED0-4D7C-44FC-A533-600C20439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5903"/>
      </p:ext>
    </p:extLst>
  </p:cSld>
  <p:clrMapOvr>
    <a:masterClrMapping/>
  </p:clrMapOvr>
  <p:transition spd="slow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653587"/>
      </p:ext>
    </p:extLst>
  </p:cSld>
  <p:clrMapOvr>
    <a:masterClrMapping/>
  </p:clrMapOvr>
  <p:transition advClick="0" advTm="1000"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50175"/>
      </p:ext>
    </p:extLst>
  </p:cSld>
  <p:clrMapOvr>
    <a:masterClrMapping/>
  </p:clrMapOvr>
  <p:transition advClick="0" advTm="1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EC49D-A89A-4253-932F-9B2344055EEC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D8F27-D6F1-41B6-BD00-4DA646AC31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692643"/>
      </p:ext>
    </p:extLst>
  </p:cSld>
  <p:clrMapOvr>
    <a:masterClrMapping/>
  </p:clrMapOvr>
  <p:transition spd="slow">
    <p:circl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686067"/>
      </p:ext>
    </p:extLst>
  </p:cSld>
  <p:clrMapOvr>
    <a:masterClrMapping/>
  </p:clrMapOvr>
  <p:transition advClick="0" advTm="1000">
    <p:dissolv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738164"/>
      </p:ext>
    </p:extLst>
  </p:cSld>
  <p:clrMapOvr>
    <a:masterClrMapping/>
  </p:clrMapOvr>
  <p:transition advClick="0" advTm="1000">
    <p:dissolv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360051"/>
      </p:ext>
    </p:extLst>
  </p:cSld>
  <p:clrMapOvr>
    <a:masterClrMapping/>
  </p:clrMapOvr>
  <p:transition advClick="0" advTm="1000">
    <p:dissolv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970321"/>
      </p:ext>
    </p:extLst>
  </p:cSld>
  <p:clrMapOvr>
    <a:masterClrMapping/>
  </p:clrMapOvr>
  <p:transition advClick="0" advTm="1000">
    <p:dissolv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653267"/>
      </p:ext>
    </p:extLst>
  </p:cSld>
  <p:clrMapOvr>
    <a:masterClrMapping/>
  </p:clrMapOvr>
  <p:transition advClick="0" advTm="1000">
    <p:dissolv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993411"/>
      </p:ext>
    </p:extLst>
  </p:cSld>
  <p:clrMapOvr>
    <a:masterClrMapping/>
  </p:clrMapOvr>
  <p:transition advClick="0" advTm="1000">
    <p:dissolv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647961"/>
      </p:ext>
    </p:extLst>
  </p:cSld>
  <p:clrMapOvr>
    <a:masterClrMapping/>
  </p:clrMapOvr>
  <p:transition advClick="0" advTm="1000">
    <p:dissolv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514671"/>
      </p:ext>
    </p:extLst>
  </p:cSld>
  <p:clrMapOvr>
    <a:masterClrMapping/>
  </p:clrMapOvr>
  <p:transition advClick="0" advTm="1000">
    <p:dissolv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681910"/>
      </p:ext>
    </p:extLst>
  </p:cSld>
  <p:clrMapOvr>
    <a:masterClrMapping/>
  </p:clrMapOvr>
  <p:transition advClick="0" advTm="1000">
    <p:dissolv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51EB9A-73BB-4F4A-8138-32ABD4C01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04119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29CB0-FBDA-405F-886D-AD8C6E14448D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5307-F89B-46C3-AD92-BCA4125F04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996146"/>
      </p:ext>
    </p:extLst>
  </p:cSld>
  <p:clrMapOvr>
    <a:masterClrMapping/>
  </p:clrMapOvr>
  <p:transition spd="slow">
    <p:circl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78C55F-3BE9-43E9-91EA-49A300948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52558"/>
      </p:ext>
    </p:extLst>
  </p:cSld>
  <p:clrMapOvr>
    <a:masterClrMapping/>
  </p:clrMapOvr>
  <p:transition spd="slow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349399-719A-496E-8CD6-7BC409E5E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63257"/>
      </p:ext>
    </p:extLst>
  </p:cSld>
  <p:clrMapOvr>
    <a:masterClrMapping/>
  </p:clrMapOvr>
  <p:transition spd="slow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DEBDE0-0E51-4B14-A449-226C7612F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02093"/>
      </p:ext>
    </p:extLst>
  </p:cSld>
  <p:clrMapOvr>
    <a:masterClrMapping/>
  </p:clrMapOvr>
  <p:transition spd="slow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947E19-4245-4FFD-829F-464BE0217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46970"/>
      </p:ext>
    </p:extLst>
  </p:cSld>
  <p:clrMapOvr>
    <a:masterClrMapping/>
  </p:clrMapOvr>
  <p:transition spd="slow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21CA88-41D7-4E05-BBA6-BBFD9B4C8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14505"/>
      </p:ext>
    </p:extLst>
  </p:cSld>
  <p:clrMapOvr>
    <a:masterClrMapping/>
  </p:clrMapOvr>
  <p:transition spd="slow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50BB88-E57F-4FCC-BD8F-ABF6AC70A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15888"/>
      </p:ext>
    </p:extLst>
  </p:cSld>
  <p:clrMapOvr>
    <a:masterClrMapping/>
  </p:clrMapOvr>
  <p:transition spd="slow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BC3833-D0BA-4068-B212-BB3C1948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7508"/>
      </p:ext>
    </p:extLst>
  </p:cSld>
  <p:clrMapOvr>
    <a:masterClrMapping/>
  </p:clrMapOvr>
  <p:transition spd="slow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C172FE-54F2-4C21-84A9-CDD2B01E0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32657"/>
      </p:ext>
    </p:extLst>
  </p:cSld>
  <p:clrMapOvr>
    <a:masterClrMapping/>
  </p:clrMapOvr>
  <p:transition spd="slow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7F3FDC-BB08-417E-A836-A7043EACA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77851"/>
      </p:ext>
    </p:extLst>
  </p:cSld>
  <p:clrMapOvr>
    <a:masterClrMapping/>
  </p:clrMapOvr>
  <p:transition spd="slow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DA115-BDF5-482E-91E4-17851B94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29712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A4AB-2AB7-4FD8-949C-242DFFCC78AD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DA8F7-91D4-4B5A-B9F7-FBB836D42A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1173589"/>
      </p:ext>
    </p:extLst>
  </p:cSld>
  <p:clrMapOvr>
    <a:masterClrMapping/>
  </p:clrMapOvr>
  <p:transition spd="slow">
    <p:circl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D944-ABA6-488F-9590-2412DE68348A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0D40-4AFD-40CF-96B9-ACF0D9F41F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891136"/>
      </p:ext>
    </p:extLst>
  </p:cSld>
  <p:clrMapOvr>
    <a:masterClrMapping/>
  </p:clrMapOvr>
  <p:transition spd="slow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9F54-C92E-47D1-BAB1-33D45CB17445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89EAD-73A9-4569-AEC2-2A50BD62AD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697171"/>
      </p:ext>
    </p:extLst>
  </p:cSld>
  <p:clrMapOvr>
    <a:masterClrMapping/>
  </p:clrMapOvr>
  <p:transition spd="slow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2FF5-4F65-4C16-88AA-1A53BAB908A4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937DB-E583-4870-AB30-18BA28257E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504038"/>
      </p:ext>
    </p:extLst>
  </p:cSld>
  <p:clrMapOvr>
    <a:masterClrMapping/>
  </p:clrMapOvr>
  <p:transition spd="slow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57E8A-D417-4872-B613-5AB2595E4C50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6500-4C1D-4DC3-A51B-5111E96BB5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183519"/>
      </p:ext>
    </p:extLst>
  </p:cSld>
  <p:clrMapOvr>
    <a:masterClrMapping/>
  </p:clrMapOvr>
  <p:transition spd="slow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76FE7-4E67-4A3E-BBD2-AC8D9A6FB43E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E43-3762-4A64-91F1-7D229C8166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8300575"/>
      </p:ext>
    </p:extLst>
  </p:cSld>
  <p:clrMapOvr>
    <a:masterClrMapping/>
  </p:clrMapOvr>
  <p:transition spd="slow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3EC6A-193E-49C2-8CFD-F6627124ADD5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F426-1E61-44A6-9B58-78C828B76D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9447748"/>
      </p:ext>
    </p:extLst>
  </p:cSld>
  <p:clrMapOvr>
    <a:masterClrMapping/>
  </p:clrMapOvr>
  <p:transition spd="slow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7A9BD-4199-422F-8284-4F33238A2D9E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6C4E4-DE41-4DA0-ACA0-1B04E68EB2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5241207"/>
      </p:ext>
    </p:extLst>
  </p:cSld>
  <p:clrMapOvr>
    <a:masterClrMapping/>
  </p:clrMapOvr>
  <p:transition spd="slow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D583-F6EC-4D39-AA2F-4A039F4A9DFB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9BF6-3084-4B24-B865-FC7DBAD00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6496237"/>
      </p:ext>
    </p:extLst>
  </p:cSld>
  <p:clrMapOvr>
    <a:masterClrMapping/>
  </p:clrMapOvr>
  <p:transition spd="slow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B48F1-F08A-4858-9407-D20475B1EC1A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F9EC4-860B-4059-A57C-79BF3BDC31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6596952"/>
      </p:ext>
    </p:extLst>
  </p:cSld>
  <p:clrMapOvr>
    <a:masterClrMapping/>
  </p:clrMapOvr>
  <p:transition spd="slow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8BA3-0C8A-45BC-AECB-2428BA7869D0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85F6-CF35-478A-9505-B902A9D2D1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4548602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B67C1-1D10-4D05-8E2C-277B95052358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2EAC52-425A-4799-A2E5-3C5540100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52" r:id="rId1"/>
    <p:sldLayoutId id="2147490953" r:id="rId2"/>
    <p:sldLayoutId id="2147490954" r:id="rId3"/>
    <p:sldLayoutId id="2147490955" r:id="rId4"/>
    <p:sldLayoutId id="2147490956" r:id="rId5"/>
    <p:sldLayoutId id="2147490957" r:id="rId6"/>
    <p:sldLayoutId id="2147490958" r:id="rId7"/>
    <p:sldLayoutId id="2147490959" r:id="rId8"/>
    <p:sldLayoutId id="2147490960" r:id="rId9"/>
    <p:sldLayoutId id="2147490961" r:id="rId10"/>
    <p:sldLayoutId id="2147490962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C6C52CE4-80E2-4816-B509-4CA10BB98A81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B9AC49-C1C2-4298-9D61-203D1F741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8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76" r:id="rId1"/>
    <p:sldLayoutId id="2147491077" r:id="rId2"/>
    <p:sldLayoutId id="2147491078" r:id="rId3"/>
    <p:sldLayoutId id="2147491079" r:id="rId4"/>
    <p:sldLayoutId id="2147491080" r:id="rId5"/>
    <p:sldLayoutId id="2147491081" r:id="rId6"/>
    <p:sldLayoutId id="2147491082" r:id="rId7"/>
    <p:sldLayoutId id="2147491083" r:id="rId8"/>
    <p:sldLayoutId id="2147491084" r:id="rId9"/>
    <p:sldLayoutId id="2147491085" r:id="rId10"/>
    <p:sldLayoutId id="2147491086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B2DA6C-C4D7-418E-B2AB-FFB52A9D69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63" r:id="rId1"/>
    <p:sldLayoutId id="2147490964" r:id="rId2"/>
    <p:sldLayoutId id="2147490965" r:id="rId3"/>
    <p:sldLayoutId id="2147490966" r:id="rId4"/>
    <p:sldLayoutId id="2147490967" r:id="rId5"/>
    <p:sldLayoutId id="2147490968" r:id="rId6"/>
    <p:sldLayoutId id="2147490969" r:id="rId7"/>
    <p:sldLayoutId id="2147490970" r:id="rId8"/>
    <p:sldLayoutId id="2147490971" r:id="rId9"/>
    <p:sldLayoutId id="2147490972" r:id="rId10"/>
    <p:sldLayoutId id="2147490973" r:id="rId11"/>
    <p:sldLayoutId id="2147490996" r:id="rId12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F2B209-3718-4568-A144-D15126F44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7" r:id="rId1"/>
    <p:sldLayoutId id="2147490998" r:id="rId2"/>
    <p:sldLayoutId id="2147490999" r:id="rId3"/>
    <p:sldLayoutId id="2147491000" r:id="rId4"/>
    <p:sldLayoutId id="2147491001" r:id="rId5"/>
    <p:sldLayoutId id="2147491002" r:id="rId6"/>
    <p:sldLayoutId id="2147491003" r:id="rId7"/>
    <p:sldLayoutId id="2147491004" r:id="rId8"/>
    <p:sldLayoutId id="2147491005" r:id="rId9"/>
    <p:sldLayoutId id="2147491006" r:id="rId10"/>
    <p:sldLayoutId id="2147491007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32147A1-C6EC-4FE6-8D94-CE6D1E9CA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9" r:id="rId1"/>
    <p:sldLayoutId id="2147491020" r:id="rId2"/>
    <p:sldLayoutId id="2147491021" r:id="rId3"/>
    <p:sldLayoutId id="2147491022" r:id="rId4"/>
    <p:sldLayoutId id="2147491023" r:id="rId5"/>
    <p:sldLayoutId id="2147491024" r:id="rId6"/>
    <p:sldLayoutId id="2147491025" r:id="rId7"/>
    <p:sldLayoutId id="2147491026" r:id="rId8"/>
    <p:sldLayoutId id="2147491027" r:id="rId9"/>
    <p:sldLayoutId id="2147491028" r:id="rId10"/>
    <p:sldLayoutId id="2147491029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C2517BE-9721-406F-AD06-3F0353999D24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E5C0B-A660-42FF-8814-99571F4D7D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74" r:id="rId1"/>
    <p:sldLayoutId id="2147490975" r:id="rId2"/>
    <p:sldLayoutId id="2147490976" r:id="rId3"/>
    <p:sldLayoutId id="2147490977" r:id="rId4"/>
    <p:sldLayoutId id="2147490978" r:id="rId5"/>
    <p:sldLayoutId id="2147490979" r:id="rId6"/>
    <p:sldLayoutId id="2147490980" r:id="rId7"/>
    <p:sldLayoutId id="2147490981" r:id="rId8"/>
    <p:sldLayoutId id="2147490982" r:id="rId9"/>
    <p:sldLayoutId id="2147490983" r:id="rId10"/>
    <p:sldLayoutId id="214749098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92F1E4-DF18-442B-9556-0AD9630CBB8A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0822FA-6FA8-41F2-B8B1-064E45C0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986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D67D39-7A05-4366-9BAE-0C8F6843E477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89F128-9A06-4E86-89A2-FA7A8D14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41" r:id="rId1"/>
    <p:sldLayoutId id="2147491042" r:id="rId2"/>
    <p:sldLayoutId id="2147491043" r:id="rId3"/>
    <p:sldLayoutId id="2147491044" r:id="rId4"/>
    <p:sldLayoutId id="2147491045" r:id="rId5"/>
    <p:sldLayoutId id="2147491046" r:id="rId6"/>
    <p:sldLayoutId id="2147491047" r:id="rId7"/>
    <p:sldLayoutId id="2147491048" r:id="rId8"/>
    <p:sldLayoutId id="2147491049" r:id="rId9"/>
    <p:sldLayoutId id="2147491050" r:id="rId10"/>
    <p:sldLayoutId id="214749105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0F789C9-2BEF-48FD-8C44-012154881E7A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594BBED-FAEA-45AA-ACBC-7E296FCA7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76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064" r:id="rId1"/>
    <p:sldLayoutId id="2147491065" r:id="rId2"/>
    <p:sldLayoutId id="2147491066" r:id="rId3"/>
    <p:sldLayoutId id="2147491067" r:id="rId4"/>
    <p:sldLayoutId id="2147491068" r:id="rId5"/>
    <p:sldLayoutId id="2147491069" r:id="rId6"/>
    <p:sldLayoutId id="2147491070" r:id="rId7"/>
    <p:sldLayoutId id="2147491071" r:id="rId8"/>
    <p:sldLayoutId id="2147491072" r:id="rId9"/>
    <p:sldLayoutId id="2147491073" r:id="rId10"/>
    <p:sldLayoutId id="214749107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9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3.xml"/><Relationship Id="rId6" Type="http://schemas.openxmlformats.org/officeDocument/2006/relationships/chart" Target="../charts/chart35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 txBox="1">
            <a:spLocks/>
          </p:cNvSpPr>
          <p:nvPr/>
        </p:nvSpPr>
        <p:spPr bwMode="auto">
          <a:xfrm>
            <a:off x="1116013" y="185738"/>
            <a:ext cx="6624637" cy="657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«БЮДЖЕТ ДЛЯ ГРАЖДАН» города Рязани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2023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2024-2025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годов </a:t>
            </a: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163" y="196850"/>
            <a:ext cx="69691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53" y="1101884"/>
            <a:ext cx="6149756" cy="3672000"/>
          </a:xfrm>
          <a:prstGeom prst="rect">
            <a:avLst/>
          </a:prstGeom>
          <a:noFill/>
          <a:ln w="104775" cmpd="tri">
            <a:solidFill>
              <a:srgbClr val="558ED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786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07950" y="3175"/>
            <a:ext cx="8928100" cy="515938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ДИНАМИКА ПОСТУПЛЕНИЙ НАЛОГОВЫХ И НЕНАЛОГОВЫХ ДОХОДОВ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012804"/>
              </p:ext>
            </p:extLst>
          </p:nvPr>
        </p:nvGraphicFramePr>
        <p:xfrm>
          <a:off x="565150" y="788988"/>
          <a:ext cx="80645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450" y="573088"/>
            <a:ext cx="1439863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9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831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5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871342"/>
              </p:ext>
            </p:extLst>
          </p:nvPr>
        </p:nvGraphicFramePr>
        <p:xfrm>
          <a:off x="684213" y="555625"/>
          <a:ext cx="7704137" cy="445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Заголовок 1"/>
          <p:cNvSpPr txBox="1">
            <a:spLocks/>
          </p:cNvSpPr>
          <p:nvPr/>
        </p:nvSpPr>
        <p:spPr>
          <a:xfrm>
            <a:off x="487363" y="123825"/>
            <a:ext cx="8116887" cy="287338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srgbClr val="1F49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НАЛОГОВЫХ ДОХОДОВ БЮДЖЕТА ГОРОДА НА 2023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39750" y="4100513"/>
            <a:ext cx="3521075" cy="80486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endParaRPr lang="ru-RU" sz="4800" dirty="0">
              <a:solidFill>
                <a:prstClr val="black"/>
              </a:solidFill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50" y="4894263"/>
            <a:ext cx="4984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10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26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11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933371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20685473">
            <a:off x="1392697" y="1052552"/>
            <a:ext cx="807256" cy="523089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76363" y="727076"/>
            <a:ext cx="684212" cy="2905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113,6%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98688" y="633414"/>
            <a:ext cx="682625" cy="2667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1145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</a:rPr>
              <a:t>НАЛОГ НА ДОХОДЫ ФИЗИЧЕСКИХ ЛИЦ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 rot="20821040">
            <a:off x="2148035" y="944127"/>
            <a:ext cx="783932" cy="435153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rot="21352745">
            <a:off x="2978077" y="824728"/>
            <a:ext cx="757688" cy="458474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9588" y="525463"/>
            <a:ext cx="684212" cy="22260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108,6%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1150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 b="1">
                <a:solidFill>
                  <a:srgbClr val="000000"/>
                </a:solidFill>
                <a:latin typeface="Arial Narrow" pitchFamily="34" charset="0"/>
              </a:rPr>
              <a:t>ЗЕМЕЛЬНЫЙ НАЛОГ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665768"/>
              </p:ext>
            </p:extLst>
          </p:nvPr>
        </p:nvGraphicFramePr>
        <p:xfrm>
          <a:off x="4691063" y="350838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>
            <a:off x="6426200" y="1141750"/>
            <a:ext cx="736781" cy="435252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5584825" y="1117566"/>
            <a:ext cx="841375" cy="483620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40000">
            <a:off x="7178002" y="1188577"/>
            <a:ext cx="786490" cy="458123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52244" y="817493"/>
            <a:ext cx="773956" cy="28581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11925" y="766764"/>
            <a:ext cx="651055" cy="33654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162981" y="817492"/>
            <a:ext cx="721387" cy="27629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0771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1153317" y="3442420"/>
            <a:ext cx="2555876" cy="1317724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5713413" y="358775"/>
            <a:ext cx="2160587" cy="1116013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12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078976"/>
              </p:ext>
            </p:extLst>
          </p:nvPr>
        </p:nvGraphicFramePr>
        <p:xfrm>
          <a:off x="800892" y="458837"/>
          <a:ext cx="3725294" cy="2846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445113" y="620539"/>
            <a:ext cx="682625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03848" y="600533"/>
            <a:ext cx="684212" cy="20194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110,1%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4909790"/>
              </p:ext>
            </p:extLst>
          </p:nvPr>
        </p:nvGraphicFramePr>
        <p:xfrm>
          <a:off x="5067300" y="1887538"/>
          <a:ext cx="3395663" cy="259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37225" y="2093913"/>
            <a:ext cx="684213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100,7%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37400" y="2093913"/>
            <a:ext cx="684213" cy="187112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104,8%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713413" y="358775"/>
            <a:ext cx="2160587" cy="709613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ГОСПОШЛИНЫ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2172" name="Заголовок 1"/>
          <p:cNvSpPr txBox="1">
            <a:spLocks noChangeAspect="1"/>
          </p:cNvSpPr>
          <p:nvPr/>
        </p:nvSpPr>
        <p:spPr bwMode="auto">
          <a:xfrm>
            <a:off x="1193799" y="3752032"/>
            <a:ext cx="2592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 Narrow" pitchFamily="34" charset="0"/>
              </a:rPr>
              <a:t>НАЛОГ НА ИМУЩЕСТВО ФИЗИЧЕСКИХ ЛИЦ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27088" y="673100"/>
            <a:ext cx="661987" cy="258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86350" y="22113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rot="21289173">
            <a:off x="2450205" y="945053"/>
            <a:ext cx="646582" cy="44903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 rot="20760000">
            <a:off x="1656813" y="1046561"/>
            <a:ext cx="792000" cy="43767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15634" y="600534"/>
            <a:ext cx="724117" cy="22529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124,1%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Выгнутая вверх стрелка 37"/>
          <p:cNvSpPr/>
          <p:nvPr/>
        </p:nvSpPr>
        <p:spPr>
          <a:xfrm rot="21360000">
            <a:off x="7135561" y="2303416"/>
            <a:ext cx="654050" cy="34630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53188" y="2093913"/>
            <a:ext cx="684212" cy="2365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104,4%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21240000">
            <a:off x="5826659" y="2421752"/>
            <a:ext cx="684000" cy="32977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 rot="21120000">
            <a:off x="3151810" y="871512"/>
            <a:ext cx="684000" cy="39375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1360000">
            <a:off x="6499989" y="2360586"/>
            <a:ext cx="652463" cy="34259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6796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906594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900000">
            <a:off x="1520039" y="1267360"/>
            <a:ext cx="1152000" cy="561331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91681" y="862013"/>
            <a:ext cx="669725" cy="4085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106,8%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43808" y="687561"/>
            <a:ext cx="720080" cy="27605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103,4%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8620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3192" name="Заголовок 1"/>
          <p:cNvSpPr txBox="1">
            <a:spLocks noChangeAspect="1"/>
          </p:cNvSpPr>
          <p:nvPr/>
        </p:nvSpPr>
        <p:spPr bwMode="auto">
          <a:xfrm>
            <a:off x="1031875" y="4227513"/>
            <a:ext cx="26654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  <a:latin typeface="Arial Narrow" pitchFamily="34" charset="0"/>
              </a:rPr>
              <a:t>НАЛОГИ НА СОВОКУПНЫЙ ДОХОД</a:t>
            </a: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3194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АКЦИЗЫ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7214553"/>
              </p:ext>
            </p:extLst>
          </p:nvPr>
        </p:nvGraphicFramePr>
        <p:xfrm>
          <a:off x="4692650" y="327025"/>
          <a:ext cx="3814763" cy="342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5826639" y="699544"/>
            <a:ext cx="869436" cy="24236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106,9%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85000" y="699543"/>
            <a:ext cx="684213" cy="24236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629650" y="4778375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>
            <a:spLocks/>
          </p:cNvSpPr>
          <p:nvPr/>
        </p:nvSpPr>
        <p:spPr>
          <a:xfrm rot="21000000">
            <a:off x="2647244" y="1018937"/>
            <a:ext cx="1069609" cy="611072"/>
          </a:xfrm>
          <a:prstGeom prst="curvedDownArrow">
            <a:avLst>
              <a:gd name="adj1" fmla="val 1309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Выгнутая вверх стрелка 21"/>
          <p:cNvSpPr>
            <a:spLocks/>
          </p:cNvSpPr>
          <p:nvPr/>
        </p:nvSpPr>
        <p:spPr>
          <a:xfrm rot="21322750">
            <a:off x="5845836" y="1082746"/>
            <a:ext cx="957176" cy="515181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3" name="Выгнутая вверх стрелка 22"/>
          <p:cNvSpPr>
            <a:spLocks/>
          </p:cNvSpPr>
          <p:nvPr/>
        </p:nvSpPr>
        <p:spPr>
          <a:xfrm rot="21440731">
            <a:off x="6794360" y="1045326"/>
            <a:ext cx="985838" cy="450376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915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22375"/>
          <a:ext cx="2444750" cy="186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3413125" y="896938"/>
          <a:ext cx="2444750" cy="135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327236"/>
              </p:ext>
            </p:extLst>
          </p:nvPr>
        </p:nvGraphicFramePr>
        <p:xfrm>
          <a:off x="909638" y="430213"/>
          <a:ext cx="7272337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2544" y="2923382"/>
            <a:ext cx="58737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487363" y="123825"/>
            <a:ext cx="8116887" cy="287338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НЕНАЛОГОВЫХ ДОХОДОВ БЮДЖЕТА ГОРОДА НА 2023 ГОД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>
          <a:xfrm>
            <a:off x="8604250" y="4894263"/>
            <a:ext cx="4984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9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487988" y="628650"/>
            <a:ext cx="2339975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0604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15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670773"/>
              </p:ext>
            </p:extLst>
          </p:nvPr>
        </p:nvGraphicFramePr>
        <p:xfrm>
          <a:off x="806450" y="347663"/>
          <a:ext cx="3427413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347911" y="742951"/>
            <a:ext cx="642907" cy="31911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59833" y="742951"/>
            <a:ext cx="571100" cy="320674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99,7%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6698560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724128" y="2436813"/>
            <a:ext cx="648072" cy="21113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114,2%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0575" y="2635250"/>
            <a:ext cx="684213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91,7%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508625" y="555625"/>
            <a:ext cx="2298700" cy="10160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72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  ЗА МУНИЦИПАЛЬНОЕ ИМУЩЕСТВО</a:t>
            </a: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03625"/>
            <a:ext cx="2447925" cy="676275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Арендная плата за землю</a:t>
            </a:r>
            <a:endParaRPr lang="ru-RU" sz="1800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9" name="Выгнутая вверх стрелка 28"/>
          <p:cNvSpPr/>
          <p:nvPr/>
        </p:nvSpPr>
        <p:spPr>
          <a:xfrm rot="780000">
            <a:off x="1653074" y="1088238"/>
            <a:ext cx="684090" cy="329123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618944">
            <a:off x="7148524" y="2861176"/>
            <a:ext cx="676275" cy="35877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19670" y="846931"/>
            <a:ext cx="720304" cy="14733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83,1%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684898">
            <a:off x="6488113" y="2773363"/>
            <a:ext cx="692150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1363347">
            <a:off x="5675604" y="2708438"/>
            <a:ext cx="813315" cy="42523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59538" y="2470150"/>
            <a:ext cx="735012" cy="277813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90,5%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76252">
            <a:off x="2288939" y="1070631"/>
            <a:ext cx="686838" cy="402376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1385010">
            <a:off x="2970416" y="1081988"/>
            <a:ext cx="649287" cy="37966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162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3351213" y="534988"/>
            <a:ext cx="2411412" cy="180816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Выноска со стрелкой вниз 2"/>
          <p:cNvSpPr/>
          <p:nvPr/>
        </p:nvSpPr>
        <p:spPr>
          <a:xfrm rot="10800000">
            <a:off x="6300788" y="2916238"/>
            <a:ext cx="2565400" cy="1671637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379413" y="3030538"/>
            <a:ext cx="2463800" cy="12700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16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666067"/>
              </p:ext>
            </p:extLst>
          </p:nvPr>
        </p:nvGraphicFramePr>
        <p:xfrm>
          <a:off x="5875338" y="246063"/>
          <a:ext cx="3160712" cy="259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7236296" y="1127468"/>
            <a:ext cx="720080" cy="2944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874419" y="1164607"/>
            <a:ext cx="659786" cy="22014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84580"/>
              </p:ext>
            </p:extLst>
          </p:nvPr>
        </p:nvGraphicFramePr>
        <p:xfrm>
          <a:off x="198438" y="236538"/>
          <a:ext cx="3055937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1412875" y="458788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054225" y="493713"/>
            <a:ext cx="684213" cy="1746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192259"/>
              </p:ext>
            </p:extLst>
          </p:nvPr>
        </p:nvGraphicFramePr>
        <p:xfrm>
          <a:off x="3043238" y="2457450"/>
          <a:ext cx="3027362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3655919" y="2643759"/>
            <a:ext cx="644507" cy="27247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86,9%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36756" y="2571750"/>
            <a:ext cx="688578" cy="28892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196,2%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3351213" y="555625"/>
            <a:ext cx="2447925" cy="1066800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РАЗМЕЩЕНИЯ ВРЕМЕННЫХ СООРУЖЕНИЙ И РЕКЛАМНЫХ КОНСТРУКЦИЙ</a:t>
            </a:r>
            <a:endParaRPr lang="ru-RU" sz="6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6272" name="Заголовок 1"/>
          <p:cNvSpPr txBox="1">
            <a:spLocks noChangeAspect="1"/>
          </p:cNvSpPr>
          <p:nvPr/>
        </p:nvSpPr>
        <p:spPr bwMode="auto">
          <a:xfrm>
            <a:off x="6318250" y="3508375"/>
            <a:ext cx="25288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ПЕРЕЧИСЛЕНИЕ ЧАСТИ ПРИБЫЛИ МУНИЦИПАЛЬНЫХ УНИТАРНЫХ ПРЕДПРИЯТИЙ</a:t>
            </a:r>
            <a:endParaRPr lang="ru-RU" altLang="ru-RU" sz="14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407988" y="3479800"/>
            <a:ext cx="2447925" cy="814388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Платежи за наем муниципального жилищного фонда</a:t>
            </a:r>
            <a:endParaRPr lang="ru-RU" sz="16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1613" y="628650"/>
            <a:ext cx="769937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060700" y="286067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78513" y="595313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8" name="Выгнутая вверх стрелка 27"/>
          <p:cNvSpPr/>
          <p:nvPr/>
        </p:nvSpPr>
        <p:spPr>
          <a:xfrm rot="120000">
            <a:off x="7743303" y="1449619"/>
            <a:ext cx="612000" cy="424655"/>
          </a:xfrm>
          <a:prstGeom prst="curvedDownArrow">
            <a:avLst>
              <a:gd name="adj1" fmla="val 16274"/>
              <a:gd name="adj2" fmla="val 43349"/>
              <a:gd name="adj3" fmla="val 55143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верх стрелка 31"/>
          <p:cNvSpPr/>
          <p:nvPr/>
        </p:nvSpPr>
        <p:spPr>
          <a:xfrm rot="19560000">
            <a:off x="4851603" y="2960343"/>
            <a:ext cx="803323" cy="406803"/>
          </a:xfrm>
          <a:prstGeom prst="curvedDownArrow">
            <a:avLst>
              <a:gd name="adj1" fmla="val 16274"/>
              <a:gd name="adj2" fmla="val 50704"/>
              <a:gd name="adj3" fmla="val 64820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01688" y="452438"/>
            <a:ext cx="682625" cy="2159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94,6%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60232" y="581025"/>
            <a:ext cx="576064" cy="217488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33,3%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346575" y="2683628"/>
            <a:ext cx="576263" cy="232609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76,1%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Выгнутая вверх стрелка 47"/>
          <p:cNvSpPr/>
          <p:nvPr/>
        </p:nvSpPr>
        <p:spPr>
          <a:xfrm>
            <a:off x="1555263" y="877179"/>
            <a:ext cx="638175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Выгнутая вверх стрелка 35"/>
          <p:cNvSpPr/>
          <p:nvPr/>
        </p:nvSpPr>
        <p:spPr>
          <a:xfrm rot="180000">
            <a:off x="7138490" y="1437654"/>
            <a:ext cx="612188" cy="378533"/>
          </a:xfrm>
          <a:prstGeom prst="curvedDownArrow">
            <a:avLst>
              <a:gd name="adj1" fmla="val 16274"/>
              <a:gd name="adj2" fmla="val 54897"/>
              <a:gd name="adj3" fmla="val 51308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 rot="22200000">
            <a:off x="3795466" y="2978692"/>
            <a:ext cx="756000" cy="419215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 rot="22380000">
            <a:off x="4456234" y="3132043"/>
            <a:ext cx="589739" cy="352052"/>
          </a:xfrm>
          <a:prstGeom prst="curvedDownArrow">
            <a:avLst>
              <a:gd name="adj1" fmla="val 16614"/>
              <a:gd name="adj2" fmla="val 49125"/>
              <a:gd name="adj3" fmla="val 54552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Выгнутая вверх стрелка 40"/>
          <p:cNvSpPr/>
          <p:nvPr/>
        </p:nvSpPr>
        <p:spPr>
          <a:xfrm>
            <a:off x="2142331" y="848916"/>
            <a:ext cx="639763" cy="36036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197906">
            <a:off x="1009676" y="855496"/>
            <a:ext cx="612000" cy="37473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2220000">
            <a:off x="6520930" y="872959"/>
            <a:ext cx="972000" cy="465454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41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5148263" y="628650"/>
            <a:ext cx="3024187" cy="136525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 rot="10800000">
            <a:off x="1116013" y="3222625"/>
            <a:ext cx="2463800" cy="122078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17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365486"/>
              </p:ext>
            </p:extLst>
          </p:nvPr>
        </p:nvGraphicFramePr>
        <p:xfrm>
          <a:off x="806450" y="347663"/>
          <a:ext cx="3477518" cy="267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66950" y="628650"/>
            <a:ext cx="708025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59832" y="628650"/>
            <a:ext cx="623168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722332"/>
              </p:ext>
            </p:extLst>
          </p:nvPr>
        </p:nvGraphicFramePr>
        <p:xfrm>
          <a:off x="4983163" y="2251075"/>
          <a:ext cx="3314700" cy="2592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868145" y="2427733"/>
            <a:ext cx="621555" cy="274191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67,4%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59625" y="2643758"/>
            <a:ext cx="684213" cy="2613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92,2%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Заголовок 1"/>
          <p:cNvSpPr txBox="1">
            <a:spLocks noChangeAspect="1"/>
          </p:cNvSpPr>
          <p:nvPr/>
        </p:nvSpPr>
        <p:spPr>
          <a:xfrm>
            <a:off x="5148263" y="811213"/>
            <a:ext cx="3024187" cy="760412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auto" hangingPunct="0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64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Доходы от реализации имущества и земельных участков </a:t>
            </a:r>
            <a:endParaRPr lang="ru-RU" sz="6400" b="1" u="sng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Заголовок 1"/>
          <p:cNvSpPr txBox="1">
            <a:spLocks noChangeAspect="1"/>
          </p:cNvSpPr>
          <p:nvPr/>
        </p:nvSpPr>
        <p:spPr>
          <a:xfrm>
            <a:off x="1116013" y="3651250"/>
            <a:ext cx="2447925" cy="792163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cap="all" dirty="0">
                <a:solidFill>
                  <a:prstClr val="black"/>
                </a:solidFill>
                <a:latin typeface="Arial Narrow" panose="020B0606020202030204" pitchFamily="34" charset="0"/>
              </a:rPr>
              <a:t>Плата за негативное воздействие на окружающую среду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01688" y="742950"/>
            <a:ext cx="768350" cy="209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37138" y="2701925"/>
            <a:ext cx="6477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2" name="Выгнутая вверх стрелка 31"/>
          <p:cNvSpPr/>
          <p:nvPr/>
        </p:nvSpPr>
        <p:spPr>
          <a:xfrm rot="480000">
            <a:off x="7168144" y="2931910"/>
            <a:ext cx="716066" cy="43340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19672" y="628650"/>
            <a:ext cx="576064" cy="219075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98,4%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Выгнутая вверх стрелка 44"/>
          <p:cNvSpPr/>
          <p:nvPr/>
        </p:nvSpPr>
        <p:spPr>
          <a:xfrm rot="230992">
            <a:off x="6540936" y="2912582"/>
            <a:ext cx="660346" cy="42728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 rot="1380000">
            <a:off x="5829693" y="2773555"/>
            <a:ext cx="853467" cy="409707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489700" y="2643758"/>
            <a:ext cx="735013" cy="26136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97,0%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Выгнутая вверх стрелка 36"/>
          <p:cNvSpPr/>
          <p:nvPr/>
        </p:nvSpPr>
        <p:spPr>
          <a:xfrm>
            <a:off x="2266950" y="915567"/>
            <a:ext cx="684213" cy="336972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Выгнутая вверх стрелка 38"/>
          <p:cNvSpPr/>
          <p:nvPr/>
        </p:nvSpPr>
        <p:spPr>
          <a:xfrm>
            <a:off x="2974975" y="925091"/>
            <a:ext cx="708025" cy="311150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Выгнутая вверх стрелка 25"/>
          <p:cNvSpPr/>
          <p:nvPr/>
        </p:nvSpPr>
        <p:spPr>
          <a:xfrm>
            <a:off x="1575815" y="915566"/>
            <a:ext cx="697763" cy="351451"/>
          </a:xfrm>
          <a:prstGeom prst="curvedDownArrow">
            <a:avLst>
              <a:gd name="adj1" fmla="val 16274"/>
              <a:gd name="adj2" fmla="val 50704"/>
              <a:gd name="adj3" fmla="val 67411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5389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 rot="10800000">
            <a:off x="798513" y="3817938"/>
            <a:ext cx="3125787" cy="107632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18</a:t>
            </a: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3231528"/>
              </p:ext>
            </p:extLst>
          </p:nvPr>
        </p:nvGraphicFramePr>
        <p:xfrm>
          <a:off x="504825" y="328613"/>
          <a:ext cx="3816350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2" name="Выгнутая вверх стрелка 41"/>
          <p:cNvSpPr>
            <a:spLocks/>
          </p:cNvSpPr>
          <p:nvPr/>
        </p:nvSpPr>
        <p:spPr>
          <a:xfrm rot="-600000">
            <a:off x="1277165" y="1394307"/>
            <a:ext cx="796254" cy="557761"/>
          </a:xfrm>
          <a:prstGeom prst="curvedDownArrow">
            <a:avLst>
              <a:gd name="adj1" fmla="val 14343"/>
              <a:gd name="adj2" fmla="val 46387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31640" y="1103313"/>
            <a:ext cx="720080" cy="22127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114,1%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15799" y="1093788"/>
            <a:ext cx="656002" cy="2538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94,5%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39750" y="900113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98313" name="Заголовок 1"/>
          <p:cNvSpPr txBox="1">
            <a:spLocks noChangeAspect="1"/>
          </p:cNvSpPr>
          <p:nvPr/>
        </p:nvSpPr>
        <p:spPr bwMode="auto">
          <a:xfrm>
            <a:off x="1031875" y="4138613"/>
            <a:ext cx="26654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ШТРАФЫ, САНКЦИИ, ВОЗМЕЩЕНИЕ УЩЕРБА</a:t>
            </a:r>
          </a:p>
        </p:txBody>
      </p:sp>
      <p:sp>
        <p:nvSpPr>
          <p:cNvPr id="20" name="Выгнутая вверх стрелка 19"/>
          <p:cNvSpPr/>
          <p:nvPr/>
        </p:nvSpPr>
        <p:spPr>
          <a:xfrm>
            <a:off x="2063472" y="1390002"/>
            <a:ext cx="801031" cy="533675"/>
          </a:xfrm>
          <a:prstGeom prst="curvedDownArrow">
            <a:avLst>
              <a:gd name="adj1" fmla="val 15235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2864503" y="1390003"/>
            <a:ext cx="860309" cy="533674"/>
          </a:xfrm>
          <a:prstGeom prst="curvedDownArrow">
            <a:avLst>
              <a:gd name="adj1" fmla="val 16274"/>
              <a:gd name="adj2" fmla="val 50704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9588" y="1093788"/>
            <a:ext cx="684212" cy="253827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105,1%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 rot="10800000">
            <a:off x="5091113" y="3817938"/>
            <a:ext cx="3168650" cy="1006475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8318" name="Заголовок 1"/>
          <p:cNvSpPr txBox="1">
            <a:spLocks noChangeAspect="1"/>
          </p:cNvSpPr>
          <p:nvPr/>
        </p:nvSpPr>
        <p:spPr bwMode="auto">
          <a:xfrm>
            <a:off x="4941888" y="4160838"/>
            <a:ext cx="34671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1600" b="1">
                <a:solidFill>
                  <a:srgbClr val="000000"/>
                </a:solidFill>
                <a:latin typeface="Arial Narrow" pitchFamily="34" charset="0"/>
              </a:rPr>
              <a:t>ПРОЧИЕ НЕНАЛОГОВЫЕ ДОХОДЫ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076097"/>
              </p:ext>
            </p:extLst>
          </p:nvPr>
        </p:nvGraphicFramePr>
        <p:xfrm>
          <a:off x="4692650" y="347663"/>
          <a:ext cx="3990975" cy="3354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Выгнутая вверх стрелка 28"/>
          <p:cNvSpPr/>
          <p:nvPr/>
        </p:nvSpPr>
        <p:spPr>
          <a:xfrm>
            <a:off x="6538473" y="1656841"/>
            <a:ext cx="792000" cy="533814"/>
          </a:xfrm>
          <a:prstGeom prst="curvedDownArrow">
            <a:avLst>
              <a:gd name="adj1" fmla="val 10468"/>
              <a:gd name="adj2" fmla="val 43600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4" name="Выгнутая вверх стрелка 33"/>
          <p:cNvSpPr/>
          <p:nvPr/>
        </p:nvSpPr>
        <p:spPr>
          <a:xfrm>
            <a:off x="7317171" y="1738029"/>
            <a:ext cx="792000" cy="451617"/>
          </a:xfrm>
          <a:prstGeom prst="curvedDownArrow">
            <a:avLst>
              <a:gd name="adj1" fmla="val 16274"/>
              <a:gd name="adj2" fmla="val 36536"/>
              <a:gd name="adj3" fmla="val 59719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905494" y="890588"/>
            <a:ext cx="792087" cy="20320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36,0%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629332" y="1390003"/>
            <a:ext cx="804764" cy="266836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488238" y="1452338"/>
            <a:ext cx="684212" cy="220850"/>
          </a:xfrm>
          <a:prstGeom prst="rect">
            <a:avLst/>
          </a:prstGeom>
          <a:noFill/>
          <a:ln w="15875"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100,0%</a:t>
            </a:r>
            <a:endParaRPr lang="ru-RU" sz="13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60913" y="890588"/>
            <a:ext cx="660400" cy="20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24" name="Выгнутая вверх стрелка 23"/>
          <p:cNvSpPr/>
          <p:nvPr/>
        </p:nvSpPr>
        <p:spPr>
          <a:xfrm rot="1500000">
            <a:off x="5765360" y="1227605"/>
            <a:ext cx="1081687" cy="467793"/>
          </a:xfrm>
          <a:prstGeom prst="curvedDownArrow">
            <a:avLst>
              <a:gd name="adj1" fmla="val 16274"/>
              <a:gd name="adj2" fmla="val 50704"/>
              <a:gd name="adj3" fmla="val 61938"/>
            </a:avLst>
          </a:prstGeom>
          <a:solidFill>
            <a:srgbClr val="C00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557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4111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latin typeface="Arial Narrow" panose="020B0606020202030204" pitchFamily="34" charset="0"/>
              </a:rPr>
              <a:t>ЧТО ТАКОЕ </a:t>
            </a:r>
            <a:r>
              <a:rPr lang="ru-RU" sz="2400" b="1" cap="all" dirty="0" smtClean="0">
                <a:latin typeface="Arial Narrow" panose="020B0606020202030204" pitchFamily="34" charset="0"/>
              </a:rPr>
              <a:t>муниципальный БЮДЖЕТ</a:t>
            </a:r>
            <a:r>
              <a:rPr lang="ru-RU" sz="2400" b="1" cap="all" dirty="0">
                <a:latin typeface="Arial Narrow" panose="020B0606020202030204" pitchFamily="34" charset="0"/>
              </a:rPr>
              <a:t>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488" y="2187575"/>
            <a:ext cx="6046787" cy="431800"/>
          </a:xfrm>
          <a:prstGeom prst="curvedDownArrow">
            <a:avLst>
              <a:gd name="adj1" fmla="val 28402"/>
              <a:gd name="adj2" fmla="val 50000"/>
              <a:gd name="adj3" fmla="val 29716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221600"/>
            <a:ext cx="2520000" cy="3078342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ДОХОДЫ</a:t>
              </a:r>
              <a:endParaRPr lang="ru-RU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221600"/>
            <a:ext cx="2718556" cy="3078342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РАСХОДЫ </a:t>
              </a:r>
            </a:p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бюджета</a:t>
              </a: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221600"/>
            <a:ext cx="2520000" cy="3078342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 Narrow" panose="020B0606020202030204" pitchFamily="34" charset="0"/>
                </a:rPr>
                <a:t>БЮДЖЕТ</a:t>
              </a: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1450" tIns="171450" rIns="171450" bIns="171450" spcCol="1270" anchor="ctr"/>
            <a:lstStyle/>
            <a:p>
              <a:pPr algn="ctr" defTabSz="2000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5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17514" y="1753488"/>
            <a:ext cx="2268000" cy="242535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rgbClr val="C00000"/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функций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органов местного самоуправления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406344" y="1992625"/>
            <a:ext cx="2259024" cy="2199305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grpSp>
        <p:nvGrpSpPr>
          <p:cNvPr id="80910" name="Группа 21"/>
          <p:cNvGrpSpPr>
            <a:grpSpLocks/>
          </p:cNvGrpSpPr>
          <p:nvPr/>
        </p:nvGrpSpPr>
        <p:grpSpPr bwMode="auto">
          <a:xfrm>
            <a:off x="6210300" y="1992313"/>
            <a:ext cx="2520950" cy="2206625"/>
            <a:chOff x="4434766" y="1264948"/>
            <a:chExt cx="1627712" cy="1189462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264949"/>
              <a:ext cx="1627712" cy="1182309"/>
            </a:xfrm>
            <a:prstGeom prst="roundRect">
              <a:avLst>
                <a:gd name="adj" fmla="val 10000"/>
              </a:avLst>
            </a:prstGeom>
            <a:solidFill>
              <a:srgbClr val="FFFFDD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(финансовое обеспечение социальных обязательств муниципальных учреждений, </a:t>
              </a:r>
            </a:p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98767" y="1264948"/>
              <a:ext cx="1452436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68580" bIns="68580" spcCol="1270" anchor="ctr"/>
            <a:lstStyle/>
            <a:p>
              <a:pPr algn="ctr" defTabSz="1600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360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52425" y="484188"/>
            <a:ext cx="8497888" cy="6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               с деньгами и произносил речь, которая собственно и называлась старинным нормандским словом "B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u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</a:rPr>
              <a:t>gett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e" 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(т.е. кожаный мешок)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275" y="4443413"/>
            <a:ext cx="8208963" cy="547687"/>
          </a:xfrm>
          <a:prstGeom prst="round2DiagRect">
            <a:avLst/>
          </a:prstGeom>
          <a:solidFill>
            <a:schemeClr val="bg1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ДЕФИЦИТ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расходов бюджета над его доходами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ПРОФИЦИТ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бюджета - превышение доходов бюджета над его расходами</a:t>
            </a: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488" y="2751138"/>
            <a:ext cx="6097587" cy="574675"/>
          </a:xfrm>
          <a:prstGeom prst="curvedUpArrow">
            <a:avLst>
              <a:gd name="adj1" fmla="val 25000"/>
              <a:gd name="adj2" fmla="val 50000"/>
              <a:gd name="adj3" fmla="val 21598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640763" cy="368300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Arial Narrow" pitchFamily="34" charset="0"/>
                <a:cs typeface="Times New Roman" pitchFamily="18" charset="0"/>
              </a:rPr>
              <a:t>ДИНАМИКА ПОСТУПЛЕНИЙ ДОХОДОВ БЮДЖЕТА ГОРОДА РЯЗАНИ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5030324"/>
              </p:ext>
            </p:extLst>
          </p:nvPr>
        </p:nvGraphicFramePr>
        <p:xfrm>
          <a:off x="611188" y="636588"/>
          <a:ext cx="8208962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188" y="411163"/>
            <a:ext cx="12239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8425" y="4894263"/>
            <a:ext cx="755576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19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6139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137311"/>
              </p:ext>
            </p:extLst>
          </p:nvPr>
        </p:nvGraphicFramePr>
        <p:xfrm>
          <a:off x="394495" y="438997"/>
          <a:ext cx="8425977" cy="4531843"/>
        </p:xfrm>
        <a:graphic>
          <a:graphicData uri="http://schemas.openxmlformats.org/drawingml/2006/table">
            <a:tbl>
              <a:tblPr/>
              <a:tblGrid>
                <a:gridCol w="6049488"/>
                <a:gridCol w="792162"/>
                <a:gridCol w="792162"/>
                <a:gridCol w="792165"/>
              </a:tblGrid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2024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2025 год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T="34285" marB="3428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430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МЕЖБЮДЖЕТНЫЕ ТРАНСФЕРТЫ, 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9 950,9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8 264,6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6 543,1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89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Дотации 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249,1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135,6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169,6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20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Субвенции 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6 334,3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6 297,1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6 255,0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4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получение общедоступного и бесплатного образования в муниципальных образовательных организациях</a:t>
                      </a:r>
                      <a:endParaRPr kumimoji="0" lang="ru-RU" altLang="ru-RU" sz="95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3 186,7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3 186,7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3 186,7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1974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получение общедоступного и бесплатного дошкольного образования в муниципальных дошкольных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2 356,9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2 356,9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2 356,9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обеспечение поддержки в виде льготного проезда городским наземным электрическим и автомобильным транспортом общего пользования городского сообщения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272,7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272,9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273,2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162,4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69,4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обеспечение отдыха и оздоровление детей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107,6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1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и осуществление деятельности по опеке и попечительству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94,9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103,7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25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Субсидии, всего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3 367,5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1 831,9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118,5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5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том числе: </a:t>
                      </a: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на строительство общеобразовательной школы на 1100 мест в районе ЖК «Олимпийский»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908,0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567,5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строительство (реконструкцию), капитальный ремонт, ремонт и содержание автомобильных дорог общего пользования местного значения и искусственных сооружений на них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755,6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73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проведение капитального ремонта и оснащение зданий муниципальных образовательных организаций, в которых непосредственно осуществляется образовательная деятельность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423,0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73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261,9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261,9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  <a:tr h="289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    на выполнение работ, связанных с осуществлением регулярных перевозок пассажиров и багажа автомобильным транспортом и городским наземным электрическим транспортом</a:t>
                      </a:r>
                    </a:p>
                  </a:txBody>
                  <a:tcPr marL="91435" marR="91435" marT="34282" marB="34282" anchor="ctr" horzOverflow="overflow">
                    <a:lnL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254,9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254,7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91435" marR="91435" marT="34282" marB="3428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7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AFF"/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87065"/>
            <a:ext cx="8219256" cy="432048"/>
          </a:xfrm>
          <a:noFill/>
          <a:ln w="50800"/>
          <a:effectLst>
            <a:innerShdw blurRad="381000">
              <a:srgbClr val="C0E6B4"/>
            </a:innerShdw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ОБЛАСТНОГО БЮДЖЕТА</a:t>
            </a:r>
            <a:b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40649" y="218444"/>
            <a:ext cx="1152525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20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93625"/>
      </p:ext>
    </p:extLst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Группа 3"/>
          <p:cNvGrpSpPr>
            <a:grpSpLocks/>
          </p:cNvGrpSpPr>
          <p:nvPr/>
        </p:nvGrpSpPr>
        <p:grpSpPr bwMode="auto">
          <a:xfrm>
            <a:off x="1035050" y="735013"/>
            <a:ext cx="7869238" cy="4186237"/>
            <a:chOff x="1022627" y="980728"/>
            <a:chExt cx="7596366" cy="5580000"/>
          </a:xfrm>
        </p:grpSpPr>
        <p:sp>
          <p:nvSpPr>
            <p:cNvPr id="101406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41016" y="1124619"/>
              <a:ext cx="7577977" cy="107706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отдельных категорий работников организаций в сферах образования, культуры, физкультуры и спорта в соответствии с «майскими» указами Президента Российской Федерации                             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(33,4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. рублей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 и индексация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работников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, на которых не распространяются указы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Президента (31,1 млн.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ублей</a:t>
              </a:r>
              <a:r>
                <a:rPr lang="en-US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22627" y="2373183"/>
              <a:ext cx="7588703" cy="767857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установление дополнительных категорий детей, которые бесплатно обеспечиваются питанием в школах: дети с ограниченными возможностями здоровья, дети военнослужащих, погибших  в ходе специальной военной операции, дети мобилизованных граждан (64 млн. рублей)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024160" y="3359158"/>
              <a:ext cx="7577976" cy="64116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доведение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минимального размера оплаты труда с 1 января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2023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до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16 242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рублей в месяц                                      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(63,8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млн.рублей)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41016" y="4127281"/>
              <a:ext cx="7577977" cy="378772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расходов на оплату коммунальных услуг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(71,5 млн. рублей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8780" y="1016371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40" y="2602828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240" y="4070262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240" y="3080534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139700"/>
            <a:ext cx="8229600" cy="487363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Рязани</a:t>
            </a:r>
            <a:r>
              <a:rPr lang="ru-RU" sz="8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21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1042988" y="3492500"/>
            <a:ext cx="7851775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индексация отдельных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расходов (связь, транспортные услуги, питание и приобретение ГСМ)                                       на прогнозируемый уровень инфляции в размере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5,5% в 2023 году и 4% в 2024 и 2025 годах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36638" y="4068763"/>
            <a:ext cx="7858125" cy="3016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прекращение расходных обязательств ограниченного срока действия и разовых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8740" y="3575219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240" y="1848134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2988" y="4464050"/>
            <a:ext cx="7489825" cy="46355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объема бюджетных ассигнований в рамках муниципальных программ исходя из реальных возможностей бюджета города по их финансовому обеспечению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2240" y="4537970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35075"/>
          <a:ext cx="2444750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1750" y="2924176"/>
            <a:ext cx="6032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4138" y="195263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РЕАЛИЗАЦИЮ МУНИЦИПАЛЬНЫХ ПРОГРАММ     в 2023 году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15966"/>
            <a:ext cx="7992888" cy="52322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программ, составляет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16 524,9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98,7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бюджета города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288" y="627063"/>
            <a:ext cx="10795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982077"/>
              </p:ext>
            </p:extLst>
          </p:nvPr>
        </p:nvGraphicFramePr>
        <p:xfrm>
          <a:off x="827088" y="844550"/>
          <a:ext cx="7705725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1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8" y="260350"/>
            <a:ext cx="8929687" cy="517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доля фонда оплаты труда работников социальной сферы в бюджете города рязани</a:t>
            </a:r>
            <a:endParaRPr lang="ru-RU" sz="22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323223"/>
              </p:ext>
            </p:extLst>
          </p:nvPr>
        </p:nvGraphicFramePr>
        <p:xfrm>
          <a:off x="587375" y="920750"/>
          <a:ext cx="794543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7900" y="987574"/>
            <a:ext cx="820738" cy="455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15 389,6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888" y="998687"/>
            <a:ext cx="822325" cy="44435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14 106,0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23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825" y="627063"/>
            <a:ext cx="1439863" cy="2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28692089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7313"/>
            <a:ext cx="7056438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ГОРОДА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РЯЗАНИ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646711"/>
              </p:ext>
            </p:extLst>
          </p:nvPr>
        </p:nvGraphicFramePr>
        <p:xfrm>
          <a:off x="683568" y="483518"/>
          <a:ext cx="7920682" cy="448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24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2841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882882"/>
              </p:ext>
            </p:extLst>
          </p:nvPr>
        </p:nvGraphicFramePr>
        <p:xfrm>
          <a:off x="2555875" y="896938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5" name="Заголовок 1"/>
          <p:cNvSpPr>
            <a:spLocks noGrp="1"/>
          </p:cNvSpPr>
          <p:nvPr>
            <p:ph type="title"/>
          </p:nvPr>
        </p:nvSpPr>
        <p:spPr>
          <a:xfrm>
            <a:off x="173038" y="122238"/>
            <a:ext cx="8929687" cy="517525"/>
          </a:xfrm>
        </p:spPr>
        <p:txBody>
          <a:bodyPr/>
          <a:lstStyle/>
          <a:p>
            <a:pPr eaLnBrk="1" hangingPunct="1"/>
            <a:r>
              <a:rPr lang="ru-RU" altLang="ru-RU" sz="2000" b="1" smtClean="0">
                <a:latin typeface="Arial Narrow" pitchFamily="34" charset="0"/>
                <a:cs typeface="Times New Roman" pitchFamily="18" charset="0"/>
              </a:rPr>
              <a:t>ДОЛЯ РАСХОДОВ ОТРАСЛЕЙ СОЦИАЛЬНО-КУЛЬТУРНОЙ СФЕРЫ В ОБЩИХ РАСХОДАХ БЮДЖЕТА ГОРОДА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2" y="4586605"/>
            <a:ext cx="490537" cy="107950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8888" y="4515967"/>
            <a:ext cx="3521075" cy="28803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  <a:r>
              <a:rPr lang="ru-RU" sz="5600" dirty="0" smtClean="0">
                <a:solidFill>
                  <a:prstClr val="black"/>
                </a:solidFill>
              </a:rPr>
              <a:t/>
            </a:r>
            <a:br>
              <a:rPr lang="ru-RU" sz="5600" dirty="0" smtClean="0">
                <a:solidFill>
                  <a:prstClr val="black"/>
                </a:solidFill>
              </a:rPr>
            </a:br>
            <a:endParaRPr lang="ru-RU" sz="5600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040055"/>
              </p:ext>
            </p:extLst>
          </p:nvPr>
        </p:nvGraphicFramePr>
        <p:xfrm>
          <a:off x="4824413" y="2463800"/>
          <a:ext cx="4319587" cy="178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236138"/>
              </p:ext>
            </p:extLst>
          </p:nvPr>
        </p:nvGraphicFramePr>
        <p:xfrm>
          <a:off x="323850" y="2500313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161" y="4846955"/>
            <a:ext cx="490537" cy="1079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99266"/>
              </p:ext>
            </p:extLst>
          </p:nvPr>
        </p:nvGraphicFramePr>
        <p:xfrm>
          <a:off x="300038" y="1484313"/>
          <a:ext cx="8424862" cy="3275254"/>
        </p:xfrm>
        <a:graphic>
          <a:graphicData uri="http://schemas.openxmlformats.org/drawingml/2006/table">
            <a:tbl>
              <a:tblPr/>
              <a:tblGrid>
                <a:gridCol w="6792242"/>
                <a:gridCol w="504056"/>
                <a:gridCol w="606013"/>
                <a:gridCol w="522551"/>
              </a:tblGrid>
              <a:tr h="3747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9 925,4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10 008,4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8 650,0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учреждениях, находящихся в ведении УО и МП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7 375,8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7 519,7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7 567,2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питания детей школьного возраста льготной категории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115,8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120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125,2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общеобразовательных учреждениях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1 001,8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1 343,2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171,6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Увеличение количества мест в дошкольных образовательных учреждениях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Финансовое обеспечение частных организаций, осуществляющих образовательную деятельность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содержательного отдыха детей и подростков в каникулярное время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108,7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113,1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учреждений и создание безопасных условий для проведения учебно-воспитательного процесса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572,0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154,3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160,4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УО и МП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43,9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46,1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48,0</a:t>
                      </a:r>
                      <a:endParaRPr kumimoji="0" lang="en-US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функционирования модели персонифицированного финансирования дополнительного образования детей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234,6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233,6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238,4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387,8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392,8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136,0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17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Иные мероприятия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-7938"/>
            <a:ext cx="4487862" cy="98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«РАЗВИТИЕ ОБРАЗОВАНИЯ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В ГОРОДЕ РЯЗАНИ»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128" name="Picture 77" descr="C:\Users\КОВЕНЕВА.BUDGET\Desktop\3ca94606dfdd23f9246ad470abbea3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9550"/>
            <a:ext cx="2016125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" name="Picture 78" descr="C:\Users\КОВЕНЕВА.BUDGET\Desktop\-g3YEKAJP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95263"/>
            <a:ext cx="2032000" cy="1190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657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11064"/>
              </p:ext>
            </p:extLst>
          </p:nvPr>
        </p:nvGraphicFramePr>
        <p:xfrm>
          <a:off x="539750" y="1851670"/>
          <a:ext cx="8064500" cy="3155656"/>
        </p:xfrm>
        <a:graphic>
          <a:graphicData uri="http://schemas.openxmlformats.org/drawingml/2006/table">
            <a:tbl>
              <a:tblPr/>
              <a:tblGrid>
                <a:gridCol w="6565900"/>
                <a:gridCol w="500063"/>
                <a:gridCol w="498475"/>
                <a:gridCol w="500062"/>
              </a:tblGrid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819,2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823,3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834,9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49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предоставления муниципальных услуг в учреждениях дополнительного образования,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407,5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416,4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423,5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931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Проведение обязательных периодических медицинских осмотров (обследований) работников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Предоставление муниципальных услуг в учреждениях культуры, находящихся в ведении Управления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335,0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341,4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345,1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39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Обеспечение населения библиотечным, библиографическим и информационным обслуживанием удаленно через сеть Интернет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69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Организация и проведение общегородских культурно-массовых мероприятий, повышение событийной насыщенности культурной жизни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14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безопасных условий пребывания в учреждениях, укрепление материально-технической базы сферы культуры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5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культуры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160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Модернизация (капитальный ремонт, реконструкция) муниципальных детских школ искусств по видам искусств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социально-культурных и досуговых мероприятий с населением по месту жительства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131" name="Прямоугольник 6"/>
          <p:cNvSpPr>
            <a:spLocks noChangeArrowheads="1"/>
          </p:cNvSpPr>
          <p:nvPr/>
        </p:nvSpPr>
        <p:spPr bwMode="auto">
          <a:xfrm>
            <a:off x="4179888" y="1438275"/>
            <a:ext cx="923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3132" name="Rectangle 4"/>
          <p:cNvSpPr>
            <a:spLocks noChangeArrowheads="1"/>
          </p:cNvSpPr>
          <p:nvPr/>
        </p:nvSpPr>
        <p:spPr bwMode="auto">
          <a:xfrm>
            <a:off x="2555875" y="487363"/>
            <a:ext cx="403225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«КУЛЬТУРА ГОРОДА РЯЗАНИ»</a:t>
            </a:r>
          </a:p>
        </p:txBody>
      </p:sp>
      <p:sp>
        <p:nvSpPr>
          <p:cNvPr id="3133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134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135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27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31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3350"/>
            <a:ext cx="2408238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38" name="Picture 67" descr="C:\Users\КОВЕНЕВА.BUDGET\Desktop\окск_ме_идиан_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3188"/>
            <a:ext cx="2355850" cy="156051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833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23891"/>
              </p:ext>
            </p:extLst>
          </p:nvPr>
        </p:nvGraphicFramePr>
        <p:xfrm>
          <a:off x="558800" y="2060575"/>
          <a:ext cx="7934325" cy="2955996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3671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5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294,7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311,6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324,4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457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физкультурно-спортивной направленности населению  муниципальными спортивными школами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254,9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269,9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281,1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73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обязательного проведения периодических медицинских осмотров (обследований) работников учреждений физической культуры и спорта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1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Оказание услуг (работ) по обеспечению доступа к спортивным объектам для проведения занятий с населением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20,7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573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материально-технической базы физической культуры и спорта, создание безопасных условий для проведения тренировочного процесса и создание благоприятных условий для населения города к регулярным занятиям физической культурой и спортом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947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массовых спортивных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40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организации и проведения физкультурно-оздоровительных мероприятий с населением по месту жительства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по физической культуре и массовому спорту администрации города Рязани</a:t>
                      </a:r>
                    </a:p>
                  </a:txBody>
                  <a:tcPr marL="54252" marR="54252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4145" name="Прямоугольник 6"/>
          <p:cNvSpPr>
            <a:spLocks noChangeArrowheads="1"/>
          </p:cNvSpPr>
          <p:nvPr/>
        </p:nvSpPr>
        <p:spPr bwMode="auto">
          <a:xfrm>
            <a:off x="3997325" y="1708150"/>
            <a:ext cx="9223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4146" name="Rectangle 4"/>
          <p:cNvSpPr>
            <a:spLocks noChangeArrowheads="1"/>
          </p:cNvSpPr>
          <p:nvPr/>
        </p:nvSpPr>
        <p:spPr bwMode="auto">
          <a:xfrm>
            <a:off x="2546350" y="17463"/>
            <a:ext cx="38258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МП «Развитие физической культуры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1F497D"/>
                </a:solidFill>
                <a:latin typeface="Arial Narrow" pitchFamily="34" charset="0"/>
              </a:rPr>
              <a:t> и  спорта в городе Рязани»</a:t>
            </a:r>
          </a:p>
        </p:txBody>
      </p:sp>
      <p:sp>
        <p:nvSpPr>
          <p:cNvPr id="414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14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4149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28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4151" name="Picture 57" descr="C:\Users\КОВЕНЕВА.BUDGET\Desktop\1-3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8750"/>
            <a:ext cx="2598738" cy="1778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2" name="Picture 58" descr="C:\Users\КОВЕНЕВА.BUDGET\Desktop\90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8750"/>
            <a:ext cx="2668588" cy="1778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2715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07375" cy="4111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411163"/>
            <a:ext cx="8496300" cy="4645025"/>
          </a:xfrm>
          <a:noFill/>
          <a:ln w="57150">
            <a:solidFill>
              <a:schemeClr val="accent1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683568" y="573528"/>
          <a:ext cx="7919968" cy="415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7" y="2181730"/>
            <a:ext cx="2736304" cy="1542644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/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96138" y="4189413"/>
            <a:ext cx="1439862" cy="600075"/>
          </a:xfrm>
          <a:prstGeom prst="wedgeRectCallout">
            <a:avLst>
              <a:gd name="adj1" fmla="val -63168"/>
              <a:gd name="adj2" fmla="val -94955"/>
            </a:avLst>
          </a:prstGeom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663" y="3306763"/>
            <a:ext cx="1408112" cy="600075"/>
          </a:xfrm>
          <a:prstGeom prst="wedgeRectCallout">
            <a:avLst>
              <a:gd name="adj1" fmla="val -8794"/>
              <a:gd name="adj2" fmla="val 8117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03225" y="1719263"/>
            <a:ext cx="1439863" cy="600075"/>
          </a:xfrm>
          <a:prstGeom prst="wedgeRectCallout">
            <a:avLst>
              <a:gd name="adj1" fmla="val 48913"/>
              <a:gd name="adj2" fmla="val 83076"/>
            </a:avLst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502525" y="2346325"/>
            <a:ext cx="1235075" cy="938213"/>
          </a:xfrm>
          <a:prstGeom prst="wedgeRectCallout">
            <a:avLst>
              <a:gd name="adj1" fmla="val -73134"/>
              <a:gd name="adj2" fmla="val 49655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11425" y="496888"/>
            <a:ext cx="1152525" cy="600075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03225" y="484188"/>
            <a:ext cx="1223963" cy="863600"/>
          </a:xfrm>
          <a:prstGeom prst="wedgeRectCallout">
            <a:avLst>
              <a:gd name="adj1" fmla="val 71403"/>
              <a:gd name="adj2" fmla="val 43506"/>
            </a:avLst>
          </a:prstGeom>
          <a:solidFill>
            <a:srgbClr val="C1E0FF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297738" y="627063"/>
            <a:ext cx="1235075" cy="939800"/>
          </a:xfrm>
          <a:prstGeom prst="wedgeRectCallout">
            <a:avLst>
              <a:gd name="adj1" fmla="val -72965"/>
              <a:gd name="adj2" fmla="val 90693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3821113"/>
            <a:ext cx="1223963" cy="938212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C1E0FF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782099"/>
              </p:ext>
            </p:extLst>
          </p:nvPr>
        </p:nvGraphicFramePr>
        <p:xfrm>
          <a:off x="179388" y="2283718"/>
          <a:ext cx="8785225" cy="2314930"/>
        </p:xfrm>
        <a:graphic>
          <a:graphicData uri="http://schemas.openxmlformats.org/drawingml/2006/table">
            <a:tbl>
              <a:tblPr/>
              <a:tblGrid>
                <a:gridCol w="7152276"/>
                <a:gridCol w="544902"/>
                <a:gridCol w="543145"/>
                <a:gridCol w="544902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546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Финансовая поддержка субъектов малого и среднего предпринимательства и некоммерческих организаций, образующих инфраструктуру поддержки субъектов малого и среднего предпринимательства города Рязани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1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для малого и среднего предпринимательства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системы информирования туристов о туристских ресурсах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международных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Подготовка информационных мероприятий об участии города Рязани в международной деятельности</a:t>
                      </a: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09612" name="Прямоугольник 6"/>
          <p:cNvSpPr>
            <a:spLocks noChangeArrowheads="1"/>
          </p:cNvSpPr>
          <p:nvPr/>
        </p:nvSpPr>
        <p:spPr bwMode="auto">
          <a:xfrm>
            <a:off x="4065588" y="2049463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09613" name="Rectangle 4"/>
          <p:cNvSpPr>
            <a:spLocks noChangeArrowheads="1"/>
          </p:cNvSpPr>
          <p:nvPr/>
        </p:nvSpPr>
        <p:spPr bwMode="auto">
          <a:xfrm>
            <a:off x="2474913" y="225425"/>
            <a:ext cx="41036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МП «СТИМУЛИРОВАНИЕ РАЗВИТИЯ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365F91"/>
                </a:solidFill>
                <a:latin typeface="Arial Narrow" pitchFamily="34" charset="0"/>
              </a:rPr>
              <a:t> ЭКОНОМИКИ В ГОРОДЕ РЯЗАНИ»</a:t>
            </a:r>
          </a:p>
        </p:txBody>
      </p:sp>
      <p:sp>
        <p:nvSpPr>
          <p:cNvPr id="109614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615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9617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5" y="225425"/>
            <a:ext cx="2470150" cy="18796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18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5425"/>
            <a:ext cx="2520950" cy="1879600"/>
          </a:xfrm>
          <a:prstGeom prst="rect">
            <a:avLst/>
          </a:prstGeom>
          <a:noFill/>
          <a:ln w="22225">
            <a:solidFill>
              <a:srgbClr val="355F9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23563"/>
              </p:ext>
            </p:extLst>
          </p:nvPr>
        </p:nvGraphicFramePr>
        <p:xfrm>
          <a:off x="179388" y="1995686"/>
          <a:ext cx="8664575" cy="2890842"/>
        </p:xfrm>
        <a:graphic>
          <a:graphicData uri="http://schemas.openxmlformats.org/drawingml/2006/table">
            <a:tbl>
              <a:tblPr/>
              <a:tblGrid>
                <a:gridCol w="7054051"/>
                <a:gridCol w="537419"/>
                <a:gridCol w="535686"/>
                <a:gridCol w="537419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7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добровольного участия граждан в охране общественного порядка 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повышения уровня общественной безопасности и профилактики правонарушений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мероприятий, направленных на вовлечение несовершеннолетних в культурно-досуговые, спортивно-массовые мероприятия, а также в общественно полезную деятельность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80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профилактической работы с несовершеннолетними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2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негативного отношения в обществе к немедицинскому потреблению наркотиков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6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формирования мотивации к ведению здорового образа жизни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3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комиссий по делам несовершеннолетних и защите их прав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11,9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22738" y="1779663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55875" y="0"/>
            <a:ext cx="405606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МП «Профилактика правонарушений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0642" name="Picture 2" descr="C:\Users\Романова\Desktop\наркот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3825"/>
            <a:ext cx="2587625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43" name="Picture 4" descr="C:\Users\Романова\Desktop\дум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3825"/>
            <a:ext cx="2400300" cy="17272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731181"/>
              </p:ext>
            </p:extLst>
          </p:nvPr>
        </p:nvGraphicFramePr>
        <p:xfrm>
          <a:off x="699661" y="2067694"/>
          <a:ext cx="7934325" cy="2969346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0537"/>
                <a:gridCol w="492125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9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726,4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165,9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169,1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Содержание и ремонт муниципального жилищного фонда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66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условий для управления МКД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73,2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Развитие систем коммунальной инфраструктуры в городе Рязани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Установка, замена, поверка индивидуальных приборов учета в муниципальном жилищном фонде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оказания банных услуг в городе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12,6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взаимодействия с подведомственными предприятиями и жилищно-эксплуатационными организациями по вопросам функционирования систем коммунальной инфраструктуры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энергетики и жилищно-коммунального хозяйства администрации города Рязани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60,8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63,7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66,2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27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Расходы на реализацию регионального проекта «Жилье» (строительство Западного коллектора (тоннельная часть)</a:t>
                      </a:r>
                    </a:p>
                  </a:txBody>
                  <a:tcPr marL="54252" marR="54252" marT="27097" marB="2709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539,9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097" marB="270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3537" name="Прямоугольник 6"/>
          <p:cNvSpPr>
            <a:spLocks noChangeArrowheads="1"/>
          </p:cNvSpPr>
          <p:nvPr/>
        </p:nvSpPr>
        <p:spPr bwMode="auto">
          <a:xfrm>
            <a:off x="4039394" y="1851670"/>
            <a:ext cx="922337" cy="22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3538" name="Rectangle 4"/>
          <p:cNvSpPr>
            <a:spLocks noChangeArrowheads="1"/>
          </p:cNvSpPr>
          <p:nvPr/>
        </p:nvSpPr>
        <p:spPr bwMode="auto">
          <a:xfrm>
            <a:off x="1692275" y="349250"/>
            <a:ext cx="5688013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МП «Развитие жилищно-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коммунального комплекса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и энергосбережение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 в городе Рязани» </a:t>
            </a:r>
          </a:p>
        </p:txBody>
      </p:sp>
      <p:sp>
        <p:nvSpPr>
          <p:cNvPr id="6353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354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3542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6" y="313439"/>
            <a:ext cx="2448247" cy="1668646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43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3439"/>
            <a:ext cx="2232050" cy="161172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090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50696"/>
              </p:ext>
            </p:extLst>
          </p:nvPr>
        </p:nvGraphicFramePr>
        <p:xfrm>
          <a:off x="558800" y="2727325"/>
          <a:ext cx="7935913" cy="1839914"/>
        </p:xfrm>
        <a:graphic>
          <a:graphicData uri="http://schemas.openxmlformats.org/drawingml/2006/table">
            <a:tbl>
              <a:tblPr/>
              <a:tblGrid>
                <a:gridCol w="6459538"/>
                <a:gridCol w="492125"/>
                <a:gridCol w="492125"/>
                <a:gridCol w="492125"/>
              </a:tblGrid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1 028,2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899,6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921,3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и озеленение территории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587,2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602,2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617,6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Обеспечение освещения на территории города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263,2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116,0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119,1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Calibri" pitchFamily="34" charset="0"/>
                        </a:rPr>
                        <a:t>Содержание мест захоронения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119,5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121,2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и содержание мест (площадок) накопления твердых коммунальных отходов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УБГ</a:t>
                      </a:r>
                    </a:p>
                  </a:txBody>
                  <a:tcPr marL="54252" marR="54252" marT="27115" marB="27115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57,6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59,5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60,9</a:t>
                      </a:r>
                    </a:p>
                  </a:txBody>
                  <a:tcPr marL="54252" marR="54252" marT="27115" marB="2711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1484" name="Прямоугольник 6"/>
          <p:cNvSpPr>
            <a:spLocks noChangeArrowheads="1"/>
          </p:cNvSpPr>
          <p:nvPr/>
        </p:nvSpPr>
        <p:spPr bwMode="auto">
          <a:xfrm>
            <a:off x="4070350" y="2454275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1485" name="Rectangle 4"/>
          <p:cNvSpPr>
            <a:spLocks noChangeArrowheads="1"/>
          </p:cNvSpPr>
          <p:nvPr/>
        </p:nvSpPr>
        <p:spPr bwMode="auto">
          <a:xfrm>
            <a:off x="1744663" y="2682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МП «БЛАГОУСТРОЙСТВО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 города Рязани»</a:t>
            </a:r>
          </a:p>
        </p:txBody>
      </p:sp>
      <p:sp>
        <p:nvSpPr>
          <p:cNvPr id="61486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1487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1489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8288"/>
            <a:ext cx="2808287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0" name="Picture 2" descr="C:\Users\КОВЕНЕВА.BUDGET\Desktop\inx9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1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68288"/>
            <a:ext cx="26765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589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316299"/>
              </p:ext>
            </p:extLst>
          </p:nvPr>
        </p:nvGraphicFramePr>
        <p:xfrm>
          <a:off x="2123728" y="904524"/>
          <a:ext cx="6768752" cy="2315520"/>
        </p:xfrm>
        <a:graphic>
          <a:graphicData uri="http://schemas.openxmlformats.org/drawingml/2006/table">
            <a:tbl>
              <a:tblPr/>
              <a:tblGrid>
                <a:gridCol w="4824536"/>
                <a:gridCol w="648072"/>
                <a:gridCol w="648072"/>
                <a:gridCol w="648072"/>
              </a:tblGrid>
              <a:tr h="371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1 001,9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253,1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260,4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14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улучшение состояния улично-дорожной сети города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912,7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161,9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167,0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935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Адаптация остановочных пунктов общественного транспорта и подходов к остановочным пунктам для обеспечения доступности инвалидам и другим маломобильным группам населения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4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работ, направленных на повышение безопасности дорожного движения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87,2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89,2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91,3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14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работ по созданию автоматизированных информационных и управляющих систем в городе Рязани</a:t>
                      </a: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2503" name="Прямоугольник 6"/>
          <p:cNvSpPr>
            <a:spLocks noChangeArrowheads="1"/>
          </p:cNvSpPr>
          <p:nvPr/>
        </p:nvSpPr>
        <p:spPr bwMode="auto">
          <a:xfrm>
            <a:off x="7452320" y="688500"/>
            <a:ext cx="92233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138114" y="14116"/>
            <a:ext cx="6192688" cy="91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1F497D"/>
                </a:solidFill>
                <a:latin typeface="Arial Narrow" pitchFamily="34" charset="0"/>
              </a:rPr>
              <a:t>МП «Дорожное </a:t>
            </a:r>
            <a:r>
              <a:rPr lang="ru-RU" altLang="ru-RU" sz="1800" b="1" dirty="0" smtClean="0">
                <a:solidFill>
                  <a:srgbClr val="1F497D"/>
                </a:solidFill>
                <a:latin typeface="Arial Narrow" pitchFamily="34" charset="0"/>
              </a:rPr>
              <a:t>хозяйство  </a:t>
            </a:r>
            <a:r>
              <a:rPr lang="ru-RU" altLang="ru-RU" sz="1800" b="1" dirty="0">
                <a:solidFill>
                  <a:srgbClr val="1F497D"/>
                </a:solidFill>
                <a:latin typeface="Arial Narrow" pitchFamily="34" charset="0"/>
              </a:rPr>
              <a:t>и развитие </a:t>
            </a:r>
            <a:r>
              <a:rPr lang="ru-RU" altLang="ru-RU" sz="1800" b="1" dirty="0" smtClean="0">
                <a:solidFill>
                  <a:srgbClr val="1F497D"/>
                </a:solidFill>
                <a:latin typeface="Arial Narrow" pitchFamily="34" charset="0"/>
              </a:rPr>
              <a:t>улично-дорожной сети в городе Рязани» </a:t>
            </a:r>
            <a:endParaRPr lang="ru-RU" altLang="ru-RU" sz="18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33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62508" name="Рисунок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24"/>
            <a:ext cx="1693962" cy="123177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509" name="Picture 2" descr="C:\Users\КОВЕНЕВА.BUDGET\Desktop\liaz_6212ryaz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0" y="3368540"/>
            <a:ext cx="1770454" cy="131578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8115" y="3255979"/>
            <a:ext cx="673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МП </a:t>
            </a:r>
            <a:r>
              <a:rPr lang="ru-RU" altLang="ru-RU" b="1" dirty="0" smtClean="0">
                <a:solidFill>
                  <a:srgbClr val="1F497D"/>
                </a:solidFill>
                <a:latin typeface="Arial Narrow" pitchFamily="34" charset="0"/>
              </a:rPr>
              <a:t>«Общественный транспорт в </a:t>
            </a:r>
            <a:r>
              <a:rPr lang="ru-RU" altLang="ru-RU" b="1" dirty="0">
                <a:solidFill>
                  <a:srgbClr val="1F497D"/>
                </a:solidFill>
                <a:latin typeface="Arial Narrow" pitchFamily="34" charset="0"/>
              </a:rPr>
              <a:t>городе Рязани»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854378"/>
              </p:ext>
            </p:extLst>
          </p:nvPr>
        </p:nvGraphicFramePr>
        <p:xfrm>
          <a:off x="2152627" y="3629935"/>
          <a:ext cx="6739853" cy="126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734"/>
                <a:gridCol w="644856"/>
                <a:gridCol w="573206"/>
                <a:gridCol w="688057"/>
              </a:tblGrid>
              <a:tr h="2002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354,7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7520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Заключение муниципальных контрактов на выполнение работ, связанных с осуществлением регулярных перевозок пассажиров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 багажа автомобильным транспортом и городским наземным электрическим транспортом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354,9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354,7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38113" y="3648197"/>
            <a:ext cx="6736011" cy="1246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is4-ssl.mzstatic.com/image/thumb/Purple127/v4/57/2b/74/572b74e1-132c-34fb-341f-7ed85cc2db48/source/512x512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60513"/>
            <a:ext cx="1224136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4642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28210"/>
              </p:ext>
            </p:extLst>
          </p:nvPr>
        </p:nvGraphicFramePr>
        <p:xfrm>
          <a:off x="207963" y="2427734"/>
          <a:ext cx="8694737" cy="2232248"/>
        </p:xfrm>
        <a:graphic>
          <a:graphicData uri="http://schemas.openxmlformats.org/drawingml/2006/table">
            <a:tbl>
              <a:tblPr/>
              <a:tblGrid>
                <a:gridCol w="7078609"/>
                <a:gridCol w="539289"/>
                <a:gridCol w="537550"/>
                <a:gridCol w="539289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22,1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89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и проведение экологических мероприятий, направленных на повышение уровня образования, воспитания, информированности населения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7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гуманному обращению с животными без владельцев, обитающих на территории города Рязани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18,8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мероприятий по реабилитации природного ландшафта города Рязани, в том числе занятого водными объектами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Формирование земельных участков под массивы зеленых насаждений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7" name="Прямоугольник 6"/>
          <p:cNvSpPr>
            <a:spLocks noChangeArrowheads="1"/>
          </p:cNvSpPr>
          <p:nvPr/>
        </p:nvSpPr>
        <p:spPr bwMode="auto">
          <a:xfrm>
            <a:off x="3977481" y="20669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649538" y="-22225"/>
            <a:ext cx="35782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МП «Охрана окружающей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среды в городе Рязани»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34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4752" name="Picture 2" descr="https://radissonblubelorusskaya.files.wordpress.com/2014/06/green.jpg?w=1024"/>
          <p:cNvSpPr>
            <a:spLocks noChangeAspect="1" noChangeArrowheads="1"/>
          </p:cNvSpPr>
          <p:nvPr/>
        </p:nvSpPr>
        <p:spPr bwMode="auto">
          <a:xfrm>
            <a:off x="6084888" y="123825"/>
            <a:ext cx="2789237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4753" name="Рисунок 11"/>
          <p:cNvSpPr>
            <a:spLocks noChangeAspect="1" noChangeArrowheads="1"/>
          </p:cNvSpPr>
          <p:nvPr/>
        </p:nvSpPr>
        <p:spPr bwMode="auto">
          <a:xfrm>
            <a:off x="207963" y="123825"/>
            <a:ext cx="2563812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4754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20650"/>
            <a:ext cx="2982913" cy="19431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55" name="Picture 64" descr="C:\Users\КОВЕНЕВА.BUDGET\Desktop\mt-0064-main-page-slid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23825"/>
            <a:ext cx="2779712" cy="1943100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193136"/>
              </p:ext>
            </p:extLst>
          </p:nvPr>
        </p:nvGraphicFramePr>
        <p:xfrm>
          <a:off x="539552" y="1900239"/>
          <a:ext cx="7953573" cy="3055753"/>
        </p:xfrm>
        <a:graphic>
          <a:graphicData uri="http://schemas.openxmlformats.org/drawingml/2006/table">
            <a:tbl>
              <a:tblPr/>
              <a:tblGrid>
                <a:gridCol w="6475208"/>
                <a:gridCol w="493319"/>
                <a:gridCol w="491727"/>
                <a:gridCol w="493319"/>
              </a:tblGrid>
              <a:tr h="3834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86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110,7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9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Расходы на реализацию регионального проекта «Жилье» (строительство детских садов на 224 места в </a:t>
                      </a:r>
                      <a:r>
                        <a:rPr kumimoji="0" lang="ru-RU" alt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мкрн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kumimoji="0" lang="ru-RU" alt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Кальное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altLang="ru-RU" sz="11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Семчино</a:t>
                      </a:r>
                      <a:r>
                        <a:rPr kumimoji="0" lang="ru-RU" alt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34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в рамках комплексного освоения и развития территорий, предусматривающих обеспечение земельных участков инженерной, социальной и транспортной инфраструктурой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Разработка градостроительной и проектной документации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молодым семьям социальных выплат на приобретение жилья или строительство индивидуального жилого дома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Льготное ипотечное кредитование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Субсидирование процентной ставки по банковскому кредиту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Осмотр местонахождения объекта адресации на территории города Рязани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управления капитального строительства</a:t>
                      </a:r>
                    </a:p>
                  </a:txBody>
                  <a:tcPr marL="54252" marR="54252" marT="27126" marB="27126" anchor="ctr" horzOverflow="overflow">
                    <a:lnL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38,9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40,6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 marL="54252" marR="54252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D7F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65600" name="Прямоугольник 6"/>
          <p:cNvSpPr>
            <a:spLocks noChangeArrowheads="1"/>
          </p:cNvSpPr>
          <p:nvPr/>
        </p:nvSpPr>
        <p:spPr bwMode="auto">
          <a:xfrm>
            <a:off x="4111625" y="1665288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65601" name="Rectangle 4"/>
          <p:cNvSpPr>
            <a:spLocks noChangeArrowheads="1"/>
          </p:cNvSpPr>
          <p:nvPr/>
        </p:nvSpPr>
        <p:spPr bwMode="auto">
          <a:xfrm>
            <a:off x="3111500" y="138113"/>
            <a:ext cx="2922588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chemeClr val="tx2"/>
                </a:solidFill>
                <a:latin typeface="Arial Narrow" pitchFamily="34" charset="0"/>
              </a:rPr>
              <a:t>МП «ЖИЛИЩЕ»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5602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3" name="Rectangle 7"/>
          <p:cNvSpPr>
            <a:spLocks noChangeArrowheads="1"/>
          </p:cNvSpPr>
          <p:nvPr/>
        </p:nvSpPr>
        <p:spPr bwMode="auto">
          <a:xfrm>
            <a:off x="2555875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5604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35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560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53988"/>
            <a:ext cx="2835275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607" name="Рисунок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3988"/>
            <a:ext cx="2925762" cy="16287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968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49255"/>
              </p:ext>
            </p:extLst>
          </p:nvPr>
        </p:nvGraphicFramePr>
        <p:xfrm>
          <a:off x="467544" y="2066925"/>
          <a:ext cx="8333556" cy="2508851"/>
        </p:xfrm>
        <a:graphic>
          <a:graphicData uri="http://schemas.openxmlformats.org/drawingml/2006/table">
            <a:tbl>
              <a:tblPr/>
              <a:tblGrid>
                <a:gridCol w="6690839"/>
                <a:gridCol w="524049"/>
                <a:gridCol w="522046"/>
                <a:gridCol w="596622"/>
              </a:tblGrid>
              <a:tr h="439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1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1 109,1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1 132,1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1 337,1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Дополнительное профессиональное образование муниципальных служащих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Управление муниципальным имуществом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403,4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417,8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433,4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9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деятельности муниципальных казенных учреждений, подведомственных администрации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470,8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490,7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509,4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Выполнение переданных государственных полномочий по созданию административных комиссий и определению перечня должностных лиц, уполномоченных составлять протоколы об административных правонарушениях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1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226,8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315,3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385,8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0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Создание архива электронных документов администрации города Рязани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3995738" y="181133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1619250" y="1539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МП «Повышение эффективности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65F91"/>
                </a:solidFill>
                <a:latin typeface="Arial Narrow" pitchFamily="34" charset="0"/>
              </a:rPr>
              <a:t> муниципального управления»</a:t>
            </a: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36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6804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5413"/>
            <a:ext cx="250190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05" name="Picture 3" descr="C:\Users\КОВЕНЕВА.BUDGET\Desktop\a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5413"/>
            <a:ext cx="247015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266130"/>
              </p:ext>
            </p:extLst>
          </p:nvPr>
        </p:nvGraphicFramePr>
        <p:xfrm>
          <a:off x="149225" y="2037338"/>
          <a:ext cx="8599488" cy="3001050"/>
        </p:xfrm>
        <a:graphic>
          <a:graphicData uri="http://schemas.openxmlformats.org/drawingml/2006/table">
            <a:tbl>
              <a:tblPr/>
              <a:tblGrid>
                <a:gridCol w="7001065"/>
                <a:gridCol w="533381"/>
                <a:gridCol w="531661"/>
                <a:gridCol w="533381"/>
              </a:tblGrid>
              <a:tr h="4228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 1,13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 1,17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1,22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02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сохранение национальных традиций и религиозных обычаев среди национально-культурных, религиозных и иных национальных общественных объединений города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воспитание у детей, подростков и молодежи уважительного отношения к национальным традициям и религиозным обычаям народов, проживающих на территории города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0,48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укрепление межнациональных, межконфессиональных и межкультурных отношений среди жителей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0,33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75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конференций, «круглых столов», семинаров, методических совещаний, тематических вечеров, занятий, мастер-классов, интеллектуальных игр по вопросам гармонизации межнациональных, межконфессиональных и межкультурных отношений в городе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548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Проведение мероприятий, направленных на профилактику межнациональных и межконфессиональных конфликтов посредством информирования и просвещения жителей города Рязани о существующих национальных обычаях, традициях, культурах и религиях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54254" marR="54254" marT="27126" marB="271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7804" name="Прямоугольник 6"/>
          <p:cNvSpPr>
            <a:spLocks noChangeArrowheads="1"/>
          </p:cNvSpPr>
          <p:nvPr/>
        </p:nvSpPr>
        <p:spPr bwMode="auto">
          <a:xfrm>
            <a:off x="4049712" y="1731963"/>
            <a:ext cx="1062037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7805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7806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7808" name="Прямоугольник 1"/>
          <p:cNvSpPr>
            <a:spLocks noChangeArrowheads="1"/>
          </p:cNvSpPr>
          <p:nvPr/>
        </p:nvSpPr>
        <p:spPr bwMode="auto">
          <a:xfrm>
            <a:off x="2636838" y="166688"/>
            <a:ext cx="38893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МП «Гармонизация межнациональных (межэтнических),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межконфессиональных и межкультурных отношений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65F91"/>
                </a:solidFill>
                <a:latin typeface="Arial Narrow" pitchFamily="34" charset="0"/>
              </a:rPr>
              <a:t> в городе Рязани»</a:t>
            </a:r>
            <a:endParaRPr lang="ru-RU" altLang="ru-RU" sz="18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1780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7" y="166688"/>
            <a:ext cx="2376487" cy="1704975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10" name="Picture 52" descr="C:\Users\КОВЕНЕВА.BUDGET\Desktop\5c17ab4cec5c30.67043972_mnogonacionalniyKr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41" y="140320"/>
            <a:ext cx="2376488" cy="1704975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600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505089"/>
              </p:ext>
            </p:extLst>
          </p:nvPr>
        </p:nvGraphicFramePr>
        <p:xfrm>
          <a:off x="848519" y="2972440"/>
          <a:ext cx="7372350" cy="1962601"/>
        </p:xfrm>
        <a:graphic>
          <a:graphicData uri="http://schemas.openxmlformats.org/drawingml/2006/table">
            <a:tbl>
              <a:tblPr/>
              <a:tblGrid>
                <a:gridCol w="4127500"/>
                <a:gridCol w="1089025"/>
                <a:gridCol w="1006475"/>
                <a:gridCol w="1149350"/>
              </a:tblGrid>
              <a:tr h="319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56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146,6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35,2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36,5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290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Calibri" pitchFamily="34" charset="0"/>
                        </a:rPr>
                        <a:t>Благоустройство дворовых территорий города и проездов к ним</a:t>
                      </a:r>
                    </a:p>
                  </a:txBody>
                  <a:tcPr marL="68573" marR="68573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11,7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Благоустройство общественных территорий города Рязани, 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118,4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13,4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13,9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том числе: благоустройство территории Торгового городка за счет средств  областного бюджета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33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проектов местных инициатив</a:t>
                      </a:r>
                    </a:p>
                  </a:txBody>
                  <a:tcPr marL="54246" marR="54246" marT="27112" marB="2711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54246" marR="54246" marT="27112" marB="271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64546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760412"/>
            <a:ext cx="2636838" cy="206851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47" name="Прямоугольник 6"/>
          <p:cNvSpPr>
            <a:spLocks noChangeArrowheads="1"/>
          </p:cNvSpPr>
          <p:nvPr/>
        </p:nvSpPr>
        <p:spPr bwMode="auto">
          <a:xfrm>
            <a:off x="4073525" y="2715767"/>
            <a:ext cx="922338" cy="23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64548" name="Rectangle 4"/>
          <p:cNvSpPr>
            <a:spLocks noChangeArrowheads="1"/>
          </p:cNvSpPr>
          <p:nvPr/>
        </p:nvSpPr>
        <p:spPr bwMode="auto">
          <a:xfrm>
            <a:off x="1619250" y="92075"/>
            <a:ext cx="5832475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МП «Формирование современной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 городской среды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1F497D"/>
                </a:solidFill>
                <a:latin typeface="Arial Narrow" pitchFamily="34" charset="0"/>
              </a:rPr>
              <a:t>города Рязани»</a:t>
            </a:r>
          </a:p>
        </p:txBody>
      </p:sp>
      <p:sp>
        <p:nvSpPr>
          <p:cNvPr id="64549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0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4551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38</a:t>
            </a: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45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" y="760412"/>
            <a:ext cx="2743200" cy="206851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1564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КОВЕНЕВА.BUDGET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5225" y="2203450"/>
            <a:ext cx="1730375" cy="164941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Скругленный прямоугольник 4"/>
          <p:cNvSpPr/>
          <p:nvPr/>
        </p:nvSpPr>
        <p:spPr>
          <a:xfrm>
            <a:off x="4148138" y="1041400"/>
            <a:ext cx="1627187" cy="9159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/>
          <a:p>
            <a:pPr algn="ctr" defTabSz="20002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82949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427038"/>
            <a:ext cx="21018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3768725" y="1201738"/>
            <a:ext cx="1368425" cy="323850"/>
          </a:xfrm>
          <a:prstGeom prst="rect">
            <a:avLst/>
          </a:prstGeom>
          <a:noFill/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410711" y="1514143"/>
            <a:ext cx="2476765" cy="1187055"/>
            <a:chOff x="251735" y="-268357"/>
            <a:chExt cx="2918865" cy="1670946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51735" y="-268357"/>
              <a:ext cx="2918865" cy="1670946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кругленный прямоугольник 4"/>
            <p:cNvSpPr/>
            <p:nvPr/>
          </p:nvSpPr>
          <p:spPr>
            <a:xfrm>
              <a:off x="325468" y="-198684"/>
              <a:ext cx="2807169" cy="145686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Помогает формировать доходную часть бюджета (налог на доходы физических лиц)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940876" y="1514143"/>
            <a:ext cx="2960659" cy="1243227"/>
            <a:chOff x="213772" y="3787875"/>
            <a:chExt cx="2956827" cy="1296144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13772" y="3787875"/>
              <a:ext cx="2956827" cy="1296144"/>
            </a:xfrm>
            <a:prstGeom prst="roundRect">
              <a:avLst>
                <a:gd name="adj" fmla="val 10000"/>
              </a:avLst>
            </a:prstGeom>
            <a:grpFill/>
            <a:ln w="57150">
              <a:solidFill>
                <a:srgbClr val="0070C0"/>
              </a:solidFill>
            </a:ln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80097" y="3839478"/>
              <a:ext cx="2825619" cy="12000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algn="ctr" defTabSz="711200" eaLnBrk="1" fontAlgn="auto" hangingPunct="1">
                <a:lnSpc>
                  <a:spcPct val="80000"/>
                </a:lnSpc>
                <a:spcAft>
                  <a:spcPct val="35000"/>
                </a:spcAft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Получает социальные гарантии – расходная часть бюджета (образование, культура, физическая культура и спорт, социальные выплаты и др.)</a:t>
              </a:r>
            </a:p>
          </p:txBody>
        </p:sp>
      </p:grpSp>
      <p:sp>
        <p:nvSpPr>
          <p:cNvPr id="3" name="Стрелка углом 2"/>
          <p:cNvSpPr/>
          <p:nvPr/>
        </p:nvSpPr>
        <p:spPr>
          <a:xfrm>
            <a:off x="1219200" y="715963"/>
            <a:ext cx="2085975" cy="703262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Стрелка углом 35"/>
          <p:cNvSpPr/>
          <p:nvPr/>
        </p:nvSpPr>
        <p:spPr>
          <a:xfrm rot="5400000">
            <a:off x="6513513" y="-73025"/>
            <a:ext cx="630237" cy="2354263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Стрелка углом 36"/>
          <p:cNvSpPr/>
          <p:nvPr/>
        </p:nvSpPr>
        <p:spPr>
          <a:xfrm rot="16200000">
            <a:off x="1833563" y="2139950"/>
            <a:ext cx="854075" cy="2282825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0" name="Стрелка углом 39"/>
          <p:cNvSpPr/>
          <p:nvPr/>
        </p:nvSpPr>
        <p:spPr>
          <a:xfrm rot="10800000">
            <a:off x="5651500" y="2854325"/>
            <a:ext cx="2303463" cy="10668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1" name="Заголовок 1"/>
          <p:cNvSpPr txBox="1">
            <a:spLocks/>
          </p:cNvSpPr>
          <p:nvPr/>
        </p:nvSpPr>
        <p:spPr>
          <a:xfrm>
            <a:off x="547688" y="123825"/>
            <a:ext cx="8291512" cy="401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all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ГРАЖДАНИН - УЧАСТНИК БЮДЖЕТНОГО ПРОЦЕССА</a:t>
            </a:r>
            <a:endParaRPr lang="ru-RU" sz="2400" b="1" cap="all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3489325"/>
            <a:ext cx="2303462" cy="2174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200" b="1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Как налогоплательщик</a:t>
            </a:r>
            <a:endParaRPr lang="ru-RU" sz="1200" b="1" cap="all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5580063" y="3508375"/>
            <a:ext cx="2374900" cy="34448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1100" b="1" cap="all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Как получатель социальных гарантий</a:t>
            </a:r>
            <a:endParaRPr lang="ru-RU" sz="1100" b="1" cap="all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58788" y="3921125"/>
            <a:ext cx="8208962" cy="1069975"/>
          </a:xfrm>
          <a:prstGeom prst="round2DiagRect">
            <a:avLst/>
          </a:prstGeom>
          <a:solidFill>
            <a:srgbClr val="9FCFFF"/>
          </a:soli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Граждане – как налогоплательщики, и как потребители общественных благ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285782"/>
              </p:ext>
            </p:extLst>
          </p:nvPr>
        </p:nvGraphicFramePr>
        <p:xfrm>
          <a:off x="323850" y="1665288"/>
          <a:ext cx="8352606" cy="3338516"/>
        </p:xfrm>
        <a:graphic>
          <a:graphicData uri="http://schemas.openxmlformats.org/drawingml/2006/table">
            <a:tbl>
              <a:tblPr/>
              <a:tblGrid>
                <a:gridCol w="6552473"/>
                <a:gridCol w="648005"/>
                <a:gridCol w="576064"/>
                <a:gridCol w="576064"/>
              </a:tblGrid>
              <a:tr h="3959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7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760,2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723,2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680,9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Социальная поддержка граждан,  находящихся в тяжелой жизненной ситуации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Обеспечение ежемесячными выплатами отдельных категорий граждан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Предоставление  выплат и гарантий Почетным гражданам города Рязани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68" marR="68568" marT="0" marB="0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498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Льготный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проезд на городском транспорте  отдельных категорий граждан 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376,0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376,3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376,7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Реализация переданных государственных полномочий в сфере обеспечения льготных категорий граждан жилыми помещениями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162,4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117,9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69,4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8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Осуществление переданных государственных полномочий по опеке и попечительству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84,4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88,7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92,3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денежных средств на вознаграждение, причитающееся приемным родителям, патронатным воспитателям, на предоставление мер социальной поддержки приемным семьям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Выплаты компенсации родительской платы за присмотр и уход за детьми в образовательных организациях, реализующих образовательную программу дошкольного образования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49,6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Возмещение недополученных доходов, связанных с предоставлением дополнительных мер социальной поддержки и социальной помощи отдельным категориям граждан по оплате за услуги по помывке в бане (общее отделение)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3,1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3,2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162"/>
            <a:ext cx="1835150" cy="1338263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137795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0"/>
            <a:ext cx="5832475" cy="128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«Обеспечение социальной поддержкой, гарантиями и выплатами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отдельных категорий граждан»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39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" name="Picture 2" descr="D:\ДОКУМЕНТЫ_КОКОРЕВА\семь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7162"/>
            <a:ext cx="1872010" cy="1333817"/>
          </a:xfrm>
          <a:prstGeom prst="rect">
            <a:avLst/>
          </a:prstGeom>
          <a:noFill/>
          <a:ln w="19050">
            <a:solidFill>
              <a:srgbClr val="4F81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2192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300220"/>
              </p:ext>
            </p:extLst>
          </p:nvPr>
        </p:nvGraphicFramePr>
        <p:xfrm>
          <a:off x="323850" y="2715766"/>
          <a:ext cx="8496622" cy="1821917"/>
        </p:xfrm>
        <a:graphic>
          <a:graphicData uri="http://schemas.openxmlformats.org/drawingml/2006/table">
            <a:tbl>
              <a:tblPr/>
              <a:tblGrid>
                <a:gridCol w="6624414"/>
                <a:gridCol w="648072"/>
                <a:gridCol w="576064"/>
                <a:gridCol w="648072"/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2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предоставления муниципальных услуг в электронной форме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Информатизация администрации города Рязани</a:t>
                      </a:r>
                    </a:p>
                  </a:txBody>
                  <a:tcPr marL="54244" marR="54244" marT="27127" marB="2712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2,8</a:t>
                      </a:r>
                    </a:p>
                  </a:txBody>
                  <a:tcPr marL="54244" marR="54244" marT="27127" marB="271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5184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5" y="224864"/>
            <a:ext cx="2357909" cy="2101882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5" name="Прямоугольник 6"/>
          <p:cNvSpPr>
            <a:spLocks noChangeArrowheads="1"/>
          </p:cNvSpPr>
          <p:nvPr/>
        </p:nvSpPr>
        <p:spPr bwMode="auto">
          <a:xfrm>
            <a:off x="4073525" y="2328656"/>
            <a:ext cx="92233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 smtClean="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5186" name="Rectangle 4"/>
          <p:cNvSpPr>
            <a:spLocks noChangeArrowheads="1"/>
          </p:cNvSpPr>
          <p:nvPr/>
        </p:nvSpPr>
        <p:spPr bwMode="auto">
          <a:xfrm>
            <a:off x="1619250" y="154064"/>
            <a:ext cx="5832475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МП «</a:t>
            </a:r>
            <a:r>
              <a:rPr lang="ru-RU" altLang="ru-RU" sz="2000" b="1" dirty="0" err="1" smtClean="0">
                <a:solidFill>
                  <a:srgbClr val="1F497D"/>
                </a:solidFill>
                <a:latin typeface="Arial Narrow" pitchFamily="34" charset="0"/>
              </a:rPr>
              <a:t>Цифровизация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городской среды»</a:t>
            </a:r>
          </a:p>
        </p:txBody>
      </p:sp>
      <p:sp>
        <p:nvSpPr>
          <p:cNvPr id="5187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8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5189" name="Rectangle 8"/>
          <p:cNvSpPr>
            <a:spLocks noChangeArrowheads="1"/>
          </p:cNvSpPr>
          <p:nvPr/>
        </p:nvSpPr>
        <p:spPr bwMode="auto">
          <a:xfrm>
            <a:off x="2659063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40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51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995" y="224864"/>
            <a:ext cx="2689943" cy="1986846"/>
          </a:xfrm>
          <a:prstGeom prst="rect">
            <a:avLst/>
          </a:prstGeom>
          <a:noFill/>
          <a:ln w="22225">
            <a:solidFill>
              <a:srgbClr val="4F81B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784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799102"/>
              </p:ext>
            </p:extLst>
          </p:nvPr>
        </p:nvGraphicFramePr>
        <p:xfrm>
          <a:off x="646113" y="3076575"/>
          <a:ext cx="7934325" cy="1870031"/>
        </p:xfrm>
        <a:graphic>
          <a:graphicData uri="http://schemas.openxmlformats.org/drawingml/2006/table">
            <a:tbl>
              <a:tblPr/>
              <a:tblGrid>
                <a:gridCol w="6459537"/>
                <a:gridCol w="492125"/>
                <a:gridCol w="490538"/>
                <a:gridCol w="492125"/>
              </a:tblGrid>
              <a:tr h="474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программ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0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1 133,0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1 255,5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1 361,0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682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«Повышение эффективности муниципального управления»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1 109,1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1 232,1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1 337,1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«Профилактика правонарушений в городе Рязани»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«Стимулирование развития экономики в городе Рязани»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МП «Цифровизация городской среды»</a:t>
                      </a:r>
                    </a:p>
                  </a:txBody>
                  <a:tcPr marL="54252" marR="54252" marT="27109" marB="2710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54252" marR="54252" marT="27109" marB="27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0866" name="Прямоугольник 6"/>
          <p:cNvSpPr>
            <a:spLocks noChangeArrowheads="1"/>
          </p:cNvSpPr>
          <p:nvPr/>
        </p:nvSpPr>
        <p:spPr bwMode="auto">
          <a:xfrm>
            <a:off x="3995738" y="2803525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0867" name="Rectangle 4"/>
          <p:cNvSpPr>
            <a:spLocks noChangeArrowheads="1"/>
          </p:cNvSpPr>
          <p:nvPr/>
        </p:nvSpPr>
        <p:spPr bwMode="auto">
          <a:xfrm>
            <a:off x="1979613" y="-11113"/>
            <a:ext cx="5040312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  <a:cs typeface="Times New Roman" pitchFamily="18" charset="0"/>
              </a:rPr>
              <a:t>ПРОГРАММЫ, НАПРАВЛЕННЫЕ НА ПОВЫШЕНИЕ ИНВЕСТИЦИОННОЙ ПРИВЛЕКАТЕЛЬНОСТИ ГОРОДА И РЕШЕНИЕ ВОПРОСОВ ОРГАНОВ МЕСТНОГО САМОУПРАВЛЕНИЯ</a:t>
            </a:r>
            <a:endParaRPr lang="ru-RU" altLang="ru-RU" sz="2000" b="1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120868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69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0870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41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20872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842963"/>
            <a:ext cx="2314575" cy="1843087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73" name="Picture 73" descr="C:\Users\КОВЕНЕВА.BUDGET\Desktop\kartink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42963"/>
            <a:ext cx="2125663" cy="1897062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68656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65143"/>
              </p:ext>
            </p:extLst>
          </p:nvPr>
        </p:nvGraphicFramePr>
        <p:xfrm>
          <a:off x="611188" y="2932113"/>
          <a:ext cx="8108950" cy="1764599"/>
        </p:xfrm>
        <a:graphic>
          <a:graphicData uri="http://schemas.openxmlformats.org/drawingml/2006/table">
            <a:tbl>
              <a:tblPr/>
              <a:tblGrid>
                <a:gridCol w="6092825"/>
                <a:gridCol w="647700"/>
                <a:gridCol w="701675"/>
                <a:gridCol w="666750"/>
              </a:tblGrid>
              <a:tr h="474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программ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143,1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128,3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125,2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«Адресная инвестиционная программа г. Рязани»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29,7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«Развитие территориального общественного самоуправления и гражданского общества в городе Рязани»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7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ВЦП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«Повышение эффективности управления муниципальными финансами» </a:t>
                      </a:r>
                    </a:p>
                  </a:txBody>
                  <a:tcPr marL="54252" marR="54252" marT="27113" marB="2711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85,9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93,3</a:t>
                      </a:r>
                    </a:p>
                  </a:txBody>
                  <a:tcPr marL="54252" marR="54252" marT="27113" marB="271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21890" name="Прямоугольник 6"/>
          <p:cNvSpPr>
            <a:spLocks noChangeArrowheads="1"/>
          </p:cNvSpPr>
          <p:nvPr/>
        </p:nvSpPr>
        <p:spPr bwMode="auto">
          <a:xfrm>
            <a:off x="7815263" y="266223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latin typeface="Arial Narrow" pitchFamily="34" charset="0"/>
              </a:rPr>
              <a:t>(млн. рублей)</a:t>
            </a:r>
            <a:endParaRPr lang="ru-RU" altLang="ru-RU" sz="1100">
              <a:solidFill>
                <a:srgbClr val="000000"/>
              </a:solidFill>
            </a:endParaRPr>
          </a:p>
        </p:txBody>
      </p:sp>
      <p:sp>
        <p:nvSpPr>
          <p:cNvPr id="121891" name="Rectangle 4"/>
          <p:cNvSpPr>
            <a:spLocks noChangeArrowheads="1"/>
          </p:cNvSpPr>
          <p:nvPr/>
        </p:nvSpPr>
        <p:spPr bwMode="auto">
          <a:xfrm>
            <a:off x="1619250" y="153988"/>
            <a:ext cx="583247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ВЕДОМСТВЕННЫЕ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1F497D"/>
                </a:solidFill>
                <a:latin typeface="Arial Narrow" pitchFamily="34" charset="0"/>
              </a:rPr>
              <a:t>ЦЕЛЕВЫЕ ПРОГРАММЫ</a:t>
            </a:r>
          </a:p>
        </p:txBody>
      </p:sp>
      <p:sp>
        <p:nvSpPr>
          <p:cNvPr id="121892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893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21894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42</a:t>
            </a: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21896" name="Picture 2" descr="C:\Users\КОВЕНЕВА.BUDGET\Desktop\tos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01738"/>
            <a:ext cx="2519363" cy="16573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7" name="Picture 4" descr="C:\Users\КОВЕНЕВА.BUDGET\Desktop\2df6a041ad6c4e6c77e1675a52cc7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87338"/>
            <a:ext cx="2452688" cy="15684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98" name="Picture 5" descr="C:\Users\КОВЕНЕВА.BUDGET\Desktop\10-samyh-vygodnyh-vkladov-v-nadezhnyh-bankah-2019-2020_1576252008-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8288"/>
            <a:ext cx="2479675" cy="15875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655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788" y="87313"/>
            <a:ext cx="5940425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МУНИЦИПАЛЬНОГО ДОЛГА</a:t>
            </a:r>
          </a:p>
        </p:txBody>
      </p:sp>
      <p:graphicFrame>
        <p:nvGraphicFramePr>
          <p:cNvPr id="3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721594"/>
              </p:ext>
            </p:extLst>
          </p:nvPr>
        </p:nvGraphicFramePr>
        <p:xfrm>
          <a:off x="3309851" y="555526"/>
          <a:ext cx="2471910" cy="2340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2625660"/>
              </p:ext>
            </p:extLst>
          </p:nvPr>
        </p:nvGraphicFramePr>
        <p:xfrm>
          <a:off x="417512" y="555526"/>
          <a:ext cx="25844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81413" y="727075"/>
            <a:ext cx="1728787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550" y="690563"/>
            <a:ext cx="1476375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 defTabSz="6857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на 01.01.20</a:t>
            </a:r>
            <a:r>
              <a:rPr lang="en-US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</a:t>
            </a:r>
            <a:r>
              <a:rPr lang="ru-RU" sz="1600" u="sng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r>
              <a:rPr lang="ru-RU" sz="1600" u="sng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endParaRPr lang="ru-RU" sz="1600" u="sng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2887" name="Заголовок 1"/>
          <p:cNvSpPr txBox="1">
            <a:spLocks/>
          </p:cNvSpPr>
          <p:nvPr/>
        </p:nvSpPr>
        <p:spPr bwMode="auto">
          <a:xfrm>
            <a:off x="7542213" y="4894263"/>
            <a:ext cx="45878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100" b="1">
              <a:solidFill>
                <a:srgbClr val="000000"/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32813" y="4883150"/>
            <a:ext cx="611187" cy="201613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ru-RU" sz="12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43</a:t>
            </a:r>
            <a:endParaRPr lang="ru-RU" sz="1200" b="1" dirty="0">
              <a:solidFill>
                <a:prstClr val="black"/>
              </a:solidFill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129212"/>
              </p:ext>
            </p:extLst>
          </p:nvPr>
        </p:nvGraphicFramePr>
        <p:xfrm>
          <a:off x="6156325" y="592138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893884"/>
              </p:ext>
            </p:extLst>
          </p:nvPr>
        </p:nvGraphicFramePr>
        <p:xfrm>
          <a:off x="1547664" y="3147813"/>
          <a:ext cx="6776987" cy="186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408564"/>
              </p:ext>
            </p:extLst>
          </p:nvPr>
        </p:nvGraphicFramePr>
        <p:xfrm>
          <a:off x="3285331" y="555526"/>
          <a:ext cx="2520950" cy="230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17562549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7463"/>
            <a:ext cx="431800" cy="51435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9218" name="Picture 2" descr="http://www.rusknife.com/uploads/monthly_07_2011/post-59-0-50028100-131002536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465138"/>
            <a:ext cx="719137" cy="647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6011863" y="3759200"/>
            <a:ext cx="28162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71A2DD"/>
              </a:solidFill>
              <a:latin typeface="Arial Narrow" pitchFamily="34" charset="0"/>
            </a:endParaRPr>
          </a:p>
        </p:txBody>
      </p:sp>
      <p:sp>
        <p:nvSpPr>
          <p:cNvPr id="123909" name="Заголовок 1"/>
          <p:cNvSpPr txBox="1">
            <a:spLocks/>
          </p:cNvSpPr>
          <p:nvPr/>
        </p:nvSpPr>
        <p:spPr bwMode="auto">
          <a:xfrm>
            <a:off x="2151063" y="1600200"/>
            <a:ext cx="504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Arial Narrow" pitchFamily="34" charset="0"/>
              </a:rPr>
              <a:t>Спасибо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Arial Narrow" pitchFamily="34" charset="0"/>
              </a:rPr>
              <a:t>за внимание.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651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cap="all" dirty="0" smtClean="0">
                <a:latin typeface="Arial Narrow" panose="020B0606020202030204" pitchFamily="34" charset="0"/>
              </a:rPr>
              <a:t>Механизм участия гражданина в бюджетном процессе</a:t>
            </a:r>
            <a:endParaRPr lang="ru-RU" sz="2000" b="1" cap="all" dirty="0">
              <a:latin typeface="Arial Narrow" panose="020B060602020203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33500" y="666750"/>
            <a:ext cx="4521200" cy="53657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Ознакомиться с ФЗ № 131 от 06.10.2003 в ред. 06.12.2011 «Об общих принципах организации местного самоуправления в РФ» и с Бюджетным Кодексом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225" y="1489075"/>
            <a:ext cx="4603750" cy="5588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Администрация города  готовит проект бюджета, который подлежит официальному опубликованию на сайте администрации и обсуждению на публичных слушаниях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95513" y="3219450"/>
            <a:ext cx="6840537" cy="102711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Публичные слушания проводятся в целях: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1) обеспечения участия жителей города Рязани в обсуждении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2) выявления мнения населения  и подготовки рекомендаций по итогам обсуждения населением проекта бюджета города;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3) изучения и обобщения предложений и рекомендаций жителей города Рязани по проекту бюджета города.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420813" y="2252663"/>
            <a:ext cx="7254875" cy="687387"/>
          </a:xfrm>
          <a:prstGeom prst="roundRect">
            <a:avLst/>
          </a:prstGeom>
          <a:solidFill>
            <a:srgbClr val="A6D8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Подготовить свои обоснованные предложения (изменения) в проект. Выступить в качестве активного участника, защищающего свои </a:t>
            </a:r>
            <a:r>
              <a:rPr lang="ru-RU" sz="12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интересы. </a:t>
            </a:r>
            <a:r>
              <a:rPr lang="ru-RU" sz="1200" dirty="0">
                <a:solidFill>
                  <a:prstClr val="black"/>
                </a:solidFill>
                <a:latin typeface="Arial Narrow" panose="020B0606020202030204" pitchFamily="34" charset="0"/>
              </a:rPr>
              <a:t>Каждый житель вправе высказать свое мнение, представить материалы, письменные предложения и замечания для включения их в протокол публичных слушаний.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046288" y="4375150"/>
            <a:ext cx="6376987" cy="635000"/>
          </a:xfrm>
          <a:prstGeom prst="roundRect">
            <a:avLst/>
          </a:prstGeom>
          <a:solidFill>
            <a:srgbClr val="B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FFFFC9"/>
                </a:solidFill>
                <a:latin typeface="Arial Narrow" panose="020B0606020202030204" pitchFamily="34" charset="0"/>
              </a:rPr>
              <a:t>Заключение о результатах публичных слушаний с мотивированным обоснованием принятых решений публикуется (обнародуется) в средствах массовой информации и размещается на официальном сайте Рязанской городской Думы в информационно-телекоммуникационной сети «Интернет»</a:t>
            </a:r>
          </a:p>
        </p:txBody>
      </p:sp>
      <p:sp>
        <p:nvSpPr>
          <p:cNvPr id="29" name="Овал 28"/>
          <p:cNvSpPr/>
          <p:nvPr/>
        </p:nvSpPr>
        <p:spPr>
          <a:xfrm>
            <a:off x="82550" y="523875"/>
            <a:ext cx="1338263" cy="771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Проявить активность</a:t>
            </a:r>
          </a:p>
        </p:txBody>
      </p:sp>
      <p:sp>
        <p:nvSpPr>
          <p:cNvPr id="30" name="Овал 29"/>
          <p:cNvSpPr/>
          <p:nvPr/>
        </p:nvSpPr>
        <p:spPr>
          <a:xfrm>
            <a:off x="649288" y="1303338"/>
            <a:ext cx="1731962" cy="8493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Ознакомиться с проектом бюджета</a:t>
            </a:r>
          </a:p>
        </p:txBody>
      </p:sp>
      <p:sp>
        <p:nvSpPr>
          <p:cNvPr id="31" name="Овал 30"/>
          <p:cNvSpPr/>
          <p:nvPr/>
        </p:nvSpPr>
        <p:spPr>
          <a:xfrm>
            <a:off x="82550" y="2146300"/>
            <a:ext cx="1465263" cy="84931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Изложить свои предложения</a:t>
            </a:r>
          </a:p>
        </p:txBody>
      </p:sp>
      <p:sp>
        <p:nvSpPr>
          <p:cNvPr id="32" name="Овал 31"/>
          <p:cNvSpPr/>
          <p:nvPr/>
        </p:nvSpPr>
        <p:spPr>
          <a:xfrm>
            <a:off x="935038" y="3055938"/>
            <a:ext cx="1373187" cy="9017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Принять участие в публичных слушаниях</a:t>
            </a:r>
          </a:p>
        </p:txBody>
      </p:sp>
      <p:sp>
        <p:nvSpPr>
          <p:cNvPr id="33" name="Овал 32"/>
          <p:cNvSpPr/>
          <p:nvPr/>
        </p:nvSpPr>
        <p:spPr>
          <a:xfrm>
            <a:off x="38100" y="3948113"/>
            <a:ext cx="1879600" cy="10810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Проконтролиро-вать решение Рязанской городской Думы</a:t>
            </a:r>
          </a:p>
        </p:txBody>
      </p:sp>
      <p:sp>
        <p:nvSpPr>
          <p:cNvPr id="4" name="Стрелка вниз 3"/>
          <p:cNvSpPr/>
          <p:nvPr/>
        </p:nvSpPr>
        <p:spPr>
          <a:xfrm rot="19960163">
            <a:off x="1096963" y="1204913"/>
            <a:ext cx="246062" cy="230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839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93700"/>
            <a:ext cx="2987675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Стрелка вниз 15"/>
          <p:cNvSpPr/>
          <p:nvPr/>
        </p:nvSpPr>
        <p:spPr>
          <a:xfrm rot="1742856">
            <a:off x="1576388" y="3894138"/>
            <a:ext cx="201612" cy="422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0012114">
            <a:off x="971550" y="2960688"/>
            <a:ext cx="242888" cy="3683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 rot="1742856">
            <a:off x="1050925" y="2098675"/>
            <a:ext cx="277813" cy="2762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56625" y="4926013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8515350" y="4889500"/>
            <a:ext cx="611188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91896" y="594646"/>
          <a:ext cx="8136904" cy="4330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443538" y="2565400"/>
            <a:ext cx="3273425" cy="151851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72000" tIns="14400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5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и иные налоговые доходы</a:t>
            </a:r>
            <a:endParaRPr lang="ru-RU" sz="5600" b="1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475" y="50800"/>
            <a:ext cx="8229600" cy="566738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400" b="1" cap="small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ГОРОДА</a:t>
            </a:r>
            <a:endParaRPr lang="ru-RU" sz="2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997" name="Заголовок 1"/>
          <p:cNvSpPr txBox="1">
            <a:spLocks/>
          </p:cNvSpPr>
          <p:nvPr/>
        </p:nvSpPr>
        <p:spPr bwMode="auto">
          <a:xfrm>
            <a:off x="755650" y="2466975"/>
            <a:ext cx="3240088" cy="917575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98475" y="4356100"/>
            <a:ext cx="5111750" cy="649288"/>
          </a:xfrm>
          <a:prstGeom prst="rect">
            <a:avLst/>
          </a:prstGeom>
          <a:solidFill>
            <a:srgbClr val="FFFFDD"/>
          </a:solidFill>
          <a:ln w="25400">
            <a:solidFill>
              <a:schemeClr val="tx1"/>
            </a:solidFill>
          </a:ln>
          <a:effectLst/>
        </p:spPr>
        <p:txBody>
          <a:bodyPr lIns="36000" tIns="108000" rIns="36000" bIns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Поступающие в бюджет денежные средства из бюджета Рязанской области (межбюджетные трансферты) и от физических  и юридических лиц, в том числе добровольные пожертвования</a:t>
            </a:r>
          </a:p>
          <a:p>
            <a:pPr fontAlgn="auto">
              <a:spcAft>
                <a:spcPts val="0"/>
              </a:spcAft>
              <a:defRPr/>
            </a:pP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5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199338" y="983610"/>
          <a:ext cx="8784975" cy="3964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012160" y="4374992"/>
            <a:ext cx="2016224" cy="4088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47194" y="4115156"/>
            <a:ext cx="2016224" cy="278942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28165" y="4783832"/>
            <a:ext cx="2016224" cy="24810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9613" y="2219344"/>
            <a:ext cx="2006579" cy="422288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10740"/>
            <a:ext cx="1790554" cy="41187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732241" y="3210740"/>
            <a:ext cx="1800200" cy="6571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749988" y="2219344"/>
            <a:ext cx="2088232" cy="41192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843558"/>
            <a:ext cx="2016224" cy="88503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52638" y="555526"/>
            <a:ext cx="2428444" cy="417367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318761"/>
            <a:ext cx="2016224" cy="4098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49" name="Заголовок 1"/>
          <p:cNvSpPr txBox="1">
            <a:spLocks/>
          </p:cNvSpPr>
          <p:nvPr/>
        </p:nvSpPr>
        <p:spPr bwMode="auto">
          <a:xfrm>
            <a:off x="539750" y="0"/>
            <a:ext cx="82089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86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4041775"/>
            <a:ext cx="57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1452563"/>
            <a:ext cx="5873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227263"/>
            <a:ext cx="60166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3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4302125"/>
            <a:ext cx="6080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5219700" y="4052888"/>
            <a:ext cx="579438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5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144588"/>
            <a:ext cx="615950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3" y="3241675"/>
            <a:ext cx="600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2262188"/>
            <a:ext cx="617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3211513"/>
            <a:ext cx="57943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9" name="Рисунок 75" descr="sz_logo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1431925"/>
            <a:ext cx="5508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</a:t>
            </a: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Группа 3"/>
          <p:cNvGrpSpPr>
            <a:grpSpLocks/>
          </p:cNvGrpSpPr>
          <p:nvPr/>
        </p:nvGrpSpPr>
        <p:grpSpPr bwMode="auto">
          <a:xfrm>
            <a:off x="1025525" y="762000"/>
            <a:ext cx="7734300" cy="4186238"/>
            <a:chOff x="993127" y="980728"/>
            <a:chExt cx="7589848" cy="5580000"/>
          </a:xfrm>
        </p:grpSpPr>
        <p:sp>
          <p:nvSpPr>
            <p:cNvPr id="87072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05590" y="1930831"/>
              <a:ext cx="7577385" cy="69194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993127" y="2796291"/>
              <a:ext cx="7589848" cy="651741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Указа Президента Российской Федерации от 21 июля 2020 года № 474  «О национальных целях развития Российской Федерации на период до 2030 года»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93127" y="4427759"/>
              <a:ext cx="7589848" cy="556518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Основных направлений бюджетной и налоговой политики Рязанской области  на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2023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и на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2025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8608" y="953107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08" y="339970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608" y="3952417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608" y="2813132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249238"/>
            <a:ext cx="8229600" cy="620712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формировании бюджета города Рязани на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учтены основные положения: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7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25525" y="4464050"/>
            <a:ext cx="7734300" cy="3778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Прогноза социально-экономического развития города Рязани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период 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8608" y="1579891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027113" y="869950"/>
            <a:ext cx="7721600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                      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 апреля 2021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1025525" y="2735263"/>
            <a:ext cx="7734300" cy="4699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бюджетной, налоговой и таможенно-тарифной политики Российской Федерации на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25525" y="3887788"/>
            <a:ext cx="7734300" cy="4445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 и налоговой политики города Рязани  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2023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08" y="221171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068" name="Прямоугольник 3"/>
          <p:cNvSpPr>
            <a:spLocks noChangeArrowheads="1"/>
          </p:cNvSpPr>
          <p:nvPr/>
        </p:nvSpPr>
        <p:spPr bwMode="auto">
          <a:xfrm>
            <a:off x="1025525" y="1476375"/>
            <a:ext cx="772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 Narrow" pitchFamily="34" charset="0"/>
              </a:rPr>
              <a:t>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8608" y="449572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23990"/>
              </p:ext>
            </p:extLst>
          </p:nvPr>
        </p:nvGraphicFramePr>
        <p:xfrm>
          <a:off x="250825" y="842963"/>
          <a:ext cx="8713788" cy="390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045"/>
                <a:gridCol w="1101747"/>
                <a:gridCol w="881397"/>
                <a:gridCol w="954847"/>
                <a:gridCol w="881397"/>
                <a:gridCol w="954847"/>
                <a:gridCol w="881397"/>
                <a:gridCol w="928111"/>
              </a:tblGrid>
              <a:tr h="982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2023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2023 к 2022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2024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к 2023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2025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к 2024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7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17 020,5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16 188,9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95,1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14 814,7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13 549,4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8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5 638,5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6 238,0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110,6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6 550,1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105,0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7 006,3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1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   - налоговые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4 944,0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5 542,4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112,1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5 979,7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6 388,8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106,8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- неналоговые доходы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694,5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695,6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570,4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82,0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617,5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108,3</a:t>
                      </a:r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11 382,0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9 950,9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87,4</a:t>
                      </a: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8 264,6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6 543,1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77,3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17 753,2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737,3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94,3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389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91,9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14 106,0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-732,7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-548,4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-574,9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-556,6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1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650" y="555625"/>
            <a:ext cx="1223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3825"/>
            <a:ext cx="8929688" cy="5730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БЮДЖЕТА ГОРОДА РЯЗАНИ </a:t>
            </a:r>
            <a:b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2023 год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2024 и 2025 годов</a:t>
            </a:r>
            <a:endParaRPr lang="ru-RU" sz="1800" b="1" dirty="0">
              <a:solidFill>
                <a:srgbClr val="1F497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8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8077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24246</TotalTime>
  <Words>4091</Words>
  <Application>Microsoft Office PowerPoint</Application>
  <PresentationFormat>Экран (16:9)</PresentationFormat>
  <Paragraphs>1209</Paragraphs>
  <Slides>45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45</vt:i4>
      </vt:variant>
    </vt:vector>
  </HeadingPairs>
  <TitlesOfParts>
    <vt:vector size="55" baseType="lpstr">
      <vt:lpstr>2_Тема Office</vt:lpstr>
      <vt:lpstr>3_Тема Office</vt:lpstr>
      <vt:lpstr>Тема Office</vt:lpstr>
      <vt:lpstr>7_Тема Office</vt:lpstr>
      <vt:lpstr>8_Тема Office</vt:lpstr>
      <vt:lpstr>12_Тема Office</vt:lpstr>
      <vt:lpstr>9_Тема Office</vt:lpstr>
      <vt:lpstr>11_Тема Office</vt:lpstr>
      <vt:lpstr>4_Тема Office</vt:lpstr>
      <vt:lpstr>5_Тема Office</vt:lpstr>
      <vt:lpstr>Презентация PowerPoint</vt:lpstr>
      <vt:lpstr>ЧТО ТАКОЕ муниципальный БЮДЖЕТ?</vt:lpstr>
      <vt:lpstr>ЭТАПЫ БЮДЖЕТНОГО ПРОЦЕССА</vt:lpstr>
      <vt:lpstr>Как налогоплательщик</vt:lpstr>
      <vt:lpstr>Механизм участия гражданина в бюджетном процессе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НАЛОГОВЫХ И НЕНАЛОГОВЫХ ДОХОДОВ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ГОРОДА РЯЗАНИ</vt:lpstr>
      <vt:lpstr>ОБЪЕМ БЕЗВОЗМЕЗДНЫХ ПОСТУПЛЕНИЙ ИЗ ОБЛАСТНОГО БЮДЖЕТА </vt:lpstr>
      <vt:lpstr>Презентация PowerPoint</vt:lpstr>
      <vt:lpstr>Презентация PowerPoint</vt:lpstr>
      <vt:lpstr>доля фонда оплаты труда работников социальной сферы в бюджете города рязани</vt:lpstr>
      <vt:lpstr>СТРУКТУРА РАСХОДОВ БЮДЖЕТА ГОРОДА РЯЗАНИ</vt:lpstr>
      <vt:lpstr>ДОЛЯ РАСХОДОВ ОТРАСЛЕЙ СОЦИАЛЬНО-КУЛЬТУРНОЙ СФЕРЫ В ОБЩИХ РАСХОДАХ БЮДЖЕТА ГОРОДА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МУНИЦИПАЛЬНОГО ДОЛГА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Татьяна</cp:lastModifiedBy>
  <cp:revision>2150</cp:revision>
  <cp:lastPrinted>2022-11-22T07:13:17Z</cp:lastPrinted>
  <dcterms:created xsi:type="dcterms:W3CDTF">2013-10-29T07:14:12Z</dcterms:created>
  <dcterms:modified xsi:type="dcterms:W3CDTF">2022-12-21T09:59:07Z</dcterms:modified>
</cp:coreProperties>
</file>