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6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7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8.xml" ContentType="application/vnd.openxmlformats-officedocument.theme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theme/theme9.xml" ContentType="application/vnd.openxmlformats-officedocument.theme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10.xml" ContentType="application/vnd.openxmlformats-officedocument.theme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theme/theme11.xml" ContentType="application/vnd.openxmlformats-officedocument.theme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theme/theme12.xml" ContentType="application/vnd.openxmlformats-officedocument.theme+xml"/>
  <Override PartName="/ppt/theme/theme1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drawings/drawing2.xml" ContentType="application/vnd.openxmlformats-officedocument.drawingml.chartshapes+xml"/>
  <Override PartName="/ppt/notesSlides/notesSlide4.xml" ContentType="application/vnd.openxmlformats-officedocument.presentationml.notesSlid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notesSlides/notesSlide5.xml" ContentType="application/vnd.openxmlformats-officedocument.presentationml.notesSlide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notesSlides/notesSlide6.xml" ContentType="application/vnd.openxmlformats-officedocument.presentationml.notesSlide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notesSlides/notesSlide7.xml" ContentType="application/vnd.openxmlformats-officedocument.presentationml.notesSlide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drawings/drawing3.xml" ContentType="application/vnd.openxmlformats-officedocument.drawingml.chartshapes+xml"/>
  <Override PartName="/ppt/notesSlides/notesSlide8.xml" ContentType="application/vnd.openxmlformats-officedocument.presentationml.notesSlide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notesSlides/notesSlide9.xml" ContentType="application/vnd.openxmlformats-officedocument.presentationml.notesSlide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notesSlides/notesSlide10.xml" ContentType="application/vnd.openxmlformats-officedocument.presentationml.notesSlide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notesSlides/notesSlide11.xml" ContentType="application/vnd.openxmlformats-officedocument.presentationml.notesSlide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notesSlides/notesSlide12.xml" ContentType="application/vnd.openxmlformats-officedocument.presentationml.notesSlide+xml"/>
  <Override PartName="/ppt/charts/chart23.xml" ContentType="application/vnd.openxmlformats-officedocument.drawingml.chart+xml"/>
  <Override PartName="/ppt/notesSlides/notesSlide13.xml" ContentType="application/vnd.openxmlformats-officedocument.presentationml.notesSlide+xml"/>
  <Override PartName="/ppt/charts/chart24.xml" ContentType="application/vnd.openxmlformats-officedocument.drawingml.chart+xml"/>
  <Override PartName="/ppt/charts/chart25.xml" ContentType="application/vnd.openxmlformats-officedocument.drawingml.chart+xml"/>
  <Override PartName="/ppt/notesSlides/notesSlide14.xml" ContentType="application/vnd.openxmlformats-officedocument.presentationml.notesSlide+xml"/>
  <Override PartName="/ppt/charts/chart26.xml" ContentType="application/vnd.openxmlformats-officedocument.drawingml.chart+xml"/>
  <Override PartName="/ppt/drawings/drawing4.xml" ContentType="application/vnd.openxmlformats-officedocument.drawingml.chartshapes+xml"/>
  <Override PartName="/ppt/charts/chart27.xml" ContentType="application/vnd.openxmlformats-officedocument.drawingml.chart+xml"/>
  <Override PartName="/ppt/drawings/drawing5.xml" ContentType="application/vnd.openxmlformats-officedocument.drawingml.chartshapes+xml"/>
  <Override PartName="/ppt/charts/chart28.xml" ContentType="application/vnd.openxmlformats-officedocument.drawingml.chart+xml"/>
  <Override PartName="/ppt/charts/chart29.xml" ContentType="application/vnd.openxmlformats-officedocument.drawingml.chart+xml"/>
  <Override PartName="/ppt/charts/chart30.xml" ContentType="application/vnd.openxmlformats-officedocument.drawingml.char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rts/chart31.xml" ContentType="application/vnd.openxmlformats-officedocument.drawingml.chart+xml"/>
  <Override PartName="/ppt/charts/chart32.xml" ContentType="application/vnd.openxmlformats-officedocument.drawingml.chart+xml"/>
  <Override PartName="/ppt/charts/chart33.xml" ContentType="application/vnd.openxmlformats-officedocument.drawingml.chart+xml"/>
  <Override PartName="/ppt/drawings/drawing6.xml" ContentType="application/vnd.openxmlformats-officedocument.drawingml.chartshapes+xml"/>
  <Override PartName="/ppt/charts/chart34.xml" ContentType="application/vnd.openxmlformats-officedocument.drawingml.chart+xml"/>
  <Override PartName="/ppt/charts/chart35.xml" ContentType="application/vnd.openxmlformats-officedocument.drawingml.chart+xml"/>
  <Override PartName="/ppt/drawings/drawing7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5290" r:id="rId1"/>
    <p:sldMasterId id="2147486224" r:id="rId2"/>
    <p:sldMasterId id="2147486296" r:id="rId3"/>
    <p:sldMasterId id="2147486321" r:id="rId4"/>
    <p:sldMasterId id="2147486345" r:id="rId5"/>
    <p:sldMasterId id="2147486675" r:id="rId6"/>
    <p:sldMasterId id="2147487502" r:id="rId7"/>
    <p:sldMasterId id="2147489746" r:id="rId8"/>
    <p:sldMasterId id="2147489758" r:id="rId9"/>
    <p:sldMasterId id="2147489961" r:id="rId10"/>
    <p:sldMasterId id="2147491063" r:id="rId11"/>
    <p:sldMasterId id="2147491075" r:id="rId12"/>
  </p:sldMasterIdLst>
  <p:notesMasterIdLst>
    <p:notesMasterId r:id="rId58"/>
  </p:notesMasterIdLst>
  <p:sldIdLst>
    <p:sldId id="496" r:id="rId13"/>
    <p:sldId id="497" r:id="rId14"/>
    <p:sldId id="498" r:id="rId15"/>
    <p:sldId id="499" r:id="rId16"/>
    <p:sldId id="500" r:id="rId17"/>
    <p:sldId id="501" r:id="rId18"/>
    <p:sldId id="503" r:id="rId19"/>
    <p:sldId id="571" r:id="rId20"/>
    <p:sldId id="569" r:id="rId21"/>
    <p:sldId id="570" r:id="rId22"/>
    <p:sldId id="572" r:id="rId23"/>
    <p:sldId id="573" r:id="rId24"/>
    <p:sldId id="574" r:id="rId25"/>
    <p:sldId id="575" r:id="rId26"/>
    <p:sldId id="576" r:id="rId27"/>
    <p:sldId id="577" r:id="rId28"/>
    <p:sldId id="578" r:id="rId29"/>
    <p:sldId id="579" r:id="rId30"/>
    <p:sldId id="580" r:id="rId31"/>
    <p:sldId id="505" r:id="rId32"/>
    <p:sldId id="506" r:id="rId33"/>
    <p:sldId id="581" r:id="rId34"/>
    <p:sldId id="568" r:id="rId35"/>
    <p:sldId id="596" r:id="rId36"/>
    <p:sldId id="597" r:id="rId37"/>
    <p:sldId id="508" r:id="rId38"/>
    <p:sldId id="598" r:id="rId39"/>
    <p:sldId id="599" r:id="rId40"/>
    <p:sldId id="600" r:id="rId41"/>
    <p:sldId id="510" r:id="rId42"/>
    <p:sldId id="511" r:id="rId43"/>
    <p:sldId id="602" r:id="rId44"/>
    <p:sldId id="603" r:id="rId45"/>
    <p:sldId id="604" r:id="rId46"/>
    <p:sldId id="513" r:id="rId47"/>
    <p:sldId id="606" r:id="rId48"/>
    <p:sldId id="516" r:id="rId49"/>
    <p:sldId id="515" r:id="rId50"/>
    <p:sldId id="605" r:id="rId51"/>
    <p:sldId id="601" r:id="rId52"/>
    <p:sldId id="607" r:id="rId53"/>
    <p:sldId id="593" r:id="rId54"/>
    <p:sldId id="594" r:id="rId55"/>
    <p:sldId id="595" r:id="rId56"/>
    <p:sldId id="542" r:id="rId57"/>
  </p:sldIdLst>
  <p:sldSz cx="9144000" cy="5143500" type="screen16x9"/>
  <p:notesSz cx="6794500" cy="9906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DECF9"/>
    <a:srgbClr val="97CBFF"/>
    <a:srgbClr val="FFFFEB"/>
    <a:srgbClr val="FFFFCC"/>
    <a:srgbClr val="009900"/>
    <a:srgbClr val="005EA4"/>
    <a:srgbClr val="0066FF"/>
    <a:srgbClr val="00CC66"/>
    <a:srgbClr val="33CC33"/>
    <a:srgbClr val="F5B35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FECB4D8-DB02-4DC6-A0A2-4F2EBAE1DC90}" styleName="Средний стиль 1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646" autoAdjust="0"/>
    <p:restoredTop sz="95203" autoAdjust="0"/>
  </p:normalViewPr>
  <p:slideViewPr>
    <p:cSldViewPr>
      <p:cViewPr>
        <p:scale>
          <a:sx n="100" d="100"/>
          <a:sy n="100" d="100"/>
        </p:scale>
        <p:origin x="-84" y="-708"/>
      </p:cViewPr>
      <p:guideLst>
        <p:guide orient="horz" pos="2160"/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7" d="100"/>
          <a:sy n="67" d="100"/>
        </p:scale>
        <p:origin x="-3120" y="-86"/>
      </p:cViewPr>
      <p:guideLst>
        <p:guide orient="horz" pos="3120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slide" Target="slides/slide14.xml"/><Relationship Id="rId39" Type="http://schemas.openxmlformats.org/officeDocument/2006/relationships/slide" Target="slides/slide27.xml"/><Relationship Id="rId21" Type="http://schemas.openxmlformats.org/officeDocument/2006/relationships/slide" Target="slides/slide9.xml"/><Relationship Id="rId34" Type="http://schemas.openxmlformats.org/officeDocument/2006/relationships/slide" Target="slides/slide22.xml"/><Relationship Id="rId42" Type="http://schemas.openxmlformats.org/officeDocument/2006/relationships/slide" Target="slides/slide30.xml"/><Relationship Id="rId47" Type="http://schemas.openxmlformats.org/officeDocument/2006/relationships/slide" Target="slides/slide35.xml"/><Relationship Id="rId50" Type="http://schemas.openxmlformats.org/officeDocument/2006/relationships/slide" Target="slides/slide38.xml"/><Relationship Id="rId55" Type="http://schemas.openxmlformats.org/officeDocument/2006/relationships/slide" Target="slides/slide43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4.xml"/><Relationship Id="rId20" Type="http://schemas.openxmlformats.org/officeDocument/2006/relationships/slide" Target="slides/slide8.xml"/><Relationship Id="rId29" Type="http://schemas.openxmlformats.org/officeDocument/2006/relationships/slide" Target="slides/slide17.xml"/><Relationship Id="rId41" Type="http://schemas.openxmlformats.org/officeDocument/2006/relationships/slide" Target="slides/slide29.xml"/><Relationship Id="rId54" Type="http://schemas.openxmlformats.org/officeDocument/2006/relationships/slide" Target="slides/slide42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2.xml"/><Relationship Id="rId32" Type="http://schemas.openxmlformats.org/officeDocument/2006/relationships/slide" Target="slides/slide20.xml"/><Relationship Id="rId37" Type="http://schemas.openxmlformats.org/officeDocument/2006/relationships/slide" Target="slides/slide25.xml"/><Relationship Id="rId40" Type="http://schemas.openxmlformats.org/officeDocument/2006/relationships/slide" Target="slides/slide28.xml"/><Relationship Id="rId45" Type="http://schemas.openxmlformats.org/officeDocument/2006/relationships/slide" Target="slides/slide33.xml"/><Relationship Id="rId53" Type="http://schemas.openxmlformats.org/officeDocument/2006/relationships/slide" Target="slides/slide41.xml"/><Relationship Id="rId58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slide" Target="slides/slide16.xml"/><Relationship Id="rId36" Type="http://schemas.openxmlformats.org/officeDocument/2006/relationships/slide" Target="slides/slide24.xml"/><Relationship Id="rId49" Type="http://schemas.openxmlformats.org/officeDocument/2006/relationships/slide" Target="slides/slide37.xml"/><Relationship Id="rId57" Type="http://schemas.openxmlformats.org/officeDocument/2006/relationships/slide" Target="slides/slide45.xml"/><Relationship Id="rId61" Type="http://schemas.openxmlformats.org/officeDocument/2006/relationships/theme" Target="theme/theme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7.xml"/><Relationship Id="rId31" Type="http://schemas.openxmlformats.org/officeDocument/2006/relationships/slide" Target="slides/slide19.xml"/><Relationship Id="rId44" Type="http://schemas.openxmlformats.org/officeDocument/2006/relationships/slide" Target="slides/slide32.xml"/><Relationship Id="rId52" Type="http://schemas.openxmlformats.org/officeDocument/2006/relationships/slide" Target="slides/slide40.xml"/><Relationship Id="rId60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slide" Target="slides/slide15.xml"/><Relationship Id="rId30" Type="http://schemas.openxmlformats.org/officeDocument/2006/relationships/slide" Target="slides/slide18.xml"/><Relationship Id="rId35" Type="http://schemas.openxmlformats.org/officeDocument/2006/relationships/slide" Target="slides/slide23.xml"/><Relationship Id="rId43" Type="http://schemas.openxmlformats.org/officeDocument/2006/relationships/slide" Target="slides/slide31.xml"/><Relationship Id="rId48" Type="http://schemas.openxmlformats.org/officeDocument/2006/relationships/slide" Target="slides/slide36.xml"/><Relationship Id="rId56" Type="http://schemas.openxmlformats.org/officeDocument/2006/relationships/slide" Target="slides/slide44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9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33" Type="http://schemas.openxmlformats.org/officeDocument/2006/relationships/slide" Target="slides/slide21.xml"/><Relationship Id="rId38" Type="http://schemas.openxmlformats.org/officeDocument/2006/relationships/slide" Target="slides/slide26.xml"/><Relationship Id="rId46" Type="http://schemas.openxmlformats.org/officeDocument/2006/relationships/slide" Target="slides/slide34.xml"/><Relationship Id="rId59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7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8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9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0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1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2.xlsx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3.xlsx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4.xlsx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5.xlsx"/></Relationships>
</file>

<file path=ppt/charts/_rels/chart2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Microsoft_Excel_Worksheet26.xlsx"/></Relationships>
</file>

<file path=ppt/charts/_rels/chart2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Microsoft_Excel_Worksheet27.xlsx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8.xlsx"/></Relationships>
</file>

<file path=ppt/charts/_rels/chart2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9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3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0.xlsx"/></Relationships>
</file>

<file path=ppt/charts/_rels/chart3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1.xlsx"/></Relationships>
</file>

<file path=ppt/charts/_rels/chart3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2.xlsx"/></Relationships>
</file>

<file path=ppt/charts/_rels/chart3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package" Target="../embeddings/Microsoft_Excel_Worksheet33.xlsx"/></Relationships>
</file>

<file path=ppt/charts/_rels/chart3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4.xlsx"/></Relationships>
</file>

<file path=ppt/charts/_rels/chart3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package" Target="../embeddings/Microsoft_Excel_Worksheet35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  <c:spPr>
        <a:solidFill>
          <a:schemeClr val="bg1">
            <a:lumMod val="95000"/>
          </a:schemeClr>
        </a:solidFill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8791848389115436E-2"/>
          <c:y val="5.8428230196644837E-2"/>
          <c:w val="0.7270194099990791"/>
          <c:h val="0.81023849914112112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Неналоговые доходы</c:v>
                </c:pt>
              </c:strCache>
            </c:strRef>
          </c:tx>
          <c:spPr>
            <a:solidFill>
              <a:srgbClr val="C00000"/>
            </a:solidFill>
            <a:ln>
              <a:solidFill>
                <a:schemeClr val="tx1"/>
              </a:solidFill>
            </a:ln>
            <a:effectLst>
              <a:outerShdw blurRad="76200" dist="12700" dir="2700000" sy="-23000" kx="-8004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621,</a:t>
                    </a:r>
                    <a:r>
                      <a:rPr lang="ru-RU" smtClean="0"/>
                      <a:t>3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5245">
                <a:noFill/>
              </a:ln>
            </c:spPr>
            <c:txPr>
              <a:bodyPr/>
              <a:lstStyle/>
              <a:p>
                <a:pPr>
                  <a:defRPr sz="1389" b="1">
                    <a:solidFill>
                      <a:schemeClr val="bg1"/>
                    </a:solidFill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>
                  <c:v>688.5</c:v>
                </c:pt>
                <c:pt idx="1">
                  <c:v>591.5</c:v>
                </c:pt>
                <c:pt idx="2">
                  <c:v>621.4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Налоговые доходы</c:v>
                </c:pt>
              </c:strCache>
            </c:strRef>
          </c:tx>
          <c:spPr>
            <a:solidFill>
              <a:srgbClr val="97CBFF"/>
            </a:solidFill>
            <a:ln>
              <a:solidFill>
                <a:schemeClr val="tx1"/>
              </a:solidFill>
            </a:ln>
            <a:effectLst>
              <a:outerShdw algn="ctr" rotWithShape="0">
                <a:srgbClr val="92D050"/>
              </a:outerShdw>
            </a:effectLst>
            <a:scene3d>
              <a:camera prst="orthographicFront"/>
              <a:lightRig rig="threePt" dir="t"/>
            </a:scene3d>
            <a:sp3d>
              <a:bevelT/>
              <a:contourClr>
                <a:srgbClr val="000000"/>
              </a:contourClr>
            </a:sp3d>
          </c:spPr>
          <c:invertIfNegative val="0"/>
          <c:dLbls>
            <c:numFmt formatCode="#,##0.0" sourceLinked="0"/>
            <c:spPr>
              <a:noFill/>
              <a:ln w="25245">
                <a:noFill/>
              </a:ln>
            </c:spPr>
            <c:txPr>
              <a:bodyPr/>
              <a:lstStyle/>
              <a:p>
                <a:pPr>
                  <a:defRPr sz="1389" b="1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4944.1000000000004</c:v>
                </c:pt>
                <c:pt idx="1">
                  <c:v>5188.5</c:v>
                </c:pt>
                <c:pt idx="2">
                  <c:v>5432.3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8"/>
        <c:shape val="box"/>
        <c:axId val="167355904"/>
        <c:axId val="167357440"/>
        <c:axId val="0"/>
      </c:bar3DChart>
      <c:catAx>
        <c:axId val="16735590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389" b="1" kern="1200" baseline="0">
                <a:latin typeface="Arial Narrow" panose="020B0606020202030204" pitchFamily="34" charset="0"/>
              </a:defRPr>
            </a:pPr>
            <a:endParaRPr lang="ru-RU"/>
          </a:p>
        </c:txPr>
        <c:crossAx val="167357440"/>
        <c:crosses val="autoZero"/>
        <c:auto val="0"/>
        <c:lblAlgn val="ctr"/>
        <c:lblOffset val="100"/>
        <c:noMultiLvlLbl val="0"/>
      </c:catAx>
      <c:valAx>
        <c:axId val="167357440"/>
        <c:scaling>
          <c:orientation val="minMax"/>
          <c:max val="6000"/>
        </c:scaling>
        <c:delete val="0"/>
        <c:axPos val="l"/>
        <c:majorGridlines/>
        <c:numFmt formatCode="0" sourceLinked="0"/>
        <c:majorTickMark val="out"/>
        <c:minorTickMark val="none"/>
        <c:tickLblPos val="nextTo"/>
        <c:spPr>
          <a:ln w="31552"/>
        </c:spPr>
        <c:txPr>
          <a:bodyPr/>
          <a:lstStyle/>
          <a:p>
            <a:pPr>
              <a:defRPr sz="1389" baseline="0">
                <a:latin typeface="Arial Narrow" panose="020B0606020202030204" pitchFamily="34" charset="0"/>
              </a:defRPr>
            </a:pPr>
            <a:endParaRPr lang="ru-RU"/>
          </a:p>
        </c:txPr>
        <c:crossAx val="167355904"/>
        <c:crosses val="autoZero"/>
        <c:crossBetween val="between"/>
      </c:valAx>
      <c:spPr>
        <a:noFill/>
        <a:ln w="25386">
          <a:noFill/>
        </a:ln>
      </c:spPr>
    </c:plotArea>
    <c:legend>
      <c:legendPos val="r"/>
      <c:layout>
        <c:manualLayout>
          <c:xMode val="edge"/>
          <c:yMode val="edge"/>
          <c:x val="0.81957547169811318"/>
          <c:y val="0.25916870415647919"/>
          <c:w val="0.17099056603773585"/>
          <c:h val="0.38630806845965771"/>
        </c:manualLayout>
      </c:layout>
      <c:overlay val="0"/>
      <c:spPr>
        <a:ln>
          <a:noFill/>
        </a:ln>
      </c:spPr>
      <c:txPr>
        <a:bodyPr/>
        <a:lstStyle/>
        <a:p>
          <a:pPr>
            <a:defRPr sz="1489">
              <a:latin typeface="Arial Narrow" panose="020B0606020202030204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rgbClr val="FFFFD9"/>
    </a:solidFill>
    <a:ln w="56797">
      <a:solidFill>
        <a:schemeClr val="tx2">
          <a:lumMod val="60000"/>
          <a:lumOff val="40000"/>
        </a:schemeClr>
      </a:solidFill>
    </a:ln>
    <a:effectLst/>
    <a:scene3d>
      <a:camera prst="orthographicFront"/>
      <a:lightRig rig="threePt" dir="t"/>
    </a:scene3d>
    <a:sp3d>
      <a:bevelT/>
    </a:sp3d>
  </c:spPr>
  <c:txPr>
    <a:bodyPr/>
    <a:lstStyle/>
    <a:p>
      <a:pPr>
        <a:defRPr sz="1789"/>
      </a:pPr>
      <a:endParaRPr lang="ru-RU"/>
    </a:p>
  </c:txPr>
  <c:externalData r:id="rId1">
    <c:autoUpdate val="0"/>
  </c:externalData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solidFill>
          <a:schemeClr val="bg1">
            <a:lumMod val="95000"/>
          </a:schemeClr>
        </a:solidFill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3657630982483263"/>
          <c:y val="3.3731815121622807E-2"/>
          <c:w val="0.8357907424633485"/>
          <c:h val="0.86826207072401085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  <a:effectLst>
              <a:outerShdw blurRad="76200" dist="12700" dir="2700000" sy="-23000" kx="-8004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hreePt" dir="t"/>
            </a:scene3d>
            <a:sp3d prstMaterial="matte">
              <a:bevelT/>
              <a:contourClr>
                <a:srgbClr val="000000"/>
              </a:contourClr>
            </a:sp3d>
          </c:spPr>
          <c:invertIfNegative val="0"/>
          <c:dLbls>
            <c:dLbl>
              <c:idx val="0"/>
              <c:layout>
                <c:manualLayout>
                  <c:x val="1.08443932029295E-2"/>
                  <c:y val="0.1946175687146914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4041951078910478E-2"/>
                  <c:y val="0.1879884670550010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313666387083246E-2"/>
                  <c:y val="0.1506203705867233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0128602659751063E-2"/>
                  <c:y val="0.1051956736059376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6961">
                <a:noFill/>
              </a:ln>
            </c:spPr>
            <c:txPr>
              <a:bodyPr anchor="ctr" anchorCtr="0"/>
              <a:lstStyle/>
              <a:p>
                <a:pPr>
                  <a:defRPr sz="1225" b="1">
                    <a:solidFill>
                      <a:schemeClr val="bg1"/>
                    </a:solidFill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>
                  <c:v>35</c:v>
                </c:pt>
                <c:pt idx="1">
                  <c:v>36.9</c:v>
                </c:pt>
                <c:pt idx="2">
                  <c:v>38.4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shape val="cylinder"/>
        <c:axId val="66513152"/>
        <c:axId val="66514944"/>
        <c:axId val="167236032"/>
      </c:bar3DChart>
      <c:catAx>
        <c:axId val="6651315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225" b="0" kern="1200" baseline="0">
                <a:latin typeface="Arial Narrow" panose="020B0606020202030204" pitchFamily="34" charset="0"/>
              </a:defRPr>
            </a:pPr>
            <a:endParaRPr lang="ru-RU"/>
          </a:p>
        </c:txPr>
        <c:crossAx val="66514944"/>
        <c:crosses val="autoZero"/>
        <c:auto val="0"/>
        <c:lblAlgn val="ctr"/>
        <c:lblOffset val="100"/>
        <c:noMultiLvlLbl val="0"/>
      </c:catAx>
      <c:valAx>
        <c:axId val="66514944"/>
        <c:scaling>
          <c:orientation val="minMax"/>
          <c:max val="60"/>
          <c:min val="0"/>
        </c:scaling>
        <c:delete val="0"/>
        <c:axPos val="l"/>
        <c:majorGridlines/>
        <c:numFmt formatCode="0" sourceLinked="0"/>
        <c:majorTickMark val="out"/>
        <c:minorTickMark val="none"/>
        <c:tickLblPos val="nextTo"/>
        <c:spPr>
          <a:ln w="29956"/>
        </c:spPr>
        <c:txPr>
          <a:bodyPr/>
          <a:lstStyle/>
          <a:p>
            <a:pPr>
              <a:defRPr sz="1225" baseline="0">
                <a:latin typeface="Arial Narrow" panose="020B0606020202030204" pitchFamily="34" charset="0"/>
              </a:defRPr>
            </a:pPr>
            <a:endParaRPr lang="ru-RU"/>
          </a:p>
        </c:txPr>
        <c:crossAx val="66513152"/>
        <c:crosses val="autoZero"/>
        <c:crossBetween val="between"/>
      </c:valAx>
      <c:serAx>
        <c:axId val="167236032"/>
        <c:scaling>
          <c:orientation val="minMax"/>
        </c:scaling>
        <c:delete val="1"/>
        <c:axPos val="b"/>
        <c:majorTickMark val="out"/>
        <c:minorTickMark val="none"/>
        <c:tickLblPos val="nextTo"/>
        <c:crossAx val="66514944"/>
        <c:crosses val="autoZero"/>
      </c:serAx>
      <c:spPr>
        <a:noFill/>
        <a:ln w="25371">
          <a:noFill/>
        </a:ln>
      </c:spPr>
    </c:plotArea>
    <c:plotVisOnly val="1"/>
    <c:dispBlanksAs val="gap"/>
    <c:showDLblsOverMax val="0"/>
  </c:chart>
  <c:spPr>
    <a:solidFill>
      <a:srgbClr val="FFFFD9"/>
    </a:solidFill>
    <a:ln w="53915">
      <a:solidFill>
        <a:schemeClr val="tx2">
          <a:lumMod val="60000"/>
          <a:lumOff val="40000"/>
        </a:schemeClr>
      </a:solidFill>
    </a:ln>
    <a:effectLst/>
    <a:scene3d>
      <a:camera prst="orthographicFront"/>
      <a:lightRig rig="threePt" dir="t"/>
    </a:scene3d>
    <a:sp3d>
      <a:bevelT/>
    </a:sp3d>
  </c:spPr>
  <c:txPr>
    <a:bodyPr/>
    <a:lstStyle/>
    <a:p>
      <a:pPr>
        <a:defRPr sz="1697"/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2539442244116402E-2"/>
          <c:y val="0.16096800703225417"/>
          <c:w val="0.63678452929232898"/>
          <c:h val="0.83903182593406089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380">
          <a:noFill/>
        </a:ln>
      </c:spPr>
    </c:plotArea>
    <c:plotVisOnly val="1"/>
    <c:dispBlanksAs val="zero"/>
    <c:showDLblsOverMax val="0"/>
  </c:chart>
  <c:txPr>
    <a:bodyPr/>
    <a:lstStyle/>
    <a:p>
      <a:pPr>
        <a:defRPr sz="1799"/>
      </a:pPr>
      <a:endParaRPr lang="ru-RU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0401500769205591"/>
          <c:y val="0.21859855947148288"/>
          <c:w val="0.41334653530162691"/>
          <c:h val="0.53845875497401696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216">
          <a:noFill/>
        </a:ln>
      </c:spPr>
    </c:plotArea>
    <c:legend>
      <c:legendPos val="r"/>
      <c:layout>
        <c:manualLayout>
          <c:xMode val="edge"/>
          <c:yMode val="edge"/>
          <c:x val="0"/>
          <c:y val="0.74825174825174823"/>
          <c:w val="0.99610894941634243"/>
          <c:h val="0.25174825174825177"/>
        </c:manualLayout>
      </c:layout>
      <c:overlay val="1"/>
    </c:legend>
    <c:plotVisOnly val="1"/>
    <c:dispBlanksAs val="zero"/>
    <c:showDLblsOverMax val="0"/>
  </c:chart>
  <c:txPr>
    <a:bodyPr/>
    <a:lstStyle/>
    <a:p>
      <a:pPr>
        <a:defRPr sz="1787"/>
      </a:pPr>
      <a:endParaRPr lang="ru-RU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25"/>
      <c:rotY val="200"/>
      <c:rAngAx val="0"/>
      <c:perspective val="1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0282409904821518E-2"/>
          <c:y val="5.6899004267425323E-3"/>
          <c:w val="0.8185544756795512"/>
          <c:h val="0.8254795533204154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Доля в общем объеме налоговых и неналоговых доходов</c:v>
                </c:pt>
              </c:strCache>
            </c:strRef>
          </c:tx>
          <c:spPr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  <a:contourClr>
                <a:srgbClr val="000000"/>
              </a:contourClr>
            </a:sp3d>
          </c:spPr>
          <c:explosion val="24"/>
          <c:dPt>
            <c:idx val="0"/>
            <c:bubble3D val="0"/>
            <c:spPr>
              <a:solidFill>
                <a:srgbClr val="72A2DC">
                  <a:alpha val="91765"/>
                </a:srgbClr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 w="165100" prst="coolSlant"/>
                <a:contourClr>
                  <a:srgbClr val="000000"/>
                </a:contourClr>
              </a:sp3d>
            </c:spPr>
          </c:dPt>
          <c:dPt>
            <c:idx val="1"/>
            <c:bubble3D val="0"/>
            <c:spPr>
              <a:solidFill>
                <a:schemeClr val="accent6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 w="165100" prst="coolSlant"/>
                <a:contourClr>
                  <a:srgbClr val="000000"/>
                </a:contourClr>
              </a:sp3d>
            </c:spPr>
          </c:dPt>
          <c:dPt>
            <c:idx val="2"/>
            <c:bubble3D val="0"/>
            <c:spPr>
              <a:solidFill>
                <a:srgbClr val="F8F200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 w="165100" prst="coolSlant"/>
                <a:contourClr>
                  <a:srgbClr val="000000"/>
                </a:contourClr>
              </a:sp3d>
            </c:spPr>
          </c:dPt>
          <c:dPt>
            <c:idx val="3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 w="165100" prst="coolSlant"/>
                <a:contourClr>
                  <a:srgbClr val="000000"/>
                </a:contourClr>
              </a:sp3d>
            </c:spPr>
          </c:dPt>
          <c:dPt>
            <c:idx val="4"/>
            <c:bubble3D val="0"/>
            <c:spPr>
              <a:solidFill>
                <a:srgbClr val="FF0000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 w="165100" prst="coolSlant"/>
                <a:contourClr>
                  <a:srgbClr val="000000"/>
                </a:contourClr>
              </a:sp3d>
            </c:spPr>
          </c:dPt>
          <c:dPt>
            <c:idx val="5"/>
            <c:bubble3D val="0"/>
            <c:spPr>
              <a:solidFill>
                <a:schemeClr val="accent3">
                  <a:lumMod val="75000"/>
                </a:schemeClr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 w="165100" prst="coolSlant"/>
                <a:contourClr>
                  <a:srgbClr val="000000"/>
                </a:contourClr>
              </a:sp3d>
            </c:spPr>
          </c:dPt>
          <c:dLbls>
            <c:dLbl>
              <c:idx val="0"/>
              <c:layout>
                <c:manualLayout>
                  <c:x val="-8.1541325711390986E-2"/>
                  <c:y val="2.8449502133712661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-2.5954655291689589E-2"/>
                  <c:y val="-0.38681399177876591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Доходы от продажи материальных и нематериальных активов                                          (</a:t>
                    </a:r>
                    <a:r>
                      <a:rPr lang="ru-RU" dirty="0" smtClean="0"/>
                      <a:t>59,0 </a:t>
                    </a:r>
                    <a:r>
                      <a:rPr lang="ru-RU" dirty="0"/>
                      <a:t>млн.руб.)
8,6%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6.8111255020222528E-2"/>
                  <c:y val="9.8211265554821292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-0.11647865053558437"/>
                  <c:y val="0.14956194487068927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-0.30556917260572497"/>
                  <c:y val="0.12609132962220404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5"/>
              <c:layout>
                <c:manualLayout>
                  <c:x val="-0.25753495746965521"/>
                  <c:y val="-2.8159630828507747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numFmt formatCode="0.0%" sourceLinked="0"/>
            <c:spPr>
              <a:solidFill>
                <a:schemeClr val="bg1"/>
              </a:solidFill>
              <a:ln w="25363">
                <a:solidFill>
                  <a:srgbClr val="1F497D"/>
                </a:solidFill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98"/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Лист1!$A$2:$A$7</c:f>
              <c:strCache>
                <c:ptCount val="6"/>
                <c:pt idx="0">
                  <c:v>Доходы от использования имущества, находящегося в гос. и мун. собственности                   (509,7 млн.руб.)</c:v>
                </c:pt>
                <c:pt idx="1">
                  <c:v>Доходы от продажи материальных и нематериальных активов                                          (58,9 млн.руб.)</c:v>
                </c:pt>
                <c:pt idx="2">
                  <c:v>Доходы от оказания платных услуг и компенсации затрат государства                 (4,0 млн.руб.)</c:v>
                </c:pt>
                <c:pt idx="3">
                  <c:v>Штрафы, санкции, возмещение ущерба (25,6 млн.руб.)</c:v>
                </c:pt>
                <c:pt idx="4">
                  <c:v>Прочие неналоговые доходы (2,6 млн.руб.)</c:v>
                </c:pt>
                <c:pt idx="5">
                  <c:v>Платежи при пользовании природными ресурсами                                         (87,6 млн.руб.)</c:v>
                </c:pt>
              </c:strCache>
            </c:strRef>
          </c:cat>
          <c:val>
            <c:numRef>
              <c:f>Лист1!$B$2:$B$7</c:f>
              <c:numCache>
                <c:formatCode>0.0</c:formatCode>
                <c:ptCount val="6"/>
                <c:pt idx="0">
                  <c:v>74.035312669618122</c:v>
                </c:pt>
                <c:pt idx="1">
                  <c:v>8.5595816150325543</c:v>
                </c:pt>
                <c:pt idx="2">
                  <c:v>0.57926338183089465</c:v>
                </c:pt>
                <c:pt idx="3">
                  <c:v>3.7201862438817646</c:v>
                </c:pt>
                <c:pt idx="4">
                  <c:v>0.37852121242402453</c:v>
                </c:pt>
                <c:pt idx="5">
                  <c:v>12.727134877212634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Pt>
            <c:idx val="3"/>
            <c:bubble3D val="0"/>
          </c:dPt>
          <c:dPt>
            <c:idx val="4"/>
            <c:bubble3D val="0"/>
          </c:dPt>
          <c:dPt>
            <c:idx val="5"/>
            <c:bubble3D val="0"/>
          </c:dPt>
          <c:dLbls>
            <c:spPr>
              <a:noFill/>
              <a:ln w="25276">
                <a:noFill/>
              </a:ln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Лист1!$A$2:$A$7</c:f>
              <c:strCache>
                <c:ptCount val="6"/>
                <c:pt idx="0">
                  <c:v>Доходы от использования имущества, находящегося в гос. и мун. собственности                   (509,7 млн.руб.)</c:v>
                </c:pt>
                <c:pt idx="1">
                  <c:v>Доходы от продажи материальных и нематериальных активов                                          (58,9 млн.руб.)</c:v>
                </c:pt>
                <c:pt idx="2">
                  <c:v>Доходы от оказания платных услуг и компенсации затрат государства                 (4,0 млн.руб.)</c:v>
                </c:pt>
                <c:pt idx="3">
                  <c:v>Штрафы, санкции, возмещение ущерба (25,6 млн.руб.)</c:v>
                </c:pt>
                <c:pt idx="4">
                  <c:v>Прочие неналоговые доходы (2,6 млн.руб.)</c:v>
                </c:pt>
                <c:pt idx="5">
                  <c:v>Платежи при пользовании природными ресурсами                                         (87,6 млн.руб.)</c:v>
                </c:pt>
              </c:strCache>
            </c:strRef>
          </c:cat>
          <c:val>
            <c:numRef>
              <c:f>Лист1!$C$2:$C$7</c:f>
              <c:numCache>
                <c:formatCode>0.0</c:formatCode>
                <c:ptCount val="6"/>
                <c:pt idx="0">
                  <c:v>509729.5</c:v>
                </c:pt>
                <c:pt idx="1">
                  <c:v>58932.3</c:v>
                </c:pt>
                <c:pt idx="2">
                  <c:v>3988.2</c:v>
                </c:pt>
                <c:pt idx="3">
                  <c:v>25613.3</c:v>
                </c:pt>
                <c:pt idx="4">
                  <c:v>2606.1</c:v>
                </c:pt>
                <c:pt idx="5">
                  <c:v>87625.7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Столбец2</c:v>
                </c:pt>
              </c:strCache>
            </c:strRef>
          </c:tx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Pt>
            <c:idx val="3"/>
            <c:bubble3D val="0"/>
          </c:dPt>
          <c:dPt>
            <c:idx val="4"/>
            <c:bubble3D val="0"/>
          </c:dPt>
          <c:dPt>
            <c:idx val="5"/>
            <c:bubble3D val="0"/>
          </c:dPt>
          <c:dLbls>
            <c:spPr>
              <a:noFill/>
              <a:ln w="25276">
                <a:noFill/>
              </a:ln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Лист1!$A$2:$A$7</c:f>
              <c:strCache>
                <c:ptCount val="6"/>
                <c:pt idx="0">
                  <c:v>Доходы от использования имущества, находящегося в гос. и мун. собственности                   (509,7 млн.руб.)</c:v>
                </c:pt>
                <c:pt idx="1">
                  <c:v>Доходы от продажи материальных и нематериальных активов                                          (58,9 млн.руб.)</c:v>
                </c:pt>
                <c:pt idx="2">
                  <c:v>Доходы от оказания платных услуг и компенсации затрат государства                 (4,0 млн.руб.)</c:v>
                </c:pt>
                <c:pt idx="3">
                  <c:v>Штрафы, санкции, возмещение ущерба (25,6 млн.руб.)</c:v>
                </c:pt>
                <c:pt idx="4">
                  <c:v>Прочие неналоговые доходы (2,6 млн.руб.)</c:v>
                </c:pt>
                <c:pt idx="5">
                  <c:v>Платежи при пользовании природными ресурсами                                         (87,6 млн.руб.)</c:v>
                </c:pt>
              </c:strCache>
            </c:strRef>
          </c:cat>
          <c:val>
            <c:numRef>
              <c:f>Лист1!$D$2:$D$7</c:f>
              <c:numCache>
                <c:formatCode>0.0</c:formatCode>
                <c:ptCount val="6"/>
                <c:pt idx="0">
                  <c:v>688495.1</c:v>
                </c:pt>
                <c:pt idx="1">
                  <c:v>688495.1</c:v>
                </c:pt>
                <c:pt idx="2">
                  <c:v>688495.1</c:v>
                </c:pt>
                <c:pt idx="3">
                  <c:v>688495.1</c:v>
                </c:pt>
                <c:pt idx="4">
                  <c:v>688495.1</c:v>
                </c:pt>
                <c:pt idx="5">
                  <c:v>688495.1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363">
          <a:noFill/>
        </a:ln>
      </c:spPr>
    </c:plotArea>
    <c:plotVisOnly val="1"/>
    <c:dispBlanksAs val="zero"/>
    <c:showDLblsOverMax val="0"/>
  </c:chart>
  <c:spPr>
    <a:solidFill>
      <a:srgbClr val="FFFFE5"/>
    </a:solidFill>
    <a:ln w="56812">
      <a:solidFill>
        <a:srgbClr val="558ED5"/>
      </a:solidFill>
    </a:ln>
    <a:scene3d>
      <a:camera prst="orthographicFront"/>
      <a:lightRig rig="threePt" dir="t"/>
    </a:scene3d>
  </c:spPr>
  <c:txPr>
    <a:bodyPr/>
    <a:lstStyle/>
    <a:p>
      <a:pPr>
        <a:defRPr sz="1789">
          <a:latin typeface="Arial Narrow" panose="020B0606020202030204" pitchFamily="34" charset="0"/>
        </a:defRPr>
      </a:pPr>
      <a:endParaRPr lang="ru-RU"/>
    </a:p>
  </c:txPr>
  <c:externalData r:id="rId1">
    <c:autoUpdate val="0"/>
  </c:externalData>
  <c:userShapes r:id="rId2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solidFill>
          <a:schemeClr val="bg1">
            <a:lumMod val="95000"/>
          </a:schemeClr>
        </a:solidFill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1197395820112721"/>
          <c:y val="5.5580102250251895E-2"/>
          <c:w val="0.81470914146455409"/>
          <c:h val="0.83738216389580522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 на имущество физических лиц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  <a:effectLst>
              <a:outerShdw blurRad="76200" dist="12700" dir="2700000" sy="-23000" kx="-8004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hreePt" dir="t"/>
            </a:scene3d>
            <a:sp3d prstMaterial="matte">
              <a:bevelT/>
              <a:contourClr>
                <a:srgbClr val="000000"/>
              </a:contourClr>
            </a:sp3d>
          </c:spPr>
          <c:invertIfNegative val="0"/>
          <c:dLbls>
            <c:dLbl>
              <c:idx val="0"/>
              <c:layout>
                <c:manualLayout>
                  <c:x val="7.5167480545822755E-3"/>
                  <c:y val="0.1310336978019927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9.8876324504808735E-3"/>
                  <c:y val="0.1354800910549688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6563804828889896E-2"/>
                  <c:y val="0.1419408889054744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2464794875902029E-2"/>
                  <c:y val="0.1232559614882262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8327">
                <a:noFill/>
              </a:ln>
            </c:spPr>
            <c:txPr>
              <a:bodyPr/>
              <a:lstStyle/>
              <a:p>
                <a:pPr>
                  <a:defRPr sz="1192" b="1">
                    <a:solidFill>
                      <a:schemeClr val="bg1"/>
                    </a:solidFill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  <c:pt idx="3">
                  <c:v>2024 год</c:v>
                </c:pt>
              </c:strCache>
            </c:strRef>
          </c:cat>
          <c:val>
            <c:numRef>
              <c:f>Лист1!$B$2:$B$5</c:f>
              <c:numCache>
                <c:formatCode>0.0</c:formatCode>
                <c:ptCount val="4"/>
                <c:pt idx="0">
                  <c:v>305.39999999999998</c:v>
                </c:pt>
                <c:pt idx="1">
                  <c:v>316.7</c:v>
                </c:pt>
                <c:pt idx="2">
                  <c:v>302</c:v>
                </c:pt>
                <c:pt idx="3">
                  <c:v>301.3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gapDepth val="152"/>
        <c:shape val="cylinder"/>
        <c:axId val="168141568"/>
        <c:axId val="168143104"/>
        <c:axId val="167908224"/>
      </c:bar3DChart>
      <c:catAx>
        <c:axId val="16814156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192" b="0" kern="1200" baseline="0">
                <a:latin typeface="Arial Narrow" panose="020B0606020202030204" pitchFamily="34" charset="0"/>
              </a:defRPr>
            </a:pPr>
            <a:endParaRPr lang="ru-RU"/>
          </a:p>
        </c:txPr>
        <c:crossAx val="168143104"/>
        <c:crosses val="autoZero"/>
        <c:auto val="0"/>
        <c:lblAlgn val="ctr"/>
        <c:lblOffset val="100"/>
        <c:noMultiLvlLbl val="0"/>
      </c:catAx>
      <c:valAx>
        <c:axId val="168143104"/>
        <c:scaling>
          <c:orientation val="minMax"/>
          <c:min val="0"/>
        </c:scaling>
        <c:delete val="0"/>
        <c:axPos val="l"/>
        <c:majorGridlines/>
        <c:numFmt formatCode="0" sourceLinked="0"/>
        <c:majorTickMark val="out"/>
        <c:minorTickMark val="none"/>
        <c:tickLblPos val="nextTo"/>
        <c:spPr>
          <a:ln w="31471"/>
        </c:spPr>
        <c:txPr>
          <a:bodyPr/>
          <a:lstStyle/>
          <a:p>
            <a:pPr>
              <a:defRPr sz="1192" baseline="0">
                <a:latin typeface="Arial Narrow" panose="020B0606020202030204" pitchFamily="34" charset="0"/>
              </a:defRPr>
            </a:pPr>
            <a:endParaRPr lang="ru-RU"/>
          </a:p>
        </c:txPr>
        <c:crossAx val="168141568"/>
        <c:crosses val="autoZero"/>
        <c:crossBetween val="between"/>
      </c:valAx>
      <c:serAx>
        <c:axId val="167908224"/>
        <c:scaling>
          <c:orientation val="minMax"/>
        </c:scaling>
        <c:delete val="1"/>
        <c:axPos val="b"/>
        <c:majorTickMark val="out"/>
        <c:minorTickMark val="none"/>
        <c:tickLblPos val="nextTo"/>
        <c:crossAx val="168143104"/>
        <c:crosses val="autoZero"/>
      </c:serAx>
      <c:spPr>
        <a:noFill/>
        <a:ln w="25394">
          <a:noFill/>
        </a:ln>
      </c:spPr>
    </c:plotArea>
    <c:plotVisOnly val="1"/>
    <c:dispBlanksAs val="gap"/>
    <c:showDLblsOverMax val="0"/>
  </c:chart>
  <c:spPr>
    <a:solidFill>
      <a:srgbClr val="FFFFD9"/>
    </a:solidFill>
    <a:ln w="56652">
      <a:solidFill>
        <a:schemeClr val="tx2">
          <a:lumMod val="60000"/>
          <a:lumOff val="40000"/>
        </a:schemeClr>
      </a:solidFill>
    </a:ln>
    <a:effectLst/>
    <a:scene3d>
      <a:camera prst="orthographicFront"/>
      <a:lightRig rig="threePt" dir="t"/>
    </a:scene3d>
    <a:sp3d>
      <a:bevelT/>
    </a:sp3d>
  </c:spPr>
  <c:txPr>
    <a:bodyPr/>
    <a:lstStyle/>
    <a:p>
      <a:pPr>
        <a:defRPr sz="1787"/>
      </a:pPr>
      <a:endParaRPr lang="ru-RU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solidFill>
          <a:schemeClr val="bg1">
            <a:lumMod val="95000"/>
          </a:schemeClr>
        </a:solidFill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0816031616737563"/>
          <c:y val="4.3724936236396714E-2"/>
          <c:w val="0.85472682294023594"/>
          <c:h val="0.83250626473601697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  <a:effectLst>
              <a:outerShdw blurRad="76200" dist="12700" dir="2700000" sy="-23000" kx="-8004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hreePt" dir="t"/>
            </a:scene3d>
            <a:sp3d prstMaterial="matte">
              <a:bevelT/>
              <a:contourClr>
                <a:srgbClr val="000000"/>
              </a:contourClr>
            </a:sp3d>
          </c:spPr>
          <c:invertIfNegative val="0"/>
          <c:dLbls>
            <c:dLbl>
              <c:idx val="0"/>
              <c:layout>
                <c:manualLayout>
                  <c:x val="1.1712372160376504E-2"/>
                  <c:y val="0.1662046730659145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8.928108124415482E-3"/>
                  <c:y val="0.1720224750307438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545901589887478E-2"/>
                  <c:y val="0.138725375985384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2222523908649349E-2"/>
                  <c:y val="9.79834037188877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8271">
                <a:noFill/>
              </a:ln>
            </c:spPr>
            <c:txPr>
              <a:bodyPr/>
              <a:lstStyle/>
              <a:p>
                <a:pPr>
                  <a:defRPr sz="1190" b="1">
                    <a:solidFill>
                      <a:schemeClr val="bg1"/>
                    </a:solidFill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  <c:pt idx="3">
                  <c:v>2024 год</c:v>
                </c:pt>
              </c:strCache>
            </c:strRef>
          </c:cat>
          <c:val>
            <c:numRef>
              <c:f>Лист1!$B$2:$B$5</c:f>
              <c:numCache>
                <c:formatCode>0.0</c:formatCode>
                <c:ptCount val="4"/>
                <c:pt idx="0">
                  <c:v>24.9</c:v>
                </c:pt>
                <c:pt idx="1">
                  <c:v>23.2</c:v>
                </c:pt>
                <c:pt idx="2">
                  <c:v>18</c:v>
                </c:pt>
                <c:pt idx="3">
                  <c:v>13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8"/>
        <c:shape val="cylinder"/>
        <c:axId val="73201152"/>
        <c:axId val="73277824"/>
        <c:axId val="167909568"/>
      </c:bar3DChart>
      <c:catAx>
        <c:axId val="7320115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190" b="0" kern="1200" baseline="0">
                <a:latin typeface="Arial Narrow" panose="020B0606020202030204" pitchFamily="34" charset="0"/>
              </a:defRPr>
            </a:pPr>
            <a:endParaRPr lang="ru-RU"/>
          </a:p>
        </c:txPr>
        <c:crossAx val="73277824"/>
        <c:crosses val="autoZero"/>
        <c:auto val="0"/>
        <c:lblAlgn val="ctr"/>
        <c:lblOffset val="100"/>
        <c:noMultiLvlLbl val="0"/>
      </c:catAx>
      <c:valAx>
        <c:axId val="73277824"/>
        <c:scaling>
          <c:orientation val="minMax"/>
        </c:scaling>
        <c:delete val="0"/>
        <c:axPos val="l"/>
        <c:majorGridlines/>
        <c:numFmt formatCode="0" sourceLinked="0"/>
        <c:majorTickMark val="out"/>
        <c:minorTickMark val="none"/>
        <c:tickLblPos val="nextTo"/>
        <c:spPr>
          <a:ln w="31412"/>
        </c:spPr>
        <c:txPr>
          <a:bodyPr/>
          <a:lstStyle/>
          <a:p>
            <a:pPr>
              <a:defRPr sz="1190" baseline="0">
                <a:latin typeface="Arial Narrow" panose="020B0606020202030204" pitchFamily="34" charset="0"/>
              </a:defRPr>
            </a:pPr>
            <a:endParaRPr lang="ru-RU"/>
          </a:p>
        </c:txPr>
        <c:crossAx val="73201152"/>
        <c:crosses val="autoZero"/>
        <c:crossBetween val="between"/>
      </c:valAx>
      <c:serAx>
        <c:axId val="167909568"/>
        <c:scaling>
          <c:orientation val="minMax"/>
        </c:scaling>
        <c:delete val="1"/>
        <c:axPos val="b"/>
        <c:majorTickMark val="out"/>
        <c:minorTickMark val="none"/>
        <c:tickLblPos val="nextTo"/>
        <c:crossAx val="73277824"/>
        <c:crosses val="autoZero"/>
      </c:serAx>
      <c:spPr>
        <a:solidFill>
          <a:srgbClr val="FFFFD9"/>
        </a:solidFill>
        <a:ln cmpd="sng"/>
      </c:spPr>
    </c:plotArea>
    <c:plotVisOnly val="1"/>
    <c:dispBlanksAs val="gap"/>
    <c:showDLblsOverMax val="0"/>
  </c:chart>
  <c:spPr>
    <a:solidFill>
      <a:srgbClr val="FFFFE5"/>
    </a:solidFill>
    <a:ln w="56542">
      <a:solidFill>
        <a:schemeClr val="tx2">
          <a:lumMod val="60000"/>
          <a:lumOff val="40000"/>
        </a:schemeClr>
      </a:solidFill>
    </a:ln>
    <a:effectLst/>
    <a:scene3d>
      <a:camera prst="orthographicFront"/>
      <a:lightRig rig="threePt" dir="t"/>
    </a:scene3d>
    <a:sp3d>
      <a:bevelT/>
    </a:sp3d>
  </c:spPr>
  <c:txPr>
    <a:bodyPr/>
    <a:lstStyle/>
    <a:p>
      <a:pPr>
        <a:defRPr sz="1782"/>
      </a:pPr>
      <a:endParaRPr lang="ru-RU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  <c:spPr>
        <a:solidFill>
          <a:schemeClr val="bg1">
            <a:lumMod val="95000"/>
          </a:schemeClr>
        </a:solidFill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0601105067465812E-2"/>
          <c:y val="3.2700364567481627E-2"/>
          <c:w val="0.86027299501879284"/>
          <c:h val="0.85816739553160848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Земельный налог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  <a:effectLst>
              <a:outerShdw blurRad="76200" dist="12700" dir="2700000" sy="-23000" kx="-8004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hreePt" dir="t"/>
            </a:scene3d>
            <a:sp3d prstMaterial="matte">
              <a:bevelT/>
              <a:contourClr>
                <a:srgbClr val="000000"/>
              </a:contourClr>
            </a:sp3d>
          </c:spPr>
          <c:invertIfNegative val="0"/>
          <c:dLbls>
            <c:dLbl>
              <c:idx val="0"/>
              <c:layout>
                <c:manualLayout>
                  <c:x val="6.9288185699930898E-3"/>
                  <c:y val="0.24948744149696786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chemeClr val="bg1"/>
                        </a:solidFill>
                      </a:rPr>
                      <a:t>62,5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2175421234202927E-2"/>
                  <c:y val="0.2063141035655556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chemeClr val="bg1"/>
                        </a:solidFill>
                      </a:rPr>
                      <a:t>30,0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1922313706531946E-2"/>
                  <c:y val="7.9937910504874463E-2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chemeClr val="bg1"/>
                        </a:solidFill>
                      </a:rPr>
                      <a:t>10,0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8.2804127677561252E-3"/>
                  <c:y val="7.8388759085738349E-2"/>
                </c:manualLayout>
              </c:layout>
              <c:tx>
                <c:rich>
                  <a:bodyPr anchor="t" anchorCtr="0"/>
                  <a:lstStyle/>
                  <a:p>
                    <a:pPr>
                      <a:defRPr sz="1179" b="1">
                        <a:solidFill>
                          <a:schemeClr val="tx1"/>
                        </a:solidFill>
                        <a:latin typeface="Arial Narrow" panose="020B0606020202030204" pitchFamily="34" charset="0"/>
                      </a:defRPr>
                    </a:pPr>
                    <a:r>
                      <a:rPr lang="en-US" dirty="0">
                        <a:solidFill>
                          <a:schemeClr val="bg1"/>
                        </a:solidFill>
                      </a:rPr>
                      <a:t>10,0</a:t>
                    </a:r>
                  </a:p>
                </c:rich>
              </c:tx>
              <c:spPr>
                <a:noFill/>
                <a:ln w="28080">
                  <a:noFill/>
                </a:ln>
              </c:sp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8080">
                <a:noFill/>
              </a:ln>
            </c:spPr>
            <c:txPr>
              <a:bodyPr/>
              <a:lstStyle/>
              <a:p>
                <a:pPr>
                  <a:defRPr sz="1179" b="1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  <c:pt idx="3">
                  <c:v>2024 год</c:v>
                </c:pt>
              </c:strCache>
            </c:strRef>
          </c:cat>
          <c:val>
            <c:numRef>
              <c:f>Лист1!$B$2:$B$5</c:f>
              <c:numCache>
                <c:formatCode>0.0</c:formatCode>
                <c:ptCount val="4"/>
                <c:pt idx="0">
                  <c:v>62.5</c:v>
                </c:pt>
                <c:pt idx="1">
                  <c:v>30</c:v>
                </c:pt>
                <c:pt idx="2">
                  <c:v>10</c:v>
                </c:pt>
                <c:pt idx="3">
                  <c:v>10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  <c:pt idx="3">
                  <c:v>2024 год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2"/>
        <c:shape val="cylinder"/>
        <c:axId val="173276544"/>
        <c:axId val="173147264"/>
        <c:axId val="75861504"/>
      </c:bar3DChart>
      <c:catAx>
        <c:axId val="17327654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179" b="0" kern="1200" baseline="0">
                <a:latin typeface="Arial Narrow" panose="020B0606020202030204" pitchFamily="34" charset="0"/>
              </a:defRPr>
            </a:pPr>
            <a:endParaRPr lang="ru-RU"/>
          </a:p>
        </c:txPr>
        <c:crossAx val="173147264"/>
        <c:crosses val="autoZero"/>
        <c:auto val="0"/>
        <c:lblAlgn val="ctr"/>
        <c:lblOffset val="100"/>
        <c:noMultiLvlLbl val="0"/>
      </c:catAx>
      <c:valAx>
        <c:axId val="173147264"/>
        <c:scaling>
          <c:orientation val="minMax"/>
          <c:max val="65"/>
          <c:min val="0"/>
        </c:scaling>
        <c:delete val="0"/>
        <c:axPos val="l"/>
        <c:majorGridlines/>
        <c:numFmt formatCode="0" sourceLinked="0"/>
        <c:majorTickMark val="out"/>
        <c:minorTickMark val="none"/>
        <c:tickLblPos val="nextTo"/>
        <c:spPr>
          <a:ln w="31200"/>
        </c:spPr>
        <c:txPr>
          <a:bodyPr/>
          <a:lstStyle/>
          <a:p>
            <a:pPr>
              <a:defRPr sz="1179" baseline="0">
                <a:latin typeface="Arial Narrow" panose="020B0606020202030204" pitchFamily="34" charset="0"/>
              </a:defRPr>
            </a:pPr>
            <a:endParaRPr lang="ru-RU"/>
          </a:p>
        </c:txPr>
        <c:crossAx val="173276544"/>
        <c:crosses val="autoZero"/>
        <c:crossBetween val="between"/>
        <c:minorUnit val="1"/>
      </c:valAx>
      <c:serAx>
        <c:axId val="75861504"/>
        <c:scaling>
          <c:orientation val="minMax"/>
        </c:scaling>
        <c:delete val="1"/>
        <c:axPos val="b"/>
        <c:majorTickMark val="out"/>
        <c:minorTickMark val="none"/>
        <c:tickLblPos val="nextTo"/>
        <c:crossAx val="173147264"/>
        <c:crosses val="autoZero"/>
      </c:serAx>
      <c:spPr>
        <a:solidFill>
          <a:srgbClr val="FFFFD9"/>
        </a:solidFill>
        <a:ln cmpd="sng"/>
      </c:spPr>
    </c:plotArea>
    <c:plotVisOnly val="1"/>
    <c:dispBlanksAs val="gap"/>
    <c:showDLblsOverMax val="0"/>
  </c:chart>
  <c:spPr>
    <a:solidFill>
      <a:srgbClr val="FFFFD9"/>
    </a:solidFill>
    <a:ln w="56160">
      <a:solidFill>
        <a:schemeClr val="tx2">
          <a:lumMod val="60000"/>
          <a:lumOff val="40000"/>
        </a:schemeClr>
      </a:solidFill>
    </a:ln>
    <a:effectLst/>
    <a:scene3d>
      <a:camera prst="orthographicFront"/>
      <a:lightRig rig="threePt" dir="t"/>
    </a:scene3d>
    <a:sp3d>
      <a:bevelT/>
    </a:sp3d>
  </c:spPr>
  <c:txPr>
    <a:bodyPr/>
    <a:lstStyle/>
    <a:p>
      <a:pPr>
        <a:defRPr sz="1768"/>
      </a:pPr>
      <a:endParaRPr lang="ru-RU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solidFill>
          <a:schemeClr val="bg1">
            <a:lumMod val="95000"/>
          </a:schemeClr>
        </a:solidFill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0141635773250561"/>
          <c:y val="3.6949658543866851E-2"/>
          <c:w val="0.81470914146455409"/>
          <c:h val="0.83738216389580522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 на имущество физических лиц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  <a:effectLst>
              <a:outerShdw blurRad="76200" dist="12700" dir="2700000" sy="-23000" kx="-8004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hreePt" dir="t"/>
            </a:scene3d>
            <a:sp3d prstMaterial="matte">
              <a:bevelT/>
              <a:contourClr>
                <a:srgbClr val="000000"/>
              </a:contourClr>
            </a:sp3d>
          </c:spPr>
          <c:invertIfNegative val="0"/>
          <c:dLbls>
            <c:dLbl>
              <c:idx val="0"/>
              <c:layout>
                <c:manualLayout>
                  <c:x val="1.5827551418762888E-2"/>
                  <c:y val="0.1879329775721162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9.8896017817121235E-3"/>
                  <c:y val="0.2018281897227301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2860212759621681E-2"/>
                  <c:y val="0.1988177781094898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8.3090718165983127E-3"/>
                  <c:y val="0.1990752696197335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8075">
                <a:noFill/>
              </a:ln>
            </c:spPr>
            <c:txPr>
              <a:bodyPr/>
              <a:lstStyle/>
              <a:p>
                <a:pPr>
                  <a:defRPr sz="1180" b="1">
                    <a:solidFill>
                      <a:schemeClr val="bg1"/>
                    </a:solidFill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  <c:pt idx="3">
                  <c:v>2024 год</c:v>
                </c:pt>
              </c:strCache>
            </c:strRef>
          </c:cat>
          <c:val>
            <c:numRef>
              <c:f>Лист1!$B$2:$B$5</c:f>
              <c:numCache>
                <c:formatCode>0.0</c:formatCode>
                <c:ptCount val="4"/>
                <c:pt idx="0">
                  <c:v>30.7</c:v>
                </c:pt>
                <c:pt idx="1">
                  <c:v>33.4</c:v>
                </c:pt>
                <c:pt idx="2">
                  <c:v>33.4</c:v>
                </c:pt>
                <c:pt idx="3">
                  <c:v>33.4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8"/>
        <c:shape val="cylinder"/>
        <c:axId val="173156608"/>
        <c:axId val="173162496"/>
        <c:axId val="173192512"/>
      </c:bar3DChart>
      <c:catAx>
        <c:axId val="17315660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180" b="0" kern="1200" baseline="0">
                <a:latin typeface="Arial Narrow" panose="020B0606020202030204" pitchFamily="34" charset="0"/>
              </a:defRPr>
            </a:pPr>
            <a:endParaRPr lang="ru-RU"/>
          </a:p>
        </c:txPr>
        <c:crossAx val="173162496"/>
        <c:crosses val="autoZero"/>
        <c:auto val="0"/>
        <c:lblAlgn val="ctr"/>
        <c:lblOffset val="100"/>
        <c:noMultiLvlLbl val="0"/>
      </c:catAx>
      <c:valAx>
        <c:axId val="173162496"/>
        <c:scaling>
          <c:orientation val="minMax"/>
          <c:min val="0"/>
        </c:scaling>
        <c:delete val="0"/>
        <c:axPos val="l"/>
        <c:majorGridlines/>
        <c:numFmt formatCode="0" sourceLinked="0"/>
        <c:majorTickMark val="out"/>
        <c:minorTickMark val="none"/>
        <c:tickLblPos val="nextTo"/>
        <c:spPr>
          <a:ln w="31195"/>
        </c:spPr>
        <c:txPr>
          <a:bodyPr/>
          <a:lstStyle/>
          <a:p>
            <a:pPr>
              <a:defRPr sz="1180" baseline="0">
                <a:latin typeface="Arial Narrow" panose="020B0606020202030204" pitchFamily="34" charset="0"/>
              </a:defRPr>
            </a:pPr>
            <a:endParaRPr lang="ru-RU"/>
          </a:p>
        </c:txPr>
        <c:crossAx val="173156608"/>
        <c:crosses val="autoZero"/>
        <c:crossBetween val="between"/>
      </c:valAx>
      <c:serAx>
        <c:axId val="173192512"/>
        <c:scaling>
          <c:orientation val="minMax"/>
        </c:scaling>
        <c:delete val="1"/>
        <c:axPos val="b"/>
        <c:majorTickMark val="out"/>
        <c:minorTickMark val="none"/>
        <c:tickLblPos val="nextTo"/>
        <c:crossAx val="173162496"/>
        <c:crosses val="autoZero"/>
      </c:serAx>
      <c:spPr>
        <a:solidFill>
          <a:srgbClr val="FFFFD9"/>
        </a:solidFill>
        <a:ln w="25051">
          <a:noFill/>
        </a:ln>
      </c:spPr>
    </c:plotArea>
    <c:plotVisOnly val="1"/>
    <c:dispBlanksAs val="gap"/>
    <c:showDLblsOverMax val="0"/>
  </c:chart>
  <c:spPr>
    <a:solidFill>
      <a:srgbClr val="FFFFD9"/>
    </a:solidFill>
    <a:ln w="56150">
      <a:solidFill>
        <a:schemeClr val="tx2">
          <a:lumMod val="60000"/>
          <a:lumOff val="40000"/>
        </a:schemeClr>
      </a:solidFill>
    </a:ln>
    <a:effectLst/>
    <a:scene3d>
      <a:camera prst="orthographicFront"/>
      <a:lightRig rig="threePt" dir="t"/>
    </a:scene3d>
    <a:sp3d>
      <a:bevelT/>
    </a:sp3d>
  </c:spPr>
  <c:txPr>
    <a:bodyPr/>
    <a:lstStyle/>
    <a:p>
      <a:pPr>
        <a:defRPr sz="1769"/>
      </a:pPr>
      <a:endParaRPr lang="ru-RU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solidFill>
          <a:schemeClr val="bg1">
            <a:lumMod val="95000"/>
          </a:schemeClr>
        </a:solidFill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1876280405184447"/>
          <c:y val="4.7987415464043198E-2"/>
          <c:w val="0.85735336573558096"/>
          <c:h val="0.83250626473601697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  <a:effectLst>
              <a:outerShdw blurRad="76200" dist="12700" dir="2700000" sy="-23000" kx="-8004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hreePt" dir="t"/>
            </a:scene3d>
            <a:sp3d prstMaterial="matte">
              <a:bevelT/>
              <a:contourClr>
                <a:srgbClr val="000000"/>
              </a:contourClr>
            </a:sp3d>
          </c:spPr>
          <c:invertIfNegative val="0"/>
          <c:dLbls>
            <c:dLbl>
              <c:idx val="0"/>
              <c:layout>
                <c:manualLayout>
                  <c:x val="7.5171056517192199E-3"/>
                  <c:y val="0.1221163652971700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3122315732310838E-2"/>
                  <c:y val="0.1279303098147345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6186771096453296E-2"/>
                  <c:y val="0.1240275000308606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2586205415804255E-2"/>
                  <c:y val="0.142074025955991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8400">
                <a:noFill/>
              </a:ln>
            </c:spPr>
            <c:txPr>
              <a:bodyPr/>
              <a:lstStyle/>
              <a:p>
                <a:pPr>
                  <a:defRPr sz="1196" b="1">
                    <a:solidFill>
                      <a:schemeClr val="bg1"/>
                    </a:solidFill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  <c:pt idx="3">
                  <c:v>2024 год</c:v>
                </c:pt>
              </c:strCache>
            </c:strRef>
          </c:cat>
          <c:val>
            <c:numRef>
              <c:f>Лист1!$B$2:$B$5</c:f>
              <c:numCache>
                <c:formatCode>0.0</c:formatCode>
                <c:ptCount val="4"/>
                <c:pt idx="0">
                  <c:v>69.2</c:v>
                </c:pt>
                <c:pt idx="1">
                  <c:v>83.7</c:v>
                </c:pt>
                <c:pt idx="2">
                  <c:v>58.1</c:v>
                </c:pt>
                <c:pt idx="3">
                  <c:v>99.3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8"/>
        <c:shape val="cylinder"/>
        <c:axId val="173250432"/>
        <c:axId val="173251968"/>
        <c:axId val="75860608"/>
      </c:bar3DChart>
      <c:catAx>
        <c:axId val="17325043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100" b="0" kern="1200" baseline="0">
                <a:latin typeface="Arial Narrow" panose="020B0606020202030204" pitchFamily="34" charset="0"/>
              </a:defRPr>
            </a:pPr>
            <a:endParaRPr lang="ru-RU"/>
          </a:p>
        </c:txPr>
        <c:crossAx val="173251968"/>
        <c:crosses val="autoZero"/>
        <c:auto val="0"/>
        <c:lblAlgn val="ctr"/>
        <c:lblOffset val="100"/>
        <c:noMultiLvlLbl val="0"/>
      </c:catAx>
      <c:valAx>
        <c:axId val="173251968"/>
        <c:scaling>
          <c:orientation val="minMax"/>
          <c:max val="100"/>
          <c:min val="0"/>
        </c:scaling>
        <c:delete val="0"/>
        <c:axPos val="l"/>
        <c:majorGridlines/>
        <c:numFmt formatCode="0" sourceLinked="0"/>
        <c:majorTickMark val="out"/>
        <c:minorTickMark val="none"/>
        <c:tickLblPos val="nextTo"/>
        <c:spPr>
          <a:ln w="31553"/>
        </c:spPr>
        <c:txPr>
          <a:bodyPr/>
          <a:lstStyle/>
          <a:p>
            <a:pPr>
              <a:defRPr sz="1196" baseline="0">
                <a:latin typeface="Arial Narrow" panose="020B0606020202030204" pitchFamily="34" charset="0"/>
              </a:defRPr>
            </a:pPr>
            <a:endParaRPr lang="ru-RU"/>
          </a:p>
        </c:txPr>
        <c:crossAx val="173250432"/>
        <c:crosses val="autoZero"/>
        <c:crossBetween val="between"/>
        <c:majorUnit val="20"/>
        <c:minorUnit val="10"/>
      </c:valAx>
      <c:serAx>
        <c:axId val="75860608"/>
        <c:scaling>
          <c:orientation val="minMax"/>
        </c:scaling>
        <c:delete val="1"/>
        <c:axPos val="b"/>
        <c:majorTickMark val="out"/>
        <c:minorTickMark val="none"/>
        <c:tickLblPos val="nextTo"/>
        <c:crossAx val="173251968"/>
        <c:crosses val="autoZero"/>
      </c:serAx>
      <c:spPr>
        <a:solidFill>
          <a:srgbClr val="FFFFD9"/>
        </a:solidFill>
        <a:ln cmpd="sng"/>
      </c:spPr>
    </c:plotArea>
    <c:plotVisOnly val="1"/>
    <c:dispBlanksAs val="gap"/>
    <c:showDLblsOverMax val="0"/>
  </c:chart>
  <c:spPr>
    <a:solidFill>
      <a:srgbClr val="FFFFD9"/>
    </a:solidFill>
    <a:ln w="56800">
      <a:solidFill>
        <a:schemeClr val="tx2">
          <a:lumMod val="60000"/>
          <a:lumOff val="40000"/>
        </a:schemeClr>
      </a:solidFill>
    </a:ln>
    <a:effectLst/>
    <a:scene3d>
      <a:camera prst="orthographicFront"/>
      <a:lightRig rig="threePt" dir="t"/>
    </a:scene3d>
    <a:sp3d>
      <a:bevelT/>
    </a:sp3d>
  </c:spPr>
  <c:txPr>
    <a:bodyPr/>
    <a:lstStyle/>
    <a:p>
      <a:pPr>
        <a:defRPr sz="1794"/>
      </a:pPr>
      <a:endParaRPr lang="ru-RU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solidFill>
          <a:schemeClr val="bg1">
            <a:lumMod val="95000"/>
          </a:schemeClr>
        </a:solidFill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0456312093115128"/>
          <c:y val="5.0840765757360899E-2"/>
          <c:w val="0.81470914146455409"/>
          <c:h val="0.83738216389580522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  <a:effectLst>
              <a:outerShdw blurRad="76200" dist="12700" dir="2700000" sy="-23000" kx="-8004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hreePt" dir="t"/>
            </a:scene3d>
            <a:sp3d prstMaterial="matte">
              <a:bevelT/>
              <a:contourClr>
                <a:srgbClr val="000000"/>
              </a:contourClr>
            </a:sp3d>
          </c:spPr>
          <c:invertIfNegative val="0"/>
          <c:dLbls>
            <c:dLbl>
              <c:idx val="0"/>
              <c:layout>
                <c:manualLayout>
                  <c:x val="3.9715107154010415E-3"/>
                  <c:y val="9.31190058588648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9.8876324504808735E-3"/>
                  <c:y val="0.14495876404075084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chemeClr val="bg1"/>
                        </a:solidFill>
                      </a:rPr>
                      <a:t>87,6</a:t>
                    </a:r>
                    <a:endParaRPr lang="en-US" dirty="0">
                      <a:solidFill>
                        <a:schemeClr val="tx1"/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6563804828889896E-2"/>
                  <c:y val="0.1419408889054744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2464794875902029E-2"/>
                  <c:y val="0.1422133074597902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8334">
                <a:noFill/>
              </a:ln>
            </c:spPr>
            <c:txPr>
              <a:bodyPr/>
              <a:lstStyle/>
              <a:p>
                <a:pPr>
                  <a:defRPr sz="1192" b="1">
                    <a:solidFill>
                      <a:schemeClr val="bg1"/>
                    </a:solidFill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  <c:pt idx="3">
                  <c:v>2024 год</c:v>
                </c:pt>
              </c:strCache>
            </c:strRef>
          </c:cat>
          <c:val>
            <c:numRef>
              <c:f>Лист1!$B$2:$B$5</c:f>
              <c:numCache>
                <c:formatCode>0.0</c:formatCode>
                <c:ptCount val="4"/>
                <c:pt idx="0">
                  <c:v>15.6</c:v>
                </c:pt>
                <c:pt idx="1">
                  <c:v>87.6</c:v>
                </c:pt>
                <c:pt idx="2">
                  <c:v>87.6</c:v>
                </c:pt>
                <c:pt idx="3">
                  <c:v>87.6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gapDepth val="152"/>
        <c:shape val="cylinder"/>
        <c:axId val="173315584"/>
        <c:axId val="173317120"/>
        <c:axId val="173261696"/>
      </c:bar3DChart>
      <c:catAx>
        <c:axId val="17331558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192" b="1" kern="1200" baseline="0">
                <a:latin typeface="Arial Narrow" panose="020B0606020202030204" pitchFamily="34" charset="0"/>
              </a:defRPr>
            </a:pPr>
            <a:endParaRPr lang="ru-RU"/>
          </a:p>
        </c:txPr>
        <c:crossAx val="173317120"/>
        <c:crosses val="autoZero"/>
        <c:auto val="0"/>
        <c:lblAlgn val="ctr"/>
        <c:lblOffset val="100"/>
        <c:noMultiLvlLbl val="0"/>
      </c:catAx>
      <c:valAx>
        <c:axId val="173317120"/>
        <c:scaling>
          <c:orientation val="minMax"/>
          <c:min val="0"/>
        </c:scaling>
        <c:delete val="0"/>
        <c:axPos val="l"/>
        <c:majorGridlines/>
        <c:numFmt formatCode="0" sourceLinked="0"/>
        <c:majorTickMark val="out"/>
        <c:minorTickMark val="none"/>
        <c:tickLblPos val="nextTo"/>
        <c:spPr>
          <a:ln w="31479"/>
        </c:spPr>
        <c:txPr>
          <a:bodyPr/>
          <a:lstStyle/>
          <a:p>
            <a:pPr>
              <a:defRPr sz="1192" baseline="0">
                <a:latin typeface="Arial Narrow" panose="020B0606020202030204" pitchFamily="34" charset="0"/>
              </a:defRPr>
            </a:pPr>
            <a:endParaRPr lang="ru-RU"/>
          </a:p>
        </c:txPr>
        <c:crossAx val="173315584"/>
        <c:crosses val="autoZero"/>
        <c:crossBetween val="between"/>
      </c:valAx>
      <c:serAx>
        <c:axId val="173261696"/>
        <c:scaling>
          <c:orientation val="minMax"/>
        </c:scaling>
        <c:delete val="1"/>
        <c:axPos val="b"/>
        <c:majorTickMark val="out"/>
        <c:minorTickMark val="none"/>
        <c:tickLblPos val="nextTo"/>
        <c:crossAx val="173317120"/>
        <c:crosses val="autoZero"/>
      </c:serAx>
      <c:spPr>
        <a:noFill/>
        <a:ln w="25394">
          <a:noFill/>
        </a:ln>
      </c:spPr>
    </c:plotArea>
    <c:plotVisOnly val="1"/>
    <c:dispBlanksAs val="gap"/>
    <c:showDLblsOverMax val="0"/>
  </c:chart>
  <c:spPr>
    <a:solidFill>
      <a:srgbClr val="FFFFD9"/>
    </a:solidFill>
    <a:ln w="56666">
      <a:solidFill>
        <a:schemeClr val="tx2">
          <a:lumMod val="60000"/>
          <a:lumOff val="40000"/>
        </a:schemeClr>
      </a:solidFill>
    </a:ln>
    <a:effectLst/>
    <a:scene3d>
      <a:camera prst="orthographicFront"/>
      <a:lightRig rig="threePt" dir="t"/>
    </a:scene3d>
    <a:sp3d>
      <a:bevelT/>
    </a:sp3d>
  </c:spPr>
  <c:txPr>
    <a:bodyPr/>
    <a:lstStyle/>
    <a:p>
      <a:pPr>
        <a:defRPr sz="1787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2539442244116402E-2"/>
          <c:y val="0.16096800703225417"/>
          <c:w val="0.63678452929232898"/>
          <c:h val="0.83903182593406089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380">
          <a:noFill/>
        </a:ln>
      </c:spPr>
    </c:plotArea>
    <c:plotVisOnly val="1"/>
    <c:dispBlanksAs val="zero"/>
    <c:showDLblsOverMax val="0"/>
  </c:chart>
  <c:txPr>
    <a:bodyPr/>
    <a:lstStyle/>
    <a:p>
      <a:pPr>
        <a:defRPr sz="1799"/>
      </a:pPr>
      <a:endParaRPr lang="ru-RU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solidFill>
          <a:schemeClr val="bg1">
            <a:lumMod val="95000"/>
          </a:schemeClr>
        </a:solidFill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1978338914532236"/>
          <c:y val="4.7159221536282381E-2"/>
          <c:w val="0.85472682294023594"/>
          <c:h val="0.8423040841108661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  <a:effectLst>
              <a:outerShdw blurRad="76200" dist="12700" dir="2700000" sy="-23000" kx="-8004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hreePt" dir="t"/>
            </a:scene3d>
            <a:sp3d prstMaterial="matte">
              <a:bevelT/>
              <a:contourClr>
                <a:srgbClr val="000000"/>
              </a:contourClr>
            </a:sp3d>
          </c:spPr>
          <c:invertIfNegative val="0"/>
          <c:dLbls>
            <c:dLbl>
              <c:idx val="0"/>
              <c:layout>
                <c:manualLayout>
                  <c:x val="7.880954535855432E-3"/>
                  <c:y val="0.15150779898688005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79,0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659094337345763E-2"/>
                  <c:y val="0.1524270286700910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1627598274353636E-2"/>
                  <c:y val="8.97357957219366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2.3716776782212567E-2"/>
                  <c:y val="9.30844456925429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8303">
                <a:noFill/>
              </a:ln>
            </c:spPr>
            <c:txPr>
              <a:bodyPr/>
              <a:lstStyle/>
              <a:p>
                <a:pPr>
                  <a:defRPr sz="1191" b="1">
                    <a:solidFill>
                      <a:schemeClr val="bg1"/>
                    </a:solidFill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  <c:pt idx="3">
                  <c:v>2024 год</c:v>
                </c:pt>
              </c:strCache>
            </c:strRef>
          </c:cat>
          <c:val>
            <c:numRef>
              <c:f>Лист1!$B$2:$B$5</c:f>
              <c:numCache>
                <c:formatCode>0.0</c:formatCode>
                <c:ptCount val="4"/>
                <c:pt idx="0">
                  <c:v>79</c:v>
                </c:pt>
                <c:pt idx="1">
                  <c:v>58.9</c:v>
                </c:pt>
                <c:pt idx="2">
                  <c:v>29</c:v>
                </c:pt>
                <c:pt idx="3">
                  <c:v>25.4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8"/>
        <c:shape val="cylinder"/>
        <c:axId val="173875584"/>
        <c:axId val="173877120"/>
        <c:axId val="75859712"/>
      </c:bar3DChart>
      <c:catAx>
        <c:axId val="17387558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191" b="1" kern="1200" baseline="0">
                <a:latin typeface="Arial Narrow" panose="020B0606020202030204" pitchFamily="34" charset="0"/>
              </a:defRPr>
            </a:pPr>
            <a:endParaRPr lang="ru-RU"/>
          </a:p>
        </c:txPr>
        <c:crossAx val="173877120"/>
        <c:crosses val="autoZero"/>
        <c:auto val="0"/>
        <c:lblAlgn val="ctr"/>
        <c:lblOffset val="100"/>
        <c:noMultiLvlLbl val="0"/>
      </c:catAx>
      <c:valAx>
        <c:axId val="173877120"/>
        <c:scaling>
          <c:orientation val="minMax"/>
        </c:scaling>
        <c:delete val="0"/>
        <c:axPos val="l"/>
        <c:majorGridlines/>
        <c:numFmt formatCode="0" sourceLinked="0"/>
        <c:majorTickMark val="out"/>
        <c:minorTickMark val="none"/>
        <c:tickLblPos val="nextTo"/>
        <c:spPr>
          <a:ln w="31447"/>
        </c:spPr>
        <c:txPr>
          <a:bodyPr/>
          <a:lstStyle/>
          <a:p>
            <a:pPr>
              <a:defRPr sz="1191" baseline="0">
                <a:latin typeface="Arial Narrow" panose="020B0606020202030204" pitchFamily="34" charset="0"/>
              </a:defRPr>
            </a:pPr>
            <a:endParaRPr lang="ru-RU"/>
          </a:p>
        </c:txPr>
        <c:crossAx val="173875584"/>
        <c:crosses val="autoZero"/>
        <c:crossBetween val="between"/>
      </c:valAx>
      <c:serAx>
        <c:axId val="75859712"/>
        <c:scaling>
          <c:orientation val="minMax"/>
        </c:scaling>
        <c:delete val="1"/>
        <c:axPos val="b"/>
        <c:majorTickMark val="out"/>
        <c:minorTickMark val="none"/>
        <c:tickLblPos val="nextTo"/>
        <c:crossAx val="173877120"/>
        <c:crosses val="autoZero"/>
      </c:serAx>
      <c:spPr>
        <a:solidFill>
          <a:srgbClr val="FFFFD9"/>
        </a:solidFill>
        <a:ln cmpd="sng"/>
      </c:spPr>
    </c:plotArea>
    <c:plotVisOnly val="1"/>
    <c:dispBlanksAs val="gap"/>
    <c:showDLblsOverMax val="0"/>
  </c:chart>
  <c:spPr>
    <a:solidFill>
      <a:srgbClr val="FFFFE5"/>
    </a:solidFill>
    <a:ln w="56606">
      <a:solidFill>
        <a:schemeClr val="tx2">
          <a:lumMod val="60000"/>
          <a:lumOff val="40000"/>
        </a:schemeClr>
      </a:solidFill>
    </a:ln>
    <a:effectLst/>
    <a:scene3d>
      <a:camera prst="orthographicFront"/>
      <a:lightRig rig="threePt" dir="t"/>
    </a:scene3d>
    <a:sp3d>
      <a:bevelT/>
    </a:sp3d>
  </c:spPr>
  <c:txPr>
    <a:bodyPr/>
    <a:lstStyle/>
    <a:p>
      <a:pPr>
        <a:defRPr sz="1784"/>
      </a:pPr>
      <a:endParaRPr lang="ru-RU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solidFill>
          <a:schemeClr val="bg1">
            <a:lumMod val="95000"/>
          </a:schemeClr>
        </a:solidFill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1660958769504892"/>
          <c:y val="4.1849661914937213E-2"/>
          <c:w val="0.80251295607677575"/>
          <c:h val="0.86826207072401085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 на доходы физических лиц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  <a:effectLst>
              <a:outerShdw blurRad="76200" dist="12700" dir="2700000" sy="-23000" kx="-8004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hreePt" dir="t"/>
            </a:scene3d>
            <a:sp3d prstMaterial="matte">
              <a:bevelT/>
              <a:contourClr>
                <a:srgbClr val="000000"/>
              </a:contourClr>
            </a:sp3d>
          </c:spPr>
          <c:invertIfNegative val="0"/>
          <c:dLbls>
            <c:dLbl>
              <c:idx val="0"/>
              <c:layout>
                <c:manualLayout>
                  <c:x val="1.4172704285508405E-2"/>
                  <c:y val="0.1165503615022099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0714164057279861E-2"/>
                  <c:y val="0.1285089131516552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2858883488149671E-2"/>
                  <c:y val="0.1412118373679126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6638673077678811E-2"/>
                  <c:y val="0.1403688200684952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8353">
                <a:noFill/>
              </a:ln>
            </c:spPr>
            <c:txPr>
              <a:bodyPr anchor="ctr" anchorCtr="0"/>
              <a:lstStyle/>
              <a:p>
                <a:pPr>
                  <a:defRPr sz="1287" b="1">
                    <a:solidFill>
                      <a:schemeClr val="bg1"/>
                    </a:solidFill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  <c:pt idx="3">
                  <c:v>2024 год</c:v>
                </c:pt>
              </c:strCache>
            </c:strRef>
          </c:cat>
          <c:val>
            <c:numRef>
              <c:f>Лист1!$B$2:$B$5</c:f>
              <c:numCache>
                <c:formatCode>0.0</c:formatCode>
                <c:ptCount val="4"/>
                <c:pt idx="0">
                  <c:v>23.6</c:v>
                </c:pt>
                <c:pt idx="1">
                  <c:v>25.6</c:v>
                </c:pt>
                <c:pt idx="2">
                  <c:v>24.4</c:v>
                </c:pt>
                <c:pt idx="3">
                  <c:v>22.8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shape val="cylinder"/>
        <c:axId val="173852160"/>
        <c:axId val="173853696"/>
        <c:axId val="173263488"/>
      </c:bar3DChart>
      <c:catAx>
        <c:axId val="1738521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287" b="0" kern="1200" baseline="0">
                <a:latin typeface="Arial Narrow" panose="020B0606020202030204" pitchFamily="34" charset="0"/>
              </a:defRPr>
            </a:pPr>
            <a:endParaRPr lang="ru-RU"/>
          </a:p>
        </c:txPr>
        <c:crossAx val="173853696"/>
        <c:crosses val="autoZero"/>
        <c:auto val="0"/>
        <c:lblAlgn val="ctr"/>
        <c:lblOffset val="100"/>
        <c:noMultiLvlLbl val="0"/>
      </c:catAx>
      <c:valAx>
        <c:axId val="173853696"/>
        <c:scaling>
          <c:orientation val="minMax"/>
          <c:max val="50"/>
          <c:min val="5"/>
        </c:scaling>
        <c:delete val="0"/>
        <c:axPos val="l"/>
        <c:majorGridlines/>
        <c:numFmt formatCode="0" sourceLinked="0"/>
        <c:majorTickMark val="out"/>
        <c:minorTickMark val="none"/>
        <c:tickLblPos val="nextTo"/>
        <c:spPr>
          <a:ln w="31501"/>
        </c:spPr>
        <c:txPr>
          <a:bodyPr/>
          <a:lstStyle/>
          <a:p>
            <a:pPr>
              <a:defRPr sz="1287" baseline="0">
                <a:latin typeface="Arial Narrow" panose="020B0606020202030204" pitchFamily="34" charset="0"/>
              </a:defRPr>
            </a:pPr>
            <a:endParaRPr lang="ru-RU"/>
          </a:p>
        </c:txPr>
        <c:crossAx val="173852160"/>
        <c:crosses val="autoZero"/>
        <c:crossBetween val="between"/>
      </c:valAx>
      <c:serAx>
        <c:axId val="173263488"/>
        <c:scaling>
          <c:orientation val="minMax"/>
        </c:scaling>
        <c:delete val="1"/>
        <c:axPos val="b"/>
        <c:majorTickMark val="out"/>
        <c:minorTickMark val="none"/>
        <c:tickLblPos val="nextTo"/>
        <c:crossAx val="173853696"/>
        <c:crosses val="autoZero"/>
      </c:serAx>
      <c:spPr>
        <a:noFill/>
        <a:ln w="25347">
          <a:noFill/>
        </a:ln>
      </c:spPr>
    </c:plotArea>
    <c:plotVisOnly val="1"/>
    <c:dispBlanksAs val="gap"/>
    <c:showDLblsOverMax val="0"/>
  </c:chart>
  <c:spPr>
    <a:solidFill>
      <a:srgbClr val="FFFFD9"/>
    </a:solidFill>
    <a:ln w="56697">
      <a:solidFill>
        <a:schemeClr val="tx2">
          <a:lumMod val="60000"/>
          <a:lumOff val="40000"/>
        </a:schemeClr>
      </a:solidFill>
    </a:ln>
    <a:effectLst/>
    <a:scene3d>
      <a:camera prst="orthographicFront"/>
      <a:lightRig rig="threePt" dir="t"/>
    </a:scene3d>
    <a:sp3d>
      <a:bevelT/>
    </a:sp3d>
  </c:spPr>
  <c:txPr>
    <a:bodyPr/>
    <a:lstStyle/>
    <a:p>
      <a:pPr>
        <a:defRPr sz="1785"/>
      </a:pPr>
      <a:endParaRPr lang="ru-RU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solidFill>
          <a:schemeClr val="bg1">
            <a:lumMod val="95000"/>
          </a:schemeClr>
        </a:solidFill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3657630982483263"/>
          <c:y val="3.3731815121622807E-2"/>
          <c:w val="0.8357907424633485"/>
          <c:h val="0.86826207072401085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  <a:effectLst>
              <a:outerShdw blurRad="76200" dist="12700" dir="2700000" sy="-23000" kx="-8004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hreePt" dir="t"/>
            </a:scene3d>
            <a:sp3d prstMaterial="matte">
              <a:bevelT/>
              <a:contourClr>
                <a:srgbClr val="000000"/>
              </a:contourClr>
            </a:sp3d>
          </c:spPr>
          <c:invertIfNegative val="0"/>
          <c:dLbls>
            <c:dLbl>
              <c:idx val="0"/>
              <c:layout>
                <c:manualLayout>
                  <c:x val="1.08443932029295E-2"/>
                  <c:y val="0.1946175687146914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1.8689668564699103E-3"/>
                  <c:y val="7.06197585430660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3150170071223197E-2"/>
                  <c:y val="7.20331315378935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649296224606769E-2"/>
                  <c:y val="6.35487199300497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8236">
                <a:noFill/>
              </a:ln>
            </c:spPr>
            <c:txPr>
              <a:bodyPr anchor="ctr" anchorCtr="0"/>
              <a:lstStyle/>
              <a:p>
                <a:pPr>
                  <a:defRPr sz="1282" b="1">
                    <a:solidFill>
                      <a:schemeClr val="bg1"/>
                    </a:solidFill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  <c:pt idx="3">
                  <c:v>2024 год</c:v>
                </c:pt>
              </c:strCache>
            </c:strRef>
          </c:cat>
          <c:val>
            <c:numRef>
              <c:f>Лист1!$B$2:$B$5</c:f>
              <c:numCache>
                <c:formatCode>0.0</c:formatCode>
                <c:ptCount val="4"/>
                <c:pt idx="0">
                  <c:v>10.1</c:v>
                </c:pt>
                <c:pt idx="1">
                  <c:v>2.6</c:v>
                </c:pt>
                <c:pt idx="2">
                  <c:v>2.7</c:v>
                </c:pt>
                <c:pt idx="3">
                  <c:v>2.4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shape val="cylinder"/>
        <c:axId val="13226368"/>
        <c:axId val="13227904"/>
        <c:axId val="173532480"/>
      </c:bar3DChart>
      <c:catAx>
        <c:axId val="1322636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282" b="0" kern="1200" baseline="0">
                <a:latin typeface="Arial Narrow" panose="020B0606020202030204" pitchFamily="34" charset="0"/>
              </a:defRPr>
            </a:pPr>
            <a:endParaRPr lang="ru-RU"/>
          </a:p>
        </c:txPr>
        <c:crossAx val="13227904"/>
        <c:crosses val="autoZero"/>
        <c:auto val="0"/>
        <c:lblAlgn val="ctr"/>
        <c:lblOffset val="100"/>
        <c:noMultiLvlLbl val="0"/>
      </c:catAx>
      <c:valAx>
        <c:axId val="13227904"/>
        <c:scaling>
          <c:orientation val="minMax"/>
          <c:max val="15"/>
          <c:min val="0"/>
        </c:scaling>
        <c:delete val="0"/>
        <c:axPos val="l"/>
        <c:majorGridlines/>
        <c:minorGridlines/>
        <c:numFmt formatCode="0" sourceLinked="0"/>
        <c:majorTickMark val="out"/>
        <c:minorTickMark val="none"/>
        <c:tickLblPos val="nextTo"/>
        <c:spPr>
          <a:ln w="31372"/>
        </c:spPr>
        <c:txPr>
          <a:bodyPr/>
          <a:lstStyle/>
          <a:p>
            <a:pPr>
              <a:defRPr sz="1282" baseline="0">
                <a:latin typeface="Arial Narrow" panose="020B0606020202030204" pitchFamily="34" charset="0"/>
              </a:defRPr>
            </a:pPr>
            <a:endParaRPr lang="ru-RU"/>
          </a:p>
        </c:txPr>
        <c:crossAx val="13226368"/>
        <c:crosses val="autoZero"/>
        <c:crossBetween val="between"/>
        <c:minorUnit val="5"/>
      </c:valAx>
      <c:serAx>
        <c:axId val="173532480"/>
        <c:scaling>
          <c:orientation val="minMax"/>
        </c:scaling>
        <c:delete val="1"/>
        <c:axPos val="b"/>
        <c:majorTickMark val="out"/>
        <c:minorTickMark val="none"/>
        <c:tickLblPos val="nextTo"/>
        <c:crossAx val="13227904"/>
        <c:crosses val="autoZero"/>
      </c:serAx>
      <c:spPr>
        <a:noFill/>
        <a:ln w="25373">
          <a:noFill/>
        </a:ln>
      </c:spPr>
    </c:plotArea>
    <c:plotVisOnly val="1"/>
    <c:dispBlanksAs val="gap"/>
    <c:showDLblsOverMax val="0"/>
  </c:chart>
  <c:spPr>
    <a:solidFill>
      <a:srgbClr val="FFFFD9"/>
    </a:solidFill>
    <a:ln w="56465">
      <a:solidFill>
        <a:schemeClr val="tx2">
          <a:lumMod val="60000"/>
          <a:lumOff val="40000"/>
        </a:schemeClr>
      </a:solidFill>
    </a:ln>
    <a:effectLst/>
    <a:scene3d>
      <a:camera prst="orthographicFront"/>
      <a:lightRig rig="threePt" dir="t"/>
    </a:scene3d>
    <a:sp3d>
      <a:bevelT/>
    </a:sp3d>
  </c:spPr>
  <c:txPr>
    <a:bodyPr/>
    <a:lstStyle/>
    <a:p>
      <a:pPr>
        <a:defRPr sz="1777"/>
      </a:pPr>
      <a:endParaRPr lang="ru-RU"/>
    </a:p>
  </c:tx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  <c:spPr>
        <a:solidFill>
          <a:schemeClr val="bg1">
            <a:lumMod val="95000"/>
          </a:schemeClr>
        </a:solidFill>
      </c:spPr>
    </c:floor>
    <c:sideWall>
      <c:thickness val="0"/>
      <c:spPr>
        <a:solidFill>
          <a:srgbClr val="FFFFFF"/>
        </a:solidFill>
      </c:spPr>
    </c:sideWall>
    <c:backWall>
      <c:thickness val="0"/>
      <c:spPr>
        <a:solidFill>
          <a:schemeClr val="bg1"/>
        </a:solidFill>
      </c:spPr>
    </c:backWall>
    <c:plotArea>
      <c:layout>
        <c:manualLayout>
          <c:layoutTarget val="inner"/>
          <c:xMode val="edge"/>
          <c:yMode val="edge"/>
          <c:x val="9.8791848389115436E-2"/>
          <c:y val="5.8428230196644837E-2"/>
          <c:w val="0.7270194099990791"/>
          <c:h val="0.8102384991411211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 - всего</c:v>
                </c:pt>
              </c:strCache>
            </c:strRef>
          </c:tx>
          <c:spPr>
            <a:solidFill>
              <a:srgbClr val="72A2DC"/>
            </a:solidFill>
            <a:ln>
              <a:solidFill>
                <a:srgbClr val="0070C0"/>
              </a:solidFill>
            </a:ln>
            <a:effectLst>
              <a:outerShdw blurRad="76200" dist="12700" dir="2700000" sy="-23000" kx="-8004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2.9184323182395045E-2"/>
                  <c:y val="-2.2894829229148903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13 068,7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3.2249631561213223E-2"/>
                  <c:y val="-2.84675761071267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3.0744569167210179E-2"/>
                  <c:y val="-3.26092080846582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003727679760966E-2"/>
                  <c:y val="-1.0159483704089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" sourceLinked="0"/>
            <c:spPr>
              <a:noFill/>
              <a:ln w="19032">
                <a:solidFill>
                  <a:schemeClr val="tx2">
                    <a:lumMod val="60000"/>
                    <a:lumOff val="40000"/>
                  </a:schemeClr>
                </a:solidFill>
              </a:ln>
            </c:spPr>
            <c:txPr>
              <a:bodyPr rot="-2100000"/>
              <a:lstStyle/>
              <a:p>
                <a:pPr>
                  <a:defRPr sz="1400" b="1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</c:strCache>
            </c:str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13068.7</c:v>
                </c:pt>
                <c:pt idx="1">
                  <c:v>11544.5</c:v>
                </c:pt>
                <c:pt idx="2">
                  <c:v>11775</c:v>
                </c:pt>
              </c:numCache>
            </c:numRef>
          </c:val>
          <c:shape val="cylinder"/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Налоговые и неналоговые доходы</c:v>
                </c:pt>
              </c:strCache>
            </c:strRef>
          </c:tx>
          <c:spPr>
            <a:solidFill>
              <a:srgbClr val="C00000"/>
            </a:solidFill>
            <a:ln>
              <a:solidFill>
                <a:srgbClr val="FF0000"/>
              </a:solidFill>
            </a:ln>
            <a:effectLst>
              <a:outerShdw algn="ctr" rotWithShape="0">
                <a:srgbClr val="92D050"/>
              </a:outerShdw>
            </a:effectLst>
            <a:scene3d>
              <a:camera prst="orthographicFront"/>
              <a:lightRig rig="threePt" dir="t"/>
            </a:scene3d>
            <a:sp3d prstMaterial="dkEdge">
              <a:bevelT/>
            </a:sp3d>
          </c:spPr>
          <c:invertIfNegative val="0"/>
          <c:dLbls>
            <c:dLbl>
              <c:idx val="0"/>
              <c:layout>
                <c:manualLayout>
                  <c:x val="1.3886286719319718E-2"/>
                  <c:y val="-2.26300215657756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7642181800817204E-2"/>
                  <c:y val="-2.56610160991022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9992905314947251E-2"/>
                  <c:y val="-1.90952404834745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003727679760966E-2"/>
                  <c:y val="-2.929873888656247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" sourceLinked="0"/>
            <c:spPr>
              <a:solidFill>
                <a:schemeClr val="bg1"/>
              </a:solidFill>
              <a:ln w="15860">
                <a:solidFill>
                  <a:srgbClr val="C00000"/>
                </a:solidFill>
              </a:ln>
              <a:scene3d>
                <a:camera prst="orthographicFront"/>
                <a:lightRig rig="threePt" dir="t"/>
              </a:scene3d>
              <a:sp3d>
                <a:bevelB/>
              </a:sp3d>
            </c:spPr>
            <c:txPr>
              <a:bodyPr rot="-2100000"/>
              <a:lstStyle/>
              <a:p>
                <a:pPr>
                  <a:defRPr sz="1200" b="1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</c:strCache>
            </c:strRef>
          </c:cat>
          <c:val>
            <c:numRef>
              <c:f>Лист1!$C$2:$C$4</c:f>
              <c:numCache>
                <c:formatCode>#,##0.0</c:formatCode>
                <c:ptCount val="3"/>
                <c:pt idx="0">
                  <c:v>5632.6</c:v>
                </c:pt>
                <c:pt idx="1">
                  <c:v>5780</c:v>
                </c:pt>
                <c:pt idx="2">
                  <c:v>6053.6</c:v>
                </c:pt>
              </c:numCache>
            </c:numRef>
          </c:val>
          <c:shape val="cylinder"/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Безвозмездные поступления</c:v>
                </c:pt>
              </c:strCache>
            </c:strRef>
          </c:tx>
          <c:spPr>
            <a:ln w="12672" cmpd="sng">
              <a:solidFill>
                <a:srgbClr val="8AAC46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2.1392847188519016E-2"/>
                  <c:y val="-1.1945853490785327E-2"/>
                </c:manualLayout>
              </c:layout>
              <c:tx>
                <c:rich>
                  <a:bodyPr/>
                  <a:lstStyle/>
                  <a:p>
                    <a:r>
                      <a:rPr lang="ru-RU" sz="1200" b="1" dirty="0" smtClean="0"/>
                      <a:t>7 436,1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2797766636025358E-2"/>
                  <c:y val="-1.99107277195446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6176634756014221E-2"/>
                  <c:y val="-1.27413611515121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General" sourceLinked="0"/>
            <c:spPr>
              <a:noFill/>
              <a:ln w="19032">
                <a:solidFill>
                  <a:srgbClr val="009900"/>
                </a:solidFill>
              </a:ln>
            </c:spPr>
            <c:txPr>
              <a:bodyPr rot="-2100000"/>
              <a:lstStyle/>
              <a:p>
                <a:pPr>
                  <a:defRPr sz="1200" b="1"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</c:strCache>
            </c:strRef>
          </c:cat>
          <c:val>
            <c:numRef>
              <c:f>Лист1!$D$2:$D$4</c:f>
              <c:numCache>
                <c:formatCode>#,##0.0</c:formatCode>
                <c:ptCount val="3"/>
                <c:pt idx="0">
                  <c:v>7436.1</c:v>
                </c:pt>
                <c:pt idx="1">
                  <c:v>5764.5</c:v>
                </c:pt>
                <c:pt idx="2">
                  <c:v>5721.4</c:v>
                </c:pt>
              </c:numCache>
            </c:numRef>
          </c:val>
          <c:shape val="cylinder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9"/>
        <c:shape val="box"/>
        <c:axId val="13147520"/>
        <c:axId val="174195840"/>
        <c:axId val="0"/>
      </c:bar3DChart>
      <c:catAx>
        <c:axId val="1314752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400" b="1" kern="1200" baseline="0">
                <a:latin typeface="Arial Narrow" panose="020B0606020202030204" pitchFamily="34" charset="0"/>
              </a:defRPr>
            </a:pPr>
            <a:endParaRPr lang="ru-RU"/>
          </a:p>
        </c:txPr>
        <c:crossAx val="174195840"/>
        <c:crosses val="autoZero"/>
        <c:auto val="0"/>
        <c:lblAlgn val="ctr"/>
        <c:lblOffset val="100"/>
        <c:noMultiLvlLbl val="0"/>
      </c:catAx>
      <c:valAx>
        <c:axId val="174195840"/>
        <c:scaling>
          <c:orientation val="minMax"/>
        </c:scaling>
        <c:delete val="0"/>
        <c:axPos val="l"/>
        <c:majorGridlines/>
        <c:numFmt formatCode="0" sourceLinked="0"/>
        <c:majorTickMark val="out"/>
        <c:minorTickMark val="none"/>
        <c:tickLblPos val="nextTo"/>
        <c:spPr>
          <a:ln w="31673"/>
        </c:spPr>
        <c:txPr>
          <a:bodyPr/>
          <a:lstStyle/>
          <a:p>
            <a:pPr>
              <a:defRPr sz="1400" baseline="0">
                <a:latin typeface="Arial Narrow" panose="020B0606020202030204" pitchFamily="34" charset="0"/>
              </a:defRPr>
            </a:pPr>
            <a:endParaRPr lang="ru-RU"/>
          </a:p>
        </c:txPr>
        <c:crossAx val="13147520"/>
        <c:crosses val="autoZero"/>
        <c:crossBetween val="between"/>
      </c:valAx>
      <c:spPr>
        <a:noFill/>
        <a:ln w="25391">
          <a:noFill/>
        </a:ln>
      </c:spPr>
    </c:plotArea>
    <c:legend>
      <c:legendPos val="r"/>
      <c:layout>
        <c:manualLayout>
          <c:xMode val="edge"/>
          <c:yMode val="edge"/>
          <c:x val="0.81112398609501735"/>
          <c:y val="9.0476190476190474E-2"/>
          <c:w val="0.18887601390498263"/>
          <c:h val="0.71666666666666667"/>
        </c:manualLayout>
      </c:layout>
      <c:overlay val="0"/>
      <c:spPr>
        <a:ln>
          <a:noFill/>
        </a:ln>
      </c:spPr>
      <c:txPr>
        <a:bodyPr/>
        <a:lstStyle/>
        <a:p>
          <a:pPr>
            <a:defRPr sz="1593">
              <a:latin typeface="Arial Narrow" panose="020B0606020202030204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rgbClr val="FFFFDD"/>
    </a:solidFill>
    <a:ln w="57017">
      <a:solidFill>
        <a:schemeClr val="accent1">
          <a:lumMod val="75000"/>
        </a:schemeClr>
      </a:solidFill>
    </a:ln>
    <a:effectLst/>
    <a:scene3d>
      <a:camera prst="orthographicFront"/>
      <a:lightRig rig="threePt" dir="t"/>
    </a:scene3d>
    <a:sp3d>
      <a:bevelT/>
    </a:sp3d>
  </c:spPr>
  <c:txPr>
    <a:bodyPr/>
    <a:lstStyle/>
    <a:p>
      <a:pPr>
        <a:defRPr sz="1793"/>
      </a:pPr>
      <a:endParaRPr lang="ru-RU"/>
    </a:p>
  </c:txPr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2539442244116402E-2"/>
          <c:y val="0.16096800703225417"/>
          <c:w val="0.63678452929232898"/>
          <c:h val="0.83903182593406089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18986">
          <a:noFill/>
        </a:ln>
      </c:spPr>
    </c:plotArea>
    <c:plotVisOnly val="1"/>
    <c:dispBlanksAs val="zero"/>
    <c:showDLblsOverMax val="0"/>
  </c:chart>
  <c:txPr>
    <a:bodyPr/>
    <a:lstStyle/>
    <a:p>
      <a:pPr>
        <a:defRPr sz="1345"/>
      </a:pPr>
      <a:endParaRPr lang="ru-RU"/>
    </a:p>
  </c:txPr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6577382400747498E-2"/>
          <c:y val="4.3339608933038481E-2"/>
          <c:w val="0.92596076293924323"/>
          <c:h val="0.91058375545336767"/>
        </c:manualLayout>
      </c:layout>
      <c:ofPieChart>
        <c:ofPieType val="pie"/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Доля в общем объеме налоговых и неналоговых доходов</c:v>
                </c:pt>
              </c:strCache>
            </c:strRef>
          </c:tx>
          <c:spPr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 prstMaterial="metal">
              <a:bevelT w="57150" h="38100"/>
              <a:contourClr>
                <a:srgbClr val="000000"/>
              </a:contourClr>
            </a:sp3d>
          </c:spPr>
          <c:dPt>
            <c:idx val="0"/>
            <c:bubble3D val="0"/>
            <c:spPr>
              <a:solidFill>
                <a:schemeClr val="tx2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 prstMaterial="metal">
                <a:bevelT w="57150" h="38100"/>
                <a:contourClr>
                  <a:srgbClr val="000000"/>
                </a:contourClr>
              </a:sp3d>
            </c:spPr>
          </c:dPt>
          <c:dPt>
            <c:idx val="1"/>
            <c:bubble3D val="0"/>
            <c:spPr>
              <a:solidFill>
                <a:srgbClr val="FF0000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 prstMaterial="metal">
                <a:bevelT w="57150" h="38100"/>
                <a:contourClr>
                  <a:srgbClr val="000000"/>
                </a:contourClr>
              </a:sp3d>
            </c:spPr>
          </c:dPt>
          <c:dPt>
            <c:idx val="2"/>
            <c:bubble3D val="0"/>
            <c:spPr>
              <a:solidFill>
                <a:schemeClr val="accent3">
                  <a:lumMod val="75000"/>
                </a:schemeClr>
              </a:solidFill>
              <a:ln>
                <a:solidFill>
                  <a:schemeClr val="tx1"/>
                </a:solidFill>
              </a:ln>
              <a:effectLst/>
              <a:scene3d>
                <a:camera prst="orthographicFront"/>
                <a:lightRig rig="threePt" dir="t"/>
              </a:scene3d>
              <a:sp3d prstMaterial="metal">
                <a:bevelT w="57150" h="38100"/>
                <a:contourClr>
                  <a:srgbClr val="000000"/>
                </a:contourClr>
              </a:sp3d>
            </c:spPr>
          </c:dPt>
          <c:dPt>
            <c:idx val="3"/>
            <c:bubble3D val="0"/>
            <c:spPr>
              <a:pattFill prst="lgGrid">
                <a:fgClr>
                  <a:schemeClr val="tx2">
                    <a:lumMod val="75000"/>
                  </a:schemeClr>
                </a:fgClr>
                <a:bgClr>
                  <a:srgbClr val="FFA4D9"/>
                </a:bgClr>
              </a:pattFill>
              <a:ln w="50581">
                <a:solidFill>
                  <a:schemeClr val="accent1">
                    <a:lumMod val="50000"/>
                  </a:schemeClr>
                </a:solidFill>
              </a:ln>
              <a:scene3d>
                <a:camera prst="orthographicFront"/>
                <a:lightRig rig="threePt" dir="t"/>
              </a:scene3d>
              <a:sp3d prstMaterial="metal">
                <a:bevelT w="57150" h="38100"/>
                <a:contourClr>
                  <a:srgbClr val="000000"/>
                </a:contourClr>
              </a:sp3d>
            </c:spPr>
          </c:dPt>
          <c:dPt>
            <c:idx val="4"/>
            <c:bubble3D val="0"/>
            <c:spPr>
              <a:pattFill prst="lgGrid">
                <a:fgClr>
                  <a:schemeClr val="tx2">
                    <a:lumMod val="75000"/>
                  </a:schemeClr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ln w="50581">
                <a:solidFill>
                  <a:schemeClr val="accent1">
                    <a:lumMod val="50000"/>
                  </a:schemeClr>
                </a:solidFill>
              </a:ln>
              <a:scene3d>
                <a:camera prst="orthographicFront"/>
                <a:lightRig rig="threePt" dir="t"/>
              </a:scene3d>
              <a:sp3d prstMaterial="metal">
                <a:bevelT w="57150" h="38100"/>
                <a:contourClr>
                  <a:srgbClr val="000000"/>
                </a:contourClr>
              </a:sp3d>
            </c:spPr>
          </c:dPt>
          <c:dPt>
            <c:idx val="5"/>
            <c:bubble3D val="0"/>
            <c:explosion val="46"/>
            <c:spPr>
              <a:solidFill>
                <a:schemeClr val="tx2">
                  <a:lumMod val="75000"/>
                </a:schemeClr>
              </a:solidFill>
              <a:ln w="37936">
                <a:solidFill>
                  <a:srgbClr val="002060"/>
                </a:solidFill>
              </a:ln>
              <a:scene3d>
                <a:camera prst="orthographicFront"/>
                <a:lightRig rig="threePt" dir="t"/>
              </a:scene3d>
              <a:sp3d prstMaterial="metal">
                <a:bevelT w="57150" h="38100"/>
                <a:contourClr>
                  <a:srgbClr val="000000"/>
                </a:contourClr>
              </a:sp3d>
            </c:spPr>
          </c:dPt>
          <c:dLbls>
            <c:dLbl>
              <c:idx val="0"/>
              <c:layout>
                <c:manualLayout>
                  <c:x val="0.15657189946435929"/>
                  <c:y val="-0.29509675795945156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</c:dLbl>
            <c:dLbl>
              <c:idx val="1"/>
              <c:layout>
                <c:manualLayout>
                  <c:x val="1.4832997544033819E-2"/>
                  <c:y val="1.7993704753625096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</c:dLbl>
            <c:dLbl>
              <c:idx val="2"/>
              <c:layout>
                <c:manualLayout>
                  <c:x val="8.7350638648537288E-2"/>
                  <c:y val="2.519118665507513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</c:dLbl>
            <c:dLbl>
              <c:idx val="3"/>
              <c:layout>
                <c:manualLayout>
                  <c:x val="5.7684384013185E-2"/>
                  <c:y val="6.4777337113050337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Ведомственные программы
117,2
</a:t>
                    </a:r>
                    <a:r>
                      <a:rPr lang="ru-RU" dirty="0" smtClean="0"/>
                      <a:t>0,8%</a:t>
                    </a:r>
                    <a:endParaRPr lang="ru-RU" dirty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</c:dLbl>
            <c:dLbl>
              <c:idx val="4"/>
              <c:layout>
                <c:manualLayout>
                  <c:x val="0.10712814173877215"/>
                  <c:y val="-5.0382373310150247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</c:dLbl>
            <c:dLbl>
              <c:idx val="5"/>
              <c:delete val="1"/>
            </c:dLbl>
            <c:numFmt formatCode="0.0%" sourceLinked="0"/>
            <c:txPr>
              <a:bodyPr/>
              <a:lstStyle/>
              <a:p>
                <a:pPr>
                  <a:defRPr sz="1298"/>
                </a:pPr>
                <a:endParaRPr lang="ru-RU"/>
              </a:p>
            </c:txPr>
            <c:dLblPos val="outEnd"/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  <c:leaderLines>
              <c:spPr>
                <a:ln w="15806"/>
              </c:spPr>
            </c:leaderLines>
          </c:dLbls>
          <c:cat>
            <c:strRef>
              <c:f>Лист1!$A$2:$A$6</c:f>
              <c:strCache>
                <c:ptCount val="5"/>
                <c:pt idx="0">
                  <c:v>Программы социальной направленности</c:v>
                </c:pt>
                <c:pt idx="1">
                  <c:v>Программы поддержки отраслей экономики</c:v>
                </c:pt>
                <c:pt idx="2">
                  <c:v>Программы общего характера</c:v>
                </c:pt>
                <c:pt idx="3">
                  <c:v>Ведомственные программы</c:v>
                </c:pt>
                <c:pt idx="4">
                  <c:v>Непрограммные расходы</c:v>
                </c:pt>
              </c:strCache>
            </c:strRef>
          </c:cat>
          <c:val>
            <c:numRef>
              <c:f>Лист1!$B$2:$B$6</c:f>
              <c:numCache>
                <c:formatCode>#,##0.0</c:formatCode>
                <c:ptCount val="5"/>
                <c:pt idx="0">
                  <c:v>10123.799999999999</c:v>
                </c:pt>
                <c:pt idx="1">
                  <c:v>2009.8</c:v>
                </c:pt>
                <c:pt idx="2">
                  <c:v>1116.2</c:v>
                </c:pt>
                <c:pt idx="3">
                  <c:v>117.2</c:v>
                </c:pt>
                <c:pt idx="4">
                  <c:v>138.1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gapWidth val="115"/>
        <c:secondPieSize val="22"/>
        <c:serLines/>
      </c:ofPieChart>
      <c:spPr>
        <a:noFill/>
        <a:ln w="25380">
          <a:noFill/>
        </a:ln>
      </c:spPr>
    </c:plotArea>
    <c:plotVisOnly val="1"/>
    <c:dispBlanksAs val="zero"/>
    <c:showDLblsOverMax val="0"/>
  </c:chart>
  <c:spPr>
    <a:solidFill>
      <a:srgbClr val="FFFFCC"/>
    </a:solidFill>
    <a:ln w="37936">
      <a:solidFill>
        <a:schemeClr val="accent1">
          <a:lumMod val="75000"/>
        </a:schemeClr>
      </a:solidFill>
    </a:ln>
    <a:effectLst/>
    <a:scene3d>
      <a:camera prst="orthographicFront"/>
      <a:lightRig rig="threePt" dir="t"/>
    </a:scene3d>
    <a:sp3d/>
  </c:spPr>
  <c:txPr>
    <a:bodyPr/>
    <a:lstStyle/>
    <a:p>
      <a:pPr>
        <a:defRPr sz="1792">
          <a:latin typeface="Arial Narrow" panose="020B0606020202030204" pitchFamily="34" charset="0"/>
        </a:defRPr>
      </a:pPr>
      <a:endParaRPr lang="ru-RU"/>
    </a:p>
  </c:txPr>
  <c:externalData r:id="rId1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0"/>
    <c:view3D>
      <c:rotX val="20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0361217388042973"/>
          <c:y val="6.6516929809159783E-2"/>
          <c:w val="0.78619456876267457"/>
          <c:h val="0.7374062814569422"/>
        </c:manualLayout>
      </c:layout>
      <c:bar3D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gradFill flip="none" rotWithShape="1">
              <a:gsLst>
                <a:gs pos="0">
                  <a:srgbClr val="72A2DC">
                    <a:shade val="30000"/>
                    <a:satMod val="115000"/>
                  </a:srgbClr>
                </a:gs>
                <a:gs pos="50000">
                  <a:srgbClr val="72A2DC">
                    <a:shade val="67500"/>
                    <a:satMod val="115000"/>
                  </a:srgbClr>
                </a:gs>
                <a:gs pos="100000">
                  <a:srgbClr val="72A2DC">
                    <a:shade val="100000"/>
                    <a:satMod val="115000"/>
                  </a:srgbClr>
                </a:gs>
              </a:gsLst>
              <a:lin ang="0" scaled="1"/>
              <a:tileRect/>
            </a:gradFill>
            <a:scene3d>
              <a:camera prst="orthographicFront"/>
              <a:lightRig rig="threePt" dir="t"/>
            </a:scene3d>
            <a:sp3d>
              <a:bevelT/>
              <a:contourClr>
                <a:srgbClr val="000000"/>
              </a:contourClr>
            </a:sp3d>
          </c:spPr>
          <c:invertIfNegative val="0"/>
          <c:dLbls>
            <c:dLbl>
              <c:idx val="0"/>
              <c:layout>
                <c:manualLayout>
                  <c:x val="7.9920084949386665E-3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sz="1400" dirty="0" smtClean="0"/>
                      <a:t>5</a:t>
                    </a:r>
                    <a:r>
                      <a:rPr lang="ru-RU" sz="1400" dirty="0" smtClean="0"/>
                      <a:t>6,0%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6.3936067959509341E-3"/>
                  <c:y val="-2.6421542711229963E-2"/>
                </c:manualLayout>
              </c:layout>
              <c:tx>
                <c:rich>
                  <a:bodyPr/>
                  <a:lstStyle/>
                  <a:p>
                    <a:r>
                      <a:rPr lang="ru-RU" sz="1400" dirty="0" smtClean="0"/>
                      <a:t>51,9%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3.196803397975467E-3"/>
                  <c:y val="-2.9724235550133708E-2"/>
                </c:manualLayout>
              </c:layout>
              <c:tx>
                <c:rich>
                  <a:bodyPr/>
                  <a:lstStyle/>
                  <a:p>
                    <a:r>
                      <a:rPr lang="en-US" sz="1400" dirty="0" smtClean="0"/>
                      <a:t>45,</a:t>
                    </a:r>
                    <a:r>
                      <a:rPr lang="ru-RU" sz="1400" dirty="0" smtClean="0"/>
                      <a:t>6%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5984016989877335E-3"/>
                  <c:y val="-2.6421542711229963E-2"/>
                </c:manualLayout>
              </c:layout>
              <c:tx>
                <c:rich>
                  <a:bodyPr/>
                  <a:lstStyle/>
                  <a:p>
                    <a:r>
                      <a:rPr lang="en-US" sz="1400" dirty="0" smtClean="0"/>
                      <a:t>46,</a:t>
                    </a:r>
                    <a:r>
                      <a:rPr lang="ru-RU" sz="1400" dirty="0" smtClean="0"/>
                      <a:t>5%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0">
                    <a:solidFill>
                      <a:schemeClr val="bg1"/>
                    </a:solidFill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  <c:pt idx="3">
                  <c:v>2024 год</c:v>
                </c:pt>
              </c:strCache>
            </c:strRef>
          </c:cat>
          <c:val>
            <c:numRef>
              <c:f>Лист1!$B$2:$B$5</c:f>
              <c:numCache>
                <c:formatCode>0.0</c:formatCode>
                <c:ptCount val="4"/>
                <c:pt idx="0">
                  <c:v>56</c:v>
                </c:pt>
                <c:pt idx="1">
                  <c:v>51.9</c:v>
                </c:pt>
                <c:pt idx="2">
                  <c:v>45.6</c:v>
                </c:pt>
                <c:pt idx="3">
                  <c:v>46.5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Фонд оплаты труда работников социальной сферы</c:v>
                </c:pt>
              </c:strCache>
            </c:strRef>
          </c:tx>
          <c:spPr>
            <a:gradFill flip="none" rotWithShape="1">
              <a:gsLst>
                <a:gs pos="0">
                  <a:srgbClr val="C00000">
                    <a:shade val="30000"/>
                    <a:satMod val="115000"/>
                  </a:srgbClr>
                </a:gs>
                <a:gs pos="50000">
                  <a:srgbClr val="C00000">
                    <a:shade val="67500"/>
                    <a:satMod val="115000"/>
                  </a:srgbClr>
                </a:gs>
                <a:gs pos="100000">
                  <a:srgbClr val="C00000">
                    <a:shade val="100000"/>
                    <a:satMod val="115000"/>
                  </a:srgbClr>
                </a:gs>
              </a:gsLst>
              <a:lin ang="0" scaled="1"/>
              <a:tileRect/>
            </a:gradFill>
            <a:scene3d>
              <a:camera prst="orthographicFront"/>
              <a:lightRig rig="threePt" dir="t"/>
            </a:scene3d>
            <a:sp3d>
              <a:bevelT/>
              <a:contourClr>
                <a:srgbClr val="000000"/>
              </a:contourClr>
            </a:sp3d>
          </c:spPr>
          <c:invertIfNegative val="0"/>
          <c:dLbls>
            <c:dLbl>
              <c:idx val="0"/>
              <c:layout>
                <c:manualLayout>
                  <c:x val="7.9920084949386665E-3"/>
                  <c:y val="1.1186506705376653E-2"/>
                </c:manualLayout>
              </c:layout>
              <c:tx>
                <c:rich>
                  <a:bodyPr/>
                  <a:lstStyle/>
                  <a:p>
                    <a:pPr>
                      <a:lnSpc>
                        <a:spcPct val="100000"/>
                      </a:lnSpc>
                      <a:defRPr sz="1600" b="0">
                        <a:solidFill>
                          <a:schemeClr val="bg1"/>
                        </a:solidFill>
                        <a:latin typeface="Arial Narrow" panose="020B0606020202030204" pitchFamily="34" charset="0"/>
                      </a:defRPr>
                    </a:pPr>
                    <a:r>
                      <a:rPr lang="ru-RU" sz="1600" b="1" dirty="0" smtClean="0"/>
                      <a:t>6165,6</a:t>
                    </a:r>
                    <a:r>
                      <a:rPr lang="ru-RU" sz="1600" b="0" dirty="0" smtClean="0"/>
                      <a:t>  </a:t>
                    </a:r>
                  </a:p>
                  <a:p>
                    <a:pPr>
                      <a:lnSpc>
                        <a:spcPct val="100000"/>
                      </a:lnSpc>
                      <a:defRPr sz="1600" b="0">
                        <a:solidFill>
                          <a:schemeClr val="bg1"/>
                        </a:solidFill>
                        <a:latin typeface="Arial Narrow" panose="020B0606020202030204" pitchFamily="34" charset="0"/>
                      </a:defRPr>
                    </a:pPr>
                    <a:r>
                      <a:rPr lang="en-US" sz="1400" b="0" dirty="0" smtClean="0"/>
                      <a:t>4</a:t>
                    </a:r>
                    <a:r>
                      <a:rPr lang="ru-RU" sz="1400" b="0" dirty="0" smtClean="0"/>
                      <a:t>4,0%</a:t>
                    </a:r>
                    <a:endParaRPr lang="en-US" sz="1400" dirty="0"/>
                  </a:p>
                </c:rich>
              </c:tx>
              <c:spPr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7.9920084949386665E-3"/>
                  <c:y val="-1.6513464194518726E-2"/>
                </c:manualLayout>
              </c:layout>
              <c:tx>
                <c:rich>
                  <a:bodyPr/>
                  <a:lstStyle/>
                  <a:p>
                    <a:r>
                      <a:rPr lang="ru-RU" b="1" dirty="0" smtClean="0"/>
                      <a:t>6498,7</a:t>
                    </a:r>
                  </a:p>
                  <a:p>
                    <a:r>
                      <a:rPr lang="ru-RU" sz="1400" dirty="0" smtClean="0"/>
                      <a:t>48,1%</a:t>
                    </a:r>
                    <a:endParaRPr lang="en-US" sz="1400" dirty="0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1188686034512639E-2"/>
                  <c:y val="-1.6385777408384729E-2"/>
                </c:manualLayout>
              </c:layout>
              <c:tx>
                <c:rich>
                  <a:bodyPr/>
                  <a:lstStyle/>
                  <a:p>
                    <a:r>
                      <a:rPr lang="ru-RU" b="1" dirty="0" smtClean="0"/>
                      <a:t>6534,6</a:t>
                    </a:r>
                  </a:p>
                  <a:p>
                    <a:r>
                      <a:rPr lang="en-US" sz="1400" dirty="0" smtClean="0"/>
                      <a:t>54,</a:t>
                    </a:r>
                    <a:r>
                      <a:rPr lang="ru-RU" sz="1400" dirty="0" smtClean="0"/>
                      <a:t>4%</a:t>
                    </a:r>
                    <a:endParaRPr lang="en-US" sz="1400" dirty="0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9.5904101939264016E-3"/>
                  <c:y val="-1.3210771355614982E-2"/>
                </c:manualLayout>
              </c:layout>
              <c:tx>
                <c:rich>
                  <a:bodyPr/>
                  <a:lstStyle/>
                  <a:p>
                    <a:r>
                      <a:rPr lang="ru-RU" b="1" dirty="0" smtClean="0"/>
                      <a:t>6573,9</a:t>
                    </a:r>
                  </a:p>
                  <a:p>
                    <a:r>
                      <a:rPr lang="en-US" sz="1400" dirty="0" smtClean="0"/>
                      <a:t>53,</a:t>
                    </a:r>
                    <a:r>
                      <a:rPr lang="ru-RU" sz="1400" dirty="0" smtClean="0"/>
                      <a:t>5%</a:t>
                    </a:r>
                    <a:endParaRPr lang="en-US" sz="1400" dirty="0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 b="0">
                    <a:solidFill>
                      <a:schemeClr val="bg1"/>
                    </a:solidFill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  <c:pt idx="3">
                  <c:v>2024 год</c:v>
                </c:pt>
              </c:strCache>
            </c:strRef>
          </c:cat>
          <c:val>
            <c:numRef>
              <c:f>Лист1!$C$2:$C$5</c:f>
              <c:numCache>
                <c:formatCode>0.0</c:formatCode>
                <c:ptCount val="4"/>
                <c:pt idx="0">
                  <c:v>44</c:v>
                </c:pt>
                <c:pt idx="1">
                  <c:v>48.1</c:v>
                </c:pt>
                <c:pt idx="2">
                  <c:v>54.4</c:v>
                </c:pt>
                <c:pt idx="3">
                  <c:v>53.5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6"/>
        <c:gapDepth val="80"/>
        <c:shape val="box"/>
        <c:axId val="174398848"/>
        <c:axId val="174408832"/>
        <c:axId val="0"/>
      </c:bar3DChart>
      <c:catAx>
        <c:axId val="17439884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597" b="1">
                <a:effectLst/>
                <a:latin typeface="Arial Narrow" panose="020B0606020202030204" pitchFamily="34" charset="0"/>
              </a:defRPr>
            </a:pPr>
            <a:endParaRPr lang="ru-RU"/>
          </a:p>
        </c:txPr>
        <c:crossAx val="174408832"/>
        <c:crosses val="autoZero"/>
        <c:auto val="1"/>
        <c:lblAlgn val="ctr"/>
        <c:lblOffset val="100"/>
        <c:noMultiLvlLbl val="0"/>
      </c:catAx>
      <c:valAx>
        <c:axId val="174408832"/>
        <c:scaling>
          <c:orientation val="minMax"/>
          <c:max val="1.1000000000000001"/>
          <c:min val="0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398">
                <a:latin typeface="Arial Narrow" panose="020B0606020202030204" pitchFamily="34" charset="0"/>
              </a:defRPr>
            </a:pPr>
            <a:endParaRPr lang="ru-RU"/>
          </a:p>
        </c:txPr>
        <c:crossAx val="174398848"/>
        <c:crosses val="autoZero"/>
        <c:crossBetween val="between"/>
      </c:valAx>
      <c:spPr>
        <a:noFill/>
        <a:ln w="25399">
          <a:noFill/>
        </a:ln>
      </c:spPr>
    </c:plotArea>
    <c:plotVisOnly val="1"/>
    <c:dispBlanksAs val="gap"/>
    <c:showDLblsOverMax val="0"/>
  </c:chart>
  <c:spPr>
    <a:solidFill>
      <a:srgbClr val="FFFFD9"/>
    </a:solidFill>
    <a:ln w="37997" cap="flat" cmpd="sng" algn="ctr">
      <a:solidFill>
        <a:schemeClr val="accent1"/>
      </a:solidFill>
      <a:prstDash val="solid"/>
    </a:ln>
    <a:effectLst/>
    <a:scene3d>
      <a:camera prst="orthographicFront"/>
      <a:lightRig rig="threePt" dir="t"/>
    </a:scene3d>
    <a:sp3d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>
    <c:autoUpdate val="0"/>
  </c:externalData>
  <c:userShapes r:id="rId2"/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50"/>
      <c:rotY val="210"/>
      <c:rAngAx val="0"/>
      <c:perspective val="8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0"/>
          <c:w val="0.80829548953972885"/>
          <c:h val="0.8068082237180439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ln w="6350">
              <a:solidFill>
                <a:schemeClr val="tx1"/>
              </a:solidFill>
            </a:ln>
            <a:effectLst>
              <a:outerShdw blurRad="76200" dist="38100" dir="5400000" sx="106000" sy="106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65100" prst="coolSlant"/>
            </a:sp3d>
          </c:spPr>
          <c:explosion val="8"/>
          <c:dPt>
            <c:idx val="0"/>
            <c:bubble3D val="0"/>
            <c:spPr>
              <a:solidFill>
                <a:schemeClr val="tx2">
                  <a:lumMod val="40000"/>
                  <a:lumOff val="60000"/>
                </a:schemeClr>
              </a:solidFill>
              <a:ln w="6350">
                <a:solidFill>
                  <a:schemeClr val="tx1"/>
                </a:solidFill>
              </a:ln>
              <a:effectLst>
                <a:outerShdw blurRad="76200" dist="38100" dir="5400000" sx="106000" sy="106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"/>
            <c:bubble3D val="0"/>
            <c:spPr>
              <a:solidFill>
                <a:schemeClr val="accent3">
                  <a:lumMod val="75000"/>
                </a:schemeClr>
              </a:solidFill>
              <a:ln w="6350">
                <a:solidFill>
                  <a:schemeClr val="tx1"/>
                </a:solidFill>
              </a:ln>
              <a:effectLst>
                <a:outerShdw blurRad="76200" dist="38100" dir="5400000" sx="106000" sy="106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65100" prst="coolSlant"/>
              </a:sp3d>
            </c:spPr>
          </c:dPt>
          <c:dPt>
            <c:idx val="2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 w="6350">
                <a:solidFill>
                  <a:schemeClr val="tx1"/>
                </a:solidFill>
              </a:ln>
              <a:effectLst>
                <a:outerShdw blurRad="76200" dist="38100" dir="5400000" sx="106000" sy="106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65100" prst="coolSlant"/>
              </a:sp3d>
            </c:spPr>
          </c:dPt>
          <c:dPt>
            <c:idx val="3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  <a:ln w="6350">
                <a:solidFill>
                  <a:schemeClr val="tx1"/>
                </a:solidFill>
              </a:ln>
              <a:effectLst>
                <a:outerShdw blurRad="76200" dist="38100" dir="5400000" sx="106000" sy="106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65100" prst="coolSlant"/>
              </a:sp3d>
            </c:spPr>
          </c:dPt>
          <c:dPt>
            <c:idx val="4"/>
            <c:bubble3D val="0"/>
            <c:spPr>
              <a:solidFill>
                <a:srgbClr val="FF0000"/>
              </a:solidFill>
              <a:ln w="6350">
                <a:solidFill>
                  <a:schemeClr val="tx1"/>
                </a:solidFill>
              </a:ln>
              <a:effectLst>
                <a:outerShdw blurRad="76200" dist="38100" dir="5400000" sx="106000" sy="106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65100" prst="coolSlant"/>
              </a:sp3d>
            </c:spPr>
          </c:dPt>
          <c:dPt>
            <c:idx val="5"/>
            <c:bubble3D val="0"/>
            <c:spPr>
              <a:solidFill>
                <a:srgbClr val="0070C0"/>
              </a:solidFill>
              <a:ln w="6350">
                <a:solidFill>
                  <a:schemeClr val="tx1"/>
                </a:solidFill>
              </a:ln>
              <a:effectLst>
                <a:outerShdw blurRad="76200" dist="38100" dir="5400000" sx="106000" sy="106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65100" prst="coolSlant"/>
              </a:sp3d>
            </c:spPr>
          </c:dPt>
          <c:dPt>
            <c:idx val="6"/>
            <c:bubble3D val="0"/>
            <c:spPr>
              <a:solidFill>
                <a:srgbClr val="FFFF00"/>
              </a:solidFill>
              <a:ln w="6350">
                <a:solidFill>
                  <a:schemeClr val="tx1"/>
                </a:solidFill>
              </a:ln>
              <a:effectLst>
                <a:outerShdw blurRad="76200" dist="38100" dir="5400000" sx="106000" sy="106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65100" prst="coolSlant"/>
              </a:sp3d>
            </c:spPr>
          </c:dPt>
          <c:dPt>
            <c:idx val="7"/>
            <c:bubble3D val="0"/>
            <c:spPr>
              <a:solidFill>
                <a:schemeClr val="accent6">
                  <a:lumMod val="75000"/>
                </a:schemeClr>
              </a:solidFill>
              <a:ln w="6350">
                <a:solidFill>
                  <a:schemeClr val="tx1"/>
                </a:solidFill>
              </a:ln>
              <a:effectLst>
                <a:outerShdw blurRad="76200" dist="38100" dir="5400000" sx="106000" sy="106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65100" prst="coolSlant"/>
              </a:sp3d>
            </c:spPr>
          </c:dPt>
          <c:dLbls>
            <c:dLbl>
              <c:idx val="0"/>
              <c:layout>
                <c:manualLayout>
                  <c:x val="8.957300769553532E-2"/>
                  <c:y val="0.14368650217706821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</c:dLbl>
            <c:dLbl>
              <c:idx val="1"/>
              <c:layout>
                <c:manualLayout>
                  <c:x val="0.11903215670123689"/>
                  <c:y val="-5.7599853719301056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</c:dLbl>
            <c:dLbl>
              <c:idx val="2"/>
              <c:layout>
                <c:manualLayout>
                  <c:x val="0.12449752859050801"/>
                  <c:y val="-3.8794327051643943E-2"/>
                </c:manualLayout>
              </c:layout>
              <c:tx>
                <c:rich>
                  <a:bodyPr/>
                  <a:lstStyle/>
                  <a:p>
                    <a:r>
                      <a:rPr lang="ru-RU" dirty="0" err="1" smtClean="0"/>
                      <a:t>Общегосударствен-ные</a:t>
                    </a:r>
                    <a:r>
                      <a:rPr lang="ru-RU" dirty="0" smtClean="0"/>
                      <a:t> вопросы                  </a:t>
                    </a:r>
                    <a:r>
                      <a:rPr lang="ru-RU" dirty="0"/>
                      <a:t>(1 </a:t>
                    </a:r>
                    <a:r>
                      <a:rPr lang="ru-RU" dirty="0" smtClean="0"/>
                      <a:t>089,2</a:t>
                    </a:r>
                    <a:r>
                      <a:rPr lang="ru-RU" baseline="0" dirty="0" smtClean="0"/>
                      <a:t> </a:t>
                    </a:r>
                    <a:r>
                      <a:rPr lang="ru-RU" dirty="0" err="1" smtClean="0"/>
                      <a:t>млн.руб</a:t>
                    </a:r>
                    <a:r>
                      <a:rPr lang="ru-RU" dirty="0"/>
                      <a:t>.)
</a:t>
                    </a:r>
                    <a:r>
                      <a:rPr lang="ru-RU" dirty="0" smtClean="0"/>
                      <a:t>8,1%</a:t>
                    </a:r>
                    <a:endParaRPr lang="ru-RU" dirty="0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.15621567533185715"/>
                  <c:y val="-1.0290390043769929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Социальная политика </a:t>
                    </a:r>
                    <a:r>
                      <a:rPr lang="ru-RU" dirty="0" smtClean="0"/>
                      <a:t>                 (729,6 </a:t>
                    </a:r>
                    <a:r>
                      <a:rPr lang="ru-RU" dirty="0"/>
                      <a:t>млн.руб.)
</a:t>
                    </a:r>
                    <a:r>
                      <a:rPr lang="ru-RU" dirty="0" smtClean="0"/>
                      <a:t>5,4%</a:t>
                    </a:r>
                    <a:endParaRPr lang="ru-RU" dirty="0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7.1153330216444807E-2"/>
                  <c:y val="7.4560643635075363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Культура                   </a:t>
                    </a:r>
                    <a:r>
                      <a:rPr lang="ru-RU" dirty="0" smtClean="0"/>
                      <a:t>(431,9 </a:t>
                    </a:r>
                    <a:r>
                      <a:rPr lang="ru-RU" dirty="0" err="1"/>
                      <a:t>млн.руб</a:t>
                    </a:r>
                    <a:r>
                      <a:rPr lang="ru-RU" dirty="0"/>
                      <a:t>.)
3,2%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</c:dLbl>
            <c:dLbl>
              <c:idx val="6"/>
              <c:layout>
                <c:manualLayout>
                  <c:x val="-0.11664841804552928"/>
                  <c:y val="9.0580437242151701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Другие расходы (</a:t>
                    </a:r>
                    <a:r>
                      <a:rPr lang="ru-RU" dirty="0" smtClean="0"/>
                      <a:t>266,1 </a:t>
                    </a:r>
                    <a:r>
                      <a:rPr lang="ru-RU" dirty="0"/>
                      <a:t>млн.руб.)
</a:t>
                    </a:r>
                    <a:r>
                      <a:rPr lang="ru-RU" dirty="0" smtClean="0"/>
                      <a:t>2,0%</a:t>
                    </a:r>
                    <a:endParaRPr lang="ru-RU" dirty="0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7.5932682695181428E-2"/>
                  <c:y val="-0.10718421082705736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</c:dLbl>
            <c:numFmt formatCode="0.0%" sourceLinked="0"/>
            <c:spPr>
              <a:solidFill>
                <a:schemeClr val="bg1"/>
              </a:solidFill>
              <a:ln w="12696">
                <a:solidFill>
                  <a:schemeClr val="tx1"/>
                </a:solidFill>
              </a:ln>
            </c:spPr>
            <c:txPr>
              <a:bodyPr/>
              <a:lstStyle/>
              <a:p>
                <a:pPr>
                  <a:defRPr sz="1400"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eparator>
</c:separator>
            <c:showLeaderLines val="1"/>
          </c:dLbls>
          <c:cat>
            <c:strRef>
              <c:f>Лист1!$A$2:$A$9</c:f>
              <c:strCache>
                <c:ptCount val="8"/>
                <c:pt idx="0">
                  <c:v>Образование                             (8 552,8 млн.руб.)</c:v>
                </c:pt>
                <c:pt idx="1">
                  <c:v>Жилищно-коммунальное хозяйство                     (1 101,4 млн.руб.)</c:v>
                </c:pt>
                <c:pt idx="2">
                  <c:v>Общегосударственные вопросы (1 089,2 млн.руб.)</c:v>
                </c:pt>
                <c:pt idx="3">
                  <c:v>Социальная политика (729,6 млн.руб.)</c:v>
                </c:pt>
                <c:pt idx="4">
                  <c:v>Культура                       (431,8 млн.руб.)</c:v>
                </c:pt>
                <c:pt idx="5">
                  <c:v>Национальная экономика                 (1058,7 млн.руб.)</c:v>
                </c:pt>
                <c:pt idx="6">
                  <c:v>Другие расходы (266,0 млн.руб.)</c:v>
                </c:pt>
                <c:pt idx="7">
                  <c:v>Физическая культура и спорт                             (275,5 млн.руб.)</c:v>
                </c:pt>
              </c:strCache>
            </c:strRef>
          </c:cat>
          <c:val>
            <c:numRef>
              <c:f>Лист1!$B$2:$B$9</c:f>
              <c:numCache>
                <c:formatCode>0.00</c:formatCode>
                <c:ptCount val="8"/>
                <c:pt idx="0">
                  <c:v>63.330462857331909</c:v>
                </c:pt>
                <c:pt idx="1">
                  <c:v>8.1554698554407388</c:v>
                </c:pt>
                <c:pt idx="2">
                  <c:v>8.0651986202640895</c:v>
                </c:pt>
                <c:pt idx="3">
                  <c:v>5.402309732816633</c:v>
                </c:pt>
                <c:pt idx="4">
                  <c:v>3.1976359231770997</c:v>
                </c:pt>
                <c:pt idx="5">
                  <c:v>7.8391806601446152</c:v>
                </c:pt>
                <c:pt idx="6">
                  <c:v>1.9699606011878259</c:v>
                </c:pt>
                <c:pt idx="7">
                  <c:v>2.039781749637092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Столбец3</c:v>
                </c:pt>
              </c:strCache>
            </c:strRef>
          </c:tx>
          <c:explosion val="25"/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Pt>
            <c:idx val="3"/>
            <c:bubble3D val="0"/>
          </c:dPt>
          <c:dPt>
            <c:idx val="4"/>
            <c:bubble3D val="0"/>
          </c:dPt>
          <c:dPt>
            <c:idx val="5"/>
            <c:bubble3D val="0"/>
          </c:dPt>
          <c:dPt>
            <c:idx val="6"/>
            <c:bubble3D val="0"/>
          </c:dPt>
          <c:dPt>
            <c:idx val="7"/>
            <c:bubble3D val="0"/>
          </c:dPt>
          <c:cat>
            <c:strRef>
              <c:f>Лист1!$A$2:$A$9</c:f>
              <c:strCache>
                <c:ptCount val="8"/>
                <c:pt idx="0">
                  <c:v>Образование                             (8 552,8 млн.руб.)</c:v>
                </c:pt>
                <c:pt idx="1">
                  <c:v>Жилищно-коммунальное хозяйство                     (1 101,4 млн.руб.)</c:v>
                </c:pt>
                <c:pt idx="2">
                  <c:v>Общегосударственные вопросы (1 089,2 млн.руб.)</c:v>
                </c:pt>
                <c:pt idx="3">
                  <c:v>Социальная политика (729,6 млн.руб.)</c:v>
                </c:pt>
                <c:pt idx="4">
                  <c:v>Культура                       (431,8 млн.руб.)</c:v>
                </c:pt>
                <c:pt idx="5">
                  <c:v>Национальная экономика                 (1058,7 млн.руб.)</c:v>
                </c:pt>
                <c:pt idx="6">
                  <c:v>Другие расходы (266,0 млн.руб.)</c:v>
                </c:pt>
                <c:pt idx="7">
                  <c:v>Физическая культура и спорт                             (275,5 млн.руб.)</c:v>
                </c:pt>
              </c:strCache>
            </c:strRef>
          </c:cat>
          <c:val>
            <c:numRef>
              <c:f>Лист1!$C$2:$C$9</c:f>
              <c:numCache>
                <c:formatCode>0.0</c:formatCode>
                <c:ptCount val="8"/>
                <c:pt idx="0">
                  <c:v>8552827.9000000004</c:v>
                </c:pt>
                <c:pt idx="1">
                  <c:v>1101402.5</c:v>
                </c:pt>
                <c:pt idx="2">
                  <c:v>1089211.3</c:v>
                </c:pt>
                <c:pt idx="3">
                  <c:v>729586.1</c:v>
                </c:pt>
                <c:pt idx="4">
                  <c:v>431843.2</c:v>
                </c:pt>
                <c:pt idx="5">
                  <c:v>1058687.3999999999</c:v>
                </c:pt>
                <c:pt idx="6">
                  <c:v>266044.7</c:v>
                </c:pt>
                <c:pt idx="7">
                  <c:v>275474.09999999998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Столбец4</c:v>
                </c:pt>
              </c:strCache>
            </c:strRef>
          </c:tx>
          <c:explosion val="25"/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Pt>
            <c:idx val="3"/>
            <c:bubble3D val="0"/>
          </c:dPt>
          <c:dPt>
            <c:idx val="4"/>
            <c:bubble3D val="0"/>
          </c:dPt>
          <c:dPt>
            <c:idx val="5"/>
            <c:bubble3D val="0"/>
          </c:dPt>
          <c:dPt>
            <c:idx val="6"/>
            <c:bubble3D val="0"/>
          </c:dPt>
          <c:dPt>
            <c:idx val="7"/>
            <c:bubble3D val="0"/>
          </c:dPt>
          <c:cat>
            <c:strRef>
              <c:f>Лист1!$A$2:$A$9</c:f>
              <c:strCache>
                <c:ptCount val="8"/>
                <c:pt idx="0">
                  <c:v>Образование                             (8 552,8 млн.руб.)</c:v>
                </c:pt>
                <c:pt idx="1">
                  <c:v>Жилищно-коммунальное хозяйство                     (1 101,4 млн.руб.)</c:v>
                </c:pt>
                <c:pt idx="2">
                  <c:v>Общегосударственные вопросы (1 089,2 млн.руб.)</c:v>
                </c:pt>
                <c:pt idx="3">
                  <c:v>Социальная политика (729,6 млн.руб.)</c:v>
                </c:pt>
                <c:pt idx="4">
                  <c:v>Культура                       (431,8 млн.руб.)</c:v>
                </c:pt>
                <c:pt idx="5">
                  <c:v>Национальная экономика                 (1058,7 млн.руб.)</c:v>
                </c:pt>
                <c:pt idx="6">
                  <c:v>Другие расходы (266,0 млн.руб.)</c:v>
                </c:pt>
                <c:pt idx="7">
                  <c:v>Физическая культура и спорт                             (275,5 млн.руб.)</c:v>
                </c:pt>
              </c:strCache>
            </c:strRef>
          </c:cat>
          <c:val>
            <c:numRef>
              <c:f>Лист1!$D$2:$D$9</c:f>
              <c:numCache>
                <c:formatCode>0.0</c:formatCode>
                <c:ptCount val="8"/>
                <c:pt idx="0">
                  <c:v>13505077.199999999</c:v>
                </c:pt>
                <c:pt idx="1">
                  <c:v>13505077.199999999</c:v>
                </c:pt>
                <c:pt idx="2">
                  <c:v>13505077.199999999</c:v>
                </c:pt>
                <c:pt idx="3">
                  <c:v>13505077.199999999</c:v>
                </c:pt>
                <c:pt idx="4">
                  <c:v>13505077.199999999</c:v>
                </c:pt>
                <c:pt idx="5">
                  <c:v>13505077.199999999</c:v>
                </c:pt>
                <c:pt idx="6">
                  <c:v>13505077.199999999</c:v>
                </c:pt>
                <c:pt idx="7">
                  <c:v>13505077.199999999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399">
          <a:noFill/>
        </a:ln>
      </c:spPr>
    </c:plotArea>
    <c:plotVisOnly val="1"/>
    <c:dispBlanksAs val="gap"/>
    <c:showDLblsOverMax val="0"/>
  </c:chart>
  <c:spPr>
    <a:solidFill>
      <a:srgbClr val="FFFFD9"/>
    </a:solidFill>
    <a:ln w="56995" cap="flat">
      <a:solidFill>
        <a:schemeClr val="tx2">
          <a:lumMod val="60000"/>
          <a:lumOff val="40000"/>
        </a:schemeClr>
      </a:solidFill>
    </a:ln>
    <a:effectLst/>
  </c:spPr>
  <c:txPr>
    <a:bodyPr/>
    <a:lstStyle/>
    <a:p>
      <a:pPr>
        <a:defRPr sz="1796"/>
      </a:pPr>
      <a:endParaRPr lang="ru-RU"/>
    </a:p>
  </c:txPr>
  <c:externalData r:id="rId1">
    <c:autoUpdate val="0"/>
  </c:externalData>
  <c:userShapes r:id="rId2"/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u="sng">
                <a:latin typeface="Arial Narrow" panose="020B0606020202030204" pitchFamily="34" charset="0"/>
              </a:defRPr>
            </a:pPr>
            <a:r>
              <a:rPr lang="ru-RU" u="sng" dirty="0" smtClean="0">
                <a:latin typeface="Arial Narrow" panose="020B0606020202030204" pitchFamily="34" charset="0"/>
              </a:rPr>
              <a:t>2022</a:t>
            </a:r>
            <a:r>
              <a:rPr lang="ru-RU" u="sng" baseline="0" dirty="0" smtClean="0">
                <a:latin typeface="Arial Narrow" panose="020B0606020202030204" pitchFamily="34" charset="0"/>
              </a:rPr>
              <a:t> год</a:t>
            </a:r>
            <a:endParaRPr lang="ru-RU" u="sng" dirty="0">
              <a:latin typeface="Arial Narrow" panose="020B0606020202030204" pitchFamily="34" charset="0"/>
            </a:endParaRPr>
          </a:p>
        </c:rich>
      </c:tx>
      <c:layout>
        <c:manualLayout>
          <c:xMode val="edge"/>
          <c:yMode val="edge"/>
          <c:x val="0.39719957708466652"/>
          <c:y val="0.83079370979915057"/>
        </c:manualLayout>
      </c:layout>
      <c:overlay val="0"/>
    </c:title>
    <c:autoTitleDeleted val="0"/>
    <c:view3D>
      <c:rotX val="20"/>
      <c:rotY val="12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4675925925925928E-2"/>
          <c:y val="0"/>
          <c:w val="0.848826320884981"/>
          <c:h val="0.85035332774472883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gradFill flip="none" rotWithShape="1">
              <a:gsLst>
                <a:gs pos="0">
                  <a:srgbClr val="ABD5FF">
                    <a:shade val="30000"/>
                    <a:satMod val="115000"/>
                  </a:srgbClr>
                </a:gs>
                <a:gs pos="50000">
                  <a:srgbClr val="ABD5FF">
                    <a:shade val="67500"/>
                    <a:satMod val="115000"/>
                  </a:srgbClr>
                </a:gs>
                <a:gs pos="100000">
                  <a:srgbClr val="ABD5FF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explosion val="7"/>
          <c:dPt>
            <c:idx val="0"/>
            <c:bubble3D val="0"/>
            <c:explosion val="16"/>
            <c:spPr>
              <a:gradFill flip="none" rotWithShape="1">
                <a:gsLst>
                  <a:gs pos="0">
                    <a:srgbClr val="ABD5FF">
                      <a:shade val="30000"/>
                      <a:satMod val="115000"/>
                    </a:srgbClr>
                  </a:gs>
                  <a:gs pos="50000">
                    <a:srgbClr val="ABD5FF">
                      <a:shade val="67500"/>
                      <a:satMod val="115000"/>
                    </a:srgbClr>
                  </a:gs>
                  <a:gs pos="100000">
                    <a:srgbClr val="ABD5FF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"/>
            <c:bubble3D val="0"/>
            <c:spPr>
              <a:gradFill flip="none" rotWithShape="1">
                <a:gsLst>
                  <a:gs pos="0">
                    <a:srgbClr val="C00000">
                      <a:shade val="30000"/>
                      <a:satMod val="115000"/>
                    </a:srgbClr>
                  </a:gs>
                  <a:gs pos="50000">
                    <a:srgbClr val="C00000">
                      <a:shade val="67500"/>
                      <a:satMod val="115000"/>
                    </a:srgbClr>
                  </a:gs>
                  <a:gs pos="100000">
                    <a:srgbClr val="C00000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Lbls>
            <c:dLbl>
              <c:idx val="0"/>
              <c:layout>
                <c:manualLayout>
                  <c:x val="0.23192211849833827"/>
                  <c:y val="-0.26617518210507068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0.17828066009999102"/>
                  <c:y val="-7.0469305493386109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800" b="1">
                    <a:solidFill>
                      <a:schemeClr val="bg1"/>
                    </a:solidFill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Лист1!$A$2:$A$3</c:f>
              <c:numCache>
                <c:formatCode>General</c:formatCode>
                <c:ptCount val="2"/>
              </c:numCache>
            </c:numRef>
          </c:cat>
          <c:val>
            <c:numRef>
              <c:f>Лист1!$B$2:$B$3</c:f>
              <c:numCache>
                <c:formatCode>0.0</c:formatCode>
                <c:ptCount val="2"/>
                <c:pt idx="0">
                  <c:v>74</c:v>
                </c:pt>
                <c:pt idx="1">
                  <c:v>26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 w="25407">
          <a:noFill/>
        </a:ln>
      </c:spPr>
    </c:plotArea>
    <c:plotVisOnly val="1"/>
    <c:dispBlanksAs val="gap"/>
    <c:showDLblsOverMax val="0"/>
  </c:chart>
  <c:spPr>
    <a:noFill/>
    <a:ln>
      <a:noFill/>
    </a:ln>
    <a:effectLst>
      <a:innerShdw blurRad="63500" dist="50800" dir="13500000">
        <a:prstClr val="black">
          <a:alpha val="50000"/>
        </a:prstClr>
      </a:innerShdw>
    </a:effectLst>
    <a:scene3d>
      <a:camera prst="orthographicFront"/>
      <a:lightRig rig="threePt" dir="t"/>
    </a:scene3d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u="sng">
                <a:latin typeface="Arial Narrow" panose="020B0606020202030204" pitchFamily="34" charset="0"/>
              </a:defRPr>
            </a:pPr>
            <a:r>
              <a:rPr lang="ru-RU" u="sng" dirty="0" smtClean="0">
                <a:latin typeface="Arial Narrow" panose="020B0606020202030204" pitchFamily="34" charset="0"/>
              </a:rPr>
              <a:t>2024 </a:t>
            </a:r>
            <a:r>
              <a:rPr lang="ru-RU" u="sng" dirty="0">
                <a:latin typeface="Arial Narrow" panose="020B0606020202030204" pitchFamily="34" charset="0"/>
              </a:rPr>
              <a:t>год</a:t>
            </a:r>
          </a:p>
        </c:rich>
      </c:tx>
      <c:layout>
        <c:manualLayout>
          <c:xMode val="edge"/>
          <c:yMode val="edge"/>
          <c:x val="0.35604207822078776"/>
          <c:y val="0.83079370979915057"/>
        </c:manualLayout>
      </c:layout>
      <c:overlay val="0"/>
    </c:title>
    <c:autoTitleDeleted val="0"/>
    <c:view3D>
      <c:rotX val="20"/>
      <c:rotY val="12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8795667270968265E-2"/>
          <c:y val="5.6990188824874645E-2"/>
          <c:w val="0.848826320884981"/>
          <c:h val="0.85035332774472883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ABD5FF"/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explosion val="7"/>
          <c:dPt>
            <c:idx val="0"/>
            <c:bubble3D val="0"/>
            <c:explosion val="16"/>
            <c:spPr>
              <a:gradFill flip="none" rotWithShape="1">
                <a:gsLst>
                  <a:gs pos="0">
                    <a:srgbClr val="ABD5FF">
                      <a:shade val="30000"/>
                      <a:satMod val="115000"/>
                    </a:srgbClr>
                  </a:gs>
                  <a:gs pos="50000">
                    <a:srgbClr val="ABD5FF">
                      <a:shade val="67500"/>
                      <a:satMod val="115000"/>
                    </a:srgbClr>
                  </a:gs>
                  <a:gs pos="100000">
                    <a:srgbClr val="ABD5FF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"/>
            <c:bubble3D val="0"/>
            <c:spPr>
              <a:gradFill flip="none" rotWithShape="1">
                <a:gsLst>
                  <a:gs pos="0">
                    <a:srgbClr val="C00000">
                      <a:shade val="30000"/>
                      <a:satMod val="115000"/>
                    </a:srgbClr>
                  </a:gs>
                  <a:gs pos="50000">
                    <a:srgbClr val="C00000">
                      <a:shade val="67500"/>
                      <a:satMod val="115000"/>
                    </a:srgbClr>
                  </a:gs>
                  <a:gs pos="100000">
                    <a:srgbClr val="C00000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Lbls>
            <c:dLbl>
              <c:idx val="0"/>
              <c:layout>
                <c:manualLayout>
                  <c:x val="0.24147748384278406"/>
                  <c:y val="-0.309254230652083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0.1904413546943261"/>
                  <c:y val="1.0927419965525422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800" b="1">
                    <a:solidFill>
                      <a:schemeClr val="bg1"/>
                    </a:solidFill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1">
                  <c:v>Всего</c:v>
                </c:pt>
              </c:strCache>
            </c:strRef>
          </c:cat>
          <c:val>
            <c:numRef>
              <c:f>Лист1!$B$2:$B$3</c:f>
              <c:numCache>
                <c:formatCode>0.0</c:formatCode>
                <c:ptCount val="2"/>
                <c:pt idx="0">
                  <c:v>74.3</c:v>
                </c:pt>
                <c:pt idx="1">
                  <c:v>25.700000000000003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 w="25407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0401500769205591"/>
          <c:y val="0.21859855947148288"/>
          <c:w val="0.41334653530162691"/>
          <c:h val="0.53845875497401696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216">
          <a:noFill/>
        </a:ln>
      </c:spPr>
    </c:plotArea>
    <c:legend>
      <c:legendPos val="r"/>
      <c:layout>
        <c:manualLayout>
          <c:xMode val="edge"/>
          <c:yMode val="edge"/>
          <c:x val="0"/>
          <c:y val="0.74825174825174823"/>
          <c:w val="0.99610894941634243"/>
          <c:h val="0.25174825174825177"/>
        </c:manualLayout>
      </c:layout>
      <c:overlay val="1"/>
    </c:legend>
    <c:plotVisOnly val="1"/>
    <c:dispBlanksAs val="zero"/>
    <c:showDLblsOverMax val="0"/>
  </c:chart>
  <c:txPr>
    <a:bodyPr/>
    <a:lstStyle/>
    <a:p>
      <a:pPr>
        <a:defRPr sz="1787"/>
      </a:pPr>
      <a:endParaRPr lang="ru-RU"/>
    </a:p>
  </c:txPr>
  <c:externalData r:id="rId1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u="sng">
                <a:latin typeface="Arial Narrow" panose="020B0606020202030204" pitchFamily="34" charset="0"/>
              </a:defRPr>
            </a:pPr>
            <a:r>
              <a:rPr lang="ru-RU" u="sng" dirty="0" smtClean="0">
                <a:latin typeface="Arial Narrow" panose="020B0606020202030204" pitchFamily="34" charset="0"/>
              </a:rPr>
              <a:t>2023 </a:t>
            </a:r>
            <a:r>
              <a:rPr lang="ru-RU" u="sng" dirty="0">
                <a:latin typeface="Arial Narrow" panose="020B0606020202030204" pitchFamily="34" charset="0"/>
              </a:rPr>
              <a:t>год</a:t>
            </a:r>
          </a:p>
        </c:rich>
      </c:tx>
      <c:layout>
        <c:manualLayout>
          <c:xMode val="edge"/>
          <c:yMode val="edge"/>
          <c:x val="0.3501625348951522"/>
          <c:y val="0.83079370979915057"/>
        </c:manualLayout>
      </c:layout>
      <c:overlay val="0"/>
    </c:title>
    <c:autoTitleDeleted val="0"/>
    <c:view3D>
      <c:rotX val="20"/>
      <c:rotY val="12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4675925925925928E-2"/>
          <c:y val="0"/>
          <c:w val="0.848826320884981"/>
          <c:h val="0.85035332774472883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ln>
              <a:solidFill>
                <a:schemeClr val="tx1"/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explosion val="7"/>
          <c:dPt>
            <c:idx val="0"/>
            <c:bubble3D val="0"/>
            <c:explosion val="16"/>
            <c:spPr>
              <a:gradFill flip="none" rotWithShape="1">
                <a:gsLst>
                  <a:gs pos="0">
                    <a:srgbClr val="ABD5FF">
                      <a:shade val="30000"/>
                      <a:satMod val="115000"/>
                    </a:srgbClr>
                  </a:gs>
                  <a:gs pos="50000">
                    <a:srgbClr val="ABD5FF">
                      <a:shade val="67500"/>
                      <a:satMod val="115000"/>
                    </a:srgbClr>
                  </a:gs>
                  <a:gs pos="100000">
                    <a:srgbClr val="ABD5FF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n>
                <a:solidFill>
                  <a:schemeClr val="tx1"/>
                </a:solidFill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/>
                <a:contourClr>
                  <a:srgbClr val="000000"/>
                </a:contourClr>
              </a:sp3d>
            </c:spPr>
          </c:dPt>
          <c:dPt>
            <c:idx val="1"/>
            <c:bubble3D val="0"/>
            <c:spPr>
              <a:gradFill flip="none" rotWithShape="1">
                <a:gsLst>
                  <a:gs pos="0">
                    <a:srgbClr val="C00000">
                      <a:shade val="30000"/>
                      <a:satMod val="115000"/>
                    </a:srgbClr>
                  </a:gs>
                  <a:gs pos="50000">
                    <a:srgbClr val="C00000">
                      <a:shade val="67500"/>
                      <a:satMod val="115000"/>
                    </a:srgbClr>
                  </a:gs>
                  <a:gs pos="100000">
                    <a:srgbClr val="C00000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n>
                <a:solidFill>
                  <a:srgbClr val="FF0000"/>
                </a:solidFill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Lbls>
            <c:dLbl>
              <c:idx val="0"/>
              <c:layout>
                <c:manualLayout>
                  <c:x val="0.2473575026136752"/>
                  <c:y val="-0.2510159791290261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0.17204395419192756"/>
                  <c:y val="-8.2287999021743213E-4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800" b="1">
                    <a:solidFill>
                      <a:schemeClr val="bg1"/>
                    </a:solidFill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1">
                  <c:v>всего</c:v>
                </c:pt>
              </c:strCache>
            </c:strRef>
          </c:cat>
          <c:val>
            <c:numRef>
              <c:f>Лист1!$B$2:$B$3</c:f>
              <c:numCache>
                <c:formatCode>0.0</c:formatCode>
                <c:ptCount val="2"/>
                <c:pt idx="0">
                  <c:v>75.599999999999994</c:v>
                </c:pt>
                <c:pt idx="1">
                  <c:v>24.400000000000006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 w="25407">
          <a:noFill/>
        </a:ln>
      </c:spPr>
    </c:plotArea>
    <c:plotVisOnly val="1"/>
    <c:dispBlanksAs val="gap"/>
    <c:showDLblsOverMax val="0"/>
  </c:chart>
  <c:spPr>
    <a:noFill/>
    <a:ln>
      <a:noFill/>
    </a:ln>
    <a:effectLst>
      <a:glow rad="127000">
        <a:srgbClr val="FFFFE5"/>
      </a:glow>
    </a:effectLst>
    <a:scene3d>
      <a:camera prst="orthographicFront"/>
      <a:lightRig rig="threePt" dir="t"/>
    </a:scene3d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17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3196823508946523"/>
          <c:y val="2.8717013888888889E-2"/>
          <c:w val="0.61128924596769296"/>
          <c:h val="0.6859466837373519"/>
        </c:manualLayout>
      </c:layout>
      <c:pie3DChart>
        <c:varyColors val="1"/>
        <c:ser>
          <c:idx val="1"/>
          <c:order val="0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</c:dPt>
          <c:dPt>
            <c:idx val="1"/>
            <c:bubble3D val="0"/>
          </c:dPt>
          <c:dLbls>
            <c:spPr>
              <a:noFill/>
              <a:ln w="25400">
                <a:noFill/>
              </a:ln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Лист1!$A$2:$A$3</c:f>
              <c:strCache>
                <c:ptCount val="2"/>
                <c:pt idx="0">
                  <c:v>Кредиты кредитных организаций</c:v>
                </c:pt>
                <c:pt idx="1">
                  <c:v>Бюджетные кредиты</c:v>
                </c:pt>
              </c:strCache>
            </c:strRef>
          </c:cat>
          <c:val>
            <c:numLit>
              <c:formatCode>General</c:formatCode>
              <c:ptCount val="1"/>
              <c:pt idx="0">
                <c:v>0</c:v>
              </c:pt>
            </c:numLit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3.8022813688212927E-2"/>
          <c:y val="0.79423868312757206"/>
          <c:w val="0.91634980988593151"/>
          <c:h val="0.15226337448559671"/>
        </c:manualLayout>
      </c:layout>
      <c:overlay val="0"/>
      <c:spPr>
        <a:ln>
          <a:noFill/>
        </a:ln>
      </c:spPr>
      <c:txPr>
        <a:bodyPr/>
        <a:lstStyle/>
        <a:p>
          <a:pPr>
            <a:defRPr sz="1100" b="0"/>
          </a:pPr>
          <a:endParaRPr lang="ru-RU"/>
        </a:p>
      </c:txPr>
    </c:legend>
    <c:plotVisOnly val="1"/>
    <c:dispBlanksAs val="zero"/>
    <c:showDLblsOverMax val="0"/>
  </c:chart>
  <c:spPr>
    <a:solidFill>
      <a:srgbClr val="FFFFE5"/>
    </a:solidFill>
    <a:ln w="57151" cap="rnd" cmpd="sng">
      <a:solidFill>
        <a:srgbClr val="72A2DC"/>
      </a:solidFill>
      <a:prstDash val="solid"/>
      <a:bevel/>
    </a:ln>
    <a:effectLst>
      <a:softEdge rad="63500"/>
    </a:effectLst>
    <a:scene3d>
      <a:camera prst="orthographicFront"/>
      <a:lightRig rig="threePt" dir="t"/>
    </a:scene3d>
    <a:sp3d prstMaterial="dkEdge"/>
  </c:spPr>
  <c:txPr>
    <a:bodyPr/>
    <a:lstStyle/>
    <a:p>
      <a:pPr>
        <a:defRPr sz="1800">
          <a:latin typeface="Arial Narrow" panose="020B0606020202030204" pitchFamily="34" charset="0"/>
        </a:defRPr>
      </a:pPr>
      <a:endParaRPr lang="ru-RU"/>
    </a:p>
  </c:txPr>
  <c:externalData r:id="rId1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176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0596453469422468"/>
          <c:y val="9.0804699457087046E-4"/>
          <c:w val="0.78808125429846376"/>
          <c:h val="0.9092933432636428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%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  <a:ln>
              <a:solidFill>
                <a:srgbClr val="007FDE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c:spPr>
          <c:dPt>
            <c:idx val="0"/>
            <c:bubble3D val="0"/>
            <c:spPr>
              <a:solidFill>
                <a:srgbClr val="72A2DC"/>
              </a:solidFill>
              <a:ln>
                <a:solidFill>
                  <a:srgbClr val="007FDE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"/>
            <c:bubble3D val="0"/>
            <c:explosion val="21"/>
            <c:spPr>
              <a:solidFill>
                <a:srgbClr val="FF0000"/>
              </a:solidFill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Lbls>
            <c:dLbl>
              <c:idx val="0"/>
              <c:layout>
                <c:manualLayout>
                  <c:x val="-1.6405064858673105E-2"/>
                  <c:y val="0.17794921875"/>
                </c:manualLayout>
              </c:layout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 sz="1199" b="1"/>
                    </a:pPr>
                    <a:r>
                      <a:rPr lang="en-US" sz="1199" b="1" dirty="0" smtClean="0"/>
                      <a:t>99,</a:t>
                    </a:r>
                    <a:r>
                      <a:rPr lang="ru-RU" sz="1199" b="1" dirty="0" smtClean="0"/>
                      <a:t>7</a:t>
                    </a:r>
                    <a:r>
                      <a:rPr lang="en-US" sz="1199" b="1" dirty="0" smtClean="0"/>
                      <a:t>%</a:t>
                    </a:r>
                  </a:p>
                </c:rich>
              </c:tx>
              <c:spPr>
                <a:solidFill>
                  <a:schemeClr val="bg1"/>
                </a:solidFill>
                <a:ln>
                  <a:solidFill>
                    <a:schemeClr val="accent1"/>
                  </a:solidFill>
                </a:ln>
                <a:effectLst/>
              </c:spPr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10947532584130522"/>
                  <c:y val="-4.4769965277777775E-2"/>
                </c:manualLayout>
              </c:layout>
              <c:tx>
                <c:rich>
                  <a:bodyPr/>
                  <a:lstStyle/>
                  <a:p>
                    <a:r>
                      <a:rPr lang="en-US" sz="1399" dirty="0" smtClean="0"/>
                      <a:t>0,</a:t>
                    </a:r>
                    <a:r>
                      <a:rPr lang="ru-RU" sz="1399" dirty="0" smtClean="0"/>
                      <a:t>3</a:t>
                    </a:r>
                    <a:r>
                      <a:rPr lang="en-US" sz="1399" dirty="0" smtClean="0"/>
                      <a:t>%</a:t>
                    </a:r>
                    <a:endParaRPr lang="en-US" dirty="0" smtClean="0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spPr>
              <a:noFill/>
              <a:ln w="25376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399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Лист1!$A$2:$A$3</c:f>
              <c:strCache>
                <c:ptCount val="2"/>
                <c:pt idx="0">
                  <c:v>Кредиты кредитных организаций</c:v>
                </c:pt>
                <c:pt idx="1">
                  <c:v>Бюджетные кредиты</c:v>
                </c:pt>
              </c:strCache>
            </c:strRef>
          </c:cat>
          <c:val>
            <c:numRef>
              <c:f>Лист1!$B$2:$B$3</c:f>
              <c:numCache>
                <c:formatCode>0.0</c:formatCode>
                <c:ptCount val="2"/>
                <c:pt idx="0">
                  <c:v>99.743880575171048</c:v>
                </c:pt>
                <c:pt idx="1">
                  <c:v>0.25611942482894878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376">
          <a:noFill/>
        </a:ln>
      </c:spPr>
    </c:plotArea>
    <c:legend>
      <c:legendPos val="r"/>
      <c:legendEntry>
        <c:idx val="1"/>
        <c:txPr>
          <a:bodyPr/>
          <a:lstStyle/>
          <a:p>
            <a:pPr>
              <a:defRPr sz="1099" b="0"/>
            </a:pPr>
            <a:endParaRPr lang="ru-RU"/>
          </a:p>
        </c:txPr>
      </c:legendEntry>
      <c:layout>
        <c:manualLayout>
          <c:xMode val="edge"/>
          <c:yMode val="edge"/>
          <c:x val="5.1470588235294115E-2"/>
          <c:y val="0.80246913580246915"/>
          <c:w val="0.87867647058823528"/>
          <c:h val="0.15637860082304528"/>
        </c:manualLayout>
      </c:layout>
      <c:overlay val="0"/>
      <c:txPr>
        <a:bodyPr/>
        <a:lstStyle/>
        <a:p>
          <a:pPr>
            <a:defRPr sz="1099" b="0"/>
          </a:pPr>
          <a:endParaRPr lang="ru-RU"/>
        </a:p>
      </c:txPr>
    </c:legend>
    <c:plotVisOnly val="1"/>
    <c:dispBlanksAs val="zero"/>
    <c:showDLblsOverMax val="0"/>
  </c:chart>
  <c:spPr>
    <a:solidFill>
      <a:srgbClr val="FFFFE5"/>
    </a:solidFill>
    <a:ln w="57096" cap="rnd" cmpd="sng">
      <a:solidFill>
        <a:srgbClr val="72A2DC"/>
      </a:solidFill>
      <a:bevel/>
    </a:ln>
    <a:effectLst>
      <a:softEdge rad="63500"/>
    </a:effectLst>
    <a:scene3d>
      <a:camera prst="orthographicFront"/>
      <a:lightRig rig="threePt" dir="t"/>
    </a:scene3d>
    <a:sp3d prstMaterial="dkEdge"/>
  </c:spPr>
  <c:txPr>
    <a:bodyPr/>
    <a:lstStyle/>
    <a:p>
      <a:pPr>
        <a:defRPr sz="1798">
          <a:latin typeface="Arial Narrow" panose="020B0606020202030204" pitchFamily="34" charset="0"/>
        </a:defRPr>
      </a:pPr>
      <a:endParaRPr lang="ru-RU"/>
    </a:p>
  </c:txPr>
  <c:externalData r:id="rId1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176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1100125325210991"/>
          <c:y val="1.1932291666666667E-2"/>
          <c:w val="0.78808125429846376"/>
          <c:h val="0.9092933432636428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%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  <a:ln>
              <a:solidFill>
                <a:srgbClr val="007FDE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c:spPr>
          <c:dPt>
            <c:idx val="0"/>
            <c:bubble3D val="0"/>
            <c:spPr>
              <a:solidFill>
                <a:srgbClr val="72A2DC"/>
              </a:solidFill>
              <a:ln>
                <a:solidFill>
                  <a:srgbClr val="007FDE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Lbls>
            <c:dLbl>
              <c:idx val="0"/>
              <c:layout>
                <c:manualLayout>
                  <c:x val="6.0710546354464115E-2"/>
                  <c:y val="0.23307074652777779"/>
                </c:manualLayout>
              </c:layout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 sz="1200" b="1"/>
                    </a:pPr>
                    <a:r>
                      <a:rPr lang="en-US" sz="1200" b="1" dirty="0" smtClean="0"/>
                      <a:t>100</a:t>
                    </a:r>
                    <a:r>
                      <a:rPr lang="ru-RU" sz="1200" b="1" dirty="0" smtClean="0"/>
                      <a:t>,0</a:t>
                    </a:r>
                    <a:r>
                      <a:rPr lang="en-US" sz="1200" b="1" dirty="0" smtClean="0"/>
                      <a:t>%</a:t>
                    </a:r>
                  </a:p>
                </c:rich>
              </c:tx>
              <c:spPr>
                <a:solidFill>
                  <a:schemeClr val="bg1"/>
                </a:solidFill>
                <a:ln>
                  <a:noFill/>
                </a:ln>
                <a:effectLst/>
              </c:spPr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1"/>
              <c:delete val="1"/>
            </c:dLbl>
            <c:spPr>
              <a:noFill/>
              <a:ln w="2541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301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</c:f>
              <c:strCache>
                <c:ptCount val="1"/>
                <c:pt idx="0">
                  <c:v>Кредиты кредитных организаций</c:v>
                </c:pt>
              </c:strCache>
            </c:strRef>
          </c:cat>
          <c:val>
            <c:numRef>
              <c:f>Лист1!$B$2</c:f>
              <c:numCache>
                <c:formatCode>0.0</c:formatCode>
                <c:ptCount val="1"/>
                <c:pt idx="0">
                  <c:v>100.00149873357012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10">
          <a:noFill/>
        </a:ln>
      </c:spPr>
    </c:plotArea>
    <c:legend>
      <c:legendPos val="r"/>
      <c:layout>
        <c:manualLayout>
          <c:xMode val="edge"/>
          <c:yMode val="edge"/>
          <c:x val="0.13962264150943396"/>
          <c:y val="0.76543209876543206"/>
          <c:w val="0.72830188679245278"/>
          <c:h val="0.23045267489711935"/>
        </c:manualLayout>
      </c:layout>
      <c:overlay val="0"/>
      <c:txPr>
        <a:bodyPr/>
        <a:lstStyle/>
        <a:p>
          <a:pPr>
            <a:defRPr sz="1100" b="0"/>
          </a:pPr>
          <a:endParaRPr lang="ru-RU"/>
        </a:p>
      </c:txPr>
    </c:legend>
    <c:plotVisOnly val="1"/>
    <c:dispBlanksAs val="zero"/>
    <c:showDLblsOverMax val="0"/>
  </c:chart>
  <c:spPr>
    <a:solidFill>
      <a:srgbClr val="FFFFE5"/>
    </a:solidFill>
    <a:ln w="57173" cap="rnd" cmpd="sng">
      <a:solidFill>
        <a:srgbClr val="72A2DC"/>
      </a:solidFill>
      <a:bevel/>
    </a:ln>
    <a:effectLst>
      <a:softEdge rad="63500"/>
    </a:effectLst>
    <a:scene3d>
      <a:camera prst="orthographicFront"/>
      <a:lightRig rig="threePt" dir="t"/>
    </a:scene3d>
    <a:sp3d prstMaterial="dkEdge"/>
  </c:spPr>
  <c:txPr>
    <a:bodyPr/>
    <a:lstStyle/>
    <a:p>
      <a:pPr>
        <a:defRPr sz="1801">
          <a:latin typeface="Arial Narrow" panose="020B0606020202030204" pitchFamily="34" charset="0"/>
        </a:defRPr>
      </a:pPr>
      <a:endParaRPr lang="ru-RU"/>
    </a:p>
  </c:txPr>
  <c:externalData r:id="rId1">
    <c:autoUpdate val="0"/>
  </c:externalData>
  <c:userShapes r:id="rId2"/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753761221616627"/>
          <c:y val="0.15731063383470364"/>
          <c:w val="0.541801541009301"/>
          <c:h val="0.59217091305485992"/>
        </c:manualLayout>
      </c:layout>
      <c:lineChart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Динамика объема муниципального долга, млн. руб.</c:v>
                </c:pt>
              </c:strCache>
            </c:strRef>
          </c:tx>
          <c:spPr>
            <a:ln w="44388" cap="sq" cmpd="sng">
              <a:solidFill>
                <a:srgbClr val="72A2DC"/>
              </a:solidFill>
              <a:prstDash val="solid"/>
            </a:ln>
          </c:spPr>
          <c:marker>
            <c:symbol val="circle"/>
            <c:size val="11"/>
            <c:spPr>
              <a:solidFill>
                <a:srgbClr val="C00000"/>
              </a:solidFill>
              <a:ln>
                <a:solidFill>
                  <a:srgbClr val="72A2DC"/>
                </a:solidFill>
              </a:ln>
              <a:scene3d>
                <a:camera prst="orthographicFront"/>
                <a:lightRig rig="threePt" dir="t"/>
              </a:scene3d>
              <a:sp3d prstMaterial="dkEdge">
                <a:bevelT/>
              </a:sp3d>
            </c:spPr>
          </c:marker>
          <c:dLbls>
            <c:dLbl>
              <c:idx val="2"/>
              <c:layout>
                <c:manualLayout>
                  <c:x val="-5.6881627088515588E-2"/>
                  <c:y val="0.1683077287348330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chemeClr val="bg1"/>
              </a:solidFill>
              <a:ln cap="rnd">
                <a:solidFill>
                  <a:schemeClr val="accent1"/>
                </a:solidFill>
                <a:prstDash val="solid"/>
                <a:round/>
              </a:ln>
            </c:spPr>
            <c:txPr>
              <a:bodyPr/>
              <a:lstStyle/>
              <a:p>
                <a:pPr>
                  <a:defRPr sz="1398" b="1"/>
                </a:pPr>
                <a:endParaRPr lang="ru-RU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>
                  <c:v>2733.1</c:v>
                </c:pt>
                <c:pt idx="1">
                  <c:v>3205.3</c:v>
                </c:pt>
                <c:pt idx="2">
                  <c:v>3719.8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8471040"/>
        <c:axId val="198476928"/>
      </c:lineChart>
      <c:catAx>
        <c:axId val="198471040"/>
        <c:scaling>
          <c:orientation val="minMax"/>
        </c:scaling>
        <c:delete val="0"/>
        <c:axPos val="b"/>
        <c:minorGridlines/>
        <c:numFmt formatCode="General" sourceLinked="0"/>
        <c:majorTickMark val="none"/>
        <c:minorTickMark val="cross"/>
        <c:tickLblPos val="low"/>
        <c:spPr>
          <a:ln w="28535">
            <a:solidFill>
              <a:schemeClr val="tx1"/>
            </a:solidFill>
          </a:ln>
        </c:spPr>
        <c:txPr>
          <a:bodyPr/>
          <a:lstStyle/>
          <a:p>
            <a:pPr>
              <a:defRPr sz="1398"/>
            </a:pPr>
            <a:endParaRPr lang="ru-RU"/>
          </a:p>
        </c:txPr>
        <c:crossAx val="198476928"/>
        <c:crossesAt val="0"/>
        <c:auto val="1"/>
        <c:lblAlgn val="ctr"/>
        <c:lblOffset val="100"/>
        <c:tickLblSkip val="1"/>
        <c:noMultiLvlLbl val="0"/>
      </c:catAx>
      <c:valAx>
        <c:axId val="198476928"/>
        <c:scaling>
          <c:orientation val="minMax"/>
          <c:max val="4000"/>
          <c:min val="1000"/>
        </c:scaling>
        <c:delete val="0"/>
        <c:axPos val="l"/>
        <c:majorGridlines>
          <c:spPr>
            <a:ln>
              <a:solidFill>
                <a:schemeClr val="tx1"/>
              </a:solidFill>
            </a:ln>
          </c:spPr>
        </c:majorGridlines>
        <c:numFmt formatCode="0.0" sourceLinked="1"/>
        <c:majorTickMark val="out"/>
        <c:minorTickMark val="none"/>
        <c:tickLblPos val="nextTo"/>
        <c:spPr>
          <a:ln w="28535">
            <a:solidFill>
              <a:schemeClr val="tx1"/>
            </a:solidFill>
          </a:ln>
        </c:spPr>
        <c:txPr>
          <a:bodyPr/>
          <a:lstStyle/>
          <a:p>
            <a:pPr>
              <a:defRPr sz="1398"/>
            </a:pPr>
            <a:endParaRPr lang="ru-RU"/>
          </a:p>
        </c:txPr>
        <c:crossAx val="198471040"/>
        <c:crossesAt val="1"/>
        <c:crossBetween val="between"/>
        <c:majorUnit val="2000"/>
        <c:minorUnit val="1000"/>
      </c:valAx>
      <c:spPr>
        <a:noFill/>
        <a:ln w="25365">
          <a:noFill/>
        </a:ln>
      </c:spPr>
    </c:plotArea>
    <c:legend>
      <c:legendPos val="r"/>
      <c:legendEntry>
        <c:idx val="0"/>
        <c:txPr>
          <a:bodyPr/>
          <a:lstStyle/>
          <a:p>
            <a:pPr>
              <a:defRPr b="1"/>
            </a:pPr>
            <a:endParaRPr lang="ru-RU"/>
          </a:p>
        </c:txPr>
      </c:legendEntry>
      <c:layout>
        <c:manualLayout>
          <c:xMode val="edge"/>
          <c:yMode val="edge"/>
          <c:x val="5.3892215568862277E-2"/>
          <c:y val="0"/>
          <c:w val="0.8967065868263473"/>
          <c:h val="0.12285504541592814"/>
        </c:manualLayout>
      </c:layout>
      <c:overlay val="0"/>
      <c:txPr>
        <a:bodyPr/>
        <a:lstStyle/>
        <a:p>
          <a:pPr>
            <a:defRPr b="1"/>
          </a:pPr>
          <a:endParaRPr lang="ru-RU"/>
        </a:p>
      </c:txPr>
    </c:legend>
    <c:plotVisOnly val="1"/>
    <c:dispBlanksAs val="zero"/>
    <c:showDLblsOverMax val="0"/>
  </c:chart>
  <c:spPr>
    <a:solidFill>
      <a:schemeClr val="bg1"/>
    </a:solidFill>
    <a:ln w="38047" cap="sq">
      <a:solidFill>
        <a:schemeClr val="tx1"/>
      </a:solidFill>
      <a:prstDash val="solid"/>
      <a:bevel/>
    </a:ln>
  </c:spPr>
  <c:txPr>
    <a:bodyPr/>
    <a:lstStyle/>
    <a:p>
      <a:pPr>
        <a:defRPr sz="1798"/>
      </a:pPr>
      <a:endParaRPr lang="ru-RU"/>
    </a:p>
  </c:txPr>
  <c:externalData r:id="rId1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176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1100125325210991"/>
          <c:y val="1.1932291666666667E-2"/>
          <c:w val="0.78808125429846376"/>
          <c:h val="0.9092933432636428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%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  <a:ln>
              <a:solidFill>
                <a:srgbClr val="007FDE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c:spPr>
          <c:dPt>
            <c:idx val="0"/>
            <c:bubble3D val="0"/>
            <c:spPr>
              <a:solidFill>
                <a:srgbClr val="72A2DC"/>
              </a:solidFill>
              <a:ln>
                <a:solidFill>
                  <a:srgbClr val="007FDE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Lbls>
            <c:dLbl>
              <c:idx val="0"/>
              <c:layout>
                <c:manualLayout>
                  <c:x val="6.0710546354464115E-2"/>
                  <c:y val="0.23307074652777779"/>
                </c:manualLayout>
              </c:layout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 sz="1200" b="1"/>
                    </a:pPr>
                    <a:r>
                      <a:rPr lang="en-US" sz="1200" b="1" dirty="0" smtClean="0"/>
                      <a:t>100</a:t>
                    </a:r>
                    <a:r>
                      <a:rPr lang="ru-RU" sz="1200" b="1" dirty="0" smtClean="0"/>
                      <a:t>,0</a:t>
                    </a:r>
                    <a:r>
                      <a:rPr lang="en-US" sz="1200" b="1" dirty="0" smtClean="0"/>
                      <a:t>%</a:t>
                    </a:r>
                  </a:p>
                </c:rich>
              </c:tx>
              <c:spPr>
                <a:solidFill>
                  <a:schemeClr val="bg1"/>
                </a:solidFill>
                <a:ln>
                  <a:noFill/>
                </a:ln>
                <a:effectLst/>
              </c:spPr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1"/>
              <c:delete val="1"/>
            </c:dLbl>
            <c:spPr>
              <a:noFill/>
              <a:ln w="2541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301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</c:f>
              <c:strCache>
                <c:ptCount val="1"/>
                <c:pt idx="0">
                  <c:v>Кредиты кредитных организаций</c:v>
                </c:pt>
              </c:strCache>
            </c:strRef>
          </c:cat>
          <c:val>
            <c:numRef>
              <c:f>Лист1!$B$2</c:f>
              <c:numCache>
                <c:formatCode>0.0</c:formatCode>
                <c:ptCount val="1"/>
                <c:pt idx="0">
                  <c:v>100.00149873357012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10">
          <a:noFill/>
        </a:ln>
      </c:spPr>
    </c:plotArea>
    <c:legend>
      <c:legendPos val="r"/>
      <c:layout>
        <c:manualLayout>
          <c:xMode val="edge"/>
          <c:yMode val="edge"/>
          <c:x val="0.13962264150943396"/>
          <c:y val="0.76543209876543206"/>
          <c:w val="0.72830188679245278"/>
          <c:h val="0.23045267489711935"/>
        </c:manualLayout>
      </c:layout>
      <c:overlay val="0"/>
      <c:txPr>
        <a:bodyPr/>
        <a:lstStyle/>
        <a:p>
          <a:pPr>
            <a:defRPr sz="1100" b="0"/>
          </a:pPr>
          <a:endParaRPr lang="ru-RU"/>
        </a:p>
      </c:txPr>
    </c:legend>
    <c:plotVisOnly val="1"/>
    <c:dispBlanksAs val="zero"/>
    <c:showDLblsOverMax val="0"/>
  </c:chart>
  <c:spPr>
    <a:solidFill>
      <a:srgbClr val="FFFFE5"/>
    </a:solidFill>
    <a:ln w="57173" cap="rnd" cmpd="sng">
      <a:solidFill>
        <a:srgbClr val="72A2DC"/>
      </a:solidFill>
      <a:bevel/>
    </a:ln>
    <a:effectLst>
      <a:softEdge rad="63500"/>
    </a:effectLst>
    <a:scene3d>
      <a:camera prst="orthographicFront"/>
      <a:lightRig rig="threePt" dir="t"/>
    </a:scene3d>
    <a:sp3d prstMaterial="dkEdge"/>
  </c:spPr>
  <c:txPr>
    <a:bodyPr/>
    <a:lstStyle/>
    <a:p>
      <a:pPr>
        <a:defRPr sz="1801">
          <a:latin typeface="Arial Narrow" panose="020B0606020202030204" pitchFamily="34" charset="0"/>
        </a:defRPr>
      </a:pPr>
      <a:endParaRPr lang="ru-RU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200"/>
      <c:rAngAx val="0"/>
      <c:perspective val="1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0174273899854066E-2"/>
          <c:y val="1.3080407001868886E-2"/>
          <c:w val="0.75880270561128393"/>
          <c:h val="0.7628359926142519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Доля в общем объеме налоговых и неналоговых доходов</c:v>
                </c:pt>
              </c:strCache>
            </c:strRef>
          </c:tx>
          <c:spPr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  <a:contourClr>
                <a:srgbClr val="000000"/>
              </a:contourClr>
            </a:sp3d>
          </c:spPr>
          <c:explosion val="21"/>
          <c:dPt>
            <c:idx val="0"/>
            <c:bubble3D val="0"/>
            <c:spPr>
              <a:solidFill>
                <a:srgbClr val="72A2DC">
                  <a:alpha val="91765"/>
                </a:srgbClr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 w="165100" prst="coolSlant"/>
                <a:contourClr>
                  <a:srgbClr val="000000"/>
                </a:contourClr>
              </a:sp3d>
            </c:spPr>
          </c:dPt>
          <c:dPt>
            <c:idx val="1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 w="165100" prst="coolSlant"/>
                <a:contourClr>
                  <a:srgbClr val="000000"/>
                </a:contourClr>
              </a:sp3d>
            </c:spPr>
          </c:dPt>
          <c:dPt>
            <c:idx val="2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 w="165100" prst="coolSlant"/>
                <a:contourClr>
                  <a:srgbClr val="000000"/>
                </a:contourClr>
              </a:sp3d>
            </c:spPr>
          </c:dPt>
          <c:dPt>
            <c:idx val="3"/>
            <c:bubble3D val="0"/>
            <c:spPr>
              <a:solidFill>
                <a:schemeClr val="accent6">
                  <a:lumMod val="75000"/>
                </a:schemeClr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 w="165100" prst="coolSlant"/>
                <a:contourClr>
                  <a:srgbClr val="000000"/>
                </a:contourClr>
              </a:sp3d>
            </c:spPr>
          </c:dPt>
          <c:dPt>
            <c:idx val="4"/>
            <c:bubble3D val="0"/>
            <c:spPr>
              <a:solidFill>
                <a:srgbClr val="FFFF00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 w="165100" prst="coolSlant"/>
                <a:contourClr>
                  <a:srgbClr val="000000"/>
                </a:contourClr>
              </a:sp3d>
            </c:spPr>
          </c:dPt>
          <c:dPt>
            <c:idx val="5"/>
            <c:bubble3D val="0"/>
            <c:spPr>
              <a:solidFill>
                <a:srgbClr val="FF0000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 w="165100" prst="coolSlant"/>
                <a:contourClr>
                  <a:srgbClr val="000000"/>
                </a:contourClr>
              </a:sp3d>
            </c:spPr>
          </c:dPt>
          <c:dLbls>
            <c:dLbl>
              <c:idx val="0"/>
              <c:numFmt formatCode="0.0%" sourceLinked="0"/>
              <c:spPr>
                <a:solidFill>
                  <a:schemeClr val="bg1"/>
                </a:solidFill>
                <a:ln w="25343">
                  <a:solidFill>
                    <a:srgbClr val="1F497D"/>
                  </a:solidFill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197"/>
                  </a:pPr>
                  <a:endParaRPr lang="ru-RU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1.4553219912885764E-2"/>
                  <c:y val="-6.7823393066600818E-2"/>
                </c:manualLayout>
              </c:layout>
              <c:numFmt formatCode="0.0%" sourceLinked="0"/>
              <c:spPr>
                <a:solidFill>
                  <a:schemeClr val="bg1"/>
                </a:solidFill>
                <a:ln w="25343">
                  <a:solidFill>
                    <a:srgbClr val="1F497D"/>
                  </a:solidFill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197"/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0.10154700000791782"/>
                  <c:y val="2.2878758116746455E-2"/>
                </c:manualLayout>
              </c:layout>
              <c:numFmt formatCode="0.0%" sourceLinked="0"/>
              <c:spPr>
                <a:solidFill>
                  <a:schemeClr val="bg1"/>
                </a:solidFill>
                <a:ln w="25343">
                  <a:solidFill>
                    <a:srgbClr val="1F497D"/>
                  </a:solidFill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197"/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0.12338630530583757"/>
                  <c:y val="5.1304235580673582E-2"/>
                </c:manualLayout>
              </c:layout>
              <c:numFmt formatCode="0.0%" sourceLinked="0"/>
              <c:spPr>
                <a:solidFill>
                  <a:schemeClr val="bg1"/>
                </a:solidFill>
                <a:ln w="25343">
                  <a:solidFill>
                    <a:srgbClr val="1F497D"/>
                  </a:solidFill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197"/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1.4609618183061905E-2"/>
                  <c:y val="8.2452786773000483E-2"/>
                </c:manualLayout>
              </c:layout>
              <c:numFmt formatCode="0.0%" sourceLinked="0"/>
              <c:spPr>
                <a:solidFill>
                  <a:schemeClr val="bg1"/>
                </a:solidFill>
                <a:ln w="25343">
                  <a:solidFill>
                    <a:srgbClr val="1F497D"/>
                  </a:solidFill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197"/>
                  </a:pPr>
                  <a:endParaRPr lang="ru-RU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5"/>
              <c:layout>
                <c:manualLayout>
                  <c:x val="-4.4488110738425339E-2"/>
                  <c:y val="-2.2788961786049017E-2"/>
                </c:manualLayout>
              </c:layout>
              <c:numFmt formatCode="0.0%" sourceLinked="0"/>
              <c:spPr>
                <a:solidFill>
                  <a:schemeClr val="bg1"/>
                </a:solidFill>
                <a:ln w="25343">
                  <a:solidFill>
                    <a:srgbClr val="1F497D"/>
                  </a:solidFill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197"/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numFmt formatCode="0.0%" sourceLinked="0"/>
            <c:spPr>
              <a:noFill/>
              <a:ln w="25343">
                <a:solidFill>
                  <a:srgbClr val="1F497D"/>
                </a:solidFill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97"/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Лист1!$A$2:$A$7</c:f>
              <c:strCache>
                <c:ptCount val="6"/>
                <c:pt idx="0">
                  <c:v>Налог на доходы физических лиц                                                                                              (2 807,6 млн. руб.)                                                                      </c:v>
                </c:pt>
                <c:pt idx="1">
                  <c:v>Земельный налог                                                                           (916,5 млн.руб.)</c:v>
                </c:pt>
                <c:pt idx="2">
                  <c:v>Налог на имущество физических лиц                                        (641,8 млн.руб.)</c:v>
                </c:pt>
                <c:pt idx="3">
                  <c:v>Налог на совокупный доход (449,1 млн.руб.)</c:v>
                </c:pt>
                <c:pt idx="4">
                  <c:v>Государственная пошлина (94,0 млн.руб.)</c:v>
                </c:pt>
                <c:pt idx="5">
                  <c:v>Акцизы (35,1 млн.руб.)</c:v>
                </c:pt>
              </c:strCache>
            </c:strRef>
          </c:cat>
          <c:val>
            <c:numRef>
              <c:f>Лист1!$B$2:$B$7</c:f>
              <c:numCache>
                <c:formatCode>0.0</c:formatCode>
                <c:ptCount val="6"/>
                <c:pt idx="0">
                  <c:v>56.786640541053032</c:v>
                </c:pt>
                <c:pt idx="1">
                  <c:v>18.537204980721825</c:v>
                </c:pt>
                <c:pt idx="2">
                  <c:v>12.980600467732762</c:v>
                </c:pt>
                <c:pt idx="3">
                  <c:v>9.0844927627836416</c:v>
                </c:pt>
                <c:pt idx="4">
                  <c:v>1.9021543518108843</c:v>
                </c:pt>
                <c:pt idx="5">
                  <c:v>0.70888666961633273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Pt>
            <c:idx val="3"/>
            <c:bubble3D val="0"/>
          </c:dPt>
          <c:dPt>
            <c:idx val="4"/>
            <c:bubble3D val="0"/>
          </c:dPt>
          <c:dPt>
            <c:idx val="5"/>
            <c:bubble3D val="0"/>
          </c:dPt>
          <c:dLbls>
            <c:spPr>
              <a:noFill/>
              <a:ln w="25251">
                <a:noFill/>
              </a:ln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Лист1!$A$2:$A$7</c:f>
              <c:strCache>
                <c:ptCount val="6"/>
                <c:pt idx="0">
                  <c:v>Налог на доходы физических лиц                                                                                              (2 807,6 млн. руб.)                                                                      </c:v>
                </c:pt>
                <c:pt idx="1">
                  <c:v>Земельный налог                                                                           (916,5 млн.руб.)</c:v>
                </c:pt>
                <c:pt idx="2">
                  <c:v>Налог на имущество физических лиц                                        (641,8 млн.руб.)</c:v>
                </c:pt>
                <c:pt idx="3">
                  <c:v>Налог на совокупный доход (449,1 млн.руб.)</c:v>
                </c:pt>
                <c:pt idx="4">
                  <c:v>Государственная пошлина (94,0 млн.руб.)</c:v>
                </c:pt>
                <c:pt idx="5">
                  <c:v>Акцизы (35,1 млн.руб.)</c:v>
                </c:pt>
              </c:strCache>
            </c:strRef>
          </c:cat>
          <c:val>
            <c:numRef>
              <c:f>Лист1!$C$2:$C$7</c:f>
              <c:numCache>
                <c:formatCode>0.0</c:formatCode>
                <c:ptCount val="6"/>
                <c:pt idx="0">
                  <c:v>2807567</c:v>
                </c:pt>
                <c:pt idx="1">
                  <c:v>916491</c:v>
                </c:pt>
                <c:pt idx="2">
                  <c:v>641769</c:v>
                </c:pt>
                <c:pt idx="3">
                  <c:v>449143</c:v>
                </c:pt>
                <c:pt idx="4">
                  <c:v>94043.7</c:v>
                </c:pt>
                <c:pt idx="5">
                  <c:v>35047.800000000003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Столбец2</c:v>
                </c:pt>
              </c:strCache>
            </c:strRef>
          </c:tx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Pt>
            <c:idx val="3"/>
            <c:bubble3D val="0"/>
          </c:dPt>
          <c:dPt>
            <c:idx val="4"/>
            <c:bubble3D val="0"/>
          </c:dPt>
          <c:dPt>
            <c:idx val="5"/>
            <c:bubble3D val="0"/>
          </c:dPt>
          <c:dLbls>
            <c:spPr>
              <a:noFill/>
              <a:ln w="25251">
                <a:noFill/>
              </a:ln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Лист1!$A$2:$A$7</c:f>
              <c:strCache>
                <c:ptCount val="6"/>
                <c:pt idx="0">
                  <c:v>Налог на доходы физических лиц                                                                                              (2 807,6 млн. руб.)                                                                      </c:v>
                </c:pt>
                <c:pt idx="1">
                  <c:v>Земельный налог                                                                           (916,5 млн.руб.)</c:v>
                </c:pt>
                <c:pt idx="2">
                  <c:v>Налог на имущество физических лиц                                        (641,8 млн.руб.)</c:v>
                </c:pt>
                <c:pt idx="3">
                  <c:v>Налог на совокупный доход (449,1 млн.руб.)</c:v>
                </c:pt>
                <c:pt idx="4">
                  <c:v>Государственная пошлина (94,0 млн.руб.)</c:v>
                </c:pt>
                <c:pt idx="5">
                  <c:v>Акцизы (35,1 млн.руб.)</c:v>
                </c:pt>
              </c:strCache>
            </c:strRef>
          </c:cat>
          <c:val>
            <c:numRef>
              <c:f>Лист1!$D$2:$D$7</c:f>
              <c:numCache>
                <c:formatCode>0.0</c:formatCode>
                <c:ptCount val="6"/>
                <c:pt idx="0">
                  <c:v>4944062.5</c:v>
                </c:pt>
                <c:pt idx="1">
                  <c:v>4944062.5</c:v>
                </c:pt>
                <c:pt idx="2">
                  <c:v>4944062.5</c:v>
                </c:pt>
                <c:pt idx="3">
                  <c:v>4944062.5</c:v>
                </c:pt>
                <c:pt idx="4">
                  <c:v>4944062.5</c:v>
                </c:pt>
                <c:pt idx="5">
                  <c:v>4944062.5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343">
          <a:noFill/>
        </a:ln>
      </c:spPr>
    </c:plotArea>
    <c:plotVisOnly val="1"/>
    <c:dispBlanksAs val="zero"/>
    <c:showDLblsOverMax val="0"/>
  </c:chart>
  <c:spPr>
    <a:solidFill>
      <a:srgbClr val="FFFFE5"/>
    </a:solidFill>
    <a:ln w="56816">
      <a:solidFill>
        <a:srgbClr val="558ED5"/>
      </a:solidFill>
    </a:ln>
    <a:scene3d>
      <a:camera prst="orthographicFront"/>
      <a:lightRig rig="threePt" dir="t"/>
    </a:scene3d>
  </c:spPr>
  <c:txPr>
    <a:bodyPr/>
    <a:lstStyle/>
    <a:p>
      <a:pPr>
        <a:defRPr sz="1790">
          <a:latin typeface="Arial Narrow" panose="020B0606020202030204" pitchFamily="34" charset="0"/>
        </a:defRPr>
      </a:pPr>
      <a:endParaRPr lang="ru-RU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solidFill>
          <a:schemeClr val="bg1">
            <a:lumMod val="95000"/>
          </a:schemeClr>
        </a:solidFill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498874579113551"/>
          <c:y val="4.1124315780230077E-2"/>
          <c:w val="0.80251295607677575"/>
          <c:h val="0.86826207072401085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 на доходы физических лиц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  <a:effectLst>
              <a:outerShdw blurRad="76200" dist="12700" dir="2700000" sy="-23000" kx="-8004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hreePt" dir="t"/>
            </a:scene3d>
            <a:sp3d prstMaterial="matte">
              <a:bevelT/>
              <a:contourClr>
                <a:srgbClr val="000000"/>
              </a:contourClr>
            </a:sp3d>
          </c:spPr>
          <c:invertIfNegative val="0"/>
          <c:dLbls>
            <c:dLbl>
              <c:idx val="0"/>
              <c:layout>
                <c:manualLayout>
                  <c:x val="1.4172704285508405E-2"/>
                  <c:y val="0.1165503615022099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0697525122171708E-2"/>
                  <c:y val="0.1694011064602054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2858883488149671E-2"/>
                  <c:y val="0.1932564470333401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3310886056048318E-2"/>
                  <c:y val="0.2221532066855955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8412">
                <a:noFill/>
              </a:ln>
            </c:spPr>
            <c:txPr>
              <a:bodyPr anchor="ctr" anchorCtr="0"/>
              <a:lstStyle/>
              <a:p>
                <a:pPr>
                  <a:defRPr sz="1290" b="1">
                    <a:solidFill>
                      <a:schemeClr val="bg1"/>
                    </a:solidFill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  <c:pt idx="3">
                  <c:v>2024 год</c:v>
                </c:pt>
              </c:strCache>
            </c:strRef>
          </c:cat>
          <c:val>
            <c:numRef>
              <c:f>Лист1!$B$2:$B$5</c:f>
              <c:numCache>
                <c:formatCode>0.0</c:formatCode>
                <c:ptCount val="4"/>
                <c:pt idx="0">
                  <c:v>2475.1999999999998</c:v>
                </c:pt>
                <c:pt idx="1">
                  <c:v>2807.6</c:v>
                </c:pt>
                <c:pt idx="2">
                  <c:v>2982.8</c:v>
                </c:pt>
                <c:pt idx="3">
                  <c:v>3157.2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gapDepth val="170"/>
        <c:shape val="cylinder"/>
        <c:axId val="73478528"/>
        <c:axId val="73480064"/>
        <c:axId val="74423808"/>
      </c:bar3DChart>
      <c:catAx>
        <c:axId val="7347852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290" b="0" kern="1200" baseline="0">
                <a:latin typeface="Arial Narrow" panose="020B0606020202030204" pitchFamily="34" charset="0"/>
              </a:defRPr>
            </a:pPr>
            <a:endParaRPr lang="ru-RU"/>
          </a:p>
        </c:txPr>
        <c:crossAx val="73480064"/>
        <c:crosses val="autoZero"/>
        <c:auto val="0"/>
        <c:lblAlgn val="ctr"/>
        <c:lblOffset val="100"/>
        <c:noMultiLvlLbl val="0"/>
      </c:catAx>
      <c:valAx>
        <c:axId val="73480064"/>
        <c:scaling>
          <c:orientation val="minMax"/>
          <c:max val="3500"/>
          <c:min val="1000"/>
        </c:scaling>
        <c:delete val="0"/>
        <c:axPos val="l"/>
        <c:majorGridlines/>
        <c:numFmt formatCode="0" sourceLinked="0"/>
        <c:majorTickMark val="out"/>
        <c:minorTickMark val="none"/>
        <c:tickLblPos val="nextTo"/>
        <c:spPr>
          <a:ln w="31567"/>
        </c:spPr>
        <c:txPr>
          <a:bodyPr/>
          <a:lstStyle/>
          <a:p>
            <a:pPr>
              <a:defRPr sz="1290" baseline="0">
                <a:latin typeface="Arial Narrow" panose="020B0606020202030204" pitchFamily="34" charset="0"/>
              </a:defRPr>
            </a:pPr>
            <a:endParaRPr lang="ru-RU"/>
          </a:p>
        </c:txPr>
        <c:crossAx val="73478528"/>
        <c:crosses val="autoZero"/>
        <c:crossBetween val="between"/>
        <c:majorUnit val="500"/>
        <c:minorUnit val="200"/>
      </c:valAx>
      <c:serAx>
        <c:axId val="74423808"/>
        <c:scaling>
          <c:orientation val="minMax"/>
        </c:scaling>
        <c:delete val="1"/>
        <c:axPos val="b"/>
        <c:majorTickMark val="out"/>
        <c:minorTickMark val="none"/>
        <c:tickLblPos val="nextTo"/>
        <c:crossAx val="73480064"/>
        <c:crosses val="autoZero"/>
      </c:serAx>
      <c:spPr>
        <a:noFill/>
        <a:ln w="25386">
          <a:noFill/>
        </a:ln>
      </c:spPr>
    </c:plotArea>
    <c:plotVisOnly val="1"/>
    <c:dispBlanksAs val="gap"/>
    <c:showDLblsOverMax val="0"/>
  </c:chart>
  <c:spPr>
    <a:solidFill>
      <a:srgbClr val="FFFFD9"/>
    </a:solidFill>
    <a:ln w="56816">
      <a:solidFill>
        <a:schemeClr val="tx2">
          <a:lumMod val="60000"/>
          <a:lumOff val="40000"/>
        </a:schemeClr>
      </a:solidFill>
    </a:ln>
    <a:effectLst/>
    <a:scene3d>
      <a:camera prst="orthographicFront"/>
      <a:lightRig rig="threePt" dir="t"/>
    </a:scene3d>
    <a:sp3d>
      <a:bevelT/>
    </a:sp3d>
  </c:spPr>
  <c:txPr>
    <a:bodyPr/>
    <a:lstStyle/>
    <a:p>
      <a:pPr>
        <a:defRPr sz="1789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solidFill>
          <a:schemeClr val="bg1">
            <a:lumMod val="95000"/>
          </a:schemeClr>
        </a:solidFill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3657630982483263"/>
          <c:y val="3.3731815121622807E-2"/>
          <c:w val="0.8357907424633485"/>
          <c:h val="0.86826207072401085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  <a:effectLst>
              <a:outerShdw blurRad="76200" dist="12700" dir="2700000" sy="-23000" kx="-8004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hreePt" dir="t"/>
            </a:scene3d>
            <a:sp3d prstMaterial="matte">
              <a:bevelT/>
              <a:contourClr>
                <a:srgbClr val="000000"/>
              </a:contourClr>
            </a:sp3d>
          </c:spPr>
          <c:invertIfNegative val="0"/>
          <c:dLbls>
            <c:dLbl>
              <c:idx val="0"/>
              <c:layout>
                <c:manualLayout>
                  <c:x val="1.08443932029295E-2"/>
                  <c:y val="0.1946175687146914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4041951078910478E-2"/>
                  <c:y val="0.1879884670550010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9514457531410904E-2"/>
                  <c:y val="0.1969739191522992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3310886056048318E-2"/>
                  <c:y val="0.1998477885431607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8397">
                <a:noFill/>
              </a:ln>
            </c:spPr>
            <c:txPr>
              <a:bodyPr anchor="ctr" anchorCtr="0"/>
              <a:lstStyle/>
              <a:p>
                <a:pPr>
                  <a:defRPr sz="1289" b="1">
                    <a:solidFill>
                      <a:schemeClr val="bg1"/>
                    </a:solidFill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  <c:pt idx="3">
                  <c:v>2024 год</c:v>
                </c:pt>
              </c:strCache>
            </c:strRef>
          </c:cat>
          <c:val>
            <c:numRef>
              <c:f>Лист1!$B$2:$B$5</c:f>
              <c:numCache>
                <c:formatCode>0.0</c:formatCode>
                <c:ptCount val="4"/>
                <c:pt idx="0">
                  <c:v>834</c:v>
                </c:pt>
                <c:pt idx="1">
                  <c:v>916.5</c:v>
                </c:pt>
                <c:pt idx="2">
                  <c:v>953.6</c:v>
                </c:pt>
                <c:pt idx="3">
                  <c:v>989.6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shape val="cylinder"/>
        <c:axId val="73522176"/>
        <c:axId val="73417472"/>
        <c:axId val="72956992"/>
      </c:bar3DChart>
      <c:catAx>
        <c:axId val="7352217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289" b="0" kern="1200" baseline="0">
                <a:latin typeface="Arial Narrow" panose="020B0606020202030204" pitchFamily="34" charset="0"/>
              </a:defRPr>
            </a:pPr>
            <a:endParaRPr lang="ru-RU"/>
          </a:p>
        </c:txPr>
        <c:crossAx val="73417472"/>
        <c:crosses val="autoZero"/>
        <c:auto val="0"/>
        <c:lblAlgn val="ctr"/>
        <c:lblOffset val="100"/>
        <c:noMultiLvlLbl val="0"/>
      </c:catAx>
      <c:valAx>
        <c:axId val="73417472"/>
        <c:scaling>
          <c:orientation val="minMax"/>
          <c:max val="1000"/>
          <c:min val="0"/>
        </c:scaling>
        <c:delete val="0"/>
        <c:axPos val="l"/>
        <c:majorGridlines/>
        <c:minorGridlines/>
        <c:numFmt formatCode="0" sourceLinked="0"/>
        <c:majorTickMark val="out"/>
        <c:minorTickMark val="none"/>
        <c:tickLblPos val="nextTo"/>
        <c:spPr>
          <a:ln w="31550"/>
        </c:spPr>
        <c:txPr>
          <a:bodyPr/>
          <a:lstStyle/>
          <a:p>
            <a:pPr>
              <a:defRPr sz="1289" baseline="0">
                <a:latin typeface="Arial Narrow" panose="020B0606020202030204" pitchFamily="34" charset="0"/>
              </a:defRPr>
            </a:pPr>
            <a:endParaRPr lang="ru-RU"/>
          </a:p>
        </c:txPr>
        <c:crossAx val="73522176"/>
        <c:crosses val="autoZero"/>
        <c:crossBetween val="between"/>
        <c:minorUnit val="250"/>
      </c:valAx>
      <c:serAx>
        <c:axId val="72956992"/>
        <c:scaling>
          <c:orientation val="minMax"/>
        </c:scaling>
        <c:delete val="1"/>
        <c:axPos val="b"/>
        <c:majorTickMark val="out"/>
        <c:minorTickMark val="none"/>
        <c:tickLblPos val="nextTo"/>
        <c:crossAx val="73417472"/>
        <c:crosses val="autoZero"/>
      </c:serAx>
      <c:spPr>
        <a:noFill/>
        <a:ln w="25386">
          <a:noFill/>
        </a:ln>
      </c:spPr>
    </c:plotArea>
    <c:plotVisOnly val="1"/>
    <c:dispBlanksAs val="gap"/>
    <c:showDLblsOverMax val="0"/>
  </c:chart>
  <c:spPr>
    <a:solidFill>
      <a:srgbClr val="FFFFD9"/>
    </a:solidFill>
    <a:ln w="56785">
      <a:solidFill>
        <a:schemeClr val="tx2">
          <a:lumMod val="60000"/>
          <a:lumOff val="40000"/>
        </a:schemeClr>
      </a:solidFill>
    </a:ln>
    <a:effectLst/>
    <a:scene3d>
      <a:camera prst="orthographicFront"/>
      <a:lightRig rig="threePt" dir="t"/>
    </a:scene3d>
    <a:sp3d>
      <a:bevelT/>
    </a:sp3d>
  </c:spPr>
  <c:txPr>
    <a:bodyPr/>
    <a:lstStyle/>
    <a:p>
      <a:pPr>
        <a:defRPr sz="1788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0"/>
      <c:rotY val="20"/>
      <c:depthPercent val="100"/>
      <c:rAngAx val="1"/>
    </c:view3D>
    <c:floor>
      <c:thickness val="0"/>
      <c:spPr>
        <a:solidFill>
          <a:schemeClr val="bg1">
            <a:lumMod val="95000"/>
          </a:schemeClr>
        </a:solidFill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4296592404688838"/>
          <c:y val="5.2346904504235549E-2"/>
          <c:w val="0.81470914146455409"/>
          <c:h val="0.83738216389580522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 на имущество физических лиц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  <a:effectLst>
              <a:outerShdw blurRad="76200" dist="12700" dir="2700000" sy="-23000" kx="-8004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hreePt" dir="t"/>
            </a:scene3d>
            <a:sp3d prstMaterial="matte">
              <a:bevelT/>
              <a:contourClr>
                <a:srgbClr val="000000"/>
              </a:contourClr>
            </a:sp3d>
          </c:spPr>
          <c:invertIfNegative val="0"/>
          <c:dLbls>
            <c:dLbl>
              <c:idx val="0"/>
              <c:layout>
                <c:manualLayout>
                  <c:x val="1.1671702763603188E-2"/>
                  <c:y val="0.1594674777027279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9.8868379098400218E-3"/>
                  <c:y val="0.1781382184797168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2858899624272483E-2"/>
                  <c:y val="0.1798686420121655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2464912573488075E-2"/>
                  <c:y val="0.1753901556144344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8497">
                <a:noFill/>
              </a:ln>
            </c:spPr>
            <c:txPr>
              <a:bodyPr/>
              <a:lstStyle/>
              <a:p>
                <a:pPr>
                  <a:defRPr sz="1199" b="1">
                    <a:solidFill>
                      <a:schemeClr val="bg1"/>
                    </a:solidFill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  <c:pt idx="3">
                  <c:v>2024 год</c:v>
                </c:pt>
              </c:strCache>
            </c:strRef>
          </c:cat>
          <c:val>
            <c:numRef>
              <c:f>Лист1!$B$2:$B$5</c:f>
              <c:numCache>
                <c:formatCode>0.0</c:formatCode>
                <c:ptCount val="4"/>
                <c:pt idx="0">
                  <c:v>608.1</c:v>
                </c:pt>
                <c:pt idx="1">
                  <c:v>641.79999999999995</c:v>
                </c:pt>
                <c:pt idx="2">
                  <c:v>646.5</c:v>
                </c:pt>
                <c:pt idx="3">
                  <c:v>651.20000000000005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8"/>
        <c:shape val="cylinder"/>
        <c:axId val="73575808"/>
        <c:axId val="167183488"/>
        <c:axId val="73490880"/>
      </c:bar3DChart>
      <c:catAx>
        <c:axId val="7357580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199" b="0" kern="1200" baseline="0">
                <a:latin typeface="Arial Narrow" panose="020B0606020202030204" pitchFamily="34" charset="0"/>
              </a:defRPr>
            </a:pPr>
            <a:endParaRPr lang="ru-RU"/>
          </a:p>
        </c:txPr>
        <c:crossAx val="167183488"/>
        <c:crosses val="autoZero"/>
        <c:auto val="0"/>
        <c:lblAlgn val="ctr"/>
        <c:lblOffset val="100"/>
        <c:noMultiLvlLbl val="0"/>
      </c:catAx>
      <c:valAx>
        <c:axId val="167183488"/>
        <c:scaling>
          <c:orientation val="minMax"/>
          <c:max val="800"/>
          <c:min val="0"/>
        </c:scaling>
        <c:delete val="0"/>
        <c:axPos val="l"/>
        <c:majorGridlines/>
        <c:numFmt formatCode="0" sourceLinked="0"/>
        <c:majorTickMark val="out"/>
        <c:minorTickMark val="none"/>
        <c:tickLblPos val="nextTo"/>
        <c:spPr>
          <a:ln w="31659"/>
        </c:spPr>
        <c:txPr>
          <a:bodyPr/>
          <a:lstStyle/>
          <a:p>
            <a:pPr>
              <a:defRPr sz="1199" baseline="0">
                <a:latin typeface="Arial Narrow" panose="020B0606020202030204" pitchFamily="34" charset="0"/>
              </a:defRPr>
            </a:pPr>
            <a:endParaRPr lang="ru-RU"/>
          </a:p>
        </c:txPr>
        <c:crossAx val="73575808"/>
        <c:crosses val="autoZero"/>
        <c:crossBetween val="between"/>
        <c:majorUnit val="200"/>
      </c:valAx>
      <c:serAx>
        <c:axId val="73490880"/>
        <c:scaling>
          <c:orientation val="minMax"/>
        </c:scaling>
        <c:delete val="1"/>
        <c:axPos val="b"/>
        <c:majorTickMark val="out"/>
        <c:minorTickMark val="none"/>
        <c:tickLblPos val="nextTo"/>
        <c:crossAx val="167183488"/>
        <c:crosses val="autoZero"/>
      </c:serAx>
      <c:spPr>
        <a:noFill/>
        <a:ln w="25412">
          <a:noFill/>
        </a:ln>
      </c:spPr>
    </c:plotArea>
    <c:plotVisOnly val="1"/>
    <c:dispBlanksAs val="gap"/>
    <c:showDLblsOverMax val="0"/>
  </c:chart>
  <c:spPr>
    <a:solidFill>
      <a:srgbClr val="FFFFD9"/>
    </a:solidFill>
    <a:ln w="56994">
      <a:solidFill>
        <a:schemeClr val="tx2">
          <a:lumMod val="60000"/>
          <a:lumOff val="40000"/>
        </a:schemeClr>
      </a:solidFill>
    </a:ln>
    <a:effectLst/>
    <a:scene3d>
      <a:camera prst="orthographicFront"/>
      <a:lightRig rig="threePt" dir="t"/>
    </a:scene3d>
    <a:sp3d>
      <a:bevelT/>
    </a:sp3d>
  </c:spPr>
  <c:txPr>
    <a:bodyPr/>
    <a:lstStyle/>
    <a:p>
      <a:pPr>
        <a:defRPr sz="1797"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0"/>
      <c:rotY val="20"/>
      <c:depthPercent val="100"/>
      <c:rAngAx val="1"/>
    </c:view3D>
    <c:floor>
      <c:thickness val="0"/>
      <c:spPr>
        <a:solidFill>
          <a:schemeClr val="bg1">
            <a:lumMod val="95000"/>
          </a:schemeClr>
        </a:solidFill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1876280405184447"/>
          <c:y val="4.3724936236396714E-2"/>
          <c:w val="0.84012714700125057"/>
          <c:h val="0.83250626473601697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Земельный налог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  <a:effectLst>
              <a:outerShdw blurRad="76200" dist="12700" dir="2700000" sy="-23000" kx="-8004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hreePt" dir="t"/>
            </a:scene3d>
            <a:sp3d prstMaterial="matte">
              <a:bevelT/>
              <a:contourClr>
                <a:srgbClr val="000000"/>
              </a:contourClr>
            </a:sp3d>
          </c:spPr>
          <c:invertIfNegative val="0"/>
          <c:dLbls>
            <c:dLbl>
              <c:idx val="0"/>
              <c:layout>
                <c:manualLayout>
                  <c:x val="1.5906918300487356E-2"/>
                  <c:y val="0.1760002746502452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3122646052900182E-2"/>
                  <c:y val="0.2210112838047391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1991298034394377E-2"/>
                  <c:y val="0.2073104026094859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2586205415804255E-2"/>
                  <c:y val="0.2057631805115592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8421">
                <a:noFill/>
              </a:ln>
            </c:spPr>
            <c:txPr>
              <a:bodyPr/>
              <a:lstStyle/>
              <a:p>
                <a:pPr>
                  <a:defRPr sz="1195" b="1">
                    <a:solidFill>
                      <a:schemeClr val="bg1"/>
                    </a:solidFill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  <c:pt idx="3">
                  <c:v>2024 год</c:v>
                </c:pt>
              </c:strCache>
            </c:strRef>
          </c:cat>
          <c:val>
            <c:numRef>
              <c:f>Лист1!$B$2:$B$5</c:f>
              <c:numCache>
                <c:formatCode>0.0</c:formatCode>
                <c:ptCount val="4"/>
                <c:pt idx="0">
                  <c:v>96.1</c:v>
                </c:pt>
                <c:pt idx="1">
                  <c:v>94</c:v>
                </c:pt>
                <c:pt idx="2">
                  <c:v>106.2</c:v>
                </c:pt>
                <c:pt idx="3">
                  <c:v>119.4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  <c:pt idx="3">
                  <c:v>2024 год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5"/>
        <c:gapDepth val="129"/>
        <c:shape val="cylinder"/>
        <c:axId val="167222272"/>
        <c:axId val="167224064"/>
        <c:axId val="73492224"/>
      </c:bar3DChart>
      <c:catAx>
        <c:axId val="16722227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195" b="0" kern="1200" baseline="0">
                <a:latin typeface="Arial Narrow" panose="020B0606020202030204" pitchFamily="34" charset="0"/>
              </a:defRPr>
            </a:pPr>
            <a:endParaRPr lang="ru-RU"/>
          </a:p>
        </c:txPr>
        <c:crossAx val="167224064"/>
        <c:crosses val="autoZero"/>
        <c:auto val="0"/>
        <c:lblAlgn val="ctr"/>
        <c:lblOffset val="100"/>
        <c:noMultiLvlLbl val="0"/>
      </c:catAx>
      <c:valAx>
        <c:axId val="167224064"/>
        <c:scaling>
          <c:orientation val="minMax"/>
          <c:max val="130"/>
          <c:min val="0"/>
        </c:scaling>
        <c:delete val="0"/>
        <c:axPos val="l"/>
        <c:majorGridlines/>
        <c:numFmt formatCode="0" sourceLinked="0"/>
        <c:majorTickMark val="out"/>
        <c:minorTickMark val="none"/>
        <c:tickLblPos val="nextTo"/>
        <c:spPr>
          <a:ln w="31577"/>
        </c:spPr>
        <c:txPr>
          <a:bodyPr/>
          <a:lstStyle/>
          <a:p>
            <a:pPr>
              <a:defRPr sz="1195" baseline="0">
                <a:latin typeface="Arial Narrow" panose="020B0606020202030204" pitchFamily="34" charset="0"/>
              </a:defRPr>
            </a:pPr>
            <a:endParaRPr lang="ru-RU"/>
          </a:p>
        </c:txPr>
        <c:crossAx val="167222272"/>
        <c:crosses val="autoZero"/>
        <c:crossBetween val="between"/>
        <c:majorUnit val="30"/>
      </c:valAx>
      <c:serAx>
        <c:axId val="73492224"/>
        <c:scaling>
          <c:orientation val="minMax"/>
        </c:scaling>
        <c:delete val="1"/>
        <c:axPos val="b"/>
        <c:majorTickMark val="out"/>
        <c:minorTickMark val="none"/>
        <c:tickLblPos val="nextTo"/>
        <c:crossAx val="167224064"/>
        <c:crosses val="autoZero"/>
      </c:serAx>
      <c:spPr>
        <a:solidFill>
          <a:srgbClr val="FFFFD9"/>
        </a:solidFill>
        <a:ln cmpd="sng"/>
      </c:spPr>
    </c:plotArea>
    <c:plotVisOnly val="1"/>
    <c:dispBlanksAs val="gap"/>
    <c:showDLblsOverMax val="0"/>
  </c:chart>
  <c:spPr>
    <a:solidFill>
      <a:srgbClr val="FFFFE5"/>
    </a:solidFill>
    <a:ln w="56840">
      <a:solidFill>
        <a:schemeClr val="tx2">
          <a:lumMod val="60000"/>
          <a:lumOff val="40000"/>
        </a:schemeClr>
      </a:solidFill>
    </a:ln>
    <a:effectLst/>
    <a:scene3d>
      <a:camera prst="orthographicFront"/>
      <a:lightRig rig="threePt" dir="t"/>
    </a:scene3d>
    <a:sp3d>
      <a:bevelT/>
    </a:sp3d>
  </c:spPr>
  <c:txPr>
    <a:bodyPr/>
    <a:lstStyle/>
    <a:p>
      <a:pPr>
        <a:defRPr sz="1794"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80"/>
      <c:rAngAx val="1"/>
    </c:view3D>
    <c:floor>
      <c:thickness val="0"/>
      <c:spPr>
        <a:solidFill>
          <a:schemeClr val="bg1">
            <a:lumMod val="95000"/>
          </a:schemeClr>
        </a:solidFill>
        <a:ln w="9525"/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498874579113551"/>
          <c:y val="4.1124315780230077E-2"/>
          <c:w val="0.80251295607677575"/>
          <c:h val="0.86826207072401085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 на доходы физических лиц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  <a:effectLst>
              <a:outerShdw blurRad="76200" dist="12700" dir="2700000" sy="-23000" kx="-8004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hreePt" dir="t"/>
            </a:scene3d>
            <a:sp3d prstMaterial="matte">
              <a:bevelT/>
              <a:contourClr>
                <a:srgbClr val="000000"/>
              </a:contourClr>
            </a:sp3d>
          </c:spPr>
          <c:invertIfNegative val="0"/>
          <c:dLbls>
            <c:dLbl>
              <c:idx val="0"/>
              <c:layout>
                <c:manualLayout>
                  <c:x val="1.4172704285508405E-2"/>
                  <c:y val="0.1165503615022099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0714164057279861E-2"/>
                  <c:y val="0.1285089131516552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2858883488149671E-2"/>
                  <c:y val="0.1412118373679126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6638673077678811E-2"/>
                  <c:y val="0.1403688200684952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8279">
                <a:noFill/>
              </a:ln>
            </c:spPr>
            <c:txPr>
              <a:bodyPr anchor="ctr" anchorCtr="0"/>
              <a:lstStyle/>
              <a:p>
                <a:pPr>
                  <a:defRPr sz="1283" b="1">
                    <a:solidFill>
                      <a:schemeClr val="bg1"/>
                    </a:solidFill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>
                  <c:v>449.1</c:v>
                </c:pt>
                <c:pt idx="1">
                  <c:v>462.5</c:v>
                </c:pt>
                <c:pt idx="2">
                  <c:v>476.4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shape val="cylinder"/>
        <c:axId val="66444672"/>
        <c:axId val="66548864"/>
        <c:axId val="73493568"/>
      </c:bar3DChart>
      <c:catAx>
        <c:axId val="6644467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283" b="0" kern="1200" baseline="0">
                <a:latin typeface="Arial Narrow" panose="020B0606020202030204" pitchFamily="34" charset="0"/>
              </a:defRPr>
            </a:pPr>
            <a:endParaRPr lang="ru-RU"/>
          </a:p>
        </c:txPr>
        <c:crossAx val="66548864"/>
        <c:crosses val="autoZero"/>
        <c:auto val="0"/>
        <c:lblAlgn val="ctr"/>
        <c:lblOffset val="100"/>
        <c:noMultiLvlLbl val="0"/>
      </c:catAx>
      <c:valAx>
        <c:axId val="66548864"/>
        <c:scaling>
          <c:orientation val="minMax"/>
          <c:max val="500"/>
          <c:min val="400"/>
        </c:scaling>
        <c:delete val="0"/>
        <c:axPos val="l"/>
        <c:majorGridlines/>
        <c:numFmt formatCode="0" sourceLinked="0"/>
        <c:majorTickMark val="out"/>
        <c:minorTickMark val="none"/>
        <c:tickLblPos val="nextTo"/>
        <c:spPr>
          <a:ln w="31418"/>
        </c:spPr>
        <c:txPr>
          <a:bodyPr/>
          <a:lstStyle/>
          <a:p>
            <a:pPr>
              <a:defRPr sz="1283" baseline="0">
                <a:latin typeface="Arial Narrow" panose="020B0606020202030204" pitchFamily="34" charset="0"/>
              </a:defRPr>
            </a:pPr>
            <a:endParaRPr lang="ru-RU"/>
          </a:p>
        </c:txPr>
        <c:crossAx val="66444672"/>
        <c:crosses val="autoZero"/>
        <c:crossBetween val="between"/>
        <c:majorUnit val="20"/>
      </c:valAx>
      <c:serAx>
        <c:axId val="73493568"/>
        <c:scaling>
          <c:orientation val="minMax"/>
        </c:scaling>
        <c:delete val="1"/>
        <c:axPos val="b"/>
        <c:majorTickMark val="out"/>
        <c:minorTickMark val="none"/>
        <c:tickLblPos val="nextTo"/>
        <c:crossAx val="66548864"/>
        <c:crosses val="autoZero"/>
      </c:serAx>
      <c:spPr>
        <a:noFill/>
        <a:ln w="25386">
          <a:noFill/>
        </a:ln>
      </c:spPr>
    </c:plotArea>
    <c:plotVisOnly val="1"/>
    <c:dispBlanksAs val="gap"/>
    <c:showDLblsOverMax val="0"/>
  </c:chart>
  <c:spPr>
    <a:solidFill>
      <a:srgbClr val="FFFFD9"/>
    </a:solidFill>
    <a:ln w="56547">
      <a:solidFill>
        <a:schemeClr val="tx2">
          <a:lumMod val="60000"/>
          <a:lumOff val="40000"/>
        </a:schemeClr>
      </a:solidFill>
    </a:ln>
    <a:effectLst/>
    <a:scene3d>
      <a:camera prst="orthographicFront"/>
      <a:lightRig rig="threePt" dir="t"/>
    </a:scene3d>
    <a:sp3d/>
  </c:spPr>
  <c:txPr>
    <a:bodyPr/>
    <a:lstStyle/>
    <a:p>
      <a:pPr>
        <a:defRPr sz="1780"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FBAAD1B-5BAC-4AC0-8BA9-6D0621EB872A}" type="doc">
      <dgm:prSet loTypeId="urn:microsoft.com/office/officeart/2005/8/layout/cycle5" loCatId="cycle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443ECAFA-A6D7-41FF-AC7E-E0473AEE9907}">
      <dgm:prSet phldrT="[Текст]" custT="1"/>
      <dgm:spPr>
        <a:solidFill>
          <a:srgbClr val="FFFFDD"/>
        </a:solidFill>
        <a:ln w="76200">
          <a:solidFill>
            <a:schemeClr val="tx2">
              <a:lumMod val="60000"/>
              <a:lumOff val="40000"/>
            </a:schemeClr>
          </a:solidFill>
        </a:ln>
        <a:effectLst>
          <a:reflection blurRad="6350" stA="52000" endA="300" endPos="35000" dir="5400000" sy="-100000" algn="bl" rotWithShape="0"/>
        </a:effectLst>
      </dgm:spPr>
      <dgm:t>
        <a:bodyPr/>
        <a:lstStyle/>
        <a:p>
          <a:r>
            <a:rPr lang="ru-RU" sz="1100" b="1" i="0" dirty="0" smtClean="0">
              <a:solidFill>
                <a:schemeClr val="tx1"/>
              </a:solidFill>
              <a:latin typeface="Arial Narrow" panose="020B0606020202030204" pitchFamily="34" charset="0"/>
            </a:rPr>
            <a:t>РАЗРАБОТКА ПРОГНОЗА СОЦИАЛЬНО-ЭКОНОМИЧЕСКОГО РАЗВИТИЯ ГОРОДА НА ОЧЕРЕДНОЙ ФИНАНСОВЫЙ ГОД И ПЛАНОВЫЙ ПЕРИОД</a:t>
          </a:r>
          <a:endParaRPr lang="ru-RU" sz="1100" b="1" i="0" dirty="0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80443694-B682-45A2-95DE-FF3E15237DEA}" type="parTrans" cxnId="{3FC22665-63D9-484D-AF19-34C633E78123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1F9A309A-9FC0-485D-BD9D-D3AA06914A86}" type="sibTrans" cxnId="{3FC22665-63D9-484D-AF19-34C633E78123}">
      <dgm:prSet/>
      <dgm:spPr>
        <a:ln w="22225"/>
        <a:scene3d>
          <a:camera prst="orthographicFront">
            <a:rot lat="20999999" lon="0" rev="0"/>
          </a:camera>
          <a:lightRig rig="contrasting" dir="t">
            <a:rot lat="0" lon="0" rev="1200000"/>
          </a:lightRig>
        </a:scene3d>
        <a:sp3d z="-110000"/>
      </dgm:spPr>
      <dgm:t>
        <a:bodyPr/>
        <a:lstStyle/>
        <a:p>
          <a:endParaRPr lang="ru-RU" sz="1400">
            <a:solidFill>
              <a:schemeClr val="tx1"/>
            </a:solidFill>
          </a:endParaRPr>
        </a:p>
      </dgm:t>
    </dgm:pt>
    <dgm:pt modelId="{724D7F1B-A1E0-49D7-BF3E-FEFCD1C743CE}">
      <dgm:prSet phldrT="[Текст]" custT="1"/>
      <dgm:spPr>
        <a:solidFill>
          <a:srgbClr val="FFFFDD"/>
        </a:solidFill>
        <a:ln w="76200">
          <a:solidFill>
            <a:schemeClr val="tx2">
              <a:lumMod val="60000"/>
              <a:lumOff val="40000"/>
            </a:schemeClr>
          </a:solidFill>
        </a:ln>
        <a:effectLst>
          <a:reflection blurRad="6350" stA="52000" endA="300" endPos="35000" dir="5400000" sy="-100000" algn="bl" rotWithShape="0"/>
        </a:effectLst>
      </dgm:spPr>
      <dgm:t>
        <a:bodyPr/>
        <a:lstStyle/>
        <a:p>
          <a:r>
            <a:rPr lang="ru-RU" sz="1100" b="1" i="0" dirty="0" smtClean="0">
              <a:solidFill>
                <a:schemeClr val="tx1"/>
              </a:solidFill>
              <a:latin typeface="Arial Narrow" panose="020B0606020202030204" pitchFamily="34" charset="0"/>
            </a:rPr>
            <a:t>РАЗРАБОТКА ДОКУМЕНТОВ И МАТЕРИАЛОВ, НЕОБХОДИМЫХ ДЛЯ ФОРМИРОВАНИЯ БЮДЖЕТА ГОРОДА</a:t>
          </a:r>
          <a:endParaRPr lang="ru-RU" sz="1100" b="1" i="0" dirty="0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8421A8F1-BAEA-4CEE-B30C-84C25247883B}" type="parTrans" cxnId="{C6A0782F-1121-413E-BFF4-9C91A43198B6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8BA3E322-4EFF-422F-8958-15FC13EBBE0A}" type="sibTrans" cxnId="{C6A0782F-1121-413E-BFF4-9C91A43198B6}">
      <dgm:prSet/>
      <dgm:spPr>
        <a:ln w="22225"/>
      </dgm:spPr>
      <dgm:t>
        <a:bodyPr/>
        <a:lstStyle/>
        <a:p>
          <a:endParaRPr lang="ru-RU" sz="1400">
            <a:solidFill>
              <a:schemeClr val="tx1"/>
            </a:solidFill>
          </a:endParaRPr>
        </a:p>
      </dgm:t>
    </dgm:pt>
    <dgm:pt modelId="{3E04EBF9-6BCF-4C97-97CC-16053D8ADECA}">
      <dgm:prSet phldrT="[Текст]" custT="1"/>
      <dgm:spPr>
        <a:solidFill>
          <a:srgbClr val="FFFFDD"/>
        </a:solidFill>
        <a:ln w="76200">
          <a:solidFill>
            <a:schemeClr val="tx2">
              <a:lumMod val="60000"/>
              <a:lumOff val="40000"/>
            </a:schemeClr>
          </a:solidFill>
        </a:ln>
        <a:effectLst>
          <a:reflection blurRad="6350" stA="52000" endA="300" endPos="35000" dir="5400000" sy="-100000" algn="bl" rotWithShape="0"/>
        </a:effectLst>
      </dgm:spPr>
      <dgm:t>
        <a:bodyPr/>
        <a:lstStyle/>
        <a:p>
          <a:r>
            <a:rPr lang="ru-RU" sz="1200" b="1" i="0" dirty="0" smtClean="0">
              <a:solidFill>
                <a:schemeClr val="tx1"/>
              </a:solidFill>
              <a:latin typeface="Arial Narrow" panose="020B0606020202030204" pitchFamily="34" charset="0"/>
            </a:rPr>
            <a:t>СОСТАВЛЕНИЕ ПРОЕКТА БЮДЖЕТА ГОРОДА</a:t>
          </a:r>
          <a:endParaRPr lang="ru-RU" sz="1200" b="1" i="0" dirty="0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300F097E-CD7D-4D51-A520-F17C4F00BCF8}" type="parTrans" cxnId="{EB02B10B-C7DF-4C93-973D-78E12C579033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7D26771F-14FC-487C-BE39-6B56926D70D0}" type="sibTrans" cxnId="{EB02B10B-C7DF-4C93-973D-78E12C579033}">
      <dgm:prSet/>
      <dgm:spPr>
        <a:ln w="22225"/>
      </dgm:spPr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AC3117F4-22F7-4278-9E67-6CE483EEA235}">
      <dgm:prSet phldrT="[Текст]" custT="1"/>
      <dgm:spPr>
        <a:solidFill>
          <a:srgbClr val="FFFFDD"/>
        </a:solidFill>
        <a:ln w="76200">
          <a:solidFill>
            <a:srgbClr val="C00000"/>
          </a:solidFill>
        </a:ln>
        <a:effectLst>
          <a:reflection blurRad="6350" stA="52000" endA="300" endPos="35000" dir="5400000" sy="-100000" algn="bl" rotWithShape="0"/>
        </a:effectLst>
      </dgm:spPr>
      <dgm:t>
        <a:bodyPr/>
        <a:lstStyle/>
        <a:p>
          <a:r>
            <a:rPr lang="ru-RU" sz="1200" b="1" i="0" dirty="0" smtClean="0">
              <a:solidFill>
                <a:schemeClr val="tx1"/>
              </a:solidFill>
              <a:latin typeface="Arial Narrow" panose="020B0606020202030204" pitchFamily="34" charset="0"/>
            </a:rPr>
            <a:t>РАССМОТРЕНИЕ        И УТВЕРЖДЕНИЕ БЮДЖЕТА ГОРОДА</a:t>
          </a:r>
          <a:endParaRPr lang="ru-RU" sz="1200" b="1" i="0" dirty="0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FFECE32E-61FB-48FC-B2EB-498B71F1D7E8}" type="parTrans" cxnId="{56B4D61A-9A37-4512-94F3-E427B0977017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83D8F672-682C-4EEF-83C3-46A0F47A1E51}" type="sibTrans" cxnId="{56B4D61A-9A37-4512-94F3-E427B0977017}">
      <dgm:prSet/>
      <dgm:spPr>
        <a:ln w="22225"/>
      </dgm:spPr>
      <dgm:t>
        <a:bodyPr/>
        <a:lstStyle/>
        <a:p>
          <a:endParaRPr lang="ru-RU" sz="1400">
            <a:solidFill>
              <a:schemeClr val="tx1"/>
            </a:solidFill>
          </a:endParaRPr>
        </a:p>
      </dgm:t>
    </dgm:pt>
    <dgm:pt modelId="{582979A8-C384-483D-9063-70433550210F}">
      <dgm:prSet phldrT="[Текст]" custT="1"/>
      <dgm:spPr>
        <a:solidFill>
          <a:srgbClr val="FFFFDD"/>
        </a:solidFill>
        <a:ln w="76200">
          <a:solidFill>
            <a:schemeClr val="tx2">
              <a:lumMod val="60000"/>
              <a:lumOff val="40000"/>
            </a:schemeClr>
          </a:solidFill>
        </a:ln>
        <a:effectLst>
          <a:reflection blurRad="6350" stA="52000" endA="300" endPos="35000" dir="5400000" sy="-100000" algn="bl" rotWithShape="0"/>
        </a:effectLst>
      </dgm:spPr>
      <dgm:t>
        <a:bodyPr/>
        <a:lstStyle/>
        <a:p>
          <a:r>
            <a:rPr lang="ru-RU" sz="1200" b="1" i="0" dirty="0" smtClean="0">
              <a:solidFill>
                <a:schemeClr val="tx1"/>
              </a:solidFill>
              <a:latin typeface="Arial Narrow" panose="020B0606020202030204" pitchFamily="34" charset="0"/>
            </a:rPr>
            <a:t>ИСПОЛНЕНИЕ БЮДЖЕТА ГОРОДА</a:t>
          </a:r>
          <a:endParaRPr lang="ru-RU" sz="1200" b="1" i="0" dirty="0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27AB9AEC-E8AF-41DD-9374-87F1F2B00302}" type="parTrans" cxnId="{A5A1EF05-7827-4CEA-ABDE-26873AECCC68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CBBE3567-C6F7-4BAB-9067-FDC8A32F0041}" type="sibTrans" cxnId="{A5A1EF05-7827-4CEA-ABDE-26873AECCC68}">
      <dgm:prSet/>
      <dgm:spPr>
        <a:ln w="22225"/>
      </dgm:spPr>
      <dgm:t>
        <a:bodyPr/>
        <a:lstStyle/>
        <a:p>
          <a:endParaRPr lang="ru-RU" sz="1400">
            <a:solidFill>
              <a:schemeClr val="tx1"/>
            </a:solidFill>
          </a:endParaRPr>
        </a:p>
      </dgm:t>
    </dgm:pt>
    <dgm:pt modelId="{99AA82BB-5D7A-4078-8B23-18C254D0DC4B}">
      <dgm:prSet phldrT="[Текст]" custT="1"/>
      <dgm:spPr>
        <a:solidFill>
          <a:srgbClr val="FFFFDD"/>
        </a:solidFill>
        <a:ln w="76200">
          <a:solidFill>
            <a:schemeClr val="tx2">
              <a:lumMod val="60000"/>
              <a:lumOff val="40000"/>
            </a:schemeClr>
          </a:solidFill>
        </a:ln>
        <a:effectLst>
          <a:reflection blurRad="6350" stA="52000" endA="300" endPos="35000" dir="5400000" sy="-100000" algn="bl" rotWithShape="0"/>
        </a:effectLst>
      </dgm:spPr>
      <dgm:t>
        <a:bodyPr/>
        <a:lstStyle/>
        <a:p>
          <a:r>
            <a:rPr lang="ru-RU" sz="1200" b="1" i="0" dirty="0" smtClean="0">
              <a:solidFill>
                <a:schemeClr val="tx1"/>
              </a:solidFill>
              <a:latin typeface="Arial Narrow" panose="020B0606020202030204" pitchFamily="34" charset="0"/>
            </a:rPr>
            <a:t>ОСУЩЕСТВЛЕНИЕ БЮДЖЕТНОГО УЧЕТА</a:t>
          </a:r>
          <a:endParaRPr lang="ru-RU" sz="1200" b="1" i="0" dirty="0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66269EDA-3B26-44F0-9EAF-0EAB9C77E571}" type="parTrans" cxnId="{576E8FAF-673E-4EEE-A299-EFE205D95367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CE6B3773-E288-4ED6-8D2D-7A94A1E9116E}" type="sibTrans" cxnId="{576E8FAF-673E-4EEE-A299-EFE205D95367}">
      <dgm:prSet/>
      <dgm:spPr>
        <a:ln w="22225"/>
      </dgm:spPr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FD2A65F7-0EFD-427A-9350-4EE82EF8A3A3}">
      <dgm:prSet custT="1"/>
      <dgm:spPr>
        <a:solidFill>
          <a:srgbClr val="FFFFDD"/>
        </a:solidFill>
        <a:ln w="76200">
          <a:solidFill>
            <a:srgbClr val="C00000"/>
          </a:solidFill>
        </a:ln>
        <a:effectLst>
          <a:reflection blurRad="6350" stA="52000" endA="300" endPos="35000" dir="5400000" sy="-100000" algn="bl" rotWithShape="0"/>
        </a:effectLst>
      </dgm:spPr>
      <dgm:t>
        <a:bodyPr/>
        <a:lstStyle/>
        <a:p>
          <a:r>
            <a:rPr lang="ru-RU" sz="1200" b="1" dirty="0" smtClean="0">
              <a:solidFill>
                <a:schemeClr val="tx1"/>
              </a:solidFill>
              <a:latin typeface="Arial Narrow" panose="020B0606020202030204" pitchFamily="34" charset="0"/>
            </a:rPr>
            <a:t>УТВЕРЖДЕНИЕ ОТЧЕТА ОБ ИСПОЛНЕНИИ БЮДЖЕТА ГОРОДА</a:t>
          </a:r>
          <a:endParaRPr lang="ru-RU" sz="1200" b="1" dirty="0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697F9671-3336-441A-86F1-2B39F8A830C4}" type="parTrans" cxnId="{9B40075E-B9C8-4BE1-9B72-6DF318F1311A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1B6EB8D1-E4C2-40F7-BAF0-BED45F5C904D}" type="sibTrans" cxnId="{9B40075E-B9C8-4BE1-9B72-6DF318F1311A}">
      <dgm:prSet/>
      <dgm:spPr>
        <a:ln w="22225"/>
      </dgm:spPr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2F3150F9-E42C-4C20-8C2E-D3A5F4293F34}">
      <dgm:prSet custT="1"/>
      <dgm:spPr>
        <a:solidFill>
          <a:srgbClr val="FFFFDD"/>
        </a:solidFill>
        <a:ln w="76200">
          <a:solidFill>
            <a:srgbClr val="558ED5"/>
          </a:solidFill>
        </a:ln>
        <a:effectLst>
          <a:reflection blurRad="6350" stA="52000" endA="300" endPos="35000" dir="5400000" sy="-100000" algn="bl" rotWithShape="0"/>
        </a:effectLst>
      </dgm:spPr>
      <dgm:t>
        <a:bodyPr/>
        <a:lstStyle/>
        <a:p>
          <a:r>
            <a:rPr lang="ru-RU" sz="1100" b="1" i="0" dirty="0" smtClean="0">
              <a:solidFill>
                <a:schemeClr val="tx1"/>
              </a:solidFill>
              <a:latin typeface="Arial Narrow" panose="020B0606020202030204" pitchFamily="34" charset="0"/>
            </a:rPr>
            <a:t>ОРГАНИЗАЦИЯ              И ОСУЩЕСТВЛЕНИЕ МУНИЦИПАЛЬНОГО ФИНАНСОВОГО КОНТРОЛЯ</a:t>
          </a:r>
          <a:endParaRPr lang="ru-RU" sz="1100" b="1" i="0" dirty="0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181EA984-4962-4DC5-8CDA-71251781BB72}" type="sibTrans" cxnId="{77D5992B-068F-41BE-893C-465B035676FF}">
      <dgm:prSet/>
      <dgm:spPr>
        <a:ln w="19050" cmpd="sng">
          <a:noFill/>
        </a:ln>
      </dgm:spPr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02174457-6DCF-4007-82A9-E75531C9624E}" type="parTrans" cxnId="{77D5992B-068F-41BE-893C-465B035676FF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5C1B40A2-C95B-481E-9090-4B7BCF3B56CE}" type="pres">
      <dgm:prSet presAssocID="{8FBAAD1B-5BAC-4AC0-8BA9-6D0621EB872A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8E1BD14-653F-47B3-BB46-667C8FB2497F}" type="pres">
      <dgm:prSet presAssocID="{443ECAFA-A6D7-41FF-AC7E-E0473AEE9907}" presName="node" presStyleLbl="node1" presStyleIdx="0" presStyleCnt="8" custScaleX="223801" custScaleY="225692" custRadScaleRad="89600" custRadScaleInc="-4329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F2586D-5C2A-47F2-8FBF-D647F1535402}" type="pres">
      <dgm:prSet presAssocID="{443ECAFA-A6D7-41FF-AC7E-E0473AEE9907}" presName="spNode" presStyleCnt="0"/>
      <dgm:spPr/>
      <dgm:t>
        <a:bodyPr/>
        <a:lstStyle/>
        <a:p>
          <a:endParaRPr lang="ru-RU"/>
        </a:p>
      </dgm:t>
    </dgm:pt>
    <dgm:pt modelId="{43434E4B-C4FB-4DAC-9533-71DBE9279538}" type="pres">
      <dgm:prSet presAssocID="{1F9A309A-9FC0-485D-BD9D-D3AA06914A86}" presName="sibTrans" presStyleLbl="sibTrans1D1" presStyleIdx="0" presStyleCnt="8"/>
      <dgm:spPr/>
      <dgm:t>
        <a:bodyPr/>
        <a:lstStyle/>
        <a:p>
          <a:endParaRPr lang="ru-RU"/>
        </a:p>
      </dgm:t>
    </dgm:pt>
    <dgm:pt modelId="{A54D8CAD-B47B-492A-A92F-69E42EBB0CBD}" type="pres">
      <dgm:prSet presAssocID="{724D7F1B-A1E0-49D7-BF3E-FEFCD1C743CE}" presName="node" presStyleLbl="node1" presStyleIdx="1" presStyleCnt="8" custScaleX="185340" custScaleY="181035" custRadScaleRad="109318" custRadScaleInc="596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BE9F86-1024-42B7-8000-210EB09C538A}" type="pres">
      <dgm:prSet presAssocID="{724D7F1B-A1E0-49D7-BF3E-FEFCD1C743CE}" presName="spNode" presStyleCnt="0"/>
      <dgm:spPr/>
      <dgm:t>
        <a:bodyPr/>
        <a:lstStyle/>
        <a:p>
          <a:endParaRPr lang="ru-RU"/>
        </a:p>
      </dgm:t>
    </dgm:pt>
    <dgm:pt modelId="{F93ECD45-54D8-465B-A0C2-914295F3C5BD}" type="pres">
      <dgm:prSet presAssocID="{8BA3E322-4EFF-422F-8958-15FC13EBBE0A}" presName="sibTrans" presStyleLbl="sibTrans1D1" presStyleIdx="1" presStyleCnt="8"/>
      <dgm:spPr/>
      <dgm:t>
        <a:bodyPr/>
        <a:lstStyle/>
        <a:p>
          <a:endParaRPr lang="ru-RU"/>
        </a:p>
      </dgm:t>
    </dgm:pt>
    <dgm:pt modelId="{D76CEF15-AD37-4FF7-A9D9-F30101483B47}" type="pres">
      <dgm:prSet presAssocID="{3E04EBF9-6BCF-4C97-97CC-16053D8ADECA}" presName="node" presStyleLbl="node1" presStyleIdx="2" presStyleCnt="8" custScaleX="178181" custScaleY="177669" custRadScaleRad="107389" custRadScaleInc="34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9825730-0866-4745-85D0-1D1DCFBF2A18}" type="pres">
      <dgm:prSet presAssocID="{3E04EBF9-6BCF-4C97-97CC-16053D8ADECA}" presName="spNode" presStyleCnt="0"/>
      <dgm:spPr/>
      <dgm:t>
        <a:bodyPr/>
        <a:lstStyle/>
        <a:p>
          <a:endParaRPr lang="ru-RU"/>
        </a:p>
      </dgm:t>
    </dgm:pt>
    <dgm:pt modelId="{DA554C6D-A2BD-4B94-802C-6C55DB9F2BF8}" type="pres">
      <dgm:prSet presAssocID="{7D26771F-14FC-487C-BE39-6B56926D70D0}" presName="sibTrans" presStyleLbl="sibTrans1D1" presStyleIdx="2" presStyleCnt="8"/>
      <dgm:spPr/>
      <dgm:t>
        <a:bodyPr/>
        <a:lstStyle/>
        <a:p>
          <a:endParaRPr lang="ru-RU"/>
        </a:p>
      </dgm:t>
    </dgm:pt>
    <dgm:pt modelId="{644BD4D3-8D2A-489F-BC0B-191B4AEF9533}" type="pres">
      <dgm:prSet presAssocID="{AC3117F4-22F7-4278-9E67-6CE483EEA235}" presName="node" presStyleLbl="node1" presStyleIdx="3" presStyleCnt="8" custScaleX="180589" custScaleY="196901" custRadScaleRad="111147" custRadScaleInc="-4660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C3B005-4E2A-4348-9B77-486F2914FE10}" type="pres">
      <dgm:prSet presAssocID="{AC3117F4-22F7-4278-9E67-6CE483EEA235}" presName="spNode" presStyleCnt="0"/>
      <dgm:spPr/>
      <dgm:t>
        <a:bodyPr/>
        <a:lstStyle/>
        <a:p>
          <a:endParaRPr lang="ru-RU"/>
        </a:p>
      </dgm:t>
    </dgm:pt>
    <dgm:pt modelId="{2C814299-90FC-466A-8C27-58BBE7C3AD9B}" type="pres">
      <dgm:prSet presAssocID="{83D8F672-682C-4EEF-83C3-46A0F47A1E51}" presName="sibTrans" presStyleLbl="sibTrans1D1" presStyleIdx="3" presStyleCnt="8"/>
      <dgm:spPr/>
      <dgm:t>
        <a:bodyPr/>
        <a:lstStyle/>
        <a:p>
          <a:endParaRPr lang="ru-RU"/>
        </a:p>
      </dgm:t>
    </dgm:pt>
    <dgm:pt modelId="{03867FA4-A613-4921-92BD-CBD0DE5AF6C1}" type="pres">
      <dgm:prSet presAssocID="{582979A8-C384-483D-9063-70433550210F}" presName="node" presStyleLbl="node1" presStyleIdx="4" presStyleCnt="8" custScaleX="187994" custScaleY="141167" custRadScaleRad="96081" custRadScaleInc="876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43EB03-7087-4967-BA16-52B020590675}" type="pres">
      <dgm:prSet presAssocID="{582979A8-C384-483D-9063-70433550210F}" presName="spNode" presStyleCnt="0"/>
      <dgm:spPr/>
      <dgm:t>
        <a:bodyPr/>
        <a:lstStyle/>
        <a:p>
          <a:endParaRPr lang="ru-RU"/>
        </a:p>
      </dgm:t>
    </dgm:pt>
    <dgm:pt modelId="{191E1915-7B43-453A-9B3B-8BE365BAB7F0}" type="pres">
      <dgm:prSet presAssocID="{CBBE3567-C6F7-4BAB-9067-FDC8A32F0041}" presName="sibTrans" presStyleLbl="sibTrans1D1" presStyleIdx="4" presStyleCnt="8"/>
      <dgm:spPr/>
      <dgm:t>
        <a:bodyPr/>
        <a:lstStyle/>
        <a:p>
          <a:endParaRPr lang="ru-RU"/>
        </a:p>
      </dgm:t>
    </dgm:pt>
    <dgm:pt modelId="{529DDF86-EE24-4644-BF9F-F7994B1A08DB}" type="pres">
      <dgm:prSet presAssocID="{99AA82BB-5D7A-4078-8B23-18C254D0DC4B}" presName="node" presStyleLbl="node1" presStyleIdx="5" presStyleCnt="8" custScaleX="181566" custScaleY="173748" custRadScaleRad="114429" custRadScaleInc="5509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73D6908-0A8E-4F45-889A-67CE25D68E3E}" type="pres">
      <dgm:prSet presAssocID="{99AA82BB-5D7A-4078-8B23-18C254D0DC4B}" presName="spNode" presStyleCnt="0"/>
      <dgm:spPr/>
      <dgm:t>
        <a:bodyPr/>
        <a:lstStyle/>
        <a:p>
          <a:endParaRPr lang="ru-RU"/>
        </a:p>
      </dgm:t>
    </dgm:pt>
    <dgm:pt modelId="{B61698C4-7017-4D89-87F7-56075D701F9E}" type="pres">
      <dgm:prSet presAssocID="{CE6B3773-E288-4ED6-8D2D-7A94A1E9116E}" presName="sibTrans" presStyleLbl="sibTrans1D1" presStyleIdx="5" presStyleCnt="8"/>
      <dgm:spPr/>
      <dgm:t>
        <a:bodyPr/>
        <a:lstStyle/>
        <a:p>
          <a:endParaRPr lang="ru-RU"/>
        </a:p>
      </dgm:t>
    </dgm:pt>
    <dgm:pt modelId="{E20084B0-DED3-4DEB-8998-F77FEE57635D}" type="pres">
      <dgm:prSet presAssocID="{FD2A65F7-0EFD-427A-9350-4EE82EF8A3A3}" presName="node" presStyleLbl="node1" presStyleIdx="6" presStyleCnt="8" custScaleX="180426" custScaleY="186453" custRadScaleRad="123691" custRadScaleInc="-1026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4E5A02-1953-4AC1-8DE5-B9171905FABE}" type="pres">
      <dgm:prSet presAssocID="{FD2A65F7-0EFD-427A-9350-4EE82EF8A3A3}" presName="spNode" presStyleCnt="0"/>
      <dgm:spPr/>
      <dgm:t>
        <a:bodyPr/>
        <a:lstStyle/>
        <a:p>
          <a:endParaRPr lang="ru-RU"/>
        </a:p>
      </dgm:t>
    </dgm:pt>
    <dgm:pt modelId="{37B34B6A-4DCE-4DE3-951A-2EF6B41DAEEC}" type="pres">
      <dgm:prSet presAssocID="{1B6EB8D1-E4C2-40F7-BAF0-BED45F5C904D}" presName="sibTrans" presStyleLbl="sibTrans1D1" presStyleIdx="6" presStyleCnt="8"/>
      <dgm:spPr/>
      <dgm:t>
        <a:bodyPr/>
        <a:lstStyle/>
        <a:p>
          <a:endParaRPr lang="ru-RU"/>
        </a:p>
      </dgm:t>
    </dgm:pt>
    <dgm:pt modelId="{26BC9EC0-F33D-4C53-893E-E607BC23B588}" type="pres">
      <dgm:prSet presAssocID="{2F3150F9-E42C-4C20-8C2E-D3A5F4293F34}" presName="node" presStyleLbl="node1" presStyleIdx="7" presStyleCnt="8" custScaleX="170096" custScaleY="169230" custRadScaleRad="126153" custRadScaleInc="-9987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F36583-BB7F-476C-A980-E0851D9947DB}" type="pres">
      <dgm:prSet presAssocID="{2F3150F9-E42C-4C20-8C2E-D3A5F4293F34}" presName="spNode" presStyleCnt="0"/>
      <dgm:spPr/>
      <dgm:t>
        <a:bodyPr/>
        <a:lstStyle/>
        <a:p>
          <a:endParaRPr lang="ru-RU"/>
        </a:p>
      </dgm:t>
    </dgm:pt>
    <dgm:pt modelId="{6B2E63ED-B4B9-4312-8B34-C6298E61E31E}" type="pres">
      <dgm:prSet presAssocID="{181EA984-4962-4DC5-8CDA-71251781BB72}" presName="sibTrans" presStyleLbl="sibTrans1D1" presStyleIdx="7" presStyleCnt="8"/>
      <dgm:spPr/>
      <dgm:t>
        <a:bodyPr/>
        <a:lstStyle/>
        <a:p>
          <a:endParaRPr lang="ru-RU"/>
        </a:p>
      </dgm:t>
    </dgm:pt>
  </dgm:ptLst>
  <dgm:cxnLst>
    <dgm:cxn modelId="{3F1D5801-45BF-41F3-97D7-5124A7DB4F98}" type="presOf" srcId="{CBBE3567-C6F7-4BAB-9067-FDC8A32F0041}" destId="{191E1915-7B43-453A-9B3B-8BE365BAB7F0}" srcOrd="0" destOrd="0" presId="urn:microsoft.com/office/officeart/2005/8/layout/cycle5"/>
    <dgm:cxn modelId="{3FC22665-63D9-484D-AF19-34C633E78123}" srcId="{8FBAAD1B-5BAC-4AC0-8BA9-6D0621EB872A}" destId="{443ECAFA-A6D7-41FF-AC7E-E0473AEE9907}" srcOrd="0" destOrd="0" parTransId="{80443694-B682-45A2-95DE-FF3E15237DEA}" sibTransId="{1F9A309A-9FC0-485D-BD9D-D3AA06914A86}"/>
    <dgm:cxn modelId="{D88059F2-EDFF-4406-A1B9-70C2AB089C9D}" type="presOf" srcId="{CE6B3773-E288-4ED6-8D2D-7A94A1E9116E}" destId="{B61698C4-7017-4D89-87F7-56075D701F9E}" srcOrd="0" destOrd="0" presId="urn:microsoft.com/office/officeart/2005/8/layout/cycle5"/>
    <dgm:cxn modelId="{9B433F2D-0C1A-4108-997F-36180927C411}" type="presOf" srcId="{8FBAAD1B-5BAC-4AC0-8BA9-6D0621EB872A}" destId="{5C1B40A2-C95B-481E-9090-4B7BCF3B56CE}" srcOrd="0" destOrd="0" presId="urn:microsoft.com/office/officeart/2005/8/layout/cycle5"/>
    <dgm:cxn modelId="{CCD1DC2B-1321-4E3B-8A2E-2A261AD5E3BC}" type="presOf" srcId="{724D7F1B-A1E0-49D7-BF3E-FEFCD1C743CE}" destId="{A54D8CAD-B47B-492A-A92F-69E42EBB0CBD}" srcOrd="0" destOrd="0" presId="urn:microsoft.com/office/officeart/2005/8/layout/cycle5"/>
    <dgm:cxn modelId="{712887B7-BC96-4351-93EA-9CED9879D6D2}" type="presOf" srcId="{7D26771F-14FC-487C-BE39-6B56926D70D0}" destId="{DA554C6D-A2BD-4B94-802C-6C55DB9F2BF8}" srcOrd="0" destOrd="0" presId="urn:microsoft.com/office/officeart/2005/8/layout/cycle5"/>
    <dgm:cxn modelId="{A5A1EF05-7827-4CEA-ABDE-26873AECCC68}" srcId="{8FBAAD1B-5BAC-4AC0-8BA9-6D0621EB872A}" destId="{582979A8-C384-483D-9063-70433550210F}" srcOrd="4" destOrd="0" parTransId="{27AB9AEC-E8AF-41DD-9374-87F1F2B00302}" sibTransId="{CBBE3567-C6F7-4BAB-9067-FDC8A32F0041}"/>
    <dgm:cxn modelId="{C3DA9A74-8E71-4F33-A643-36C31F48ADA9}" type="presOf" srcId="{1F9A309A-9FC0-485D-BD9D-D3AA06914A86}" destId="{43434E4B-C4FB-4DAC-9533-71DBE9279538}" srcOrd="0" destOrd="0" presId="urn:microsoft.com/office/officeart/2005/8/layout/cycle5"/>
    <dgm:cxn modelId="{EB02B10B-C7DF-4C93-973D-78E12C579033}" srcId="{8FBAAD1B-5BAC-4AC0-8BA9-6D0621EB872A}" destId="{3E04EBF9-6BCF-4C97-97CC-16053D8ADECA}" srcOrd="2" destOrd="0" parTransId="{300F097E-CD7D-4D51-A520-F17C4F00BCF8}" sibTransId="{7D26771F-14FC-487C-BE39-6B56926D70D0}"/>
    <dgm:cxn modelId="{09A58B41-73A4-4605-BCC4-FBB425E37CA5}" type="presOf" srcId="{1B6EB8D1-E4C2-40F7-BAF0-BED45F5C904D}" destId="{37B34B6A-4DCE-4DE3-951A-2EF6B41DAEEC}" srcOrd="0" destOrd="0" presId="urn:microsoft.com/office/officeart/2005/8/layout/cycle5"/>
    <dgm:cxn modelId="{D85B035E-C83C-45CD-A951-F0A0C1212E3D}" type="presOf" srcId="{2F3150F9-E42C-4C20-8C2E-D3A5F4293F34}" destId="{26BC9EC0-F33D-4C53-893E-E607BC23B588}" srcOrd="0" destOrd="0" presId="urn:microsoft.com/office/officeart/2005/8/layout/cycle5"/>
    <dgm:cxn modelId="{9899645A-57BD-46F2-91E4-B86F243D563E}" type="presOf" srcId="{83D8F672-682C-4EEF-83C3-46A0F47A1E51}" destId="{2C814299-90FC-466A-8C27-58BBE7C3AD9B}" srcOrd="0" destOrd="0" presId="urn:microsoft.com/office/officeart/2005/8/layout/cycle5"/>
    <dgm:cxn modelId="{77D5992B-068F-41BE-893C-465B035676FF}" srcId="{8FBAAD1B-5BAC-4AC0-8BA9-6D0621EB872A}" destId="{2F3150F9-E42C-4C20-8C2E-D3A5F4293F34}" srcOrd="7" destOrd="0" parTransId="{02174457-6DCF-4007-82A9-E75531C9624E}" sibTransId="{181EA984-4962-4DC5-8CDA-71251781BB72}"/>
    <dgm:cxn modelId="{B5FDA972-39A7-4671-A747-9925A14E9510}" type="presOf" srcId="{443ECAFA-A6D7-41FF-AC7E-E0473AEE9907}" destId="{18E1BD14-653F-47B3-BB46-667C8FB2497F}" srcOrd="0" destOrd="0" presId="urn:microsoft.com/office/officeart/2005/8/layout/cycle5"/>
    <dgm:cxn modelId="{E07D29F2-7E90-4C00-B65C-E7963F960AC4}" type="presOf" srcId="{181EA984-4962-4DC5-8CDA-71251781BB72}" destId="{6B2E63ED-B4B9-4312-8B34-C6298E61E31E}" srcOrd="0" destOrd="0" presId="urn:microsoft.com/office/officeart/2005/8/layout/cycle5"/>
    <dgm:cxn modelId="{AD3A16F3-9501-4E7B-8E16-09A5A21A2F6B}" type="presOf" srcId="{99AA82BB-5D7A-4078-8B23-18C254D0DC4B}" destId="{529DDF86-EE24-4644-BF9F-F7994B1A08DB}" srcOrd="0" destOrd="0" presId="urn:microsoft.com/office/officeart/2005/8/layout/cycle5"/>
    <dgm:cxn modelId="{13E4F970-E220-48A2-8DAD-8835C06FB275}" type="presOf" srcId="{8BA3E322-4EFF-422F-8958-15FC13EBBE0A}" destId="{F93ECD45-54D8-465B-A0C2-914295F3C5BD}" srcOrd="0" destOrd="0" presId="urn:microsoft.com/office/officeart/2005/8/layout/cycle5"/>
    <dgm:cxn modelId="{E155AF9B-44ED-4246-921E-A3DB5D556EE5}" type="presOf" srcId="{FD2A65F7-0EFD-427A-9350-4EE82EF8A3A3}" destId="{E20084B0-DED3-4DEB-8998-F77FEE57635D}" srcOrd="0" destOrd="0" presId="urn:microsoft.com/office/officeart/2005/8/layout/cycle5"/>
    <dgm:cxn modelId="{315C60FE-99BD-4D85-9855-EC0DE4ECE3F7}" type="presOf" srcId="{3E04EBF9-6BCF-4C97-97CC-16053D8ADECA}" destId="{D76CEF15-AD37-4FF7-A9D9-F30101483B47}" srcOrd="0" destOrd="0" presId="urn:microsoft.com/office/officeart/2005/8/layout/cycle5"/>
    <dgm:cxn modelId="{91A850BE-DBA3-4669-BF03-AEFE1763F0F0}" type="presOf" srcId="{AC3117F4-22F7-4278-9E67-6CE483EEA235}" destId="{644BD4D3-8D2A-489F-BC0B-191B4AEF9533}" srcOrd="0" destOrd="0" presId="urn:microsoft.com/office/officeart/2005/8/layout/cycle5"/>
    <dgm:cxn modelId="{CBFA12AF-4219-4736-ABC6-6EB877CD9CFC}" type="presOf" srcId="{582979A8-C384-483D-9063-70433550210F}" destId="{03867FA4-A613-4921-92BD-CBD0DE5AF6C1}" srcOrd="0" destOrd="0" presId="urn:microsoft.com/office/officeart/2005/8/layout/cycle5"/>
    <dgm:cxn modelId="{576E8FAF-673E-4EEE-A299-EFE205D95367}" srcId="{8FBAAD1B-5BAC-4AC0-8BA9-6D0621EB872A}" destId="{99AA82BB-5D7A-4078-8B23-18C254D0DC4B}" srcOrd="5" destOrd="0" parTransId="{66269EDA-3B26-44F0-9EAF-0EAB9C77E571}" sibTransId="{CE6B3773-E288-4ED6-8D2D-7A94A1E9116E}"/>
    <dgm:cxn modelId="{56B4D61A-9A37-4512-94F3-E427B0977017}" srcId="{8FBAAD1B-5BAC-4AC0-8BA9-6D0621EB872A}" destId="{AC3117F4-22F7-4278-9E67-6CE483EEA235}" srcOrd="3" destOrd="0" parTransId="{FFECE32E-61FB-48FC-B2EB-498B71F1D7E8}" sibTransId="{83D8F672-682C-4EEF-83C3-46A0F47A1E51}"/>
    <dgm:cxn modelId="{C6A0782F-1121-413E-BFF4-9C91A43198B6}" srcId="{8FBAAD1B-5BAC-4AC0-8BA9-6D0621EB872A}" destId="{724D7F1B-A1E0-49D7-BF3E-FEFCD1C743CE}" srcOrd="1" destOrd="0" parTransId="{8421A8F1-BAEA-4CEE-B30C-84C25247883B}" sibTransId="{8BA3E322-4EFF-422F-8958-15FC13EBBE0A}"/>
    <dgm:cxn modelId="{9B40075E-B9C8-4BE1-9B72-6DF318F1311A}" srcId="{8FBAAD1B-5BAC-4AC0-8BA9-6D0621EB872A}" destId="{FD2A65F7-0EFD-427A-9350-4EE82EF8A3A3}" srcOrd="6" destOrd="0" parTransId="{697F9671-3336-441A-86F1-2B39F8A830C4}" sibTransId="{1B6EB8D1-E4C2-40F7-BAF0-BED45F5C904D}"/>
    <dgm:cxn modelId="{40A8931B-9856-4B6B-96E8-CAA0718E6274}" type="presParOf" srcId="{5C1B40A2-C95B-481E-9090-4B7BCF3B56CE}" destId="{18E1BD14-653F-47B3-BB46-667C8FB2497F}" srcOrd="0" destOrd="0" presId="urn:microsoft.com/office/officeart/2005/8/layout/cycle5"/>
    <dgm:cxn modelId="{16ADD353-1EB9-4ABD-AC3C-5A22D3BEE09A}" type="presParOf" srcId="{5C1B40A2-C95B-481E-9090-4B7BCF3B56CE}" destId="{63F2586D-5C2A-47F2-8FBF-D647F1535402}" srcOrd="1" destOrd="0" presId="urn:microsoft.com/office/officeart/2005/8/layout/cycle5"/>
    <dgm:cxn modelId="{C522D8D6-2FC5-4CD2-80C9-8F0011AD0390}" type="presParOf" srcId="{5C1B40A2-C95B-481E-9090-4B7BCF3B56CE}" destId="{43434E4B-C4FB-4DAC-9533-71DBE9279538}" srcOrd="2" destOrd="0" presId="urn:microsoft.com/office/officeart/2005/8/layout/cycle5"/>
    <dgm:cxn modelId="{33360B0C-430E-4000-9222-8C3113313083}" type="presParOf" srcId="{5C1B40A2-C95B-481E-9090-4B7BCF3B56CE}" destId="{A54D8CAD-B47B-492A-A92F-69E42EBB0CBD}" srcOrd="3" destOrd="0" presId="urn:microsoft.com/office/officeart/2005/8/layout/cycle5"/>
    <dgm:cxn modelId="{0ED95BD5-6825-4542-9B6A-24FADFD10EC8}" type="presParOf" srcId="{5C1B40A2-C95B-481E-9090-4B7BCF3B56CE}" destId="{C1BE9F86-1024-42B7-8000-210EB09C538A}" srcOrd="4" destOrd="0" presId="urn:microsoft.com/office/officeart/2005/8/layout/cycle5"/>
    <dgm:cxn modelId="{AA130DEC-2E72-4073-B47E-088A55637D8A}" type="presParOf" srcId="{5C1B40A2-C95B-481E-9090-4B7BCF3B56CE}" destId="{F93ECD45-54D8-465B-A0C2-914295F3C5BD}" srcOrd="5" destOrd="0" presId="urn:microsoft.com/office/officeart/2005/8/layout/cycle5"/>
    <dgm:cxn modelId="{9CF4C7E8-B863-4DC1-86C9-A6A7576A4EBC}" type="presParOf" srcId="{5C1B40A2-C95B-481E-9090-4B7BCF3B56CE}" destId="{D76CEF15-AD37-4FF7-A9D9-F30101483B47}" srcOrd="6" destOrd="0" presId="urn:microsoft.com/office/officeart/2005/8/layout/cycle5"/>
    <dgm:cxn modelId="{F7E05A20-0A42-47BB-BE2D-673A173FE938}" type="presParOf" srcId="{5C1B40A2-C95B-481E-9090-4B7BCF3B56CE}" destId="{89825730-0866-4745-85D0-1D1DCFBF2A18}" srcOrd="7" destOrd="0" presId="urn:microsoft.com/office/officeart/2005/8/layout/cycle5"/>
    <dgm:cxn modelId="{037713AC-5905-4783-A32A-07F2D742B7FE}" type="presParOf" srcId="{5C1B40A2-C95B-481E-9090-4B7BCF3B56CE}" destId="{DA554C6D-A2BD-4B94-802C-6C55DB9F2BF8}" srcOrd="8" destOrd="0" presId="urn:microsoft.com/office/officeart/2005/8/layout/cycle5"/>
    <dgm:cxn modelId="{6845CEFB-CF04-4899-801C-DBA98577A6A7}" type="presParOf" srcId="{5C1B40A2-C95B-481E-9090-4B7BCF3B56CE}" destId="{644BD4D3-8D2A-489F-BC0B-191B4AEF9533}" srcOrd="9" destOrd="0" presId="urn:microsoft.com/office/officeart/2005/8/layout/cycle5"/>
    <dgm:cxn modelId="{AC79C063-6CDB-4124-9EF2-4926E48057F2}" type="presParOf" srcId="{5C1B40A2-C95B-481E-9090-4B7BCF3B56CE}" destId="{DAC3B005-4E2A-4348-9B77-486F2914FE10}" srcOrd="10" destOrd="0" presId="urn:microsoft.com/office/officeart/2005/8/layout/cycle5"/>
    <dgm:cxn modelId="{BB1935EC-71B0-46A9-AEA9-D6B3071B997D}" type="presParOf" srcId="{5C1B40A2-C95B-481E-9090-4B7BCF3B56CE}" destId="{2C814299-90FC-466A-8C27-58BBE7C3AD9B}" srcOrd="11" destOrd="0" presId="urn:microsoft.com/office/officeart/2005/8/layout/cycle5"/>
    <dgm:cxn modelId="{72D20C03-CE31-45CE-B43D-594A1FFB80AA}" type="presParOf" srcId="{5C1B40A2-C95B-481E-9090-4B7BCF3B56CE}" destId="{03867FA4-A613-4921-92BD-CBD0DE5AF6C1}" srcOrd="12" destOrd="0" presId="urn:microsoft.com/office/officeart/2005/8/layout/cycle5"/>
    <dgm:cxn modelId="{660D70A6-61FB-438D-8F74-81FFF6876DE8}" type="presParOf" srcId="{5C1B40A2-C95B-481E-9090-4B7BCF3B56CE}" destId="{A543EB03-7087-4967-BA16-52B020590675}" srcOrd="13" destOrd="0" presId="urn:microsoft.com/office/officeart/2005/8/layout/cycle5"/>
    <dgm:cxn modelId="{4374BC97-D123-4272-ABCD-91E5C0ADAF66}" type="presParOf" srcId="{5C1B40A2-C95B-481E-9090-4B7BCF3B56CE}" destId="{191E1915-7B43-453A-9B3B-8BE365BAB7F0}" srcOrd="14" destOrd="0" presId="urn:microsoft.com/office/officeart/2005/8/layout/cycle5"/>
    <dgm:cxn modelId="{DD115468-A5F1-471F-A563-C34898FDD967}" type="presParOf" srcId="{5C1B40A2-C95B-481E-9090-4B7BCF3B56CE}" destId="{529DDF86-EE24-4644-BF9F-F7994B1A08DB}" srcOrd="15" destOrd="0" presId="urn:microsoft.com/office/officeart/2005/8/layout/cycle5"/>
    <dgm:cxn modelId="{70A78151-7981-4243-804E-7250ADFD3B78}" type="presParOf" srcId="{5C1B40A2-C95B-481E-9090-4B7BCF3B56CE}" destId="{273D6908-0A8E-4F45-889A-67CE25D68E3E}" srcOrd="16" destOrd="0" presId="urn:microsoft.com/office/officeart/2005/8/layout/cycle5"/>
    <dgm:cxn modelId="{3C280FBF-FF50-47CE-A977-C89E18D5A5E6}" type="presParOf" srcId="{5C1B40A2-C95B-481E-9090-4B7BCF3B56CE}" destId="{B61698C4-7017-4D89-87F7-56075D701F9E}" srcOrd="17" destOrd="0" presId="urn:microsoft.com/office/officeart/2005/8/layout/cycle5"/>
    <dgm:cxn modelId="{80045DAE-1739-4D62-B32F-72B66D651A2E}" type="presParOf" srcId="{5C1B40A2-C95B-481E-9090-4B7BCF3B56CE}" destId="{E20084B0-DED3-4DEB-8998-F77FEE57635D}" srcOrd="18" destOrd="0" presId="urn:microsoft.com/office/officeart/2005/8/layout/cycle5"/>
    <dgm:cxn modelId="{54A9EA44-1D8E-4ADB-8783-A6930EDFE770}" type="presParOf" srcId="{5C1B40A2-C95B-481E-9090-4B7BCF3B56CE}" destId="{284E5A02-1953-4AC1-8DE5-B9171905FABE}" srcOrd="19" destOrd="0" presId="urn:microsoft.com/office/officeart/2005/8/layout/cycle5"/>
    <dgm:cxn modelId="{680F6761-B446-476C-B4F2-A16052588351}" type="presParOf" srcId="{5C1B40A2-C95B-481E-9090-4B7BCF3B56CE}" destId="{37B34B6A-4DCE-4DE3-951A-2EF6B41DAEEC}" srcOrd="20" destOrd="0" presId="urn:microsoft.com/office/officeart/2005/8/layout/cycle5"/>
    <dgm:cxn modelId="{BC5BAAF0-6739-4C94-9944-032C7952E90D}" type="presParOf" srcId="{5C1B40A2-C95B-481E-9090-4B7BCF3B56CE}" destId="{26BC9EC0-F33D-4C53-893E-E607BC23B588}" srcOrd="21" destOrd="0" presId="urn:microsoft.com/office/officeart/2005/8/layout/cycle5"/>
    <dgm:cxn modelId="{2D9D3C38-B6D8-4F09-AA54-1451F29A39A7}" type="presParOf" srcId="{5C1B40A2-C95B-481E-9090-4B7BCF3B56CE}" destId="{AAF36583-BB7F-476C-A980-E0851D9947DB}" srcOrd="22" destOrd="0" presId="urn:microsoft.com/office/officeart/2005/8/layout/cycle5"/>
    <dgm:cxn modelId="{14EF119F-8800-4FDA-A03C-0DFE1B0030CD}" type="presParOf" srcId="{5C1B40A2-C95B-481E-9090-4B7BCF3B56CE}" destId="{6B2E63ED-B4B9-4312-8B34-C6298E61E31E}" srcOrd="23" destOrd="0" presId="urn:microsoft.com/office/officeart/2005/8/layout/cycle5"/>
  </dgm:cxnLst>
  <dgm:bg>
    <a:noFill/>
    <a:effectLst/>
  </dgm:bg>
  <dgm:whole>
    <a:ln w="31750" cap="flat" cmpd="sng" algn="ctr">
      <a:noFill/>
      <a:prstDash val="sysDot"/>
      <a:round/>
      <a:headEnd type="none" w="med" len="med"/>
      <a:tailEnd type="none" w="med" len="med"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9BABCCA-8569-4ABA-B03B-D830CDA9F6D4}" type="doc">
      <dgm:prSet loTypeId="urn:microsoft.com/office/officeart/2008/layout/RadialCluster" loCatId="relationship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FB48CFB2-2144-464F-99B0-7B4517BBF385}">
      <dgm:prSet phldrT="[Текст]" custT="1"/>
      <dgm:spPr>
        <a:solidFill>
          <a:schemeClr val="bg1"/>
        </a:solidFill>
        <a:ln w="127000">
          <a:solidFill>
            <a:srgbClr val="C00000"/>
          </a:solidFill>
        </a:ln>
        <a:scene3d>
          <a:camera prst="orthographicFront"/>
          <a:lightRig rig="threePt" dir="t">
            <a:rot lat="0" lon="0" rev="7500000"/>
          </a:lightRig>
        </a:scene3d>
        <a:sp3d prstMaterial="dkEdge">
          <a:bevelT w="120650" h="88900"/>
          <a:bevelB w="88900" h="31750"/>
        </a:sp3d>
      </dgm:spPr>
      <dgm:t>
        <a:bodyPr/>
        <a:lstStyle/>
        <a:p>
          <a:pPr>
            <a:lnSpc>
              <a:spcPct val="90000"/>
            </a:lnSpc>
          </a:pPr>
          <a:endParaRPr lang="ru-RU" sz="2800" b="1" dirty="0" smtClean="0">
            <a:solidFill>
              <a:schemeClr val="tx1"/>
            </a:solidFill>
            <a:latin typeface="Arial Narrow" panose="020B0606020202030204" pitchFamily="34" charset="0"/>
            <a:cs typeface="Times New Roman" panose="02020603050405020304" pitchFamily="18" charset="0"/>
          </a:endParaRPr>
        </a:p>
        <a:p>
          <a:pPr>
            <a:lnSpc>
              <a:spcPct val="70000"/>
            </a:lnSpc>
          </a:pPr>
          <a:r>
            <a:rPr lang="ru-RU" sz="2400" b="1" dirty="0" smtClean="0">
              <a:solidFill>
                <a:schemeClr val="tx1"/>
              </a:solidFill>
              <a:latin typeface="Arial Narrow" panose="020B0606020202030204" pitchFamily="34" charset="0"/>
              <a:cs typeface="Times New Roman" panose="02020603050405020304" pitchFamily="18" charset="0"/>
            </a:rPr>
            <a:t>Доходы бюджета - поступающие в бюджет денежные средства</a:t>
          </a:r>
        </a:p>
        <a:p>
          <a:pPr>
            <a:lnSpc>
              <a:spcPct val="90000"/>
            </a:lnSpc>
          </a:pPr>
          <a:endParaRPr lang="ru-RU" sz="22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AAEB99F-186D-4EBF-BBED-2B0E5A5148BE}" type="parTrans" cxnId="{5D4F3C9E-B10F-444A-BA8E-62C311060DBF}">
      <dgm:prSet/>
      <dgm:spPr/>
      <dgm:t>
        <a:bodyPr/>
        <a:lstStyle/>
        <a:p>
          <a:endParaRPr lang="ru-RU"/>
        </a:p>
      </dgm:t>
    </dgm:pt>
    <dgm:pt modelId="{39196133-48A8-43A8-922F-0E3AC7557F38}" type="sibTrans" cxnId="{5D4F3C9E-B10F-444A-BA8E-62C311060DBF}">
      <dgm:prSet/>
      <dgm:spPr/>
      <dgm:t>
        <a:bodyPr/>
        <a:lstStyle/>
        <a:p>
          <a:endParaRPr lang="ru-RU"/>
        </a:p>
      </dgm:t>
    </dgm:pt>
    <dgm:pt modelId="{BF147029-5588-4C67-A975-3EDDF959302B}">
      <dgm:prSet phldrT="[Текст]" custT="1"/>
      <dgm:spPr>
        <a:solidFill>
          <a:schemeClr val="accent1">
            <a:lumMod val="20000"/>
            <a:lumOff val="80000"/>
          </a:schemeClr>
        </a:solidFill>
        <a:ln w="127000">
          <a:solidFill>
            <a:schemeClr val="tx2">
              <a:lumMod val="60000"/>
              <a:lumOff val="40000"/>
            </a:schemeClr>
          </a:solidFill>
        </a:ln>
        <a:scene3d>
          <a:camera prst="orthographicFront"/>
          <a:lightRig rig="threePt" dir="t">
            <a:rot lat="0" lon="0" rev="7500000"/>
          </a:lightRig>
        </a:scene3d>
        <a:sp3d prstMaterial="dkEdge">
          <a:bevelT w="120650" h="88900"/>
          <a:bevelB w="88900" h="31750"/>
        </a:sp3d>
      </dgm:spPr>
      <dgm:t>
        <a:bodyPr/>
        <a:lstStyle/>
        <a:p>
          <a:pPr>
            <a:lnSpc>
              <a:spcPct val="70000"/>
            </a:lnSpc>
          </a:pPr>
          <a:r>
            <a:rPr lang="ru-RU" sz="2400" b="1" dirty="0" smtClean="0">
              <a:solidFill>
                <a:schemeClr val="tx1"/>
              </a:solidFill>
              <a:latin typeface="Arial Narrow" panose="020B0606020202030204" pitchFamily="34" charset="0"/>
              <a:cs typeface="Times New Roman" panose="02020603050405020304" pitchFamily="18" charset="0"/>
            </a:rPr>
            <a:t>Безвозмездные поступления</a:t>
          </a:r>
          <a:endParaRPr lang="ru-RU" sz="2400" b="1" dirty="0">
            <a:solidFill>
              <a:schemeClr val="tx1"/>
            </a:solidFill>
            <a:latin typeface="Arial Narrow" panose="020B0606020202030204" pitchFamily="34" charset="0"/>
            <a:cs typeface="Times New Roman" panose="02020603050405020304" pitchFamily="18" charset="0"/>
          </a:endParaRPr>
        </a:p>
      </dgm:t>
    </dgm:pt>
    <dgm:pt modelId="{2C971819-3A7E-44D6-A607-E41E2CC546CA}" type="parTrans" cxnId="{457702C6-AE99-4C2D-96D9-995BC995E75C}">
      <dgm:prSet/>
      <dgm:spPr>
        <a:ln w="38100">
          <a:solidFill>
            <a:schemeClr val="accent2">
              <a:lumMod val="75000"/>
            </a:schemeClr>
          </a:solidFill>
        </a:ln>
        <a:scene3d>
          <a:camera prst="orthographicFront"/>
          <a:lightRig rig="threePt" dir="t">
            <a:rot lat="0" lon="0" rev="7500000"/>
          </a:lightRig>
        </a:scene3d>
        <a:sp3d z="-40000" prstMaterial="matte">
          <a:bevelT/>
        </a:sp3d>
      </dgm:spPr>
      <dgm:t>
        <a:bodyPr/>
        <a:lstStyle/>
        <a:p>
          <a:endParaRPr lang="ru-RU"/>
        </a:p>
      </dgm:t>
    </dgm:pt>
    <dgm:pt modelId="{E327513B-1FDF-48E7-9E5A-99220A35E89A}" type="sibTrans" cxnId="{457702C6-AE99-4C2D-96D9-995BC995E75C}">
      <dgm:prSet/>
      <dgm:spPr/>
      <dgm:t>
        <a:bodyPr/>
        <a:lstStyle/>
        <a:p>
          <a:endParaRPr lang="ru-RU"/>
        </a:p>
      </dgm:t>
    </dgm:pt>
    <dgm:pt modelId="{B48DC76A-8C89-4A47-A084-03205D8C4A2A}">
      <dgm:prSet phldrT="[Текст]" custT="1"/>
      <dgm:spPr>
        <a:solidFill>
          <a:schemeClr val="accent1">
            <a:lumMod val="20000"/>
            <a:lumOff val="80000"/>
          </a:schemeClr>
        </a:solidFill>
        <a:ln w="127000">
          <a:solidFill>
            <a:schemeClr val="tx2">
              <a:lumMod val="60000"/>
              <a:lumOff val="40000"/>
            </a:schemeClr>
          </a:solidFill>
        </a:ln>
        <a:scene3d>
          <a:camera prst="orthographicFront"/>
          <a:lightRig rig="threePt" dir="t">
            <a:rot lat="0" lon="0" rev="7500000"/>
          </a:lightRig>
        </a:scene3d>
        <a:sp3d prstMaterial="dkEdge">
          <a:bevelT w="120650" h="88900"/>
          <a:bevelB w="88900" h="31750"/>
        </a:sp3d>
      </dgm:spPr>
      <dgm:t>
        <a:bodyPr/>
        <a:lstStyle/>
        <a:p>
          <a:pPr>
            <a:lnSpc>
              <a:spcPct val="70000"/>
            </a:lnSpc>
          </a:pPr>
          <a:r>
            <a:rPr lang="ru-RU" sz="2400" b="1" dirty="0" smtClean="0">
              <a:solidFill>
                <a:schemeClr val="tx1"/>
              </a:solidFill>
              <a:latin typeface="Arial Narrow" panose="020B0606020202030204" pitchFamily="34" charset="0"/>
              <a:cs typeface="Times New Roman" panose="02020603050405020304" pitchFamily="18" charset="0"/>
            </a:rPr>
            <a:t>Налоговые доходы</a:t>
          </a:r>
          <a:endParaRPr lang="ru-RU" sz="2400" b="1" dirty="0">
            <a:solidFill>
              <a:schemeClr val="tx1"/>
            </a:solidFill>
            <a:latin typeface="Arial Narrow" panose="020B0606020202030204" pitchFamily="34" charset="0"/>
            <a:cs typeface="Times New Roman" panose="02020603050405020304" pitchFamily="18" charset="0"/>
          </a:endParaRPr>
        </a:p>
      </dgm:t>
    </dgm:pt>
    <dgm:pt modelId="{9D6328B3-3D5F-410C-9275-2F3B736C0074}" type="parTrans" cxnId="{154E241D-2D22-4E0E-8438-BC731CBD30B3}">
      <dgm:prSet/>
      <dgm:spPr>
        <a:ln w="38100">
          <a:solidFill>
            <a:schemeClr val="accent2">
              <a:lumMod val="75000"/>
            </a:schemeClr>
          </a:solidFill>
        </a:ln>
        <a:scene3d>
          <a:camera prst="orthographicFront"/>
          <a:lightRig rig="threePt" dir="t">
            <a:rot lat="0" lon="0" rev="7500000"/>
          </a:lightRig>
        </a:scene3d>
        <a:sp3d z="-40000" prstMaterial="matte">
          <a:bevelT/>
        </a:sp3d>
      </dgm:spPr>
      <dgm:t>
        <a:bodyPr/>
        <a:lstStyle/>
        <a:p>
          <a:endParaRPr lang="ru-RU"/>
        </a:p>
      </dgm:t>
    </dgm:pt>
    <dgm:pt modelId="{1847B8B9-2FEB-499A-AACE-A89168127650}" type="sibTrans" cxnId="{154E241D-2D22-4E0E-8438-BC731CBD30B3}">
      <dgm:prSet/>
      <dgm:spPr/>
      <dgm:t>
        <a:bodyPr/>
        <a:lstStyle/>
        <a:p>
          <a:endParaRPr lang="ru-RU"/>
        </a:p>
      </dgm:t>
    </dgm:pt>
    <dgm:pt modelId="{51B0975B-EA65-4A15-BAF2-DB307B86BC96}">
      <dgm:prSet phldrT="[Текст]" custT="1"/>
      <dgm:spPr>
        <a:solidFill>
          <a:schemeClr val="accent1">
            <a:lumMod val="20000"/>
            <a:lumOff val="80000"/>
          </a:schemeClr>
        </a:solidFill>
        <a:ln w="127000">
          <a:solidFill>
            <a:schemeClr val="tx2">
              <a:lumMod val="60000"/>
              <a:lumOff val="40000"/>
            </a:schemeClr>
          </a:solidFill>
        </a:ln>
        <a:scene3d>
          <a:camera prst="orthographicFront"/>
          <a:lightRig rig="threePt" dir="t">
            <a:rot lat="0" lon="0" rev="7500000"/>
          </a:lightRig>
        </a:scene3d>
        <a:sp3d prstMaterial="dkEdge">
          <a:bevelT w="120650" h="88900"/>
          <a:bevelB w="88900" h="31750"/>
        </a:sp3d>
      </dgm:spPr>
      <dgm:t>
        <a:bodyPr/>
        <a:lstStyle/>
        <a:p>
          <a:pPr>
            <a:lnSpc>
              <a:spcPct val="70000"/>
            </a:lnSpc>
          </a:pPr>
          <a:r>
            <a:rPr lang="ru-RU" sz="2400" b="1" dirty="0" smtClean="0">
              <a:solidFill>
                <a:schemeClr val="tx1"/>
              </a:solidFill>
              <a:latin typeface="Arial Narrow" panose="020B0606020202030204" pitchFamily="34" charset="0"/>
              <a:cs typeface="Times New Roman" panose="02020603050405020304" pitchFamily="18" charset="0"/>
            </a:rPr>
            <a:t>Неналоговые доходы</a:t>
          </a:r>
          <a:endParaRPr lang="ru-RU" sz="2400" b="1" dirty="0">
            <a:solidFill>
              <a:schemeClr val="tx1"/>
            </a:solidFill>
            <a:latin typeface="Arial Narrow" panose="020B0606020202030204" pitchFamily="34" charset="0"/>
            <a:cs typeface="Times New Roman" panose="02020603050405020304" pitchFamily="18" charset="0"/>
          </a:endParaRPr>
        </a:p>
      </dgm:t>
    </dgm:pt>
    <dgm:pt modelId="{30BF6DE8-1E0A-4F3F-9C5D-54B1D0FEA649}" type="parTrans" cxnId="{2F7F97AF-1C51-47F7-AED3-20851A7120E9}">
      <dgm:prSet/>
      <dgm:spPr>
        <a:ln w="38100">
          <a:solidFill>
            <a:schemeClr val="accent2">
              <a:lumMod val="75000"/>
            </a:schemeClr>
          </a:solidFill>
        </a:ln>
        <a:scene3d>
          <a:camera prst="orthographicFront"/>
          <a:lightRig rig="threePt" dir="t">
            <a:rot lat="0" lon="0" rev="7500000"/>
          </a:lightRig>
        </a:scene3d>
        <a:sp3d z="-40000" prstMaterial="matte">
          <a:bevelT/>
        </a:sp3d>
      </dgm:spPr>
      <dgm:t>
        <a:bodyPr/>
        <a:lstStyle/>
        <a:p>
          <a:endParaRPr lang="ru-RU"/>
        </a:p>
      </dgm:t>
    </dgm:pt>
    <dgm:pt modelId="{F5480A95-2FFD-46E9-8288-C8419BA04595}" type="sibTrans" cxnId="{2F7F97AF-1C51-47F7-AED3-20851A7120E9}">
      <dgm:prSet/>
      <dgm:spPr/>
      <dgm:t>
        <a:bodyPr/>
        <a:lstStyle/>
        <a:p>
          <a:endParaRPr lang="ru-RU"/>
        </a:p>
      </dgm:t>
    </dgm:pt>
    <dgm:pt modelId="{4E3CB81D-5BD5-41C8-8D7E-41348F2F94B8}">
      <dgm:prSet/>
      <dgm:spPr/>
      <dgm:t>
        <a:bodyPr/>
        <a:lstStyle/>
        <a:p>
          <a:endParaRPr lang="ru-RU"/>
        </a:p>
      </dgm:t>
    </dgm:pt>
    <dgm:pt modelId="{CB1AFA49-7FFC-4CC1-ABCF-E6C85BDD0CDF}" type="parTrans" cxnId="{353F71E6-1BF3-4808-8C5A-4F3A0A4469B6}">
      <dgm:prSet/>
      <dgm:spPr/>
      <dgm:t>
        <a:bodyPr/>
        <a:lstStyle/>
        <a:p>
          <a:endParaRPr lang="ru-RU"/>
        </a:p>
      </dgm:t>
    </dgm:pt>
    <dgm:pt modelId="{22A13CCC-4F53-4984-919B-DA9857491D50}" type="sibTrans" cxnId="{353F71E6-1BF3-4808-8C5A-4F3A0A4469B6}">
      <dgm:prSet/>
      <dgm:spPr/>
      <dgm:t>
        <a:bodyPr/>
        <a:lstStyle/>
        <a:p>
          <a:endParaRPr lang="ru-RU"/>
        </a:p>
      </dgm:t>
    </dgm:pt>
    <dgm:pt modelId="{EBBCDB51-8D9D-41C5-9512-A7CBCEB26C2A}">
      <dgm:prSet/>
      <dgm:spPr/>
      <dgm:t>
        <a:bodyPr/>
        <a:lstStyle/>
        <a:p>
          <a:endParaRPr lang="ru-RU" dirty="0"/>
        </a:p>
      </dgm:t>
    </dgm:pt>
    <dgm:pt modelId="{88AF2814-A6DF-449B-A708-4AD232106244}" type="parTrans" cxnId="{084B9E86-4CAC-45A9-B370-423FBD730BEC}">
      <dgm:prSet/>
      <dgm:spPr/>
      <dgm:t>
        <a:bodyPr/>
        <a:lstStyle/>
        <a:p>
          <a:endParaRPr lang="ru-RU"/>
        </a:p>
      </dgm:t>
    </dgm:pt>
    <dgm:pt modelId="{4E805DCF-6BEF-46D5-BAEB-4A4B47EA680F}" type="sibTrans" cxnId="{084B9E86-4CAC-45A9-B370-423FBD730BEC}">
      <dgm:prSet/>
      <dgm:spPr/>
      <dgm:t>
        <a:bodyPr/>
        <a:lstStyle/>
        <a:p>
          <a:endParaRPr lang="ru-RU"/>
        </a:p>
      </dgm:t>
    </dgm:pt>
    <dgm:pt modelId="{8B244CFF-22F3-49C3-BAD4-562F5B34DCEA}" type="pres">
      <dgm:prSet presAssocID="{C9BABCCA-8569-4ABA-B03B-D830CDA9F6D4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767A95D3-4209-465C-93E1-7443651645A0}" type="pres">
      <dgm:prSet presAssocID="{FB48CFB2-2144-464F-99B0-7B4517BBF385}" presName="singleCycle" presStyleCnt="0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ru-RU"/>
        </a:p>
      </dgm:t>
    </dgm:pt>
    <dgm:pt modelId="{55E128A9-086C-4AB0-9BB3-7B78F9CA19C8}" type="pres">
      <dgm:prSet presAssocID="{FB48CFB2-2144-464F-99B0-7B4517BBF385}" presName="singleCenter" presStyleLbl="node1" presStyleIdx="0" presStyleCnt="4" custScaleX="469693" custScaleY="54339" custLinFactNeighborX="472" custLinFactNeighborY="-55169">
        <dgm:presLayoutVars>
          <dgm:chMax val="7"/>
          <dgm:chPref val="7"/>
        </dgm:presLayoutVars>
      </dgm:prSet>
      <dgm:spPr/>
      <dgm:t>
        <a:bodyPr/>
        <a:lstStyle/>
        <a:p>
          <a:endParaRPr lang="ru-RU"/>
        </a:p>
      </dgm:t>
    </dgm:pt>
    <dgm:pt modelId="{2A42BF92-E0CA-4C74-94D9-9AE3F4260038}" type="pres">
      <dgm:prSet presAssocID="{2C971819-3A7E-44D6-A607-E41E2CC546CA}" presName="Name56" presStyleLbl="parChTrans1D2" presStyleIdx="0" presStyleCnt="3"/>
      <dgm:spPr/>
      <dgm:t>
        <a:bodyPr/>
        <a:lstStyle/>
        <a:p>
          <a:endParaRPr lang="ru-RU"/>
        </a:p>
      </dgm:t>
    </dgm:pt>
    <dgm:pt modelId="{A7E70BED-E9F9-4186-91D6-4C4AD5C34513}" type="pres">
      <dgm:prSet presAssocID="{BF147029-5588-4C67-A975-3EDDF959302B}" presName="text0" presStyleLbl="node1" presStyleIdx="1" presStyleCnt="4" custScaleX="385925" custScaleY="75391" custRadScaleRad="87619" custRadScaleInc="-18682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99DAA6-78E7-4C62-AD9F-BB89E1F317A5}" type="pres">
      <dgm:prSet presAssocID="{9D6328B3-3D5F-410C-9275-2F3B736C0074}" presName="Name56" presStyleLbl="parChTrans1D2" presStyleIdx="1" presStyleCnt="3"/>
      <dgm:spPr/>
      <dgm:t>
        <a:bodyPr/>
        <a:lstStyle/>
        <a:p>
          <a:endParaRPr lang="ru-RU"/>
        </a:p>
      </dgm:t>
    </dgm:pt>
    <dgm:pt modelId="{A1F9C609-4FDF-427E-A3A7-017CF8E0D1F8}" type="pres">
      <dgm:prSet presAssocID="{B48DC76A-8C89-4A47-A084-03205D8C4A2A}" presName="text0" presStyleLbl="node1" presStyleIdx="2" presStyleCnt="4" custScaleX="304805" custScaleY="94470" custRadScaleRad="97805" custRadScaleInc="-11496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F1427F8-47F7-429E-8B9A-D7AD3446727D}" type="pres">
      <dgm:prSet presAssocID="{30BF6DE8-1E0A-4F3F-9C5D-54B1D0FEA649}" presName="Name56" presStyleLbl="parChTrans1D2" presStyleIdx="2" presStyleCnt="3"/>
      <dgm:spPr/>
      <dgm:t>
        <a:bodyPr/>
        <a:lstStyle/>
        <a:p>
          <a:endParaRPr lang="ru-RU"/>
        </a:p>
      </dgm:t>
    </dgm:pt>
    <dgm:pt modelId="{341F0CCF-4C81-46C6-BAD1-DDC17631079D}" type="pres">
      <dgm:prSet presAssocID="{51B0975B-EA65-4A15-BAF2-DB307B86BC96}" presName="text0" presStyleLbl="node1" presStyleIdx="3" presStyleCnt="4" custScaleX="297295" custScaleY="87686" custRadScaleRad="150941" custRadScaleInc="924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5ECA40A-E114-439F-8D98-CC2BABA26609}" type="presOf" srcId="{C9BABCCA-8569-4ABA-B03B-D830CDA9F6D4}" destId="{8B244CFF-22F3-49C3-BAD4-562F5B34DCEA}" srcOrd="0" destOrd="0" presId="urn:microsoft.com/office/officeart/2008/layout/RadialCluster"/>
    <dgm:cxn modelId="{DDBD33DB-D3E6-464C-A320-F22C65896ACD}" type="presOf" srcId="{51B0975B-EA65-4A15-BAF2-DB307B86BC96}" destId="{341F0CCF-4C81-46C6-BAD1-DDC17631079D}" srcOrd="0" destOrd="0" presId="urn:microsoft.com/office/officeart/2008/layout/RadialCluster"/>
    <dgm:cxn modelId="{30FF0B5B-7A6C-4AEF-BA65-8C8E911CB16A}" type="presOf" srcId="{BF147029-5588-4C67-A975-3EDDF959302B}" destId="{A7E70BED-E9F9-4186-91D6-4C4AD5C34513}" srcOrd="0" destOrd="0" presId="urn:microsoft.com/office/officeart/2008/layout/RadialCluster"/>
    <dgm:cxn modelId="{353F71E6-1BF3-4808-8C5A-4F3A0A4469B6}" srcId="{C9BABCCA-8569-4ABA-B03B-D830CDA9F6D4}" destId="{4E3CB81D-5BD5-41C8-8D7E-41348F2F94B8}" srcOrd="1" destOrd="0" parTransId="{CB1AFA49-7FFC-4CC1-ABCF-E6C85BDD0CDF}" sibTransId="{22A13CCC-4F53-4984-919B-DA9857491D50}"/>
    <dgm:cxn modelId="{B0AD181B-4ED5-43CD-A626-3C0B1E1D86DC}" type="presOf" srcId="{B48DC76A-8C89-4A47-A084-03205D8C4A2A}" destId="{A1F9C609-4FDF-427E-A3A7-017CF8E0D1F8}" srcOrd="0" destOrd="0" presId="urn:microsoft.com/office/officeart/2008/layout/RadialCluster"/>
    <dgm:cxn modelId="{5D4F3C9E-B10F-444A-BA8E-62C311060DBF}" srcId="{C9BABCCA-8569-4ABA-B03B-D830CDA9F6D4}" destId="{FB48CFB2-2144-464F-99B0-7B4517BBF385}" srcOrd="0" destOrd="0" parTransId="{AAAEB99F-186D-4EBF-BBED-2B0E5A5148BE}" sibTransId="{39196133-48A8-43A8-922F-0E3AC7557F38}"/>
    <dgm:cxn modelId="{ADD47F23-C102-4B41-B49F-C7E090B9C2C4}" type="presOf" srcId="{FB48CFB2-2144-464F-99B0-7B4517BBF385}" destId="{55E128A9-086C-4AB0-9BB3-7B78F9CA19C8}" srcOrd="0" destOrd="0" presId="urn:microsoft.com/office/officeart/2008/layout/RadialCluster"/>
    <dgm:cxn modelId="{25ACC08A-DEC0-4502-8B7B-F3AE039660D9}" type="presOf" srcId="{30BF6DE8-1E0A-4F3F-9C5D-54B1D0FEA649}" destId="{BF1427F8-47F7-429E-8B9A-D7AD3446727D}" srcOrd="0" destOrd="0" presId="urn:microsoft.com/office/officeart/2008/layout/RadialCluster"/>
    <dgm:cxn modelId="{154E241D-2D22-4E0E-8438-BC731CBD30B3}" srcId="{FB48CFB2-2144-464F-99B0-7B4517BBF385}" destId="{B48DC76A-8C89-4A47-A084-03205D8C4A2A}" srcOrd="1" destOrd="0" parTransId="{9D6328B3-3D5F-410C-9275-2F3B736C0074}" sibTransId="{1847B8B9-2FEB-499A-AACE-A89168127650}"/>
    <dgm:cxn modelId="{084B9E86-4CAC-45A9-B370-423FBD730BEC}" srcId="{C9BABCCA-8569-4ABA-B03B-D830CDA9F6D4}" destId="{EBBCDB51-8D9D-41C5-9512-A7CBCEB26C2A}" srcOrd="2" destOrd="0" parTransId="{88AF2814-A6DF-449B-A708-4AD232106244}" sibTransId="{4E805DCF-6BEF-46D5-BAEB-4A4B47EA680F}"/>
    <dgm:cxn modelId="{457702C6-AE99-4C2D-96D9-995BC995E75C}" srcId="{FB48CFB2-2144-464F-99B0-7B4517BBF385}" destId="{BF147029-5588-4C67-A975-3EDDF959302B}" srcOrd="0" destOrd="0" parTransId="{2C971819-3A7E-44D6-A607-E41E2CC546CA}" sibTransId="{E327513B-1FDF-48E7-9E5A-99220A35E89A}"/>
    <dgm:cxn modelId="{620D523B-97C5-4AF2-86CE-1B05F4009E58}" type="presOf" srcId="{2C971819-3A7E-44D6-A607-E41E2CC546CA}" destId="{2A42BF92-E0CA-4C74-94D9-9AE3F4260038}" srcOrd="0" destOrd="0" presId="urn:microsoft.com/office/officeart/2008/layout/RadialCluster"/>
    <dgm:cxn modelId="{49981FA8-1DB9-4BDF-8A4A-82C1F931EBAD}" type="presOf" srcId="{9D6328B3-3D5F-410C-9275-2F3B736C0074}" destId="{0999DAA6-78E7-4C62-AD9F-BB89E1F317A5}" srcOrd="0" destOrd="0" presId="urn:microsoft.com/office/officeart/2008/layout/RadialCluster"/>
    <dgm:cxn modelId="{2F7F97AF-1C51-47F7-AED3-20851A7120E9}" srcId="{FB48CFB2-2144-464F-99B0-7B4517BBF385}" destId="{51B0975B-EA65-4A15-BAF2-DB307B86BC96}" srcOrd="2" destOrd="0" parTransId="{30BF6DE8-1E0A-4F3F-9C5D-54B1D0FEA649}" sibTransId="{F5480A95-2FFD-46E9-8288-C8419BA04595}"/>
    <dgm:cxn modelId="{67B6E107-7A71-4B90-9F2C-FE3A2071CA71}" type="presParOf" srcId="{8B244CFF-22F3-49C3-BAD4-562F5B34DCEA}" destId="{767A95D3-4209-465C-93E1-7443651645A0}" srcOrd="0" destOrd="0" presId="urn:microsoft.com/office/officeart/2008/layout/RadialCluster"/>
    <dgm:cxn modelId="{1251EFEB-25AB-4061-897C-9170D8B6C31C}" type="presParOf" srcId="{767A95D3-4209-465C-93E1-7443651645A0}" destId="{55E128A9-086C-4AB0-9BB3-7B78F9CA19C8}" srcOrd="0" destOrd="0" presId="urn:microsoft.com/office/officeart/2008/layout/RadialCluster"/>
    <dgm:cxn modelId="{87727753-6453-4D2A-81EA-793A8EAC9EBB}" type="presParOf" srcId="{767A95D3-4209-465C-93E1-7443651645A0}" destId="{2A42BF92-E0CA-4C74-94D9-9AE3F4260038}" srcOrd="1" destOrd="0" presId="urn:microsoft.com/office/officeart/2008/layout/RadialCluster"/>
    <dgm:cxn modelId="{B1459043-2ED0-48C1-8609-D09951F24FB0}" type="presParOf" srcId="{767A95D3-4209-465C-93E1-7443651645A0}" destId="{A7E70BED-E9F9-4186-91D6-4C4AD5C34513}" srcOrd="2" destOrd="0" presId="urn:microsoft.com/office/officeart/2008/layout/RadialCluster"/>
    <dgm:cxn modelId="{03DD9C59-7355-4374-B035-79E2F8EEFAC4}" type="presParOf" srcId="{767A95D3-4209-465C-93E1-7443651645A0}" destId="{0999DAA6-78E7-4C62-AD9F-BB89E1F317A5}" srcOrd="3" destOrd="0" presId="urn:microsoft.com/office/officeart/2008/layout/RadialCluster"/>
    <dgm:cxn modelId="{90F72AE0-DB50-4934-822F-CE307BABEAA6}" type="presParOf" srcId="{767A95D3-4209-465C-93E1-7443651645A0}" destId="{A1F9C609-4FDF-427E-A3A7-017CF8E0D1F8}" srcOrd="4" destOrd="0" presId="urn:microsoft.com/office/officeart/2008/layout/RadialCluster"/>
    <dgm:cxn modelId="{71AD665A-4CDE-400B-8D5D-74E58AAC4B1C}" type="presParOf" srcId="{767A95D3-4209-465C-93E1-7443651645A0}" destId="{BF1427F8-47F7-429E-8B9A-D7AD3446727D}" srcOrd="5" destOrd="0" presId="urn:microsoft.com/office/officeart/2008/layout/RadialCluster"/>
    <dgm:cxn modelId="{BCA4EC4F-8784-4034-A2AE-38695B0B398A}" type="presParOf" srcId="{767A95D3-4209-465C-93E1-7443651645A0}" destId="{341F0CCF-4C81-46C6-BAD1-DDC17631079D}" srcOrd="6" destOrd="0" presId="urn:microsoft.com/office/officeart/2008/layout/RadialCluster"/>
  </dgm:cxnLst>
  <dgm:bg>
    <a:noFill/>
  </dgm:bg>
  <dgm:whole>
    <a:ln w="63500" cmpd="sng"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B4A9C71-5243-4375-98C7-BA189146832B}" type="doc">
      <dgm:prSet loTypeId="urn:microsoft.com/office/officeart/2005/8/layout/radial5" loCatId="cycle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6F647F05-65E5-443B-9310-4AF895EEC1B0}">
      <dgm:prSet phldrT="[Текст]" custT="1"/>
      <dgm:spPr/>
      <dgm:t>
        <a:bodyPr/>
        <a:lstStyle/>
        <a:p>
          <a:pPr algn="ctr"/>
          <a:r>
            <a:rPr lang="ru-RU" sz="1050" b="1" dirty="0" smtClean="0">
              <a:latin typeface="Arial Narrow" panose="020B0606020202030204" pitchFamily="34" charset="0"/>
            </a:rPr>
            <a:t>Расходы бюджета – это выплачиваемые из бюджета денежные средства, за исключением средств, являющихся источниками финансирования дефицита бюджета</a:t>
          </a:r>
          <a:endParaRPr lang="ru-RU" sz="1050" b="1" dirty="0">
            <a:latin typeface="Arial Narrow" panose="020B0606020202030204" pitchFamily="34" charset="0"/>
          </a:endParaRPr>
        </a:p>
      </dgm:t>
    </dgm:pt>
    <dgm:pt modelId="{75BFC95B-EA58-4583-BC2B-08582B3ED8DC}" type="parTrans" cxnId="{F280695C-BCD4-44D5-BD42-7B1024E9C69E}">
      <dgm:prSet/>
      <dgm:spPr/>
      <dgm:t>
        <a:bodyPr/>
        <a:lstStyle/>
        <a:p>
          <a:endParaRPr lang="ru-RU"/>
        </a:p>
      </dgm:t>
    </dgm:pt>
    <dgm:pt modelId="{FCC559A8-CB2E-461F-864E-CCB99C0FD9A4}" type="sibTrans" cxnId="{F280695C-BCD4-44D5-BD42-7B1024E9C69E}">
      <dgm:prSet/>
      <dgm:spPr/>
      <dgm:t>
        <a:bodyPr/>
        <a:lstStyle/>
        <a:p>
          <a:endParaRPr lang="ru-RU"/>
        </a:p>
      </dgm:t>
    </dgm:pt>
    <dgm:pt modelId="{3BA0FA79-0F0A-4F39-8C6F-85BF113366C3}">
      <dgm:prSet phldrT="[Текст]"/>
      <dgm:spPr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 smtClean="0"/>
        </a:p>
        <a:p>
          <a:endParaRPr lang="ru-RU" dirty="0"/>
        </a:p>
      </dgm:t>
    </dgm:pt>
    <dgm:pt modelId="{66E51CD7-05D6-4658-BDAA-92C6F3E19708}" type="parTrans" cxnId="{4A189105-0239-4451-ACE0-D31E9CBF66B8}">
      <dgm:prSet/>
      <dgm:spPr/>
      <dgm:t>
        <a:bodyPr/>
        <a:lstStyle/>
        <a:p>
          <a:endParaRPr lang="ru-RU"/>
        </a:p>
      </dgm:t>
    </dgm:pt>
    <dgm:pt modelId="{3F86135B-3CC7-4CEB-B411-92453A9354E3}" type="sibTrans" cxnId="{4A189105-0239-4451-ACE0-D31E9CBF66B8}">
      <dgm:prSet/>
      <dgm:spPr/>
      <dgm:t>
        <a:bodyPr/>
        <a:lstStyle/>
        <a:p>
          <a:endParaRPr lang="ru-RU"/>
        </a:p>
      </dgm:t>
    </dgm:pt>
    <dgm:pt modelId="{420BA717-63F2-4ED1-9193-BDF0AD7BC7EB}">
      <dgm:prSet phldrT="[Текст]"/>
      <dgm:spPr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A8FC0520-4E1C-47C9-9459-5A566E2A3269}" type="parTrans" cxnId="{420E5929-73A4-4A38-8264-96367E09F888}">
      <dgm:prSet/>
      <dgm:spPr/>
      <dgm:t>
        <a:bodyPr/>
        <a:lstStyle/>
        <a:p>
          <a:endParaRPr lang="ru-RU"/>
        </a:p>
      </dgm:t>
    </dgm:pt>
    <dgm:pt modelId="{93B10FAD-F9FB-447F-AB26-67CC3C3A8B52}" type="sibTrans" cxnId="{420E5929-73A4-4A38-8264-96367E09F888}">
      <dgm:prSet/>
      <dgm:spPr/>
      <dgm:t>
        <a:bodyPr/>
        <a:lstStyle/>
        <a:p>
          <a:endParaRPr lang="ru-RU"/>
        </a:p>
      </dgm:t>
    </dgm:pt>
    <dgm:pt modelId="{AA0A2BD5-A368-4F17-8E9D-23F1FC377812}">
      <dgm:prSet phldrT="[Текст]"/>
      <dgm:spPr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6598F354-400C-439C-BDD5-729D663E252E}" type="parTrans" cxnId="{48ECD170-E6C5-489E-A263-20CC615C17AB}">
      <dgm:prSet/>
      <dgm:spPr/>
      <dgm:t>
        <a:bodyPr/>
        <a:lstStyle/>
        <a:p>
          <a:endParaRPr lang="ru-RU"/>
        </a:p>
      </dgm:t>
    </dgm:pt>
    <dgm:pt modelId="{0A69E1AC-CA25-4F66-967D-B64CF01B740F}" type="sibTrans" cxnId="{48ECD170-E6C5-489E-A263-20CC615C17AB}">
      <dgm:prSet/>
      <dgm:spPr/>
      <dgm:t>
        <a:bodyPr/>
        <a:lstStyle/>
        <a:p>
          <a:endParaRPr lang="ru-RU"/>
        </a:p>
      </dgm:t>
    </dgm:pt>
    <dgm:pt modelId="{D78F1D4C-A2EF-4C56-940B-FB3F18A7298D}">
      <dgm:prSet phldrT="[Текст]"/>
      <dgm:spPr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3B6B2775-EA0D-4CA6-A4A3-0187E341F68C}" type="sibTrans" cxnId="{A00878C0-A87A-42B9-83D7-EE8880E34935}">
      <dgm:prSet/>
      <dgm:spPr/>
      <dgm:t>
        <a:bodyPr/>
        <a:lstStyle/>
        <a:p>
          <a:endParaRPr lang="ru-RU"/>
        </a:p>
      </dgm:t>
    </dgm:pt>
    <dgm:pt modelId="{08170AFC-8E89-4179-A96D-636AFFD8C3F3}" type="parTrans" cxnId="{A00878C0-A87A-42B9-83D7-EE8880E34935}">
      <dgm:prSet/>
      <dgm:spPr/>
      <dgm:t>
        <a:bodyPr/>
        <a:lstStyle/>
        <a:p>
          <a:endParaRPr lang="ru-RU"/>
        </a:p>
      </dgm:t>
    </dgm:pt>
    <dgm:pt modelId="{62E153EB-408C-4CB3-B6CA-2A439518E14B}">
      <dgm:prSet phldrT="[Текст]"/>
      <dgm:spPr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69F9F7AF-4DAB-4B6C-A26F-22C945FB8A80}" type="sibTrans" cxnId="{54059384-7D56-4783-9E6B-CB7051B26B45}">
      <dgm:prSet/>
      <dgm:spPr/>
      <dgm:t>
        <a:bodyPr/>
        <a:lstStyle/>
        <a:p>
          <a:endParaRPr lang="ru-RU"/>
        </a:p>
      </dgm:t>
    </dgm:pt>
    <dgm:pt modelId="{77DF95E1-3397-43CE-99EF-E82D1E9B2066}" type="parTrans" cxnId="{54059384-7D56-4783-9E6B-CB7051B26B45}">
      <dgm:prSet/>
      <dgm:spPr/>
      <dgm:t>
        <a:bodyPr/>
        <a:lstStyle/>
        <a:p>
          <a:endParaRPr lang="ru-RU"/>
        </a:p>
      </dgm:t>
    </dgm:pt>
    <dgm:pt modelId="{9F96D360-CB55-48DB-9778-BF90DCE1129E}">
      <dgm:prSet phldrT="[Текст]"/>
      <dgm:spPr>
        <a:solidFill>
          <a:srgbClr val="8AAC46"/>
        </a:solidFill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286A4893-ECEC-4EFE-BAC3-3F1C84511E21}" type="sibTrans" cxnId="{ABB8D3AC-32ED-44B8-98D1-601987ACC1D1}">
      <dgm:prSet/>
      <dgm:spPr/>
      <dgm:t>
        <a:bodyPr/>
        <a:lstStyle/>
        <a:p>
          <a:endParaRPr lang="ru-RU"/>
        </a:p>
      </dgm:t>
    </dgm:pt>
    <dgm:pt modelId="{BC4B6763-2F33-4CCB-B9CC-377BBD0F0800}" type="parTrans" cxnId="{ABB8D3AC-32ED-44B8-98D1-601987ACC1D1}">
      <dgm:prSet/>
      <dgm:spPr/>
      <dgm:t>
        <a:bodyPr/>
        <a:lstStyle/>
        <a:p>
          <a:endParaRPr lang="ru-RU"/>
        </a:p>
      </dgm:t>
    </dgm:pt>
    <dgm:pt modelId="{D2A69AB7-A0A6-4501-95CD-2902A3384DE3}">
      <dgm:prSet phldrT="[Текст]"/>
      <dgm:spPr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B4AB27D7-F679-4C2F-B351-354C992C8F30}" type="sibTrans" cxnId="{BDBC8127-C9A5-4636-AF0A-79E42F53D923}">
      <dgm:prSet/>
      <dgm:spPr/>
      <dgm:t>
        <a:bodyPr/>
        <a:lstStyle/>
        <a:p>
          <a:endParaRPr lang="ru-RU"/>
        </a:p>
      </dgm:t>
    </dgm:pt>
    <dgm:pt modelId="{9DEE7B50-C1CB-48D2-999B-DF1098A88396}" type="parTrans" cxnId="{BDBC8127-C9A5-4636-AF0A-79E42F53D923}">
      <dgm:prSet/>
      <dgm:spPr/>
      <dgm:t>
        <a:bodyPr/>
        <a:lstStyle/>
        <a:p>
          <a:endParaRPr lang="ru-RU"/>
        </a:p>
      </dgm:t>
    </dgm:pt>
    <dgm:pt modelId="{637E412C-91EE-486E-8354-15F2384BE3EA}">
      <dgm:prSet phldrT="[Текст]"/>
      <dgm:spPr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C021BE46-16AF-4372-B2A0-67875E2C82CF}" type="parTrans" cxnId="{EA60BD94-54CE-450D-A117-19A3057D3DE3}">
      <dgm:prSet/>
      <dgm:spPr/>
      <dgm:t>
        <a:bodyPr/>
        <a:lstStyle/>
        <a:p>
          <a:endParaRPr lang="ru-RU"/>
        </a:p>
      </dgm:t>
    </dgm:pt>
    <dgm:pt modelId="{6923DAD3-03A3-4184-9D76-6CCF9386A60A}" type="sibTrans" cxnId="{EA60BD94-54CE-450D-A117-19A3057D3DE3}">
      <dgm:prSet/>
      <dgm:spPr/>
      <dgm:t>
        <a:bodyPr/>
        <a:lstStyle/>
        <a:p>
          <a:endParaRPr lang="ru-RU"/>
        </a:p>
      </dgm:t>
    </dgm:pt>
    <dgm:pt modelId="{D63A74EC-A1EC-4823-AB28-835C2DE63D58}">
      <dgm:prSet phldrT="[Текст]"/>
      <dgm:spPr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8D513BD1-7137-4BB2-A1F4-1B02EFB0F34F}" type="parTrans" cxnId="{A5BC18A6-1C74-45AC-A35E-DB57538BF8E8}">
      <dgm:prSet/>
      <dgm:spPr/>
      <dgm:t>
        <a:bodyPr/>
        <a:lstStyle/>
        <a:p>
          <a:endParaRPr lang="ru-RU"/>
        </a:p>
      </dgm:t>
    </dgm:pt>
    <dgm:pt modelId="{791BBDCE-20BF-42D5-A05C-65C02968CEA7}" type="sibTrans" cxnId="{A5BC18A6-1C74-45AC-A35E-DB57538BF8E8}">
      <dgm:prSet/>
      <dgm:spPr/>
      <dgm:t>
        <a:bodyPr/>
        <a:lstStyle/>
        <a:p>
          <a:endParaRPr lang="ru-RU"/>
        </a:p>
      </dgm:t>
    </dgm:pt>
    <dgm:pt modelId="{4B1A8440-411B-4A5D-AFC7-3583C59ADD0E}">
      <dgm:prSet phldrT="[Текст]"/>
      <dgm:spPr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082CE592-953F-441B-B0C2-F864433A8493}" type="parTrans" cxnId="{C76B1FDD-1515-4548-A84A-CDE5C2B70761}">
      <dgm:prSet/>
      <dgm:spPr/>
      <dgm:t>
        <a:bodyPr/>
        <a:lstStyle/>
        <a:p>
          <a:endParaRPr lang="ru-RU"/>
        </a:p>
      </dgm:t>
    </dgm:pt>
    <dgm:pt modelId="{0D0679BE-35CF-4C4A-B8A9-7CB6E4D6163D}" type="sibTrans" cxnId="{C76B1FDD-1515-4548-A84A-CDE5C2B70761}">
      <dgm:prSet/>
      <dgm:spPr/>
      <dgm:t>
        <a:bodyPr/>
        <a:lstStyle/>
        <a:p>
          <a:endParaRPr lang="ru-RU"/>
        </a:p>
      </dgm:t>
    </dgm:pt>
    <dgm:pt modelId="{8B82EA68-B59A-424E-9756-C221A13DB47F}" type="pres">
      <dgm:prSet presAssocID="{6B4A9C71-5243-4375-98C7-BA189146832B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D72E44C-8498-48F8-9652-E5DD6AC5818D}" type="pres">
      <dgm:prSet presAssocID="{6F647F05-65E5-443B-9310-4AF895EEC1B0}" presName="centerShape" presStyleLbl="node0" presStyleIdx="0" presStyleCnt="1" custScaleX="211958" custScaleY="179889" custLinFactNeighborX="-908" custLinFactNeighborY="1704"/>
      <dgm:spPr/>
      <dgm:t>
        <a:bodyPr/>
        <a:lstStyle/>
        <a:p>
          <a:endParaRPr lang="ru-RU"/>
        </a:p>
      </dgm:t>
    </dgm:pt>
    <dgm:pt modelId="{4731EA70-1FA8-49F5-A6BF-4AE9CB97C303}" type="pres">
      <dgm:prSet presAssocID="{8D513BD1-7137-4BB2-A1F4-1B02EFB0F34F}" presName="parTrans" presStyleLbl="sibTrans2D1" presStyleIdx="0" presStyleCnt="10"/>
      <dgm:spPr/>
      <dgm:t>
        <a:bodyPr/>
        <a:lstStyle/>
        <a:p>
          <a:endParaRPr lang="ru-RU"/>
        </a:p>
      </dgm:t>
    </dgm:pt>
    <dgm:pt modelId="{8D15C70B-27DC-4BC4-8B54-1A6B8CC1DBC1}" type="pres">
      <dgm:prSet presAssocID="{8D513BD1-7137-4BB2-A1F4-1B02EFB0F34F}" presName="connectorText" presStyleLbl="sibTrans2D1" presStyleIdx="0" presStyleCnt="10"/>
      <dgm:spPr/>
      <dgm:t>
        <a:bodyPr/>
        <a:lstStyle/>
        <a:p>
          <a:endParaRPr lang="ru-RU"/>
        </a:p>
      </dgm:t>
    </dgm:pt>
    <dgm:pt modelId="{E2EC1D87-F728-458A-8AB1-7A3D78F9D25E}" type="pres">
      <dgm:prSet presAssocID="{D63A74EC-A1EC-4823-AB28-835C2DE63D58}" presName="node" presStyleLbl="node1" presStyleIdx="0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E222DD-64BD-4A89-BBB9-2B80D8318D4A}" type="pres">
      <dgm:prSet presAssocID="{082CE592-953F-441B-B0C2-F864433A8493}" presName="parTrans" presStyleLbl="sibTrans2D1" presStyleIdx="1" presStyleCnt="10"/>
      <dgm:spPr/>
      <dgm:t>
        <a:bodyPr/>
        <a:lstStyle/>
        <a:p>
          <a:endParaRPr lang="ru-RU"/>
        </a:p>
      </dgm:t>
    </dgm:pt>
    <dgm:pt modelId="{839DF450-14DD-4280-9AEE-DA73938E9B9D}" type="pres">
      <dgm:prSet presAssocID="{082CE592-953F-441B-B0C2-F864433A8493}" presName="connectorText" presStyleLbl="sibTrans2D1" presStyleIdx="1" presStyleCnt="10"/>
      <dgm:spPr/>
      <dgm:t>
        <a:bodyPr/>
        <a:lstStyle/>
        <a:p>
          <a:endParaRPr lang="ru-RU"/>
        </a:p>
      </dgm:t>
    </dgm:pt>
    <dgm:pt modelId="{73BC26A8-8D0F-45E6-9E3B-37EADD227262}" type="pres">
      <dgm:prSet presAssocID="{4B1A8440-411B-4A5D-AFC7-3583C59ADD0E}" presName="node" presStyleLbl="node1" presStyleIdx="1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F93DE9-E67A-4CE1-BC6B-5C458B1137B0}" type="pres">
      <dgm:prSet presAssocID="{C021BE46-16AF-4372-B2A0-67875E2C82CF}" presName="parTrans" presStyleLbl="sibTrans2D1" presStyleIdx="2" presStyleCnt="10"/>
      <dgm:spPr/>
      <dgm:t>
        <a:bodyPr/>
        <a:lstStyle/>
        <a:p>
          <a:endParaRPr lang="ru-RU"/>
        </a:p>
      </dgm:t>
    </dgm:pt>
    <dgm:pt modelId="{DA660ED5-C4B7-4208-928A-B8DD66837486}" type="pres">
      <dgm:prSet presAssocID="{C021BE46-16AF-4372-B2A0-67875E2C82CF}" presName="connectorText" presStyleLbl="sibTrans2D1" presStyleIdx="2" presStyleCnt="10"/>
      <dgm:spPr/>
      <dgm:t>
        <a:bodyPr/>
        <a:lstStyle/>
        <a:p>
          <a:endParaRPr lang="ru-RU"/>
        </a:p>
      </dgm:t>
    </dgm:pt>
    <dgm:pt modelId="{D8B200F5-4D07-49B2-A587-C2FE6CEC49F8}" type="pres">
      <dgm:prSet presAssocID="{637E412C-91EE-486E-8354-15F2384BE3EA}" presName="node" presStyleLbl="node1" presStyleIdx="2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EAB10C-E176-4610-B2C6-BE8F83AD0F9B}" type="pres">
      <dgm:prSet presAssocID="{A8FC0520-4E1C-47C9-9459-5A566E2A3269}" presName="parTrans" presStyleLbl="sibTrans2D1" presStyleIdx="3" presStyleCnt="10"/>
      <dgm:spPr/>
      <dgm:t>
        <a:bodyPr/>
        <a:lstStyle/>
        <a:p>
          <a:endParaRPr lang="ru-RU"/>
        </a:p>
      </dgm:t>
    </dgm:pt>
    <dgm:pt modelId="{47F0322C-5978-482D-A409-1280E22C6D82}" type="pres">
      <dgm:prSet presAssocID="{A8FC0520-4E1C-47C9-9459-5A566E2A3269}" presName="connectorText" presStyleLbl="sibTrans2D1" presStyleIdx="3" presStyleCnt="10"/>
      <dgm:spPr/>
      <dgm:t>
        <a:bodyPr/>
        <a:lstStyle/>
        <a:p>
          <a:endParaRPr lang="ru-RU"/>
        </a:p>
      </dgm:t>
    </dgm:pt>
    <dgm:pt modelId="{FFE63D16-C443-42C8-BB30-4CA61876A647}" type="pres">
      <dgm:prSet presAssocID="{420BA717-63F2-4ED1-9193-BDF0AD7BC7EB}" presName="node" presStyleLbl="node1" presStyleIdx="3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950D33-9BD9-4D37-A533-789F5554AFB5}" type="pres">
      <dgm:prSet presAssocID="{6598F354-400C-439C-BDD5-729D663E252E}" presName="parTrans" presStyleLbl="sibTrans2D1" presStyleIdx="4" presStyleCnt="10"/>
      <dgm:spPr/>
      <dgm:t>
        <a:bodyPr/>
        <a:lstStyle/>
        <a:p>
          <a:endParaRPr lang="ru-RU"/>
        </a:p>
      </dgm:t>
    </dgm:pt>
    <dgm:pt modelId="{F326903B-AF5C-41D9-A950-9DE60C069BDF}" type="pres">
      <dgm:prSet presAssocID="{6598F354-400C-439C-BDD5-729D663E252E}" presName="connectorText" presStyleLbl="sibTrans2D1" presStyleIdx="4" presStyleCnt="10"/>
      <dgm:spPr/>
      <dgm:t>
        <a:bodyPr/>
        <a:lstStyle/>
        <a:p>
          <a:endParaRPr lang="ru-RU"/>
        </a:p>
      </dgm:t>
    </dgm:pt>
    <dgm:pt modelId="{EB1C3899-7B42-47CD-912B-DD035472498D}" type="pres">
      <dgm:prSet presAssocID="{AA0A2BD5-A368-4F17-8E9D-23F1FC377812}" presName="node" presStyleLbl="node1" presStyleIdx="4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5553CB-2478-4421-B002-5FA728364A78}" type="pres">
      <dgm:prSet presAssocID="{9DEE7B50-C1CB-48D2-999B-DF1098A88396}" presName="parTrans" presStyleLbl="sibTrans2D1" presStyleIdx="5" presStyleCnt="10"/>
      <dgm:spPr/>
      <dgm:t>
        <a:bodyPr/>
        <a:lstStyle/>
        <a:p>
          <a:endParaRPr lang="ru-RU"/>
        </a:p>
      </dgm:t>
    </dgm:pt>
    <dgm:pt modelId="{881BA4B6-6173-4BE7-ACB0-127409627ABA}" type="pres">
      <dgm:prSet presAssocID="{9DEE7B50-C1CB-48D2-999B-DF1098A88396}" presName="connectorText" presStyleLbl="sibTrans2D1" presStyleIdx="5" presStyleCnt="10"/>
      <dgm:spPr/>
      <dgm:t>
        <a:bodyPr/>
        <a:lstStyle/>
        <a:p>
          <a:endParaRPr lang="ru-RU"/>
        </a:p>
      </dgm:t>
    </dgm:pt>
    <dgm:pt modelId="{FED909B6-8F19-4D98-AAC2-EBEEF4830C2B}" type="pres">
      <dgm:prSet presAssocID="{D2A69AB7-A0A6-4501-95CD-2902A3384DE3}" presName="node" presStyleLbl="node1" presStyleIdx="5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B7EB92-DF16-476D-BB87-6C0D26E26F61}" type="pres">
      <dgm:prSet presAssocID="{BC4B6763-2F33-4CCB-B9CC-377BBD0F0800}" presName="parTrans" presStyleLbl="sibTrans2D1" presStyleIdx="6" presStyleCnt="10"/>
      <dgm:spPr/>
      <dgm:t>
        <a:bodyPr/>
        <a:lstStyle/>
        <a:p>
          <a:endParaRPr lang="ru-RU"/>
        </a:p>
      </dgm:t>
    </dgm:pt>
    <dgm:pt modelId="{E3A5A4EE-729B-477E-AEA8-7FC61FA6B941}" type="pres">
      <dgm:prSet presAssocID="{BC4B6763-2F33-4CCB-B9CC-377BBD0F0800}" presName="connectorText" presStyleLbl="sibTrans2D1" presStyleIdx="6" presStyleCnt="10"/>
      <dgm:spPr/>
      <dgm:t>
        <a:bodyPr/>
        <a:lstStyle/>
        <a:p>
          <a:endParaRPr lang="ru-RU"/>
        </a:p>
      </dgm:t>
    </dgm:pt>
    <dgm:pt modelId="{69EA0517-EDCB-4CEB-899F-D56DCF7B4404}" type="pres">
      <dgm:prSet presAssocID="{9F96D360-CB55-48DB-9778-BF90DCE1129E}" presName="node" presStyleLbl="node1" presStyleIdx="6" presStyleCnt="10" custRadScaleRad="101966" custRadScaleInc="-67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035AEB-3A20-4DC3-9A60-032AB2743B03}" type="pres">
      <dgm:prSet presAssocID="{77DF95E1-3397-43CE-99EF-E82D1E9B2066}" presName="parTrans" presStyleLbl="sibTrans2D1" presStyleIdx="7" presStyleCnt="10"/>
      <dgm:spPr/>
      <dgm:t>
        <a:bodyPr/>
        <a:lstStyle/>
        <a:p>
          <a:endParaRPr lang="ru-RU"/>
        </a:p>
      </dgm:t>
    </dgm:pt>
    <dgm:pt modelId="{4273F29E-B93C-44D6-A671-FCDC77ED9BA3}" type="pres">
      <dgm:prSet presAssocID="{77DF95E1-3397-43CE-99EF-E82D1E9B2066}" presName="connectorText" presStyleLbl="sibTrans2D1" presStyleIdx="7" presStyleCnt="10"/>
      <dgm:spPr/>
      <dgm:t>
        <a:bodyPr/>
        <a:lstStyle/>
        <a:p>
          <a:endParaRPr lang="ru-RU"/>
        </a:p>
      </dgm:t>
    </dgm:pt>
    <dgm:pt modelId="{83F11675-07D9-406F-853D-13FD28BBB805}" type="pres">
      <dgm:prSet presAssocID="{62E153EB-408C-4CB3-B6CA-2A439518E14B}" presName="node" presStyleLbl="node1" presStyleIdx="7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27FC25-052B-426A-9E06-117E992234F6}" type="pres">
      <dgm:prSet presAssocID="{08170AFC-8E89-4179-A96D-636AFFD8C3F3}" presName="parTrans" presStyleLbl="sibTrans2D1" presStyleIdx="8" presStyleCnt="10"/>
      <dgm:spPr/>
      <dgm:t>
        <a:bodyPr/>
        <a:lstStyle/>
        <a:p>
          <a:endParaRPr lang="ru-RU"/>
        </a:p>
      </dgm:t>
    </dgm:pt>
    <dgm:pt modelId="{53D78D63-5F88-4163-9535-46A64127BD3A}" type="pres">
      <dgm:prSet presAssocID="{08170AFC-8E89-4179-A96D-636AFFD8C3F3}" presName="connectorText" presStyleLbl="sibTrans2D1" presStyleIdx="8" presStyleCnt="10"/>
      <dgm:spPr/>
      <dgm:t>
        <a:bodyPr/>
        <a:lstStyle/>
        <a:p>
          <a:endParaRPr lang="ru-RU"/>
        </a:p>
      </dgm:t>
    </dgm:pt>
    <dgm:pt modelId="{EDA34655-9131-4731-957F-5382F53A0660}" type="pres">
      <dgm:prSet presAssocID="{D78F1D4C-A2EF-4C56-940B-FB3F18A7298D}" presName="node" presStyleLbl="node1" presStyleIdx="8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3B84E4-4A31-43DB-B3BF-8E8EF2B79F2D}" type="pres">
      <dgm:prSet presAssocID="{66E51CD7-05D6-4658-BDAA-92C6F3E19708}" presName="parTrans" presStyleLbl="sibTrans2D1" presStyleIdx="9" presStyleCnt="10"/>
      <dgm:spPr/>
      <dgm:t>
        <a:bodyPr/>
        <a:lstStyle/>
        <a:p>
          <a:endParaRPr lang="ru-RU"/>
        </a:p>
      </dgm:t>
    </dgm:pt>
    <dgm:pt modelId="{C47D9E4B-AD47-4E79-B529-9B264E8F4F6B}" type="pres">
      <dgm:prSet presAssocID="{66E51CD7-05D6-4658-BDAA-92C6F3E19708}" presName="connectorText" presStyleLbl="sibTrans2D1" presStyleIdx="9" presStyleCnt="10"/>
      <dgm:spPr/>
      <dgm:t>
        <a:bodyPr/>
        <a:lstStyle/>
        <a:p>
          <a:endParaRPr lang="ru-RU"/>
        </a:p>
      </dgm:t>
    </dgm:pt>
    <dgm:pt modelId="{E0AC84DD-2093-416F-85DE-E547FE520660}" type="pres">
      <dgm:prSet presAssocID="{3BA0FA79-0F0A-4F39-8C6F-85BF113366C3}" presName="node" presStyleLbl="node1" presStyleIdx="9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B265653-EB66-41FE-8086-4859B034DE40}" type="presOf" srcId="{6598F354-400C-439C-BDD5-729D663E252E}" destId="{F326903B-AF5C-41D9-A950-9DE60C069BDF}" srcOrd="1" destOrd="0" presId="urn:microsoft.com/office/officeart/2005/8/layout/radial5"/>
    <dgm:cxn modelId="{3BE1143C-333A-4D43-BAFD-7E6A75A3EF65}" type="presOf" srcId="{8D513BD1-7137-4BB2-A1F4-1B02EFB0F34F}" destId="{8D15C70B-27DC-4BC4-8B54-1A6B8CC1DBC1}" srcOrd="1" destOrd="0" presId="urn:microsoft.com/office/officeart/2005/8/layout/radial5"/>
    <dgm:cxn modelId="{CA194FC2-5AB2-489D-9622-8333A5DD4631}" type="presOf" srcId="{62E153EB-408C-4CB3-B6CA-2A439518E14B}" destId="{83F11675-07D9-406F-853D-13FD28BBB805}" srcOrd="0" destOrd="0" presId="urn:microsoft.com/office/officeart/2005/8/layout/radial5"/>
    <dgm:cxn modelId="{4A189105-0239-4451-ACE0-D31E9CBF66B8}" srcId="{6F647F05-65E5-443B-9310-4AF895EEC1B0}" destId="{3BA0FA79-0F0A-4F39-8C6F-85BF113366C3}" srcOrd="9" destOrd="0" parTransId="{66E51CD7-05D6-4658-BDAA-92C6F3E19708}" sibTransId="{3F86135B-3CC7-4CEB-B411-92453A9354E3}"/>
    <dgm:cxn modelId="{C76B1FDD-1515-4548-A84A-CDE5C2B70761}" srcId="{6F647F05-65E5-443B-9310-4AF895EEC1B0}" destId="{4B1A8440-411B-4A5D-AFC7-3583C59ADD0E}" srcOrd="1" destOrd="0" parTransId="{082CE592-953F-441B-B0C2-F864433A8493}" sibTransId="{0D0679BE-35CF-4C4A-B8A9-7CB6E4D6163D}"/>
    <dgm:cxn modelId="{BDBC8127-C9A5-4636-AF0A-79E42F53D923}" srcId="{6F647F05-65E5-443B-9310-4AF895EEC1B0}" destId="{D2A69AB7-A0A6-4501-95CD-2902A3384DE3}" srcOrd="5" destOrd="0" parTransId="{9DEE7B50-C1CB-48D2-999B-DF1098A88396}" sibTransId="{B4AB27D7-F679-4C2F-B351-354C992C8F30}"/>
    <dgm:cxn modelId="{6F965A18-EBEF-4989-B44C-7FE141C4EDB7}" type="presOf" srcId="{420BA717-63F2-4ED1-9193-BDF0AD7BC7EB}" destId="{FFE63D16-C443-42C8-BB30-4CA61876A647}" srcOrd="0" destOrd="0" presId="urn:microsoft.com/office/officeart/2005/8/layout/radial5"/>
    <dgm:cxn modelId="{BC2A7532-4057-4A1C-BC01-61667BA30AFC}" type="presOf" srcId="{A8FC0520-4E1C-47C9-9459-5A566E2A3269}" destId="{E7EAB10C-E176-4610-B2C6-BE8F83AD0F9B}" srcOrd="0" destOrd="0" presId="urn:microsoft.com/office/officeart/2005/8/layout/radial5"/>
    <dgm:cxn modelId="{6DFE890C-950E-47C3-A5C5-6C3A9890F7DC}" type="presOf" srcId="{D78F1D4C-A2EF-4C56-940B-FB3F18A7298D}" destId="{EDA34655-9131-4731-957F-5382F53A0660}" srcOrd="0" destOrd="0" presId="urn:microsoft.com/office/officeart/2005/8/layout/radial5"/>
    <dgm:cxn modelId="{ABB8D3AC-32ED-44B8-98D1-601987ACC1D1}" srcId="{6F647F05-65E5-443B-9310-4AF895EEC1B0}" destId="{9F96D360-CB55-48DB-9778-BF90DCE1129E}" srcOrd="6" destOrd="0" parTransId="{BC4B6763-2F33-4CCB-B9CC-377BBD0F0800}" sibTransId="{286A4893-ECEC-4EFE-BAC3-3F1C84511E21}"/>
    <dgm:cxn modelId="{A493F8D1-567F-4E55-863B-64C464F7BE05}" type="presOf" srcId="{9DEE7B50-C1CB-48D2-999B-DF1098A88396}" destId="{2F5553CB-2478-4421-B002-5FA728364A78}" srcOrd="0" destOrd="0" presId="urn:microsoft.com/office/officeart/2005/8/layout/radial5"/>
    <dgm:cxn modelId="{A5BC18A6-1C74-45AC-A35E-DB57538BF8E8}" srcId="{6F647F05-65E5-443B-9310-4AF895EEC1B0}" destId="{D63A74EC-A1EC-4823-AB28-835C2DE63D58}" srcOrd="0" destOrd="0" parTransId="{8D513BD1-7137-4BB2-A1F4-1B02EFB0F34F}" sibTransId="{791BBDCE-20BF-42D5-A05C-65C02968CEA7}"/>
    <dgm:cxn modelId="{D83B6071-F107-4222-A275-51219EFCF262}" type="presOf" srcId="{66E51CD7-05D6-4658-BDAA-92C6F3E19708}" destId="{C47D9E4B-AD47-4E79-B529-9B264E8F4F6B}" srcOrd="1" destOrd="0" presId="urn:microsoft.com/office/officeart/2005/8/layout/radial5"/>
    <dgm:cxn modelId="{420E5929-73A4-4A38-8264-96367E09F888}" srcId="{6F647F05-65E5-443B-9310-4AF895EEC1B0}" destId="{420BA717-63F2-4ED1-9193-BDF0AD7BC7EB}" srcOrd="3" destOrd="0" parTransId="{A8FC0520-4E1C-47C9-9459-5A566E2A3269}" sibTransId="{93B10FAD-F9FB-447F-AB26-67CC3C3A8B52}"/>
    <dgm:cxn modelId="{74B26F38-F30E-4BC0-B3C5-F4CB792F1E48}" type="presOf" srcId="{082CE592-953F-441B-B0C2-F864433A8493}" destId="{A0E222DD-64BD-4A89-BBB9-2B80D8318D4A}" srcOrd="0" destOrd="0" presId="urn:microsoft.com/office/officeart/2005/8/layout/radial5"/>
    <dgm:cxn modelId="{201C0FB7-A97F-4BC8-B675-2719D7D6468D}" type="presOf" srcId="{4B1A8440-411B-4A5D-AFC7-3583C59ADD0E}" destId="{73BC26A8-8D0F-45E6-9E3B-37EADD227262}" srcOrd="0" destOrd="0" presId="urn:microsoft.com/office/officeart/2005/8/layout/radial5"/>
    <dgm:cxn modelId="{48ECD170-E6C5-489E-A263-20CC615C17AB}" srcId="{6F647F05-65E5-443B-9310-4AF895EEC1B0}" destId="{AA0A2BD5-A368-4F17-8E9D-23F1FC377812}" srcOrd="4" destOrd="0" parTransId="{6598F354-400C-439C-BDD5-729D663E252E}" sibTransId="{0A69E1AC-CA25-4F66-967D-B64CF01B740F}"/>
    <dgm:cxn modelId="{FF9C7700-9262-417A-B4DC-541DE2800310}" type="presOf" srcId="{3BA0FA79-0F0A-4F39-8C6F-85BF113366C3}" destId="{E0AC84DD-2093-416F-85DE-E547FE520660}" srcOrd="0" destOrd="0" presId="urn:microsoft.com/office/officeart/2005/8/layout/radial5"/>
    <dgm:cxn modelId="{2B5A47E1-AD13-45E4-A228-7B209CE429E4}" type="presOf" srcId="{082CE592-953F-441B-B0C2-F864433A8493}" destId="{839DF450-14DD-4280-9AEE-DA73938E9B9D}" srcOrd="1" destOrd="0" presId="urn:microsoft.com/office/officeart/2005/8/layout/radial5"/>
    <dgm:cxn modelId="{F0A6BA02-252A-4B7B-831E-7D39CCFA10B5}" type="presOf" srcId="{6598F354-400C-439C-BDD5-729D663E252E}" destId="{FA950D33-9BD9-4D37-A533-789F5554AFB5}" srcOrd="0" destOrd="0" presId="urn:microsoft.com/office/officeart/2005/8/layout/radial5"/>
    <dgm:cxn modelId="{656C9AD0-C963-4E52-B802-5D5FF56A7241}" type="presOf" srcId="{D63A74EC-A1EC-4823-AB28-835C2DE63D58}" destId="{E2EC1D87-F728-458A-8AB1-7A3D78F9D25E}" srcOrd="0" destOrd="0" presId="urn:microsoft.com/office/officeart/2005/8/layout/radial5"/>
    <dgm:cxn modelId="{EA60BD94-54CE-450D-A117-19A3057D3DE3}" srcId="{6F647F05-65E5-443B-9310-4AF895EEC1B0}" destId="{637E412C-91EE-486E-8354-15F2384BE3EA}" srcOrd="2" destOrd="0" parTransId="{C021BE46-16AF-4372-B2A0-67875E2C82CF}" sibTransId="{6923DAD3-03A3-4184-9D76-6CCF9386A60A}"/>
    <dgm:cxn modelId="{210B053F-0D17-42BC-933D-0D40946646E8}" type="presOf" srcId="{9F96D360-CB55-48DB-9778-BF90DCE1129E}" destId="{69EA0517-EDCB-4CEB-899F-D56DCF7B4404}" srcOrd="0" destOrd="0" presId="urn:microsoft.com/office/officeart/2005/8/layout/radial5"/>
    <dgm:cxn modelId="{58AB6B7E-2E1A-4302-A505-9FD2126D4A23}" type="presOf" srcId="{6B4A9C71-5243-4375-98C7-BA189146832B}" destId="{8B82EA68-B59A-424E-9756-C221A13DB47F}" srcOrd="0" destOrd="0" presId="urn:microsoft.com/office/officeart/2005/8/layout/radial5"/>
    <dgm:cxn modelId="{7C6D9DD1-0B77-4694-B610-E3D14AAD7A23}" type="presOf" srcId="{77DF95E1-3397-43CE-99EF-E82D1E9B2066}" destId="{7A035AEB-3A20-4DC3-9A60-032AB2743B03}" srcOrd="0" destOrd="0" presId="urn:microsoft.com/office/officeart/2005/8/layout/radial5"/>
    <dgm:cxn modelId="{A65EB17B-9CD3-45ED-9342-7B5778DDB77B}" type="presOf" srcId="{AA0A2BD5-A368-4F17-8E9D-23F1FC377812}" destId="{EB1C3899-7B42-47CD-912B-DD035472498D}" srcOrd="0" destOrd="0" presId="urn:microsoft.com/office/officeart/2005/8/layout/radial5"/>
    <dgm:cxn modelId="{A00878C0-A87A-42B9-83D7-EE8880E34935}" srcId="{6F647F05-65E5-443B-9310-4AF895EEC1B0}" destId="{D78F1D4C-A2EF-4C56-940B-FB3F18A7298D}" srcOrd="8" destOrd="0" parTransId="{08170AFC-8E89-4179-A96D-636AFFD8C3F3}" sibTransId="{3B6B2775-EA0D-4CA6-A4A3-0187E341F68C}"/>
    <dgm:cxn modelId="{3DC014FC-064B-4D83-A3C1-42B7F5A62498}" type="presOf" srcId="{D2A69AB7-A0A6-4501-95CD-2902A3384DE3}" destId="{FED909B6-8F19-4D98-AAC2-EBEEF4830C2B}" srcOrd="0" destOrd="0" presId="urn:microsoft.com/office/officeart/2005/8/layout/radial5"/>
    <dgm:cxn modelId="{837EEB1C-CF0D-42EA-931D-D6CCF5DDAD78}" type="presOf" srcId="{C021BE46-16AF-4372-B2A0-67875E2C82CF}" destId="{DA660ED5-C4B7-4208-928A-B8DD66837486}" srcOrd="1" destOrd="0" presId="urn:microsoft.com/office/officeart/2005/8/layout/radial5"/>
    <dgm:cxn modelId="{C6A782DE-D452-4139-B9DF-29F76892A5DE}" type="presOf" srcId="{66E51CD7-05D6-4658-BDAA-92C6F3E19708}" destId="{553B84E4-4A31-43DB-B3BF-8E8EF2B79F2D}" srcOrd="0" destOrd="0" presId="urn:microsoft.com/office/officeart/2005/8/layout/radial5"/>
    <dgm:cxn modelId="{5C3B7E4E-F768-4A8A-AB6E-14108F30392C}" type="presOf" srcId="{08170AFC-8E89-4179-A96D-636AFFD8C3F3}" destId="{53D78D63-5F88-4163-9535-46A64127BD3A}" srcOrd="1" destOrd="0" presId="urn:microsoft.com/office/officeart/2005/8/layout/radial5"/>
    <dgm:cxn modelId="{60D5530D-514D-4A28-ADB0-252254E70089}" type="presOf" srcId="{6F647F05-65E5-443B-9310-4AF895EEC1B0}" destId="{ED72E44C-8498-48F8-9652-E5DD6AC5818D}" srcOrd="0" destOrd="0" presId="urn:microsoft.com/office/officeart/2005/8/layout/radial5"/>
    <dgm:cxn modelId="{920A7C13-9C86-46DA-A308-334F84503D18}" type="presOf" srcId="{637E412C-91EE-486E-8354-15F2384BE3EA}" destId="{D8B200F5-4D07-49B2-A587-C2FE6CEC49F8}" srcOrd="0" destOrd="0" presId="urn:microsoft.com/office/officeart/2005/8/layout/radial5"/>
    <dgm:cxn modelId="{F4F0A140-63DB-46C7-A2E9-B01EFF954AD5}" type="presOf" srcId="{77DF95E1-3397-43CE-99EF-E82D1E9B2066}" destId="{4273F29E-B93C-44D6-A671-FCDC77ED9BA3}" srcOrd="1" destOrd="0" presId="urn:microsoft.com/office/officeart/2005/8/layout/radial5"/>
    <dgm:cxn modelId="{F280695C-BCD4-44D5-BD42-7B1024E9C69E}" srcId="{6B4A9C71-5243-4375-98C7-BA189146832B}" destId="{6F647F05-65E5-443B-9310-4AF895EEC1B0}" srcOrd="0" destOrd="0" parTransId="{75BFC95B-EA58-4583-BC2B-08582B3ED8DC}" sibTransId="{FCC559A8-CB2E-461F-864E-CCB99C0FD9A4}"/>
    <dgm:cxn modelId="{BBE32285-CCB2-437E-ADC1-07FB9E35CE0C}" type="presOf" srcId="{C021BE46-16AF-4372-B2A0-67875E2C82CF}" destId="{06F93DE9-E67A-4CE1-BC6B-5C458B1137B0}" srcOrd="0" destOrd="0" presId="urn:microsoft.com/office/officeart/2005/8/layout/radial5"/>
    <dgm:cxn modelId="{A5BF2E76-126A-42BA-8B4C-52616F63D3B1}" type="presOf" srcId="{8D513BD1-7137-4BB2-A1F4-1B02EFB0F34F}" destId="{4731EA70-1FA8-49F5-A6BF-4AE9CB97C303}" srcOrd="0" destOrd="0" presId="urn:microsoft.com/office/officeart/2005/8/layout/radial5"/>
    <dgm:cxn modelId="{534B4EAF-FAF2-4F7C-B3D0-75B08D2BEFBB}" type="presOf" srcId="{BC4B6763-2F33-4CCB-B9CC-377BBD0F0800}" destId="{E3A5A4EE-729B-477E-AEA8-7FC61FA6B941}" srcOrd="1" destOrd="0" presId="urn:microsoft.com/office/officeart/2005/8/layout/radial5"/>
    <dgm:cxn modelId="{0896CB00-5CAD-4568-808F-D70E927E60D7}" type="presOf" srcId="{BC4B6763-2F33-4CCB-B9CC-377BBD0F0800}" destId="{A0B7EB92-DF16-476D-BB87-6C0D26E26F61}" srcOrd="0" destOrd="0" presId="urn:microsoft.com/office/officeart/2005/8/layout/radial5"/>
    <dgm:cxn modelId="{B5DD2CBE-987A-4A2F-887F-15437DCA2817}" type="presOf" srcId="{9DEE7B50-C1CB-48D2-999B-DF1098A88396}" destId="{881BA4B6-6173-4BE7-ACB0-127409627ABA}" srcOrd="1" destOrd="0" presId="urn:microsoft.com/office/officeart/2005/8/layout/radial5"/>
    <dgm:cxn modelId="{C70D3993-708C-467B-9AAA-612E41BE8FA4}" type="presOf" srcId="{08170AFC-8E89-4179-A96D-636AFFD8C3F3}" destId="{DF27FC25-052B-426A-9E06-117E992234F6}" srcOrd="0" destOrd="0" presId="urn:microsoft.com/office/officeart/2005/8/layout/radial5"/>
    <dgm:cxn modelId="{54059384-7D56-4783-9E6B-CB7051B26B45}" srcId="{6F647F05-65E5-443B-9310-4AF895EEC1B0}" destId="{62E153EB-408C-4CB3-B6CA-2A439518E14B}" srcOrd="7" destOrd="0" parTransId="{77DF95E1-3397-43CE-99EF-E82D1E9B2066}" sibTransId="{69F9F7AF-4DAB-4B6C-A26F-22C945FB8A80}"/>
    <dgm:cxn modelId="{E5D933FB-B179-42FC-AAFF-1F4FE0B01688}" type="presOf" srcId="{A8FC0520-4E1C-47C9-9459-5A566E2A3269}" destId="{47F0322C-5978-482D-A409-1280E22C6D82}" srcOrd="1" destOrd="0" presId="urn:microsoft.com/office/officeart/2005/8/layout/radial5"/>
    <dgm:cxn modelId="{EBF63423-F39A-4920-BA90-F1E13F0CF6BB}" type="presParOf" srcId="{8B82EA68-B59A-424E-9756-C221A13DB47F}" destId="{ED72E44C-8498-48F8-9652-E5DD6AC5818D}" srcOrd="0" destOrd="0" presId="urn:microsoft.com/office/officeart/2005/8/layout/radial5"/>
    <dgm:cxn modelId="{190D4CB7-90A3-4E04-A4C7-598942DBD68F}" type="presParOf" srcId="{8B82EA68-B59A-424E-9756-C221A13DB47F}" destId="{4731EA70-1FA8-49F5-A6BF-4AE9CB97C303}" srcOrd="1" destOrd="0" presId="urn:microsoft.com/office/officeart/2005/8/layout/radial5"/>
    <dgm:cxn modelId="{72BE099F-489E-4E9C-B0FD-1A53AE420516}" type="presParOf" srcId="{4731EA70-1FA8-49F5-A6BF-4AE9CB97C303}" destId="{8D15C70B-27DC-4BC4-8B54-1A6B8CC1DBC1}" srcOrd="0" destOrd="0" presId="urn:microsoft.com/office/officeart/2005/8/layout/radial5"/>
    <dgm:cxn modelId="{DC916B89-B703-4659-AB91-EC4FE484FC70}" type="presParOf" srcId="{8B82EA68-B59A-424E-9756-C221A13DB47F}" destId="{E2EC1D87-F728-458A-8AB1-7A3D78F9D25E}" srcOrd="2" destOrd="0" presId="urn:microsoft.com/office/officeart/2005/8/layout/radial5"/>
    <dgm:cxn modelId="{D3A95860-0E90-4A86-8F2A-589448C89B04}" type="presParOf" srcId="{8B82EA68-B59A-424E-9756-C221A13DB47F}" destId="{A0E222DD-64BD-4A89-BBB9-2B80D8318D4A}" srcOrd="3" destOrd="0" presId="urn:microsoft.com/office/officeart/2005/8/layout/radial5"/>
    <dgm:cxn modelId="{D4507835-CF6D-44AD-A138-CF44A9188A57}" type="presParOf" srcId="{A0E222DD-64BD-4A89-BBB9-2B80D8318D4A}" destId="{839DF450-14DD-4280-9AEE-DA73938E9B9D}" srcOrd="0" destOrd="0" presId="urn:microsoft.com/office/officeart/2005/8/layout/radial5"/>
    <dgm:cxn modelId="{D872A0CC-7FBB-41AC-A8A3-FC722308E03E}" type="presParOf" srcId="{8B82EA68-B59A-424E-9756-C221A13DB47F}" destId="{73BC26A8-8D0F-45E6-9E3B-37EADD227262}" srcOrd="4" destOrd="0" presId="urn:microsoft.com/office/officeart/2005/8/layout/radial5"/>
    <dgm:cxn modelId="{33A2BEFC-17AE-45CA-BE4B-DE3F4452784D}" type="presParOf" srcId="{8B82EA68-B59A-424E-9756-C221A13DB47F}" destId="{06F93DE9-E67A-4CE1-BC6B-5C458B1137B0}" srcOrd="5" destOrd="0" presId="urn:microsoft.com/office/officeart/2005/8/layout/radial5"/>
    <dgm:cxn modelId="{9BC284B6-CE47-4E5C-8491-BA5F6C2D2B15}" type="presParOf" srcId="{06F93DE9-E67A-4CE1-BC6B-5C458B1137B0}" destId="{DA660ED5-C4B7-4208-928A-B8DD66837486}" srcOrd="0" destOrd="0" presId="urn:microsoft.com/office/officeart/2005/8/layout/radial5"/>
    <dgm:cxn modelId="{740D3E38-8B6E-4CB0-BC41-8C6C9977B6AB}" type="presParOf" srcId="{8B82EA68-B59A-424E-9756-C221A13DB47F}" destId="{D8B200F5-4D07-49B2-A587-C2FE6CEC49F8}" srcOrd="6" destOrd="0" presId="urn:microsoft.com/office/officeart/2005/8/layout/radial5"/>
    <dgm:cxn modelId="{19B764A2-350D-4889-8352-D118E86618A0}" type="presParOf" srcId="{8B82EA68-B59A-424E-9756-C221A13DB47F}" destId="{E7EAB10C-E176-4610-B2C6-BE8F83AD0F9B}" srcOrd="7" destOrd="0" presId="urn:microsoft.com/office/officeart/2005/8/layout/radial5"/>
    <dgm:cxn modelId="{0FD8C24F-47F7-4D67-9F0A-03CC189BA981}" type="presParOf" srcId="{E7EAB10C-E176-4610-B2C6-BE8F83AD0F9B}" destId="{47F0322C-5978-482D-A409-1280E22C6D82}" srcOrd="0" destOrd="0" presId="urn:microsoft.com/office/officeart/2005/8/layout/radial5"/>
    <dgm:cxn modelId="{22AC1C51-62AA-4395-B67A-F9F29150BBAD}" type="presParOf" srcId="{8B82EA68-B59A-424E-9756-C221A13DB47F}" destId="{FFE63D16-C443-42C8-BB30-4CA61876A647}" srcOrd="8" destOrd="0" presId="urn:microsoft.com/office/officeart/2005/8/layout/radial5"/>
    <dgm:cxn modelId="{91B281E0-48B8-4383-B46B-57EC1C4DDCAD}" type="presParOf" srcId="{8B82EA68-B59A-424E-9756-C221A13DB47F}" destId="{FA950D33-9BD9-4D37-A533-789F5554AFB5}" srcOrd="9" destOrd="0" presId="urn:microsoft.com/office/officeart/2005/8/layout/radial5"/>
    <dgm:cxn modelId="{35005BEA-D13D-45D1-9EB1-F606FE4DEA68}" type="presParOf" srcId="{FA950D33-9BD9-4D37-A533-789F5554AFB5}" destId="{F326903B-AF5C-41D9-A950-9DE60C069BDF}" srcOrd="0" destOrd="0" presId="urn:microsoft.com/office/officeart/2005/8/layout/radial5"/>
    <dgm:cxn modelId="{5D88A2B6-DFD3-402A-9DAF-FE1125E81E08}" type="presParOf" srcId="{8B82EA68-B59A-424E-9756-C221A13DB47F}" destId="{EB1C3899-7B42-47CD-912B-DD035472498D}" srcOrd="10" destOrd="0" presId="urn:microsoft.com/office/officeart/2005/8/layout/radial5"/>
    <dgm:cxn modelId="{0E2592F3-1FD8-4A22-8FDC-49F460EFB38F}" type="presParOf" srcId="{8B82EA68-B59A-424E-9756-C221A13DB47F}" destId="{2F5553CB-2478-4421-B002-5FA728364A78}" srcOrd="11" destOrd="0" presId="urn:microsoft.com/office/officeart/2005/8/layout/radial5"/>
    <dgm:cxn modelId="{D1161977-9007-4F68-A59B-8FA284FC3054}" type="presParOf" srcId="{2F5553CB-2478-4421-B002-5FA728364A78}" destId="{881BA4B6-6173-4BE7-ACB0-127409627ABA}" srcOrd="0" destOrd="0" presId="urn:microsoft.com/office/officeart/2005/8/layout/radial5"/>
    <dgm:cxn modelId="{E9CB3060-03F1-4D69-9A87-9C6CE76C1478}" type="presParOf" srcId="{8B82EA68-B59A-424E-9756-C221A13DB47F}" destId="{FED909B6-8F19-4D98-AAC2-EBEEF4830C2B}" srcOrd="12" destOrd="0" presId="urn:microsoft.com/office/officeart/2005/8/layout/radial5"/>
    <dgm:cxn modelId="{91CC3042-53A0-4F87-98E4-5A7FD7974E18}" type="presParOf" srcId="{8B82EA68-B59A-424E-9756-C221A13DB47F}" destId="{A0B7EB92-DF16-476D-BB87-6C0D26E26F61}" srcOrd="13" destOrd="0" presId="urn:microsoft.com/office/officeart/2005/8/layout/radial5"/>
    <dgm:cxn modelId="{B2686044-58A5-4CBD-9323-BDD806B038DB}" type="presParOf" srcId="{A0B7EB92-DF16-476D-BB87-6C0D26E26F61}" destId="{E3A5A4EE-729B-477E-AEA8-7FC61FA6B941}" srcOrd="0" destOrd="0" presId="urn:microsoft.com/office/officeart/2005/8/layout/radial5"/>
    <dgm:cxn modelId="{DF57A1E8-E125-4268-90B5-E2B44D0F0A77}" type="presParOf" srcId="{8B82EA68-B59A-424E-9756-C221A13DB47F}" destId="{69EA0517-EDCB-4CEB-899F-D56DCF7B4404}" srcOrd="14" destOrd="0" presId="urn:microsoft.com/office/officeart/2005/8/layout/radial5"/>
    <dgm:cxn modelId="{4A344374-A2ED-4ADF-A3C7-1A2DB8D20D03}" type="presParOf" srcId="{8B82EA68-B59A-424E-9756-C221A13DB47F}" destId="{7A035AEB-3A20-4DC3-9A60-032AB2743B03}" srcOrd="15" destOrd="0" presId="urn:microsoft.com/office/officeart/2005/8/layout/radial5"/>
    <dgm:cxn modelId="{1D72F5B0-7043-4FD1-AE82-28F607701DEC}" type="presParOf" srcId="{7A035AEB-3A20-4DC3-9A60-032AB2743B03}" destId="{4273F29E-B93C-44D6-A671-FCDC77ED9BA3}" srcOrd="0" destOrd="0" presId="urn:microsoft.com/office/officeart/2005/8/layout/radial5"/>
    <dgm:cxn modelId="{E208BF86-CA2A-4974-A3B7-100E2C965773}" type="presParOf" srcId="{8B82EA68-B59A-424E-9756-C221A13DB47F}" destId="{83F11675-07D9-406F-853D-13FD28BBB805}" srcOrd="16" destOrd="0" presId="urn:microsoft.com/office/officeart/2005/8/layout/radial5"/>
    <dgm:cxn modelId="{578BE20A-30F7-405F-BEB3-C7DC1B4A4872}" type="presParOf" srcId="{8B82EA68-B59A-424E-9756-C221A13DB47F}" destId="{DF27FC25-052B-426A-9E06-117E992234F6}" srcOrd="17" destOrd="0" presId="urn:microsoft.com/office/officeart/2005/8/layout/radial5"/>
    <dgm:cxn modelId="{0191AF3E-43D1-4CE4-94F8-3B25960E617C}" type="presParOf" srcId="{DF27FC25-052B-426A-9E06-117E992234F6}" destId="{53D78D63-5F88-4163-9535-46A64127BD3A}" srcOrd="0" destOrd="0" presId="urn:microsoft.com/office/officeart/2005/8/layout/radial5"/>
    <dgm:cxn modelId="{D59E322A-C96D-4F04-AC26-81C6CD558A1A}" type="presParOf" srcId="{8B82EA68-B59A-424E-9756-C221A13DB47F}" destId="{EDA34655-9131-4731-957F-5382F53A0660}" srcOrd="18" destOrd="0" presId="urn:microsoft.com/office/officeart/2005/8/layout/radial5"/>
    <dgm:cxn modelId="{C44CEF14-322B-4C39-A4DD-EDCCDDEA0BFE}" type="presParOf" srcId="{8B82EA68-B59A-424E-9756-C221A13DB47F}" destId="{553B84E4-4A31-43DB-B3BF-8E8EF2B79F2D}" srcOrd="19" destOrd="0" presId="urn:microsoft.com/office/officeart/2005/8/layout/radial5"/>
    <dgm:cxn modelId="{7FD59871-D499-4481-A4DC-648EE6A16F54}" type="presParOf" srcId="{553B84E4-4A31-43DB-B3BF-8E8EF2B79F2D}" destId="{C47D9E4B-AD47-4E79-B529-9B264E8F4F6B}" srcOrd="0" destOrd="0" presId="urn:microsoft.com/office/officeart/2005/8/layout/radial5"/>
    <dgm:cxn modelId="{1C34FF7E-6FEF-4103-A9B0-2AAD87FD74EF}" type="presParOf" srcId="{8B82EA68-B59A-424E-9756-C221A13DB47F}" destId="{E0AC84DD-2093-416F-85DE-E547FE520660}" srcOrd="2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E1BD14-653F-47B3-BB46-667C8FB2497F}">
      <dsp:nvSpPr>
        <dsp:cNvPr id="0" name=""/>
        <dsp:cNvSpPr/>
      </dsp:nvSpPr>
      <dsp:spPr>
        <a:xfrm>
          <a:off x="2880322" y="-17500"/>
          <a:ext cx="1800192" cy="1180011"/>
        </a:xfrm>
        <a:prstGeom prst="roundRect">
          <a:avLst/>
        </a:prstGeom>
        <a:solidFill>
          <a:srgbClr val="FFFFDD"/>
        </a:solidFill>
        <a:ln w="76200">
          <a:solidFill>
            <a:schemeClr val="tx2">
              <a:lumMod val="60000"/>
              <a:lumOff val="40000"/>
            </a:schemeClr>
          </a:solidFill>
        </a:ln>
        <a:effectLst>
          <a:reflection blurRad="6350" stA="52000" endA="300" endPos="35000" dir="5400000" sy="-100000" algn="bl" rotWithShape="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i="0" kern="1200" dirty="0" smtClean="0">
              <a:solidFill>
                <a:schemeClr val="tx1"/>
              </a:solidFill>
              <a:latin typeface="Arial Narrow" panose="020B0606020202030204" pitchFamily="34" charset="0"/>
            </a:rPr>
            <a:t>РАЗРАБОТКА ПРОГНОЗА СОЦИАЛЬНО-ЭКОНОМИЧЕСКОГО РАЗВИТИЯ ГОРОДА НА ОЧЕРЕДНОЙ ФИНАНСОВЫЙ ГОД И ПЛАНОВЫЙ ПЕРИОД</a:t>
          </a:r>
          <a:endParaRPr lang="ru-RU" sz="1100" b="1" i="0" kern="1200" dirty="0">
            <a:solidFill>
              <a:schemeClr val="tx1"/>
            </a:solidFill>
            <a:latin typeface="Arial Narrow" panose="020B0606020202030204" pitchFamily="34" charset="0"/>
          </a:endParaRPr>
        </a:p>
      </dsp:txBody>
      <dsp:txXfrm>
        <a:off x="2937925" y="40103"/>
        <a:ext cx="1684986" cy="1064805"/>
      </dsp:txXfrm>
    </dsp:sp>
    <dsp:sp modelId="{43434E4B-C4FB-4DAC-9533-71DBE9279538}">
      <dsp:nvSpPr>
        <dsp:cNvPr id="0" name=""/>
        <dsp:cNvSpPr/>
      </dsp:nvSpPr>
      <dsp:spPr>
        <a:xfrm>
          <a:off x="3804411" y="465611"/>
          <a:ext cx="3633149" cy="3633149"/>
        </a:xfrm>
        <a:custGeom>
          <a:avLst/>
          <a:gdLst/>
          <a:ahLst/>
          <a:cxnLst/>
          <a:rect l="0" t="0" r="0" b="0"/>
          <a:pathLst>
            <a:path>
              <a:moveTo>
                <a:pt x="952372" y="218733"/>
              </a:moveTo>
              <a:arcTo wR="1816574" hR="1816574" stAng="14495579" swAng="501046"/>
            </a:path>
          </a:pathLst>
        </a:custGeom>
        <a:noFill/>
        <a:ln w="22225" cap="flat" cmpd="sng" algn="ctr">
          <a:solidFill>
            <a:scrgbClr r="0" g="0" b="0">
              <a:shade val="95000"/>
              <a:satMod val="105000"/>
            </a:scrgbClr>
          </a:solidFill>
          <a:prstDash val="solid"/>
          <a:tailEnd type="arrow"/>
        </a:ln>
        <a:effectLst/>
        <a:scene3d>
          <a:camera prst="orthographicFront">
            <a:rot lat="20999999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54D8CAD-B47B-492A-A92F-69E42EBB0CBD}">
      <dsp:nvSpPr>
        <dsp:cNvPr id="0" name=""/>
        <dsp:cNvSpPr/>
      </dsp:nvSpPr>
      <dsp:spPr>
        <a:xfrm>
          <a:off x="4824533" y="547641"/>
          <a:ext cx="1490822" cy="946526"/>
        </a:xfrm>
        <a:prstGeom prst="roundRect">
          <a:avLst/>
        </a:prstGeom>
        <a:solidFill>
          <a:srgbClr val="FFFFDD"/>
        </a:solidFill>
        <a:ln w="76200">
          <a:solidFill>
            <a:schemeClr val="tx2">
              <a:lumMod val="60000"/>
              <a:lumOff val="40000"/>
            </a:schemeClr>
          </a:solidFill>
        </a:ln>
        <a:effectLst>
          <a:reflection blurRad="6350" stA="52000" endA="300" endPos="35000" dir="5400000" sy="-100000" algn="bl" rotWithShape="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i="0" kern="1200" dirty="0" smtClean="0">
              <a:solidFill>
                <a:schemeClr val="tx1"/>
              </a:solidFill>
              <a:latin typeface="Arial Narrow" panose="020B0606020202030204" pitchFamily="34" charset="0"/>
            </a:rPr>
            <a:t>РАЗРАБОТКА ДОКУМЕНТОВ И МАТЕРИАЛОВ, НЕОБХОДИМЫХ ДЛЯ ФОРМИРОВАНИЯ БЮДЖЕТА ГОРОДА</a:t>
          </a:r>
          <a:endParaRPr lang="ru-RU" sz="1100" b="1" i="0" kern="1200" dirty="0">
            <a:solidFill>
              <a:schemeClr val="tx1"/>
            </a:solidFill>
            <a:latin typeface="Arial Narrow" panose="020B0606020202030204" pitchFamily="34" charset="0"/>
          </a:endParaRPr>
        </a:p>
      </dsp:txBody>
      <dsp:txXfrm>
        <a:off x="4870739" y="593847"/>
        <a:ext cx="1398410" cy="854114"/>
      </dsp:txXfrm>
    </dsp:sp>
    <dsp:sp modelId="{F93ECD45-54D8-465B-A0C2-914295F3C5BD}">
      <dsp:nvSpPr>
        <dsp:cNvPr id="0" name=""/>
        <dsp:cNvSpPr/>
      </dsp:nvSpPr>
      <dsp:spPr>
        <a:xfrm>
          <a:off x="2232988" y="64075"/>
          <a:ext cx="3633149" cy="3633149"/>
        </a:xfrm>
        <a:custGeom>
          <a:avLst/>
          <a:gdLst/>
          <a:ahLst/>
          <a:cxnLst/>
          <a:rect l="0" t="0" r="0" b="0"/>
          <a:pathLst>
            <a:path>
              <a:moveTo>
                <a:pt x="3600982" y="1476229"/>
              </a:moveTo>
              <a:arcTo wR="1816574" hR="1816574" stAng="20952089" swAng="267658"/>
            </a:path>
          </a:pathLst>
        </a:custGeom>
        <a:noFill/>
        <a:ln w="22225" cap="flat" cmpd="sng" algn="ctr">
          <a:solidFill>
            <a:scrgbClr r="0" g="0" b="0">
              <a:shade val="95000"/>
              <a:satMod val="105000"/>
            </a:scrgbClr>
          </a:solidFill>
          <a:prstDash val="solid"/>
          <a:tailEnd type="arrow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6CEF15-AD37-4FF7-A9D9-F30101483B47}">
      <dsp:nvSpPr>
        <dsp:cNvPr id="0" name=""/>
        <dsp:cNvSpPr/>
      </dsp:nvSpPr>
      <dsp:spPr>
        <a:xfrm>
          <a:off x="5198680" y="1726991"/>
          <a:ext cx="1433237" cy="928927"/>
        </a:xfrm>
        <a:prstGeom prst="roundRect">
          <a:avLst/>
        </a:prstGeom>
        <a:solidFill>
          <a:srgbClr val="FFFFDD"/>
        </a:solidFill>
        <a:ln w="76200">
          <a:solidFill>
            <a:schemeClr val="tx2">
              <a:lumMod val="60000"/>
              <a:lumOff val="40000"/>
            </a:schemeClr>
          </a:solidFill>
        </a:ln>
        <a:effectLst>
          <a:reflection blurRad="6350" stA="52000" endA="300" endPos="35000" dir="5400000" sy="-100000" algn="bl" rotWithShape="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i="0" kern="1200" dirty="0" smtClean="0">
              <a:solidFill>
                <a:schemeClr val="tx1"/>
              </a:solidFill>
              <a:latin typeface="Arial Narrow" panose="020B0606020202030204" pitchFamily="34" charset="0"/>
            </a:rPr>
            <a:t>СОСТАВЛЕНИЕ ПРОЕКТА БЮДЖЕТА ГОРОДА</a:t>
          </a:r>
          <a:endParaRPr lang="ru-RU" sz="1200" b="1" i="0" kern="1200" dirty="0">
            <a:solidFill>
              <a:schemeClr val="tx1"/>
            </a:solidFill>
            <a:latin typeface="Arial Narrow" panose="020B0606020202030204" pitchFamily="34" charset="0"/>
          </a:endParaRPr>
        </a:p>
      </dsp:txBody>
      <dsp:txXfrm>
        <a:off x="5244026" y="1772337"/>
        <a:ext cx="1342545" cy="838235"/>
      </dsp:txXfrm>
    </dsp:sp>
    <dsp:sp modelId="{DA554C6D-A2BD-4B94-802C-6C55DB9F2BF8}">
      <dsp:nvSpPr>
        <dsp:cNvPr id="0" name=""/>
        <dsp:cNvSpPr/>
      </dsp:nvSpPr>
      <dsp:spPr>
        <a:xfrm>
          <a:off x="2226416" y="892976"/>
          <a:ext cx="3633149" cy="3633149"/>
        </a:xfrm>
        <a:custGeom>
          <a:avLst/>
          <a:gdLst/>
          <a:ahLst/>
          <a:cxnLst/>
          <a:rect l="0" t="0" r="0" b="0"/>
          <a:pathLst>
            <a:path>
              <a:moveTo>
                <a:pt x="3633149" y="1815455"/>
              </a:moveTo>
              <a:arcTo wR="1816574" hR="1816574" stAng="21597882" swAng="298613"/>
            </a:path>
          </a:pathLst>
        </a:custGeom>
        <a:noFill/>
        <a:ln w="22225" cap="flat" cmpd="sng" algn="ctr">
          <a:solidFill>
            <a:scrgbClr r="0" g="0" b="0">
              <a:shade val="95000"/>
              <a:satMod val="105000"/>
            </a:scrgbClr>
          </a:solidFill>
          <a:prstDash val="solid"/>
          <a:tailEnd type="arrow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44BD4D3-8D2A-489F-BC0B-191B4AEF9533}">
      <dsp:nvSpPr>
        <dsp:cNvPr id="0" name=""/>
        <dsp:cNvSpPr/>
      </dsp:nvSpPr>
      <dsp:spPr>
        <a:xfrm>
          <a:off x="4829048" y="2918285"/>
          <a:ext cx="1452606" cy="1029480"/>
        </a:xfrm>
        <a:prstGeom prst="roundRect">
          <a:avLst/>
        </a:prstGeom>
        <a:solidFill>
          <a:srgbClr val="FFFFDD"/>
        </a:solidFill>
        <a:ln w="76200">
          <a:solidFill>
            <a:srgbClr val="C00000"/>
          </a:solidFill>
        </a:ln>
        <a:effectLst>
          <a:reflection blurRad="6350" stA="52000" endA="300" endPos="35000" dir="5400000" sy="-100000" algn="bl" rotWithShape="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i="0" kern="1200" dirty="0" smtClean="0">
              <a:solidFill>
                <a:schemeClr val="tx1"/>
              </a:solidFill>
              <a:latin typeface="Arial Narrow" panose="020B0606020202030204" pitchFamily="34" charset="0"/>
            </a:rPr>
            <a:t>РАССМОТРЕНИЕ        И УТВЕРЖДЕНИЕ БЮДЖЕТА ГОРОДА</a:t>
          </a:r>
          <a:endParaRPr lang="ru-RU" sz="1200" b="1" i="0" kern="1200" dirty="0">
            <a:solidFill>
              <a:schemeClr val="tx1"/>
            </a:solidFill>
            <a:latin typeface="Arial Narrow" panose="020B0606020202030204" pitchFamily="34" charset="0"/>
          </a:endParaRPr>
        </a:p>
      </dsp:txBody>
      <dsp:txXfrm>
        <a:off x="4879303" y="2968540"/>
        <a:ext cx="1352096" cy="928970"/>
      </dsp:txXfrm>
    </dsp:sp>
    <dsp:sp modelId="{2C814299-90FC-466A-8C27-58BBE7C3AD9B}">
      <dsp:nvSpPr>
        <dsp:cNvPr id="0" name=""/>
        <dsp:cNvSpPr/>
      </dsp:nvSpPr>
      <dsp:spPr>
        <a:xfrm>
          <a:off x="3933982" y="496908"/>
          <a:ext cx="3633149" cy="3633149"/>
        </a:xfrm>
        <a:custGeom>
          <a:avLst/>
          <a:gdLst/>
          <a:ahLst/>
          <a:cxnLst/>
          <a:rect l="0" t="0" r="0" b="0"/>
          <a:pathLst>
            <a:path>
              <a:moveTo>
                <a:pt x="965834" y="3421624"/>
              </a:moveTo>
              <a:arcTo wR="1816574" hR="1816574" stAng="7075523" swAng="367559"/>
            </a:path>
          </a:pathLst>
        </a:custGeom>
        <a:noFill/>
        <a:ln w="22225" cap="flat" cmpd="sng" algn="ctr">
          <a:solidFill>
            <a:scrgbClr r="0" g="0" b="0">
              <a:shade val="95000"/>
              <a:satMod val="105000"/>
            </a:scrgbClr>
          </a:solidFill>
          <a:prstDash val="solid"/>
          <a:tailEnd type="arrow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3867FA4-A613-4921-92BD-CBD0DE5AF6C1}">
      <dsp:nvSpPr>
        <dsp:cNvPr id="0" name=""/>
        <dsp:cNvSpPr/>
      </dsp:nvSpPr>
      <dsp:spPr>
        <a:xfrm>
          <a:off x="3168352" y="3565597"/>
          <a:ext cx="1512170" cy="738079"/>
        </a:xfrm>
        <a:prstGeom prst="roundRect">
          <a:avLst/>
        </a:prstGeom>
        <a:solidFill>
          <a:srgbClr val="FFFFDD"/>
        </a:solidFill>
        <a:ln w="76200">
          <a:solidFill>
            <a:schemeClr val="tx2">
              <a:lumMod val="60000"/>
              <a:lumOff val="40000"/>
            </a:schemeClr>
          </a:solidFill>
        </a:ln>
        <a:effectLst>
          <a:reflection blurRad="6350" stA="52000" endA="300" endPos="35000" dir="5400000" sy="-100000" algn="bl" rotWithShape="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i="0" kern="1200" dirty="0" smtClean="0">
              <a:solidFill>
                <a:schemeClr val="tx1"/>
              </a:solidFill>
              <a:latin typeface="Arial Narrow" panose="020B0606020202030204" pitchFamily="34" charset="0"/>
            </a:rPr>
            <a:t>ИСПОЛНЕНИЕ БЮДЖЕТА ГОРОДА</a:t>
          </a:r>
          <a:endParaRPr lang="ru-RU" sz="1200" b="1" i="0" kern="1200" dirty="0">
            <a:solidFill>
              <a:schemeClr val="tx1"/>
            </a:solidFill>
            <a:latin typeface="Arial Narrow" panose="020B0606020202030204" pitchFamily="34" charset="0"/>
          </a:endParaRPr>
        </a:p>
      </dsp:txBody>
      <dsp:txXfrm>
        <a:off x="3204382" y="3601627"/>
        <a:ext cx="1440110" cy="666019"/>
      </dsp:txXfrm>
    </dsp:sp>
    <dsp:sp modelId="{191E1915-7B43-453A-9B3B-8BE365BAB7F0}">
      <dsp:nvSpPr>
        <dsp:cNvPr id="0" name=""/>
        <dsp:cNvSpPr/>
      </dsp:nvSpPr>
      <dsp:spPr>
        <a:xfrm>
          <a:off x="542691" y="299920"/>
          <a:ext cx="3633149" cy="3633149"/>
        </a:xfrm>
        <a:custGeom>
          <a:avLst/>
          <a:gdLst/>
          <a:ahLst/>
          <a:cxnLst/>
          <a:rect l="0" t="0" r="0" b="0"/>
          <a:pathLst>
            <a:path>
              <a:moveTo>
                <a:pt x="2548038" y="3479375"/>
              </a:moveTo>
              <a:arcTo wR="1816574" hR="1816574" stAng="3975323" swAng="488562"/>
            </a:path>
          </a:pathLst>
        </a:custGeom>
        <a:noFill/>
        <a:ln w="22225" cap="flat" cmpd="sng" algn="ctr">
          <a:solidFill>
            <a:scrgbClr r="0" g="0" b="0">
              <a:shade val="95000"/>
              <a:satMod val="105000"/>
            </a:scrgbClr>
          </a:solidFill>
          <a:prstDash val="solid"/>
          <a:tailEnd type="arrow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9DDF86-EE24-4644-BF9F-F7994B1A08DB}">
      <dsp:nvSpPr>
        <dsp:cNvPr id="0" name=""/>
        <dsp:cNvSpPr/>
      </dsp:nvSpPr>
      <dsp:spPr>
        <a:xfrm>
          <a:off x="1568392" y="2978808"/>
          <a:ext cx="1460465" cy="908426"/>
        </a:xfrm>
        <a:prstGeom prst="roundRect">
          <a:avLst/>
        </a:prstGeom>
        <a:solidFill>
          <a:srgbClr val="FFFFDD"/>
        </a:solidFill>
        <a:ln w="76200">
          <a:solidFill>
            <a:schemeClr val="tx2">
              <a:lumMod val="60000"/>
              <a:lumOff val="40000"/>
            </a:schemeClr>
          </a:solidFill>
        </a:ln>
        <a:effectLst>
          <a:reflection blurRad="6350" stA="52000" endA="300" endPos="35000" dir="5400000" sy="-100000" algn="bl" rotWithShape="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i="0" kern="1200" dirty="0" smtClean="0">
              <a:solidFill>
                <a:schemeClr val="tx1"/>
              </a:solidFill>
              <a:latin typeface="Arial Narrow" panose="020B0606020202030204" pitchFamily="34" charset="0"/>
            </a:rPr>
            <a:t>ОСУЩЕСТВЛЕНИЕ БЮДЖЕТНОГО УЧЕТА</a:t>
          </a:r>
          <a:endParaRPr lang="ru-RU" sz="1200" b="1" i="0" kern="1200" dirty="0">
            <a:solidFill>
              <a:schemeClr val="tx1"/>
            </a:solidFill>
            <a:latin typeface="Arial Narrow" panose="020B0606020202030204" pitchFamily="34" charset="0"/>
          </a:endParaRPr>
        </a:p>
      </dsp:txBody>
      <dsp:txXfrm>
        <a:off x="1612738" y="3023154"/>
        <a:ext cx="1371773" cy="819734"/>
      </dsp:txXfrm>
    </dsp:sp>
    <dsp:sp modelId="{B61698C4-7017-4D89-87F7-56075D701F9E}">
      <dsp:nvSpPr>
        <dsp:cNvPr id="0" name=""/>
        <dsp:cNvSpPr/>
      </dsp:nvSpPr>
      <dsp:spPr>
        <a:xfrm>
          <a:off x="1336788" y="-274255"/>
          <a:ext cx="3633149" cy="3633149"/>
        </a:xfrm>
        <a:custGeom>
          <a:avLst/>
          <a:gdLst/>
          <a:ahLst/>
          <a:cxnLst/>
          <a:rect l="0" t="0" r="0" b="0"/>
          <a:pathLst>
            <a:path>
              <a:moveTo>
                <a:pt x="649825" y="3208925"/>
              </a:moveTo>
              <a:arcTo wR="1816574" hR="1816574" stAng="7797721" swAng="400525"/>
            </a:path>
          </a:pathLst>
        </a:custGeom>
        <a:noFill/>
        <a:ln w="22225" cap="flat" cmpd="sng" algn="ctr">
          <a:solidFill>
            <a:scrgbClr r="0" g="0" b="0">
              <a:shade val="95000"/>
              <a:satMod val="105000"/>
            </a:scrgbClr>
          </a:solidFill>
          <a:prstDash val="solid"/>
          <a:tailEnd type="arrow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20084B0-DED3-4DEB-8998-F77FEE57635D}">
      <dsp:nvSpPr>
        <dsp:cNvPr id="0" name=""/>
        <dsp:cNvSpPr/>
      </dsp:nvSpPr>
      <dsp:spPr>
        <a:xfrm>
          <a:off x="992722" y="1762669"/>
          <a:ext cx="1451295" cy="974853"/>
        </a:xfrm>
        <a:prstGeom prst="roundRect">
          <a:avLst/>
        </a:prstGeom>
        <a:solidFill>
          <a:srgbClr val="FFFFDD"/>
        </a:solidFill>
        <a:ln w="76200">
          <a:solidFill>
            <a:srgbClr val="C00000"/>
          </a:solidFill>
        </a:ln>
        <a:effectLst>
          <a:reflection blurRad="6350" stA="52000" endA="300" endPos="35000" dir="5400000" sy="-100000" algn="bl" rotWithShape="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tx1"/>
              </a:solidFill>
              <a:latin typeface="Arial Narrow" panose="020B0606020202030204" pitchFamily="34" charset="0"/>
            </a:rPr>
            <a:t>УТВЕРЖДЕНИЕ ОТЧЕТА ОБ ИСПОЛНЕНИИ БЮДЖЕТА ГОРОДА</a:t>
          </a:r>
          <a:endParaRPr lang="ru-RU" sz="1200" b="1" kern="1200" dirty="0">
            <a:solidFill>
              <a:schemeClr val="tx1"/>
            </a:solidFill>
            <a:latin typeface="Arial Narrow" panose="020B0606020202030204" pitchFamily="34" charset="0"/>
          </a:endParaRPr>
        </a:p>
      </dsp:txBody>
      <dsp:txXfrm>
        <a:off x="1040310" y="1810257"/>
        <a:ext cx="1356119" cy="879677"/>
      </dsp:txXfrm>
    </dsp:sp>
    <dsp:sp modelId="{37B34B6A-4DCE-4DE3-951A-2EF6B41DAEEC}">
      <dsp:nvSpPr>
        <dsp:cNvPr id="0" name=""/>
        <dsp:cNvSpPr/>
      </dsp:nvSpPr>
      <dsp:spPr>
        <a:xfrm>
          <a:off x="1758336" y="-28581"/>
          <a:ext cx="3633149" cy="3633149"/>
        </a:xfrm>
        <a:custGeom>
          <a:avLst/>
          <a:gdLst/>
          <a:ahLst/>
          <a:cxnLst/>
          <a:rect l="0" t="0" r="0" b="0"/>
          <a:pathLst>
            <a:path>
              <a:moveTo>
                <a:pt x="1803" y="1735638"/>
              </a:moveTo>
              <a:arcTo wR="1816574" hR="1816574" stAng="10953217" swAng="316390"/>
            </a:path>
          </a:pathLst>
        </a:custGeom>
        <a:noFill/>
        <a:ln w="22225" cap="flat" cmpd="sng" algn="ctr">
          <a:solidFill>
            <a:scrgbClr r="0" g="0" b="0">
              <a:shade val="95000"/>
              <a:satMod val="105000"/>
            </a:scrgbClr>
          </a:solidFill>
          <a:prstDash val="solid"/>
          <a:tailEnd type="arrow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BC9EC0-F33D-4C53-893E-E607BC23B588}">
      <dsp:nvSpPr>
        <dsp:cNvPr id="0" name=""/>
        <dsp:cNvSpPr/>
      </dsp:nvSpPr>
      <dsp:spPr>
        <a:xfrm>
          <a:off x="1296141" y="600814"/>
          <a:ext cx="1368204" cy="884804"/>
        </a:xfrm>
        <a:prstGeom prst="roundRect">
          <a:avLst/>
        </a:prstGeom>
        <a:solidFill>
          <a:srgbClr val="FFFFDD"/>
        </a:solidFill>
        <a:ln w="76200">
          <a:solidFill>
            <a:srgbClr val="558ED5"/>
          </a:solidFill>
        </a:ln>
        <a:effectLst>
          <a:reflection blurRad="6350" stA="52000" endA="300" endPos="35000" dir="5400000" sy="-100000" algn="bl" rotWithShape="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i="0" kern="1200" dirty="0" smtClean="0">
              <a:solidFill>
                <a:schemeClr val="tx1"/>
              </a:solidFill>
              <a:latin typeface="Arial Narrow" panose="020B0606020202030204" pitchFamily="34" charset="0"/>
            </a:rPr>
            <a:t>ОРГАНИЗАЦИЯ              И ОСУЩЕСТВЛЕНИЕ МУНИЦИПАЛЬНОГО ФИНАНСОВОГО КОНТРОЛЯ</a:t>
          </a:r>
          <a:endParaRPr lang="ru-RU" sz="1100" b="1" i="0" kern="1200" dirty="0">
            <a:solidFill>
              <a:schemeClr val="tx1"/>
            </a:solidFill>
            <a:latin typeface="Arial Narrow" panose="020B0606020202030204" pitchFamily="34" charset="0"/>
          </a:endParaRPr>
        </a:p>
      </dsp:txBody>
      <dsp:txXfrm>
        <a:off x="1339334" y="644007"/>
        <a:ext cx="1281818" cy="798418"/>
      </dsp:txXfrm>
    </dsp:sp>
    <dsp:sp modelId="{6B2E63ED-B4B9-4312-8B34-C6298E61E31E}">
      <dsp:nvSpPr>
        <dsp:cNvPr id="0" name=""/>
        <dsp:cNvSpPr/>
      </dsp:nvSpPr>
      <dsp:spPr>
        <a:xfrm>
          <a:off x="-203793" y="460396"/>
          <a:ext cx="3633149" cy="3633149"/>
        </a:xfrm>
        <a:custGeom>
          <a:avLst/>
          <a:gdLst/>
          <a:ahLst/>
          <a:cxnLst/>
          <a:rect l="0" t="0" r="0" b="0"/>
          <a:pathLst>
            <a:path>
              <a:moveTo>
                <a:pt x="2640285" y="197487"/>
              </a:moveTo>
              <a:arcTo wR="1816574" hR="1816574" stAng="17817883" swAng="779651"/>
            </a:path>
          </a:pathLst>
        </a:custGeom>
        <a:noFill/>
        <a:ln w="19050" cap="flat" cmpd="sng" algn="ctr">
          <a:noFill/>
          <a:prstDash val="solid"/>
          <a:tailEnd type="arrow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E128A9-086C-4AB0-9BB3-7B78F9CA19C8}">
      <dsp:nvSpPr>
        <dsp:cNvPr id="0" name=""/>
        <dsp:cNvSpPr/>
      </dsp:nvSpPr>
      <dsp:spPr>
        <a:xfrm>
          <a:off x="1033848" y="67344"/>
          <a:ext cx="6102683" cy="706022"/>
        </a:xfrm>
        <a:prstGeom prst="roundRect">
          <a:avLst/>
        </a:prstGeom>
        <a:solidFill>
          <a:schemeClr val="bg1"/>
        </a:solidFill>
        <a:ln w="127000">
          <a:solidFill>
            <a:srgbClr val="C00000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dkEdge">
          <a:bevelT w="120650" h="88900"/>
          <a:bevelB w="88900" h="3175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b="1" kern="1200" dirty="0" smtClean="0">
            <a:solidFill>
              <a:schemeClr val="tx1"/>
            </a:solidFill>
            <a:latin typeface="Arial Narrow" panose="020B0606020202030204" pitchFamily="34" charset="0"/>
            <a:cs typeface="Times New Roman" panose="02020603050405020304" pitchFamily="18" charset="0"/>
          </a:endParaRPr>
        </a:p>
        <a:p>
          <a:pPr lvl="0" algn="ctr" defTabSz="1244600">
            <a:lnSpc>
              <a:spcPct val="7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1"/>
              </a:solidFill>
              <a:latin typeface="Arial Narrow" panose="020B0606020202030204" pitchFamily="34" charset="0"/>
              <a:cs typeface="Times New Roman" panose="02020603050405020304" pitchFamily="18" charset="0"/>
            </a:rPr>
            <a:t>Доходы бюджета - поступающие в бюджет денежные средства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068313" y="101809"/>
        <a:ext cx="6033753" cy="637092"/>
      </dsp:txXfrm>
    </dsp:sp>
    <dsp:sp modelId="{2A42BF92-E0CA-4C74-94D9-9AE3F4260038}">
      <dsp:nvSpPr>
        <dsp:cNvPr id="0" name=""/>
        <dsp:cNvSpPr/>
      </dsp:nvSpPr>
      <dsp:spPr>
        <a:xfrm rot="7189112">
          <a:off x="2002272" y="1863102"/>
          <a:ext cx="2512057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512057" y="0"/>
              </a:lnTo>
            </a:path>
          </a:pathLst>
        </a:custGeom>
        <a:noFill/>
        <a:ln w="38100" cap="flat" cmpd="sng" algn="ctr">
          <a:solidFill>
            <a:schemeClr val="accent2">
              <a:lumMod val="7500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>
          <a:bevelT/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7E70BED-E9F9-4186-91D6-4C4AD5C34513}">
      <dsp:nvSpPr>
        <dsp:cNvPr id="0" name=""/>
        <dsp:cNvSpPr/>
      </dsp:nvSpPr>
      <dsp:spPr>
        <a:xfrm>
          <a:off x="765873" y="2952838"/>
          <a:ext cx="3359575" cy="656297"/>
        </a:xfrm>
        <a:prstGeom prst="roundRect">
          <a:avLst/>
        </a:prstGeom>
        <a:solidFill>
          <a:schemeClr val="accent1">
            <a:lumMod val="20000"/>
            <a:lumOff val="80000"/>
          </a:schemeClr>
        </a:solidFill>
        <a:ln w="127000">
          <a:solidFill>
            <a:schemeClr val="tx2">
              <a:lumMod val="60000"/>
              <a:lumOff val="40000"/>
            </a:schemeClr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dkEdge">
          <a:bevelT w="120650" h="88900"/>
          <a:bevelB w="88900" h="3175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1066800">
            <a:lnSpc>
              <a:spcPct val="7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1"/>
              </a:solidFill>
              <a:latin typeface="Arial Narrow" panose="020B0606020202030204" pitchFamily="34" charset="0"/>
              <a:cs typeface="Times New Roman" panose="02020603050405020304" pitchFamily="18" charset="0"/>
            </a:rPr>
            <a:t>Безвозмездные поступления</a:t>
          </a:r>
          <a:endParaRPr lang="ru-RU" sz="2400" b="1" kern="1200" dirty="0">
            <a:solidFill>
              <a:schemeClr val="tx1"/>
            </a:solidFill>
            <a:latin typeface="Arial Narrow" panose="020B0606020202030204" pitchFamily="34" charset="0"/>
            <a:cs typeface="Times New Roman" panose="02020603050405020304" pitchFamily="18" charset="0"/>
          </a:endParaRPr>
        </a:p>
      </dsp:txBody>
      <dsp:txXfrm>
        <a:off x="797911" y="2984876"/>
        <a:ext cx="3295499" cy="592221"/>
      </dsp:txXfrm>
    </dsp:sp>
    <dsp:sp modelId="{0999DAA6-78E7-4C62-AD9F-BB89E1F317A5}">
      <dsp:nvSpPr>
        <dsp:cNvPr id="0" name=""/>
        <dsp:cNvSpPr/>
      </dsp:nvSpPr>
      <dsp:spPr>
        <a:xfrm rot="1981715">
          <a:off x="4597008" y="878523"/>
          <a:ext cx="385855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85855" y="0"/>
              </a:lnTo>
            </a:path>
          </a:pathLst>
        </a:custGeom>
        <a:noFill/>
        <a:ln w="38100" cap="flat" cmpd="sng" algn="ctr">
          <a:solidFill>
            <a:schemeClr val="accent2">
              <a:lumMod val="7500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>
          <a:bevelT/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1F9C609-4FDF-427E-A3A7-017CF8E0D1F8}">
      <dsp:nvSpPr>
        <dsp:cNvPr id="0" name=""/>
        <dsp:cNvSpPr/>
      </dsp:nvSpPr>
      <dsp:spPr>
        <a:xfrm>
          <a:off x="4257473" y="983679"/>
          <a:ext cx="2653405" cy="822385"/>
        </a:xfrm>
        <a:prstGeom prst="roundRect">
          <a:avLst/>
        </a:prstGeom>
        <a:solidFill>
          <a:schemeClr val="accent1">
            <a:lumMod val="20000"/>
            <a:lumOff val="80000"/>
          </a:schemeClr>
        </a:solidFill>
        <a:ln w="127000">
          <a:solidFill>
            <a:schemeClr val="tx2">
              <a:lumMod val="60000"/>
              <a:lumOff val="40000"/>
            </a:schemeClr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dkEdge">
          <a:bevelT w="120650" h="88900"/>
          <a:bevelB w="88900" h="3175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1066800">
            <a:lnSpc>
              <a:spcPct val="7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1"/>
              </a:solidFill>
              <a:latin typeface="Arial Narrow" panose="020B0606020202030204" pitchFamily="34" charset="0"/>
              <a:cs typeface="Times New Roman" panose="02020603050405020304" pitchFamily="18" charset="0"/>
            </a:rPr>
            <a:t>Налоговые доходы</a:t>
          </a:r>
          <a:endParaRPr lang="ru-RU" sz="2400" b="1" kern="1200" dirty="0">
            <a:solidFill>
              <a:schemeClr val="tx1"/>
            </a:solidFill>
            <a:latin typeface="Arial Narrow" panose="020B0606020202030204" pitchFamily="34" charset="0"/>
            <a:cs typeface="Times New Roman" panose="02020603050405020304" pitchFamily="18" charset="0"/>
          </a:endParaRPr>
        </a:p>
      </dsp:txBody>
      <dsp:txXfrm>
        <a:off x="4297619" y="1023825"/>
        <a:ext cx="2573113" cy="742093"/>
      </dsp:txXfrm>
    </dsp:sp>
    <dsp:sp modelId="{BF1427F8-47F7-429E-8B9A-D7AD3446727D}">
      <dsp:nvSpPr>
        <dsp:cNvPr id="0" name=""/>
        <dsp:cNvSpPr/>
      </dsp:nvSpPr>
      <dsp:spPr>
        <a:xfrm rot="9699939">
          <a:off x="2483218" y="859978"/>
          <a:ext cx="550684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50684" y="0"/>
              </a:lnTo>
            </a:path>
          </a:pathLst>
        </a:custGeom>
        <a:noFill/>
        <a:ln w="38100" cap="flat" cmpd="sng" algn="ctr">
          <a:solidFill>
            <a:schemeClr val="accent2">
              <a:lumMod val="7500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>
          <a:bevelT/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41F0CCF-4C81-46C6-BAD1-DDC17631079D}">
      <dsp:nvSpPr>
        <dsp:cNvPr id="0" name=""/>
        <dsp:cNvSpPr/>
      </dsp:nvSpPr>
      <dsp:spPr>
        <a:xfrm>
          <a:off x="51450" y="946590"/>
          <a:ext cx="2588029" cy="763329"/>
        </a:xfrm>
        <a:prstGeom prst="roundRect">
          <a:avLst/>
        </a:prstGeom>
        <a:solidFill>
          <a:schemeClr val="accent1">
            <a:lumMod val="20000"/>
            <a:lumOff val="80000"/>
          </a:schemeClr>
        </a:solidFill>
        <a:ln w="127000">
          <a:solidFill>
            <a:schemeClr val="tx2">
              <a:lumMod val="60000"/>
              <a:lumOff val="40000"/>
            </a:schemeClr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dkEdge">
          <a:bevelT w="120650" h="88900"/>
          <a:bevelB w="88900" h="3175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1066800">
            <a:lnSpc>
              <a:spcPct val="7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1"/>
              </a:solidFill>
              <a:latin typeface="Arial Narrow" panose="020B0606020202030204" pitchFamily="34" charset="0"/>
              <a:cs typeface="Times New Roman" panose="02020603050405020304" pitchFamily="18" charset="0"/>
            </a:rPr>
            <a:t>Неналоговые доходы</a:t>
          </a:r>
          <a:endParaRPr lang="ru-RU" sz="2400" b="1" kern="1200" dirty="0">
            <a:solidFill>
              <a:schemeClr val="tx1"/>
            </a:solidFill>
            <a:latin typeface="Arial Narrow" panose="020B0606020202030204" pitchFamily="34" charset="0"/>
            <a:cs typeface="Times New Roman" panose="02020603050405020304" pitchFamily="18" charset="0"/>
          </a:endParaRPr>
        </a:p>
      </dsp:txBody>
      <dsp:txXfrm>
        <a:off x="88713" y="983853"/>
        <a:ext cx="2513503" cy="68880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72E44C-8498-48F8-9652-E5DD6AC5818D}">
      <dsp:nvSpPr>
        <dsp:cNvPr id="0" name=""/>
        <dsp:cNvSpPr/>
      </dsp:nvSpPr>
      <dsp:spPr>
        <a:xfrm>
          <a:off x="3364549" y="1188453"/>
          <a:ext cx="1998149" cy="1695831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50" b="1" kern="1200" dirty="0" smtClean="0">
              <a:latin typeface="Arial Narrow" panose="020B0606020202030204" pitchFamily="34" charset="0"/>
            </a:rPr>
            <a:t>Расходы бюджета – это выплачиваемые из бюджета денежные средства, за исключением средств, являющихся источниками финансирования дефицита бюджета</a:t>
          </a:r>
          <a:endParaRPr lang="ru-RU" sz="1050" b="1" kern="1200" dirty="0">
            <a:latin typeface="Arial Narrow" panose="020B0606020202030204" pitchFamily="34" charset="0"/>
          </a:endParaRPr>
        </a:p>
      </dsp:txBody>
      <dsp:txXfrm>
        <a:off x="3657171" y="1436802"/>
        <a:ext cx="1412905" cy="1199133"/>
      </dsp:txXfrm>
    </dsp:sp>
    <dsp:sp modelId="{4731EA70-1FA8-49F5-A6BF-4AE9CB97C303}">
      <dsp:nvSpPr>
        <dsp:cNvPr id="0" name=""/>
        <dsp:cNvSpPr/>
      </dsp:nvSpPr>
      <dsp:spPr>
        <a:xfrm rot="16260366">
          <a:off x="4271095" y="825197"/>
          <a:ext cx="221967" cy="32052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/>
        </a:p>
      </dsp:txBody>
      <dsp:txXfrm>
        <a:off x="4303805" y="922591"/>
        <a:ext cx="155377" cy="192313"/>
      </dsp:txXfrm>
    </dsp:sp>
    <dsp:sp modelId="{E2EC1D87-F728-458A-8AB1-7A3D78F9D25E}">
      <dsp:nvSpPr>
        <dsp:cNvPr id="0" name=""/>
        <dsp:cNvSpPr/>
      </dsp:nvSpPr>
      <dsp:spPr>
        <a:xfrm>
          <a:off x="4015403" y="15696"/>
          <a:ext cx="754167" cy="754167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/>
        </a:p>
      </dsp:txBody>
      <dsp:txXfrm>
        <a:off x="4125848" y="126141"/>
        <a:ext cx="533277" cy="533277"/>
      </dsp:txXfrm>
    </dsp:sp>
    <dsp:sp modelId="{A0E222DD-64BD-4A89-BBB9-2B80D8318D4A}">
      <dsp:nvSpPr>
        <dsp:cNvPr id="0" name=""/>
        <dsp:cNvSpPr/>
      </dsp:nvSpPr>
      <dsp:spPr>
        <a:xfrm rot="18342319">
          <a:off x="4890775" y="1001902"/>
          <a:ext cx="202304" cy="32052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/>
        </a:p>
      </dsp:txBody>
      <dsp:txXfrm>
        <a:off x="4903410" y="1090647"/>
        <a:ext cx="141613" cy="192313"/>
      </dsp:txXfrm>
    </dsp:sp>
    <dsp:sp modelId="{73BC26A8-8D0F-45E6-9E3B-37EADD227262}">
      <dsp:nvSpPr>
        <dsp:cNvPr id="0" name=""/>
        <dsp:cNvSpPr/>
      </dsp:nvSpPr>
      <dsp:spPr>
        <a:xfrm>
          <a:off x="4949642" y="319248"/>
          <a:ext cx="754167" cy="754167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/>
        </a:p>
      </dsp:txBody>
      <dsp:txXfrm>
        <a:off x="5060087" y="429693"/>
        <a:ext cx="533277" cy="533277"/>
      </dsp:txXfrm>
    </dsp:sp>
    <dsp:sp modelId="{06F93DE9-E67A-4CE1-BC6B-5C458B1137B0}">
      <dsp:nvSpPr>
        <dsp:cNvPr id="0" name=""/>
        <dsp:cNvSpPr/>
      </dsp:nvSpPr>
      <dsp:spPr>
        <a:xfrm rot="20430380">
          <a:off x="5339314" y="1504553"/>
          <a:ext cx="147834" cy="32052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/>
        </a:p>
      </dsp:txBody>
      <dsp:txXfrm>
        <a:off x="5340585" y="1576057"/>
        <a:ext cx="103484" cy="192313"/>
      </dsp:txXfrm>
    </dsp:sp>
    <dsp:sp modelId="{D8B200F5-4D07-49B2-A587-C2FE6CEC49F8}">
      <dsp:nvSpPr>
        <dsp:cNvPr id="0" name=""/>
        <dsp:cNvSpPr/>
      </dsp:nvSpPr>
      <dsp:spPr>
        <a:xfrm>
          <a:off x="5527033" y="1113959"/>
          <a:ext cx="754167" cy="754167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/>
        </a:p>
      </dsp:txBody>
      <dsp:txXfrm>
        <a:off x="5637478" y="1224404"/>
        <a:ext cx="533277" cy="533277"/>
      </dsp:txXfrm>
    </dsp:sp>
    <dsp:sp modelId="{E7EAB10C-E176-4610-B2C6-BE8F83AD0F9B}">
      <dsp:nvSpPr>
        <dsp:cNvPr id="0" name=""/>
        <dsp:cNvSpPr/>
      </dsp:nvSpPr>
      <dsp:spPr>
        <a:xfrm rot="950221">
          <a:off x="5359403" y="2176566"/>
          <a:ext cx="126806" cy="32052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/>
        </a:p>
      </dsp:txBody>
      <dsp:txXfrm>
        <a:off x="5360125" y="2235479"/>
        <a:ext cx="88764" cy="192313"/>
      </dsp:txXfrm>
    </dsp:sp>
    <dsp:sp modelId="{FFE63D16-C443-42C8-BB30-4CA61876A647}">
      <dsp:nvSpPr>
        <dsp:cNvPr id="0" name=""/>
        <dsp:cNvSpPr/>
      </dsp:nvSpPr>
      <dsp:spPr>
        <a:xfrm>
          <a:off x="5527033" y="2096276"/>
          <a:ext cx="754167" cy="754167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/>
        </a:p>
      </dsp:txBody>
      <dsp:txXfrm>
        <a:off x="5637478" y="2206721"/>
        <a:ext cx="533277" cy="533277"/>
      </dsp:txXfrm>
    </dsp:sp>
    <dsp:sp modelId="{FA950D33-9BD9-4D37-A533-789F5554AFB5}">
      <dsp:nvSpPr>
        <dsp:cNvPr id="0" name=""/>
        <dsp:cNvSpPr/>
      </dsp:nvSpPr>
      <dsp:spPr>
        <a:xfrm rot="3118628">
          <a:off x="4925829" y="2693260"/>
          <a:ext cx="153496" cy="32052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/>
        </a:p>
      </dsp:txBody>
      <dsp:txXfrm>
        <a:off x="4934671" y="2739226"/>
        <a:ext cx="107447" cy="192313"/>
      </dsp:txXfrm>
    </dsp:sp>
    <dsp:sp modelId="{EB1C3899-7B42-47CD-912B-DD035472498D}">
      <dsp:nvSpPr>
        <dsp:cNvPr id="0" name=""/>
        <dsp:cNvSpPr/>
      </dsp:nvSpPr>
      <dsp:spPr>
        <a:xfrm>
          <a:off x="4949642" y="2890987"/>
          <a:ext cx="754167" cy="754167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/>
        </a:p>
      </dsp:txBody>
      <dsp:txXfrm>
        <a:off x="5060087" y="3001432"/>
        <a:ext cx="533277" cy="533277"/>
      </dsp:txXfrm>
    </dsp:sp>
    <dsp:sp modelId="{2F5553CB-2478-4421-B002-5FA728364A78}">
      <dsp:nvSpPr>
        <dsp:cNvPr id="0" name=""/>
        <dsp:cNvSpPr/>
      </dsp:nvSpPr>
      <dsp:spPr>
        <a:xfrm rot="5335375">
          <a:off x="4300115" y="2874474"/>
          <a:ext cx="164556" cy="32052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/>
        </a:p>
      </dsp:txBody>
      <dsp:txXfrm>
        <a:off x="4324335" y="2913899"/>
        <a:ext cx="115189" cy="192313"/>
      </dsp:txXfrm>
    </dsp:sp>
    <dsp:sp modelId="{FED909B6-8F19-4D98-AAC2-EBEEF4830C2B}">
      <dsp:nvSpPr>
        <dsp:cNvPr id="0" name=""/>
        <dsp:cNvSpPr/>
      </dsp:nvSpPr>
      <dsp:spPr>
        <a:xfrm>
          <a:off x="4015403" y="3194540"/>
          <a:ext cx="754167" cy="754167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/>
        </a:p>
      </dsp:txBody>
      <dsp:txXfrm>
        <a:off x="4125848" y="3304985"/>
        <a:ext cx="533277" cy="533277"/>
      </dsp:txXfrm>
    </dsp:sp>
    <dsp:sp modelId="{A0B7EB92-DF16-476D-BB87-6C0D26E26F61}">
      <dsp:nvSpPr>
        <dsp:cNvPr id="0" name=""/>
        <dsp:cNvSpPr/>
      </dsp:nvSpPr>
      <dsp:spPr>
        <a:xfrm rot="7571187">
          <a:off x="3676617" y="2710100"/>
          <a:ext cx="153836" cy="32052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/>
        </a:p>
      </dsp:txBody>
      <dsp:txXfrm rot="10800000">
        <a:off x="3713317" y="2755580"/>
        <a:ext cx="107685" cy="192313"/>
      </dsp:txXfrm>
    </dsp:sp>
    <dsp:sp modelId="{69EA0517-EDCB-4CEB-899F-D56DCF7B4404}">
      <dsp:nvSpPr>
        <dsp:cNvPr id="0" name=""/>
        <dsp:cNvSpPr/>
      </dsp:nvSpPr>
      <dsp:spPr>
        <a:xfrm>
          <a:off x="3065559" y="2918269"/>
          <a:ext cx="754167" cy="754167"/>
        </a:xfrm>
        <a:prstGeom prst="ellipse">
          <a:avLst/>
        </a:prstGeom>
        <a:solidFill>
          <a:srgbClr val="8AAC46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/>
        </a:p>
      </dsp:txBody>
      <dsp:txXfrm>
        <a:off x="3176004" y="3028714"/>
        <a:ext cx="533277" cy="533277"/>
      </dsp:txXfrm>
    </dsp:sp>
    <dsp:sp modelId="{7A035AEB-3A20-4DC3-9A60-032AB2743B03}">
      <dsp:nvSpPr>
        <dsp:cNvPr id="0" name=""/>
        <dsp:cNvSpPr/>
      </dsp:nvSpPr>
      <dsp:spPr>
        <a:xfrm rot="9814743">
          <a:off x="3284880" y="2179595"/>
          <a:ext cx="97949" cy="32052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/>
        </a:p>
      </dsp:txBody>
      <dsp:txXfrm rot="10800000">
        <a:off x="3313666" y="2239546"/>
        <a:ext cx="68564" cy="192313"/>
      </dsp:txXfrm>
    </dsp:sp>
    <dsp:sp modelId="{83F11675-07D9-406F-853D-13FD28BBB805}">
      <dsp:nvSpPr>
        <dsp:cNvPr id="0" name=""/>
        <dsp:cNvSpPr/>
      </dsp:nvSpPr>
      <dsp:spPr>
        <a:xfrm>
          <a:off x="2503773" y="2096276"/>
          <a:ext cx="754167" cy="754167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/>
        </a:p>
      </dsp:txBody>
      <dsp:txXfrm>
        <a:off x="2614218" y="2206721"/>
        <a:ext cx="533277" cy="533277"/>
      </dsp:txXfrm>
    </dsp:sp>
    <dsp:sp modelId="{DF27FC25-052B-426A-9E06-117E992234F6}">
      <dsp:nvSpPr>
        <dsp:cNvPr id="0" name=""/>
        <dsp:cNvSpPr/>
      </dsp:nvSpPr>
      <dsp:spPr>
        <a:xfrm rot="12011539">
          <a:off x="3284122" y="1501124"/>
          <a:ext cx="119804" cy="32052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/>
        </a:p>
      </dsp:txBody>
      <dsp:txXfrm rot="10800000">
        <a:off x="3318959" y="1571431"/>
        <a:ext cx="83863" cy="192313"/>
      </dsp:txXfrm>
    </dsp:sp>
    <dsp:sp modelId="{EDA34655-9131-4731-957F-5382F53A0660}">
      <dsp:nvSpPr>
        <dsp:cNvPr id="0" name=""/>
        <dsp:cNvSpPr/>
      </dsp:nvSpPr>
      <dsp:spPr>
        <a:xfrm>
          <a:off x="2503773" y="1113959"/>
          <a:ext cx="754167" cy="754167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/>
        </a:p>
      </dsp:txBody>
      <dsp:txXfrm>
        <a:off x="2614218" y="1224404"/>
        <a:ext cx="533277" cy="533277"/>
      </dsp:txXfrm>
    </dsp:sp>
    <dsp:sp modelId="{553B84E4-4A31-43DB-B3BF-8E8EF2B79F2D}">
      <dsp:nvSpPr>
        <dsp:cNvPr id="0" name=""/>
        <dsp:cNvSpPr/>
      </dsp:nvSpPr>
      <dsp:spPr>
        <a:xfrm rot="14157341">
          <a:off x="3677569" y="998913"/>
          <a:ext cx="186781" cy="32052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/>
        </a:p>
      </dsp:txBody>
      <dsp:txXfrm rot="10800000">
        <a:off x="3721271" y="1086232"/>
        <a:ext cx="130747" cy="192313"/>
      </dsp:txXfrm>
    </dsp:sp>
    <dsp:sp modelId="{E0AC84DD-2093-416F-85DE-E547FE520660}">
      <dsp:nvSpPr>
        <dsp:cNvPr id="0" name=""/>
        <dsp:cNvSpPr/>
      </dsp:nvSpPr>
      <dsp:spPr>
        <a:xfrm>
          <a:off x="3081164" y="319248"/>
          <a:ext cx="754167" cy="754167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 smtClean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/>
        </a:p>
      </dsp:txBody>
      <dsp:txXfrm>
        <a:off x="3191609" y="429693"/>
        <a:ext cx="533277" cy="53327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0.2647</cdr:x>
      <cdr:y>0.16214</cdr:y>
    </cdr:from>
    <cdr:to>
      <cdr:x>0.28306</cdr:x>
      <cdr:y>0.21092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2134673" y="630623"/>
          <a:ext cx="148064" cy="189724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0.46113</cdr:x>
      <cdr:y>0.14363</cdr:y>
    </cdr:from>
    <cdr:to>
      <cdr:x>0.47948</cdr:x>
      <cdr:y>0.1924</cdr:y>
    </cdr:to>
    <cdr:sp macro="" textlink="">
      <cdr:nvSpPr>
        <cdr:cNvPr id="4" name="Прямоугольник 3"/>
        <cdr:cNvSpPr/>
      </cdr:nvSpPr>
      <cdr:spPr>
        <a:xfrm xmlns:a="http://schemas.openxmlformats.org/drawingml/2006/main">
          <a:off x="3718818" y="558626"/>
          <a:ext cx="147983" cy="189685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>
            <a:lumMod val="95000"/>
          </a:schemeClr>
        </a:solidFill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0.65757</cdr:x>
      <cdr:y>0.12511</cdr:y>
    </cdr:from>
    <cdr:to>
      <cdr:x>0.67592</cdr:x>
      <cdr:y>0.17388</cdr:y>
    </cdr:to>
    <cdr:sp macro="" textlink="">
      <cdr:nvSpPr>
        <cdr:cNvPr id="5" name="Прямоугольник 4"/>
        <cdr:cNvSpPr/>
      </cdr:nvSpPr>
      <cdr:spPr>
        <a:xfrm xmlns:a="http://schemas.openxmlformats.org/drawingml/2006/main" flipH="1">
          <a:off x="5302994" y="486618"/>
          <a:ext cx="147984" cy="189685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0.28306</cdr:x>
      <cdr:y>0.16801</cdr:y>
    </cdr:from>
    <cdr:to>
      <cdr:x>0.46113</cdr:x>
      <cdr:y>0.18653</cdr:y>
    </cdr:to>
    <cdr:cxnSp macro="">
      <cdr:nvCxnSpPr>
        <cdr:cNvPr id="11" name="Прямая соединительная линия 10"/>
        <cdr:cNvCxnSpPr>
          <a:stCxn xmlns:a="http://schemas.openxmlformats.org/drawingml/2006/main" id="2" idx="3"/>
          <a:endCxn xmlns:a="http://schemas.openxmlformats.org/drawingml/2006/main" id="4" idx="1"/>
        </cdr:cNvCxnSpPr>
      </cdr:nvCxnSpPr>
      <cdr:spPr>
        <a:xfrm xmlns:a="http://schemas.openxmlformats.org/drawingml/2006/main" flipV="1">
          <a:off x="2282706" y="653469"/>
          <a:ext cx="1436112" cy="72027"/>
        </a:xfrm>
        <a:prstGeom xmlns:a="http://schemas.openxmlformats.org/drawingml/2006/main" prst="line">
          <a:avLst/>
        </a:prstGeom>
        <a:ln xmlns:a="http://schemas.openxmlformats.org/drawingml/2006/main" w="31750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0.47948</cdr:x>
      <cdr:y>0.1495</cdr:y>
    </cdr:from>
    <cdr:to>
      <cdr:x>0.65757</cdr:x>
      <cdr:y>0.16801</cdr:y>
    </cdr:to>
    <cdr:cxnSp macro="">
      <cdr:nvCxnSpPr>
        <cdr:cNvPr id="15" name="Прямая соединительная линия 14"/>
        <cdr:cNvCxnSpPr>
          <a:stCxn xmlns:a="http://schemas.openxmlformats.org/drawingml/2006/main" id="4" idx="3"/>
          <a:endCxn xmlns:a="http://schemas.openxmlformats.org/drawingml/2006/main" id="5" idx="3"/>
        </cdr:cNvCxnSpPr>
      </cdr:nvCxnSpPr>
      <cdr:spPr>
        <a:xfrm xmlns:a="http://schemas.openxmlformats.org/drawingml/2006/main" flipV="1">
          <a:off x="3866801" y="581461"/>
          <a:ext cx="1436193" cy="72008"/>
        </a:xfrm>
        <a:prstGeom xmlns:a="http://schemas.openxmlformats.org/drawingml/2006/main" prst="line">
          <a:avLst/>
        </a:prstGeom>
        <a:ln xmlns:a="http://schemas.openxmlformats.org/drawingml/2006/main" w="31750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0.23791</cdr:x>
      <cdr:y>0.05106</cdr:y>
    </cdr:from>
    <cdr:to>
      <cdr:x>0.32764</cdr:x>
      <cdr:y>0.12511</cdr:y>
    </cdr:to>
    <cdr:sp macro="" textlink="">
      <cdr:nvSpPr>
        <cdr:cNvPr id="22" name="Прямоугольник 21"/>
        <cdr:cNvSpPr/>
      </cdr:nvSpPr>
      <cdr:spPr>
        <a:xfrm xmlns:a="http://schemas.openxmlformats.org/drawingml/2006/main">
          <a:off x="1918618" y="198586"/>
          <a:ext cx="723628" cy="288032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1">
            <a:lumMod val="20000"/>
            <a:lumOff val="80000"/>
          </a:schemeClr>
        </a:solidFill>
        <a:ln xmlns:a="http://schemas.openxmlformats.org/drawingml/2006/main" w="15875">
          <a:solidFill>
            <a:schemeClr val="tx2">
              <a:lumMod val="75000"/>
            </a:schemeClr>
          </a:solidFill>
        </a:ln>
      </cdr:spPr>
      <cdr:style>
        <a:lnRef xmlns:a="http://schemas.openxmlformats.org/drawingml/2006/main" idx="1">
          <a:schemeClr val="accent3"/>
        </a:lnRef>
        <a:fillRef xmlns:a="http://schemas.openxmlformats.org/drawingml/2006/main" idx="2">
          <a:schemeClr val="accent3"/>
        </a:fillRef>
        <a:effectRef xmlns:a="http://schemas.openxmlformats.org/drawingml/2006/main" idx="1">
          <a:schemeClr val="accent3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anchor="ctr" anchorCtr="0"/>
        <a:lstStyle xmlns:a="http://schemas.openxmlformats.org/drawingml/2006/main"/>
        <a:p xmlns:a="http://schemas.openxmlformats.org/drawingml/2006/main">
          <a:r>
            <a:rPr lang="ru-RU" sz="1350" b="1" dirty="0" smtClean="0">
              <a:latin typeface="Arial Narrow" panose="020B0606020202030204" pitchFamily="34" charset="0"/>
            </a:rPr>
            <a:t>5 632,6</a:t>
          </a:r>
          <a:endParaRPr lang="ru-RU" sz="1350" b="1" dirty="0">
            <a:latin typeface="Arial Narrow" panose="020B0606020202030204" pitchFamily="34" charset="0"/>
          </a:endParaRPr>
        </a:p>
      </cdr:txBody>
    </cdr:sp>
  </cdr:relSizeAnchor>
  <cdr:relSizeAnchor xmlns:cdr="http://schemas.openxmlformats.org/drawingml/2006/chartDrawing">
    <cdr:from>
      <cdr:x>0.43435</cdr:x>
      <cdr:y>0.03254</cdr:y>
    </cdr:from>
    <cdr:to>
      <cdr:x>0.51982</cdr:x>
      <cdr:y>0.1066</cdr:y>
    </cdr:to>
    <cdr:sp macro="" textlink="">
      <cdr:nvSpPr>
        <cdr:cNvPr id="23" name="Прямоугольник 22"/>
        <cdr:cNvSpPr/>
      </cdr:nvSpPr>
      <cdr:spPr>
        <a:xfrm xmlns:a="http://schemas.openxmlformats.org/drawingml/2006/main">
          <a:off x="3502794" y="126578"/>
          <a:ext cx="689272" cy="288032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1">
            <a:lumMod val="20000"/>
            <a:lumOff val="80000"/>
          </a:schemeClr>
        </a:solidFill>
        <a:ln xmlns:a="http://schemas.openxmlformats.org/drawingml/2006/main" w="15875">
          <a:solidFill>
            <a:schemeClr val="tx2">
              <a:lumMod val="75000"/>
            </a:schemeClr>
          </a:solidFill>
        </a:ln>
      </cdr:spPr>
      <cdr:style>
        <a:lnRef xmlns:a="http://schemas.openxmlformats.org/drawingml/2006/main" idx="1">
          <a:schemeClr val="accent3"/>
        </a:lnRef>
        <a:fillRef xmlns:a="http://schemas.openxmlformats.org/drawingml/2006/main" idx="2">
          <a:schemeClr val="accent3"/>
        </a:fillRef>
        <a:effectRef xmlns:a="http://schemas.openxmlformats.org/drawingml/2006/main" idx="1">
          <a:schemeClr val="accent3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anchor="ctr" anchorCtr="0"/>
        <a:lstStyle xmlns:a="http://schemas.openxmlformats.org/drawingml/2006/main"/>
        <a:p xmlns:a="http://schemas.openxmlformats.org/drawingml/2006/main">
          <a:r>
            <a:rPr lang="ru-RU" sz="1350" b="1" dirty="0" smtClean="0">
              <a:latin typeface="Arial Narrow" panose="020B0606020202030204" pitchFamily="34" charset="0"/>
            </a:rPr>
            <a:t>5 780,0</a:t>
          </a:r>
          <a:endParaRPr lang="ru-RU" sz="1350" b="1" dirty="0">
            <a:latin typeface="Arial Narrow" panose="020B0606020202030204" pitchFamily="34" charset="0"/>
          </a:endParaRPr>
        </a:p>
      </cdr:txBody>
    </cdr:sp>
  </cdr:relSizeAnchor>
  <cdr:relSizeAnchor xmlns:cdr="http://schemas.openxmlformats.org/drawingml/2006/chartDrawing">
    <cdr:from>
      <cdr:x>0.63079</cdr:x>
      <cdr:y>0.03254</cdr:y>
    </cdr:from>
    <cdr:to>
      <cdr:x>0.71626</cdr:x>
      <cdr:y>0.1066</cdr:y>
    </cdr:to>
    <cdr:sp macro="" textlink="">
      <cdr:nvSpPr>
        <cdr:cNvPr id="24" name="Прямоугольник 23"/>
        <cdr:cNvSpPr/>
      </cdr:nvSpPr>
      <cdr:spPr>
        <a:xfrm xmlns:a="http://schemas.openxmlformats.org/drawingml/2006/main">
          <a:off x="5087006" y="126579"/>
          <a:ext cx="689273" cy="288032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1">
            <a:lumMod val="20000"/>
            <a:lumOff val="80000"/>
          </a:schemeClr>
        </a:solidFill>
        <a:ln xmlns:a="http://schemas.openxmlformats.org/drawingml/2006/main" w="15875">
          <a:solidFill>
            <a:schemeClr val="tx1"/>
          </a:solidFill>
        </a:ln>
      </cdr:spPr>
      <cdr:style>
        <a:lnRef xmlns:a="http://schemas.openxmlformats.org/drawingml/2006/main" idx="1">
          <a:schemeClr val="accent3"/>
        </a:lnRef>
        <a:fillRef xmlns:a="http://schemas.openxmlformats.org/drawingml/2006/main" idx="2">
          <a:schemeClr val="accent3"/>
        </a:fillRef>
        <a:effectRef xmlns:a="http://schemas.openxmlformats.org/drawingml/2006/main" idx="1">
          <a:schemeClr val="accent3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anchor="ctr" anchorCtr="0"/>
        <a:lstStyle xmlns:a="http://schemas.openxmlformats.org/drawingml/2006/main"/>
        <a:p xmlns:a="http://schemas.openxmlformats.org/drawingml/2006/main">
          <a:r>
            <a:rPr lang="ru-RU" sz="1350" b="1" dirty="0" smtClean="0">
              <a:latin typeface="Arial Narrow" panose="020B0606020202030204" pitchFamily="34" charset="0"/>
            </a:rPr>
            <a:t>6 053,6</a:t>
          </a:r>
          <a:endParaRPr lang="ru-RU" sz="1350" b="1" dirty="0">
            <a:latin typeface="Arial Narrow" panose="020B0606020202030204" pitchFamily="34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0.6739</cdr:x>
      <cdr:y>0.04874</cdr:y>
    </cdr:from>
    <cdr:to>
      <cdr:x>0.96107</cdr:x>
      <cdr:y>0.12914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5184576" y="216024"/>
          <a:ext cx="2216456" cy="35926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endParaRPr lang="ru-RU" sz="1900" b="1" dirty="0">
            <a:solidFill>
              <a:schemeClr val="tx1"/>
            </a:solidFill>
            <a:latin typeface="Arial Narrow" panose="020B0606020202030204" pitchFamily="34" charset="0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0.36385</cdr:x>
      <cdr:y>0</cdr:y>
    </cdr:from>
    <cdr:to>
      <cdr:x>0.65152</cdr:x>
      <cdr:y>0.08315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1867867" y="0"/>
          <a:ext cx="1470733" cy="36004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endParaRPr lang="ru-RU" sz="1900" b="1" dirty="0">
            <a:solidFill>
              <a:schemeClr val="tx1"/>
            </a:solidFill>
            <a:latin typeface="Arial Narrow" panose="020B0606020202030204" pitchFamily="34" charset="0"/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0.35649</cdr:x>
      <cdr:y>0.03397</cdr:y>
    </cdr:from>
    <cdr:to>
      <cdr:x>0.45984</cdr:x>
      <cdr:y>0.13614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2832496" y="130634"/>
          <a:ext cx="821161" cy="392878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 w="28575">
          <a:solidFill>
            <a:srgbClr val="0070C0"/>
          </a:solidFill>
        </a:ln>
      </cdr:spPr>
      <cdr:style>
        <a:lnRef xmlns:a="http://schemas.openxmlformats.org/drawingml/2006/main" idx="1">
          <a:schemeClr val="accent3"/>
        </a:lnRef>
        <a:fillRef xmlns:a="http://schemas.openxmlformats.org/drawingml/2006/main" idx="2">
          <a:schemeClr val="accent3"/>
        </a:fillRef>
        <a:effectRef xmlns:a="http://schemas.openxmlformats.org/drawingml/2006/main" idx="1">
          <a:schemeClr val="accent3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anchor="ctr" anchorCtr="0"/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lvl="0" algn="ctr">
            <a:lnSpc>
              <a:spcPct val="80000"/>
            </a:lnSpc>
          </a:pPr>
          <a:r>
            <a:rPr lang="ru-RU" sz="1350" b="1" dirty="0" smtClean="0">
              <a:latin typeface="Arial Narrow" panose="020B0606020202030204" pitchFamily="34" charset="0"/>
            </a:rPr>
            <a:t>13 505,1</a:t>
          </a:r>
        </a:p>
        <a:p xmlns:a="http://schemas.openxmlformats.org/drawingml/2006/main">
          <a:pPr lvl="0" algn="ctr">
            <a:lnSpc>
              <a:spcPct val="80000"/>
            </a:lnSpc>
          </a:pPr>
          <a:r>
            <a:rPr lang="ru-RU" sz="1400" b="1" kern="0" dirty="0" err="1" smtClean="0">
              <a:solidFill>
                <a:prstClr val="black"/>
              </a:solidFill>
              <a:latin typeface="Arial Narrow" panose="020B0606020202030204" pitchFamily="34" charset="0"/>
            </a:rPr>
            <a:t>млн.руб</a:t>
          </a:r>
          <a:r>
            <a:rPr lang="ru-RU" sz="1400" b="1" kern="0" dirty="0">
              <a:solidFill>
                <a:prstClr val="black"/>
              </a:solidFill>
              <a:latin typeface="Arial Narrow" panose="020B0606020202030204" pitchFamily="34" charset="0"/>
            </a:rPr>
            <a:t>.</a:t>
          </a:r>
        </a:p>
      </cdr:txBody>
    </cdr:sp>
  </cdr:relSizeAnchor>
  <cdr:relSizeAnchor xmlns:cdr="http://schemas.openxmlformats.org/drawingml/2006/chartDrawing">
    <cdr:from>
      <cdr:x>0.02718</cdr:x>
      <cdr:y>0.91913</cdr:y>
    </cdr:from>
    <cdr:to>
      <cdr:x>0.08907</cdr:x>
      <cdr:y>0.94831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216024" y="4536504"/>
          <a:ext cx="491750" cy="144016"/>
        </a:xfrm>
        <a:prstGeom xmlns:a="http://schemas.openxmlformats.org/drawingml/2006/main" prst="rect">
          <a:avLst/>
        </a:prstGeom>
        <a:solidFill xmlns:a="http://schemas.openxmlformats.org/drawingml/2006/main">
          <a:srgbClr val="C00000"/>
        </a:solidFill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ru-RU"/>
        </a:p>
      </cdr:txBody>
    </cdr:sp>
  </cdr:relSizeAnchor>
  <cdr:relSizeAnchor xmlns:cdr="http://schemas.openxmlformats.org/drawingml/2006/chartDrawing">
    <cdr:from>
      <cdr:x>0.09968</cdr:x>
      <cdr:y>0.90454</cdr:y>
    </cdr:from>
    <cdr:to>
      <cdr:x>0.84093</cdr:x>
      <cdr:y>0.97748</cdr:y>
    </cdr:to>
    <cdr:sp macro="" textlink="">
      <cdr:nvSpPr>
        <cdr:cNvPr id="4" name="Заголовок 1"/>
        <cdr:cNvSpPr txBox="1">
          <a:spLocks xmlns:a="http://schemas.openxmlformats.org/drawingml/2006/main"/>
        </cdr:cNvSpPr>
      </cdr:nvSpPr>
      <cdr:spPr>
        <a:xfrm xmlns:a="http://schemas.openxmlformats.org/drawingml/2006/main">
          <a:off x="792088" y="4464496"/>
          <a:ext cx="5890368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horz" lIns="91440" tIns="45720" rIns="91440" bIns="45720" rtlCol="0" anchor="ctr">
          <a:normAutofit fontScale="25000" lnSpcReduction="20000"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>
            <a:lnSpc>
              <a:spcPct val="170000"/>
            </a:lnSpc>
          </a:pPr>
          <a:r>
            <a:rPr lang="ru-RU" sz="27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/>
          </a:r>
          <a:br>
            <a:rPr lang="ru-RU" sz="27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</a:br>
          <a:endParaRPr lang="ru-RU" sz="4800" b="1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 xmlns:a="http://schemas.openxmlformats.org/drawingml/2006/main">
          <a:pPr lvl="0" algn="l">
            <a:lnSpc>
              <a:spcPct val="90000"/>
            </a:lnSpc>
            <a:spcBef>
              <a:spcPts val="0"/>
            </a:spcBef>
          </a:pPr>
          <a:r>
            <a:rPr lang="ru-RU" sz="5600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Фонд оплаты труда работников социальной сферы</a:t>
          </a:r>
          <a:endParaRPr lang="ru-RU" sz="5600" b="1" dirty="0">
            <a:solidFill>
              <a:prstClr val="black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 xmlns:a="http://schemas.openxmlformats.org/drawingml/2006/main">
          <a:pPr algn="l"/>
          <a:endParaRPr lang="ru-RU" sz="4800" b="1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 xmlns:a="http://schemas.openxmlformats.org/drawingml/2006/main">
          <a:r>
            <a:rPr lang="ru-RU" sz="4800" dirty="0" smtClean="0"/>
            <a:t/>
          </a:r>
          <a:br>
            <a:rPr lang="ru-RU" sz="4800" dirty="0" smtClean="0"/>
          </a:br>
          <a:endParaRPr lang="ru-RU" sz="4800" dirty="0"/>
        </a:p>
      </cdr:txBody>
    </cdr:sp>
  </cdr:relSizeAnchor>
  <cdr:relSizeAnchor xmlns:cdr="http://schemas.openxmlformats.org/drawingml/2006/chartDrawing">
    <cdr:from>
      <cdr:x>0.19336</cdr:x>
      <cdr:y>0.03397</cdr:y>
    </cdr:from>
    <cdr:to>
      <cdr:x>0.29671</cdr:x>
      <cdr:y>0.13614</cdr:y>
    </cdr:to>
    <cdr:sp macro="" textlink="">
      <cdr:nvSpPr>
        <cdr:cNvPr id="5" name="Прямоугольник 4"/>
        <cdr:cNvSpPr/>
      </cdr:nvSpPr>
      <cdr:spPr>
        <a:xfrm xmlns:a="http://schemas.openxmlformats.org/drawingml/2006/main">
          <a:off x="1536352" y="130634"/>
          <a:ext cx="821161" cy="392878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 w="28575">
          <a:solidFill>
            <a:srgbClr val="0070C0"/>
          </a:solidFill>
        </a:ln>
      </cdr:spPr>
      <cdr:style>
        <a:lnRef xmlns:a="http://schemas.openxmlformats.org/drawingml/2006/main" idx="1">
          <a:schemeClr val="accent3"/>
        </a:lnRef>
        <a:fillRef xmlns:a="http://schemas.openxmlformats.org/drawingml/2006/main" idx="2">
          <a:schemeClr val="accent3"/>
        </a:fillRef>
        <a:effectRef xmlns:a="http://schemas.openxmlformats.org/drawingml/2006/main" idx="1">
          <a:schemeClr val="accent3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anchor="ctr" anchorCtr="0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>
            <a:lnSpc>
              <a:spcPct val="80000"/>
            </a:lnSpc>
          </a:pPr>
          <a:r>
            <a:rPr lang="ru-RU" sz="1400" b="1" dirty="0" smtClean="0">
              <a:solidFill>
                <a:schemeClr val="tx1"/>
              </a:solidFill>
              <a:latin typeface="Arial Narrow" panose="020B0606020202030204" pitchFamily="34" charset="0"/>
            </a:rPr>
            <a:t>14 018,2</a:t>
          </a:r>
        </a:p>
        <a:p xmlns:a="http://schemas.openxmlformats.org/drawingml/2006/main">
          <a:pPr algn="ctr">
            <a:lnSpc>
              <a:spcPct val="80000"/>
            </a:lnSpc>
          </a:pPr>
          <a:r>
            <a:rPr lang="ru-RU" sz="1400" b="1" dirty="0" err="1" smtClean="0">
              <a:solidFill>
                <a:schemeClr val="tx1"/>
              </a:solidFill>
              <a:latin typeface="Arial Narrow" panose="020B0606020202030204" pitchFamily="34" charset="0"/>
            </a:rPr>
            <a:t>млн.руб</a:t>
          </a:r>
          <a:r>
            <a:rPr lang="ru-RU" sz="1400" b="1" dirty="0" smtClean="0">
              <a:solidFill>
                <a:schemeClr val="tx1"/>
              </a:solidFill>
              <a:latin typeface="Arial Narrow" panose="020B0606020202030204" pitchFamily="34" charset="0"/>
            </a:rPr>
            <a:t>.</a:t>
          </a:r>
          <a:endParaRPr lang="ru-RU" sz="1400" b="1" dirty="0">
            <a:solidFill>
              <a:schemeClr val="tx1"/>
            </a:solidFill>
            <a:latin typeface="Arial Narrow" panose="020B0606020202030204" pitchFamily="34" charset="0"/>
          </a:endParaRP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0.61392</cdr:x>
      <cdr:y>0.04124</cdr:y>
    </cdr:from>
    <cdr:to>
      <cdr:x>0.87811</cdr:x>
      <cdr:y>0.1606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4608438" y="180429"/>
          <a:ext cx="1970830" cy="52331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2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square">
          <a:spAutoFit/>
        </a:bodyPr>
        <a:lstStyle xmlns:a="http://schemas.openxmlformats.org/drawingml/2006/main"/>
        <a:p xmlns:a="http://schemas.openxmlformats.org/drawingml/2006/main">
          <a:pPr algn="ctr"/>
          <a:r>
            <a:rPr lang="ru-RU" sz="2800" b="1" dirty="0" smtClean="0">
              <a:latin typeface="Arial Narrow" panose="020B0606020202030204" pitchFamily="34" charset="0"/>
            </a:rPr>
            <a:t>   2022 год</a:t>
          </a:r>
          <a:endParaRPr lang="ru-RU" sz="2800" b="1" dirty="0">
            <a:latin typeface="Arial Narrow" panose="020B0606020202030204" pitchFamily="34" charset="0"/>
          </a:endParaRP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0.11423</cdr:x>
      <cdr:y>0.03361</cdr:y>
    </cdr:from>
    <cdr:to>
      <cdr:x>0.91043</cdr:x>
      <cdr:y>0.16159</cdr:y>
    </cdr:to>
    <cdr:sp macro="" textlink="">
      <cdr:nvSpPr>
        <cdr:cNvPr id="7" name="Прямоугольник 6"/>
        <cdr:cNvSpPr/>
      </cdr:nvSpPr>
      <cdr:spPr>
        <a:xfrm xmlns:a="http://schemas.openxmlformats.org/drawingml/2006/main">
          <a:off x="288032" y="75702"/>
          <a:ext cx="2007571" cy="28853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lIns="68579" tIns="34289" rIns="68579" bIns="34289" rtlCol="0" anchor="ctr"/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defTabSz="685783"/>
          <a:r>
            <a:rPr lang="ru-RU" sz="1600" u="sng" dirty="0">
              <a:solidFill>
                <a:prstClr val="black"/>
              </a:solidFill>
              <a:latin typeface="Arial Narrow" panose="020B0606020202030204" pitchFamily="34" charset="0"/>
            </a:rPr>
            <a:t>на </a:t>
          </a:r>
          <a:r>
            <a:rPr lang="ru-RU" sz="1600" u="sng" dirty="0" smtClean="0">
              <a:solidFill>
                <a:prstClr val="black"/>
              </a:solidFill>
              <a:latin typeface="Arial Narrow" panose="020B0606020202030204" pitchFamily="34" charset="0"/>
            </a:rPr>
            <a:t>01.01.20</a:t>
          </a:r>
          <a:r>
            <a:rPr lang="en-US" sz="1600" u="sng" dirty="0" smtClean="0">
              <a:solidFill>
                <a:prstClr val="black"/>
              </a:solidFill>
              <a:latin typeface="Arial Narrow" panose="020B0606020202030204" pitchFamily="34" charset="0"/>
            </a:rPr>
            <a:t>2</a:t>
          </a:r>
          <a:r>
            <a:rPr lang="ru-RU" sz="1600" u="sng" dirty="0" smtClean="0">
              <a:solidFill>
                <a:prstClr val="black"/>
              </a:solidFill>
              <a:latin typeface="Arial Narrow" panose="020B0606020202030204" pitchFamily="34" charset="0"/>
            </a:rPr>
            <a:t>5 </a:t>
          </a:r>
          <a:endParaRPr lang="ru-RU" sz="1600" u="sng" dirty="0">
            <a:solidFill>
              <a:prstClr val="black"/>
            </a:solidFill>
            <a:latin typeface="Arial Narrow" panose="020B0606020202030204" pitchFamily="34" charset="0"/>
          </a:endParaRPr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0.11423</cdr:x>
      <cdr:y>0.03361</cdr:y>
    </cdr:from>
    <cdr:to>
      <cdr:x>0.91043</cdr:x>
      <cdr:y>0.16159</cdr:y>
    </cdr:to>
    <cdr:sp macro="" textlink="">
      <cdr:nvSpPr>
        <cdr:cNvPr id="7" name="Прямоугольник 6"/>
        <cdr:cNvSpPr/>
      </cdr:nvSpPr>
      <cdr:spPr>
        <a:xfrm xmlns:a="http://schemas.openxmlformats.org/drawingml/2006/main">
          <a:off x="288032" y="75702"/>
          <a:ext cx="2007571" cy="28853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lIns="68579" tIns="34289" rIns="68579" bIns="34289" rtlCol="0" anchor="ctr"/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defTabSz="685783"/>
          <a:r>
            <a:rPr lang="ru-RU" sz="1600" u="sng" dirty="0">
              <a:solidFill>
                <a:prstClr val="black"/>
              </a:solidFill>
              <a:latin typeface="Arial Narrow" panose="020B0606020202030204" pitchFamily="34" charset="0"/>
            </a:rPr>
            <a:t>на </a:t>
          </a:r>
          <a:r>
            <a:rPr lang="ru-RU" sz="1600" u="sng" dirty="0" smtClean="0">
              <a:solidFill>
                <a:prstClr val="black"/>
              </a:solidFill>
              <a:latin typeface="Arial Narrow" panose="020B0606020202030204" pitchFamily="34" charset="0"/>
            </a:rPr>
            <a:t>01.01.20</a:t>
          </a:r>
          <a:r>
            <a:rPr lang="en-US" sz="1600" u="sng" dirty="0" smtClean="0">
              <a:solidFill>
                <a:prstClr val="black"/>
              </a:solidFill>
              <a:latin typeface="Arial Narrow" panose="020B0606020202030204" pitchFamily="34" charset="0"/>
            </a:rPr>
            <a:t>2</a:t>
          </a:r>
          <a:r>
            <a:rPr lang="ru-RU" sz="1600" u="sng" dirty="0" smtClean="0">
              <a:solidFill>
                <a:prstClr val="black"/>
              </a:solidFill>
              <a:latin typeface="Arial Narrow" panose="020B0606020202030204" pitchFamily="34" charset="0"/>
            </a:rPr>
            <a:t>4 </a:t>
          </a:r>
          <a:endParaRPr lang="ru-RU" sz="1600" u="sng" dirty="0">
            <a:solidFill>
              <a:prstClr val="black"/>
            </a:solidFill>
            <a:latin typeface="Arial Narrow" panose="020B0606020202030204" pitchFamily="34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024" cy="49530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7890" y="0"/>
            <a:ext cx="2945024" cy="49530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3EECD86D-361A-41F8-8510-3DADAD2B5AB1}" type="datetimeFigureOut">
              <a:rPr lang="ru-RU"/>
              <a:pPr>
                <a:defRPr/>
              </a:pPr>
              <a:t>25.11.2021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5250" y="741363"/>
            <a:ext cx="6604000" cy="37163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133" y="4706148"/>
            <a:ext cx="5436235" cy="445610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09108"/>
            <a:ext cx="2945024" cy="4953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7890" y="9409108"/>
            <a:ext cx="2945024" cy="495301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AB009635-98AF-4574-9E09-59830A30CA5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5449927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595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12595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A06FFE08-6117-48A4-969D-C0E9C781B833}" type="slidenum">
              <a:rPr lang="ru-RU" altLang="ru-RU" smtClean="0">
                <a:solidFill>
                  <a:srgbClr val="000000"/>
                </a:solidFill>
              </a:rPr>
              <a:pPr/>
              <a:t>4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517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3517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3067D46F-8802-4563-ABF1-EF9AFEFDFDE3}" type="slidenum">
              <a:rPr lang="ru-RU" altLang="ru-RU" smtClean="0">
                <a:solidFill>
                  <a:srgbClr val="000000"/>
                </a:solidFill>
              </a:rPr>
              <a:pPr/>
              <a:t>18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619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3619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B3B38153-16ED-481D-AEA0-95DFDE451ABC}" type="slidenum">
              <a:rPr lang="ru-RU" altLang="ru-RU" smtClean="0">
                <a:solidFill>
                  <a:srgbClr val="000000"/>
                </a:solidFill>
              </a:rPr>
              <a:pPr/>
              <a:t>19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721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13722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CAEC0932-F6A3-4626-AA46-B9A31E4307D6}" type="slidenum">
              <a:rPr lang="ru-RU" altLang="ru-RU" smtClean="0">
                <a:solidFill>
                  <a:srgbClr val="000000"/>
                </a:solidFill>
              </a:rPr>
              <a:pPr/>
              <a:t>20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824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38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BB99AF4D-DC9D-414B-A9A7-8051C72E1C44}" type="slidenum">
              <a:rPr lang="ru-RU" altLang="ru-RU" smtClean="0">
                <a:solidFill>
                  <a:srgbClr val="000000"/>
                </a:solidFill>
              </a:rPr>
              <a:pPr/>
              <a:t>23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126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8FB1ABFC-C591-40D7-A747-4C501CC8F23A}" type="slidenum">
              <a:rPr lang="ru-RU" altLang="ru-RU">
                <a:solidFill>
                  <a:srgbClr val="000000"/>
                </a:solidFill>
              </a:rPr>
              <a:pPr/>
              <a:t>24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717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8FC00132-905C-49FB-B9B2-07A1A2AAC228}" type="slidenum">
              <a:rPr lang="ru-RU" altLang="ru-RU">
                <a:solidFill>
                  <a:srgbClr val="000000"/>
                </a:solidFill>
              </a:rPr>
              <a:pPr/>
              <a:t>29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819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46E0CC48-61FD-489A-B76A-27B32CE40D83}" type="slidenum">
              <a:rPr lang="ru-RU" altLang="ru-RU">
                <a:solidFill>
                  <a:srgbClr val="000000"/>
                </a:solidFill>
              </a:rPr>
              <a:pPr/>
              <a:t>40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819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46E0CC48-61FD-489A-B76A-27B32CE40D83}" type="slidenum">
              <a:rPr lang="ru-RU" altLang="ru-RU">
                <a:solidFill>
                  <a:srgbClr val="000000"/>
                </a:solidFill>
              </a:rPr>
              <a:pPr/>
              <a:t>41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697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2698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0F641177-86BE-448C-BD26-F6EC03DB6436}" type="slidenum">
              <a:rPr lang="ru-RU" altLang="ru-RU" smtClean="0">
                <a:solidFill>
                  <a:srgbClr val="000000"/>
                </a:solidFill>
              </a:rPr>
              <a:pPr/>
              <a:t>10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800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2800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986ED46B-B0EB-4A42-B914-3D95E639FF24}" type="slidenum">
              <a:rPr lang="ru-RU" altLang="ru-RU" smtClean="0">
                <a:solidFill>
                  <a:srgbClr val="000000"/>
                </a:solidFill>
              </a:rPr>
              <a:pPr/>
              <a:t>11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902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2902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07CBD569-E3DC-4397-A25B-BE21A8B437E0}" type="slidenum">
              <a:rPr lang="ru-RU" altLang="ru-RU" smtClean="0">
                <a:solidFill>
                  <a:srgbClr val="000000"/>
                </a:solidFill>
              </a:rPr>
              <a:pPr/>
              <a:t>12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005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3005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2D273CAB-7C31-43CA-B274-467770D580B8}" type="slidenum">
              <a:rPr lang="ru-RU" altLang="ru-RU" smtClean="0">
                <a:solidFill>
                  <a:srgbClr val="000000"/>
                </a:solidFill>
              </a:rPr>
              <a:pPr/>
              <a:t>13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107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3107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8C6FFAE5-128A-4E63-B7BC-11961C667698}" type="slidenum">
              <a:rPr lang="ru-RU" altLang="ru-RU" smtClean="0">
                <a:solidFill>
                  <a:srgbClr val="000000"/>
                </a:solidFill>
              </a:rPr>
              <a:pPr/>
              <a:t>14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209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3210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72A14F65-08B9-442A-A1F0-0CC131444E8D}" type="slidenum">
              <a:rPr lang="ru-RU" altLang="ru-RU" smtClean="0">
                <a:solidFill>
                  <a:srgbClr val="000000"/>
                </a:solidFill>
              </a:rPr>
              <a:pPr/>
              <a:t>15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2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3312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DBE10149-513F-44E5-BCDE-27E23CD630D6}" type="slidenum">
              <a:rPr lang="ru-RU" altLang="ru-RU" smtClean="0">
                <a:solidFill>
                  <a:srgbClr val="000000"/>
                </a:solidFill>
              </a:rPr>
              <a:pPr/>
              <a:t>16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414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3414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9EEC5AD1-F6F3-48F1-8162-A936994788CE}" type="slidenum">
              <a:rPr lang="ru-RU" altLang="ru-RU" smtClean="0">
                <a:solidFill>
                  <a:srgbClr val="000000"/>
                </a:solidFill>
              </a:rPr>
              <a:pPr/>
              <a:t>17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31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A7CC22-87B5-441D-BAF7-AF4CD9597B71}" type="datetimeFigureOut">
              <a:rPr lang="ru-RU"/>
              <a:pPr>
                <a:defRPr/>
              </a:pPr>
              <a:t>25.11.2021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55F6BB-9B81-40B1-8317-858F40CE1A6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41211468"/>
      </p:ext>
    </p:extLst>
  </p:cSld>
  <p:clrMapOvr>
    <a:masterClrMapping/>
  </p:clrMapOvr>
  <p:transition spd="slow">
    <p:circl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43CE1D-A856-47E1-B6D1-23B4E298675E}" type="datetimeFigureOut">
              <a:rPr lang="ru-RU"/>
              <a:pPr>
                <a:defRPr/>
              </a:pPr>
              <a:t>25.11.2021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98E6E9-0C12-45E6-97E2-B8CF6EA46AC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31022462"/>
      </p:ext>
    </p:extLst>
  </p:cSld>
  <p:clrMapOvr>
    <a:masterClrMapping/>
  </p:clrMapOvr>
  <p:transition spd="slow">
    <p:circle/>
  </p:transition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629D73D2-422B-4C34-86A2-7F066E9E9A32}" type="datetime1">
              <a:rPr lang="ru-RU"/>
              <a:pPr>
                <a:defRPr/>
              </a:pPr>
              <a:t>25.11.2021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C16DA115-BDF5-482E-91E4-17851B94EF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6829712"/>
      </p:ext>
    </p:extLst>
  </p:cSld>
  <p:clrMapOvr>
    <a:masterClrMapping/>
  </p:clrMapOvr>
  <p:transition spd="slow">
    <p:circle/>
  </p:transition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2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99E21245-2469-4D73-9DEA-C5607723A037}" type="datetime1">
              <a:rPr lang="ru-RU"/>
              <a:pPr>
                <a:defRPr/>
              </a:pPr>
              <a:t>25.11.2021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EAF323DF-17CE-4F6C-8390-38283CDBA9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3748214"/>
      </p:ext>
    </p:extLst>
  </p:cSld>
  <p:clrMapOvr>
    <a:masterClrMapping/>
  </p:clrMapOvr>
  <p:transition spd="slow" advClick="0" advTm="2000">
    <p:circle/>
  </p:transition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0AF2C476-5354-4649-A32A-DD3E7BB83101}" type="datetime1">
              <a:rPr lang="ru-RU"/>
              <a:pPr>
                <a:defRPr/>
              </a:pPr>
              <a:t>25.11.2021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7C708196-0DDB-45AB-99D6-650B0402F6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9130800"/>
      </p:ext>
    </p:extLst>
  </p:cSld>
  <p:clrMapOvr>
    <a:masterClrMapping/>
  </p:clrMapOvr>
  <p:transition spd="slow" advClick="0" advTm="2000">
    <p:circle/>
  </p:transition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7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A950F1F5-BA40-4C2A-BE01-A1BFDE64A211}" type="datetime1">
              <a:rPr lang="ru-RU"/>
              <a:pPr>
                <a:defRPr/>
              </a:pPr>
              <a:t>25.11.2021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6E56B38A-E0D3-482E-9204-7C0E217A0B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9768447"/>
      </p:ext>
    </p:extLst>
  </p:cSld>
  <p:clrMapOvr>
    <a:masterClrMapping/>
  </p:clrMapOvr>
  <p:transition spd="slow" advClick="0" advTm="2000">
    <p:circle/>
  </p:transition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2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2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F0785906-0B60-452E-AA91-1CAA2D7ED848}" type="datetime1">
              <a:rPr lang="ru-RU"/>
              <a:pPr>
                <a:defRPr/>
              </a:pPr>
              <a:t>25.11.2021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20DD7E6E-0F78-46E9-A876-723E0F184A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0249604"/>
      </p:ext>
    </p:extLst>
  </p:cSld>
  <p:clrMapOvr>
    <a:masterClrMapping/>
  </p:clrMapOvr>
  <p:transition spd="slow" advClick="0" advTm="2000">
    <p:circle/>
  </p:transition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6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0" y="1151336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30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30F5B5C3-AFE1-4905-A1E8-5E8D56FA478B}" type="datetime1">
              <a:rPr lang="ru-RU"/>
              <a:pPr>
                <a:defRPr/>
              </a:pPr>
              <a:t>25.11.2021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676D918F-5792-480D-9E13-2DD4B46D76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2698286"/>
      </p:ext>
    </p:extLst>
  </p:cSld>
  <p:clrMapOvr>
    <a:masterClrMapping/>
  </p:clrMapOvr>
  <p:transition spd="slow" advClick="0" advTm="2000">
    <p:circle/>
  </p:transition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0DB5FEFB-18E9-4148-822A-3047120ACE82}" type="datetime1">
              <a:rPr lang="ru-RU"/>
              <a:pPr>
                <a:defRPr/>
              </a:pPr>
              <a:t>25.11.2021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D7D393D9-0598-4532-B3AF-5C66B75B86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4986664"/>
      </p:ext>
    </p:extLst>
  </p:cSld>
  <p:clrMapOvr>
    <a:masterClrMapping/>
  </p:clrMapOvr>
  <p:transition spd="slow" advClick="0" advTm="2000">
    <p:circle/>
  </p:transition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7ABC38A7-D351-4C7D-B550-B7829CABDF9F}" type="datetime1">
              <a:rPr lang="ru-RU"/>
              <a:pPr>
                <a:defRPr/>
              </a:pPr>
              <a:t>25.11.2021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6DF7B6FB-6A8E-4328-AC8E-E9CA1040EE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2336228"/>
      </p:ext>
    </p:extLst>
  </p:cSld>
  <p:clrMapOvr>
    <a:masterClrMapping/>
  </p:clrMapOvr>
  <p:transition spd="slow" advClick="0" advTm="2000">
    <p:circle/>
  </p:transition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04788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91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313" cy="3518297"/>
          </a:xfrm>
        </p:spPr>
        <p:txBody>
          <a:bodyPr/>
          <a:lstStyle>
            <a:lvl1pPr marL="0" indent="0">
              <a:buNone/>
              <a:defRPr sz="1100"/>
            </a:lvl1pPr>
            <a:lvl2pPr marL="342900" indent="0">
              <a:buNone/>
              <a:defRPr sz="900"/>
            </a:lvl2pPr>
            <a:lvl3pPr marL="685800" indent="0">
              <a:buNone/>
              <a:defRPr sz="800"/>
            </a:lvl3pPr>
            <a:lvl4pPr marL="1028700" indent="0">
              <a:buNone/>
              <a:defRPr sz="700"/>
            </a:lvl4pPr>
            <a:lvl5pPr marL="1371600" indent="0">
              <a:buNone/>
              <a:defRPr sz="700"/>
            </a:lvl5pPr>
            <a:lvl6pPr marL="1714500" indent="0">
              <a:buNone/>
              <a:defRPr sz="700"/>
            </a:lvl6pPr>
            <a:lvl7pPr marL="2057400" indent="0">
              <a:buNone/>
              <a:defRPr sz="700"/>
            </a:lvl7pPr>
            <a:lvl8pPr marL="2400300" indent="0">
              <a:buNone/>
              <a:defRPr sz="700"/>
            </a:lvl8pPr>
            <a:lvl9pPr marL="2743200" indent="0">
              <a:buNone/>
              <a:defRPr sz="7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1C1E42AF-77E3-4263-B029-3591615EC9CD}" type="datetime1">
              <a:rPr lang="ru-RU"/>
              <a:pPr>
                <a:defRPr/>
              </a:pPr>
              <a:t>25.11.2021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71C49993-BDB0-4BC5-976A-DB2871D17B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7658622"/>
      </p:ext>
    </p:extLst>
  </p:cSld>
  <p:clrMapOvr>
    <a:masterClrMapping/>
  </p:clrMapOvr>
  <p:transition spd="slow" advClick="0" advTm="2000">
    <p:circle/>
  </p:transition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2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6"/>
            <a:ext cx="5486400" cy="603647"/>
          </a:xfrm>
        </p:spPr>
        <p:txBody>
          <a:bodyPr/>
          <a:lstStyle>
            <a:lvl1pPr marL="0" indent="0">
              <a:buNone/>
              <a:defRPr sz="1100"/>
            </a:lvl1pPr>
            <a:lvl2pPr marL="342900" indent="0">
              <a:buNone/>
              <a:defRPr sz="900"/>
            </a:lvl2pPr>
            <a:lvl3pPr marL="685800" indent="0">
              <a:buNone/>
              <a:defRPr sz="800"/>
            </a:lvl3pPr>
            <a:lvl4pPr marL="1028700" indent="0">
              <a:buNone/>
              <a:defRPr sz="700"/>
            </a:lvl4pPr>
            <a:lvl5pPr marL="1371600" indent="0">
              <a:buNone/>
              <a:defRPr sz="700"/>
            </a:lvl5pPr>
            <a:lvl6pPr marL="1714500" indent="0">
              <a:buNone/>
              <a:defRPr sz="700"/>
            </a:lvl6pPr>
            <a:lvl7pPr marL="2057400" indent="0">
              <a:buNone/>
              <a:defRPr sz="700"/>
            </a:lvl7pPr>
            <a:lvl8pPr marL="2400300" indent="0">
              <a:buNone/>
              <a:defRPr sz="700"/>
            </a:lvl8pPr>
            <a:lvl9pPr marL="2743200" indent="0">
              <a:buNone/>
              <a:defRPr sz="7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B5C98F9A-4E08-4C4C-97B0-600C03D0E1BB}" type="datetime1">
              <a:rPr lang="ru-RU"/>
              <a:pPr>
                <a:defRPr/>
              </a:pPr>
              <a:t>25.11.2021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D10BD92E-D188-45BD-A00E-BA9BB5B624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425321"/>
      </p:ext>
    </p:extLst>
  </p:cSld>
  <p:clrMapOvr>
    <a:masterClrMapping/>
  </p:clrMapOvr>
  <p:transition spd="slow" advClick="0" advTm="2000">
    <p:circl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09A49D-3534-4E42-9170-2945B72981A3}" type="datetimeFigureOut">
              <a:rPr lang="ru-RU"/>
              <a:pPr>
                <a:defRPr/>
              </a:pPr>
              <a:t>25.11.2021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6FA9FD-B3AE-4825-836D-F3A80349403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51369865"/>
      </p:ext>
    </p:extLst>
  </p:cSld>
  <p:clrMapOvr>
    <a:masterClrMapping/>
  </p:clrMapOvr>
  <p:transition spd="slow">
    <p:circle/>
  </p:transition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0E4E408E-9AD0-4548-934F-40E01F9A7A2C}" type="datetime1">
              <a:rPr lang="ru-RU"/>
              <a:pPr>
                <a:defRPr/>
              </a:pPr>
              <a:t>25.11.2021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F07CDD82-C592-4473-9571-02D9C20FA1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1374685"/>
      </p:ext>
    </p:extLst>
  </p:cSld>
  <p:clrMapOvr>
    <a:masterClrMapping/>
  </p:clrMapOvr>
  <p:transition spd="slow" advClick="0" advTm="2000">
    <p:circle/>
  </p:transition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629D73D2-422B-4C34-86A2-7F066E9E9A32}" type="datetime1">
              <a:rPr lang="ru-RU"/>
              <a:pPr>
                <a:defRPr/>
              </a:pPr>
              <a:t>25.11.2021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D418D7F3-848B-4362-B99A-7B4D2CEBE7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1852317"/>
      </p:ext>
    </p:extLst>
  </p:cSld>
  <p:clrMapOvr>
    <a:masterClrMapping/>
  </p:clrMapOvr>
  <p:transition spd="slow" advClick="0" advTm="2000">
    <p:circle/>
  </p:transition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38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6ED944-ABA6-488F-9590-2412DE68348A}" type="datetimeFigureOut">
              <a:rPr lang="ru-RU"/>
              <a:pPr>
                <a:defRPr/>
              </a:pPr>
              <a:t>25.11.2021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630D40-4AFD-40CF-96B9-ACF0D9F41F5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3891136"/>
      </p:ext>
    </p:extLst>
  </p:cSld>
  <p:clrMapOvr>
    <a:masterClrMapping/>
  </p:clrMapOvr>
  <p:transition spd="slow">
    <p:circle/>
  </p:transition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879F54-C92E-47D1-BAB1-33D45CB17445}" type="datetimeFigureOut">
              <a:rPr lang="ru-RU"/>
              <a:pPr>
                <a:defRPr/>
              </a:pPr>
              <a:t>25.11.2021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289EAD-73A9-4569-AEC2-2A50BD62AD7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15697171"/>
      </p:ext>
    </p:extLst>
  </p:cSld>
  <p:clrMapOvr>
    <a:masterClrMapping/>
  </p:clrMapOvr>
  <p:transition spd="slow">
    <p:circle/>
  </p:transition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AE2FF5-4F65-4C16-88AA-1A53BAB908A4}" type="datetimeFigureOut">
              <a:rPr lang="ru-RU"/>
              <a:pPr>
                <a:defRPr/>
              </a:pPr>
              <a:t>25.11.2021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8937DB-E583-4870-AB30-18BA28257E3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07504038"/>
      </p:ext>
    </p:extLst>
  </p:cSld>
  <p:clrMapOvr>
    <a:masterClrMapping/>
  </p:clrMapOvr>
  <p:transition spd="slow">
    <p:circle/>
  </p:transition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857E8A-D417-4872-B613-5AB2595E4C50}" type="datetimeFigureOut">
              <a:rPr lang="ru-RU"/>
              <a:pPr>
                <a:defRPr/>
              </a:pPr>
              <a:t>25.11.2021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FF6500-4C1D-4DC3-A51B-5111E96BB56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0183519"/>
      </p:ext>
    </p:extLst>
  </p:cSld>
  <p:clrMapOvr>
    <a:masterClrMapping/>
  </p:clrMapOvr>
  <p:transition spd="slow">
    <p:circle/>
  </p:transition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E76FE7-4E67-4A3E-BBD2-AC8D9A6FB43E}" type="datetimeFigureOut">
              <a:rPr lang="ru-RU"/>
              <a:pPr>
                <a:defRPr/>
              </a:pPr>
              <a:t>25.11.2021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88CE43-3762-4A64-91F1-7D229C81661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78300575"/>
      </p:ext>
    </p:extLst>
  </p:cSld>
  <p:clrMapOvr>
    <a:masterClrMapping/>
  </p:clrMapOvr>
  <p:transition spd="slow">
    <p:circle/>
  </p:transition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63EC6A-193E-49C2-8CFD-F6627124ADD5}" type="datetimeFigureOut">
              <a:rPr lang="ru-RU"/>
              <a:pPr>
                <a:defRPr/>
              </a:pPr>
              <a:t>25.11.2021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80F426-1E61-44A6-9B58-78C828B76D3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09447748"/>
      </p:ext>
    </p:extLst>
  </p:cSld>
  <p:clrMapOvr>
    <a:masterClrMapping/>
  </p:clrMapOvr>
  <p:transition spd="slow">
    <p:circle/>
  </p:transition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E7A9BD-4199-422F-8284-4F33238A2D9E}" type="datetimeFigureOut">
              <a:rPr lang="ru-RU"/>
              <a:pPr>
                <a:defRPr/>
              </a:pPr>
              <a:t>25.11.2021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B6C4E4-DE41-4DA0-ACA0-1B04E68EB27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95241207"/>
      </p:ext>
    </p:extLst>
  </p:cSld>
  <p:clrMapOvr>
    <a:masterClrMapping/>
  </p:clrMapOvr>
  <p:transition spd="slow">
    <p:circle/>
  </p:transition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16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804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16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34D583-F6EC-4D39-AA2F-4A039F4A9DFB}" type="datetimeFigureOut">
              <a:rPr lang="ru-RU"/>
              <a:pPr>
                <a:defRPr/>
              </a:pPr>
              <a:t>25.11.2021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389BF6-3084-4B24-B865-FC7DBAD00E7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06496237"/>
      </p:ext>
    </p:extLst>
  </p:cSld>
  <p:clrMapOvr>
    <a:masterClrMapping/>
  </p:clrMapOvr>
  <p:transition spd="slow">
    <p:circl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4338B1-9547-4FCD-9401-41EEDB2ED5BE}" type="datetime1">
              <a:rPr lang="ru-RU"/>
              <a:pPr>
                <a:defRPr/>
              </a:pPr>
              <a:t>25.11.2021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51698B-0668-4C21-8929-F7A3AFF72E7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94830509"/>
      </p:ext>
    </p:extLst>
  </p:cSld>
  <p:clrMapOvr>
    <a:masterClrMapping/>
  </p:clrMapOvr>
  <p:transition spd="slow" advClick="0" advTm="2000">
    <p:circle/>
  </p:transition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22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DB48F1-F08A-4858-9407-D20475B1EC1A}" type="datetimeFigureOut">
              <a:rPr lang="ru-RU"/>
              <a:pPr>
                <a:defRPr/>
              </a:pPr>
              <a:t>25.11.2021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FF9EC4-860B-4059-A57C-79BF3BDC314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56596952"/>
      </p:ext>
    </p:extLst>
  </p:cSld>
  <p:clrMapOvr>
    <a:masterClrMapping/>
  </p:clrMapOvr>
  <p:transition spd="slow">
    <p:circle/>
  </p:transition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D88BA3-0C8A-45BC-AECB-2428BA7869D0}" type="datetimeFigureOut">
              <a:rPr lang="ru-RU"/>
              <a:pPr>
                <a:defRPr/>
              </a:pPr>
              <a:t>25.11.2021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7285F6-CF35-478A-9505-B902A9D2D12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34548602"/>
      </p:ext>
    </p:extLst>
  </p:cSld>
  <p:clrMapOvr>
    <a:masterClrMapping/>
  </p:clrMapOvr>
  <p:transition spd="slow">
    <p:circle/>
  </p:transition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B34CB2-AAA0-4D9D-B479-2A5555516A86}" type="datetimeFigureOut">
              <a:rPr lang="ru-RU"/>
              <a:pPr>
                <a:defRPr/>
              </a:pPr>
              <a:t>25.11.2021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16BBD7-842C-432E-AB72-935B49F8C96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55595592"/>
      </p:ext>
    </p:extLst>
  </p:cSld>
  <p:clrMapOvr>
    <a:masterClrMapping/>
  </p:clrMapOvr>
  <p:transition spd="slow">
    <p:circle/>
  </p:transition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65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33028F-7757-4AB6-8A50-6B9E1746C285}" type="datetimeFigureOut">
              <a:rPr lang="ru-RU"/>
              <a:pPr>
                <a:defRPr/>
              </a:pPr>
              <a:t>25.11.2021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6BF46F-19C6-4FAC-8868-10B3086AE35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7227416"/>
      </p:ext>
    </p:extLst>
  </p:cSld>
  <p:clrMapOvr>
    <a:masterClrMapping/>
  </p:clrMapOvr>
  <p:transition advClick="0" advTm="1000">
    <p:dissolve/>
  </p:transition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A333DC-806C-4AB8-9F8D-1011CE997607}" type="datetimeFigureOut">
              <a:rPr lang="ru-RU"/>
              <a:pPr>
                <a:defRPr/>
              </a:pPr>
              <a:t>25.11.2021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6116D2-AC78-409A-AF15-B8E8E69204D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07440662"/>
      </p:ext>
    </p:extLst>
  </p:cSld>
  <p:clrMapOvr>
    <a:masterClrMapping/>
  </p:clrMapOvr>
  <p:transition advClick="0" advTm="1000">
    <p:dissolve/>
  </p:transition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13E460-A740-4550-B110-3DEEA4A36577}" type="datetimeFigureOut">
              <a:rPr lang="ru-RU"/>
              <a:pPr>
                <a:defRPr/>
              </a:pPr>
              <a:t>25.11.2021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CA4E5D-217B-4FED-ACD9-56661322A48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62021104"/>
      </p:ext>
    </p:extLst>
  </p:cSld>
  <p:clrMapOvr>
    <a:masterClrMapping/>
  </p:clrMapOvr>
  <p:transition advClick="0" advTm="1000">
    <p:dissolve/>
  </p:transition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473069-D14C-4D5C-81EA-6FC59D3A99F5}" type="datetimeFigureOut">
              <a:rPr lang="ru-RU"/>
              <a:pPr>
                <a:defRPr/>
              </a:pPr>
              <a:t>25.11.2021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97654C-F73D-48FF-8A17-F3269E8C733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52222906"/>
      </p:ext>
    </p:extLst>
  </p:cSld>
  <p:clrMapOvr>
    <a:masterClrMapping/>
  </p:clrMapOvr>
  <p:transition advClick="0" advTm="1000">
    <p:dissolve/>
  </p:transition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354B5B-93A6-4F2B-8C17-E3D5BBFA0DA3}" type="datetimeFigureOut">
              <a:rPr lang="ru-RU"/>
              <a:pPr>
                <a:defRPr/>
              </a:pPr>
              <a:t>25.11.2021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FF4364-07A7-4111-A5FA-6DD3DC7DDD0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47218928"/>
      </p:ext>
    </p:extLst>
  </p:cSld>
  <p:clrMapOvr>
    <a:masterClrMapping/>
  </p:clrMapOvr>
  <p:transition advClick="0" advTm="1000">
    <p:dissolve/>
  </p:transition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6814D6-C2D7-40A9-AA34-D0F4C19DC70D}" type="datetimeFigureOut">
              <a:rPr lang="ru-RU"/>
              <a:pPr>
                <a:defRPr/>
              </a:pPr>
              <a:t>25.11.2021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D0D351-F284-46F1-9FF5-66B9FCE754E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8676613"/>
      </p:ext>
    </p:extLst>
  </p:cSld>
  <p:clrMapOvr>
    <a:masterClrMapping/>
  </p:clrMapOvr>
  <p:transition advClick="0" advTm="1000">
    <p:dissolve/>
  </p:transition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CA9C59-B69E-4093-B344-FF70EA5B5554}" type="datetimeFigureOut">
              <a:rPr lang="ru-RU"/>
              <a:pPr>
                <a:defRPr/>
              </a:pPr>
              <a:t>25.11.2021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C9FF0F-444D-41A1-AC90-FDC68FB6FBC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04274743"/>
      </p:ext>
    </p:extLst>
  </p:cSld>
  <p:clrMapOvr>
    <a:masterClrMapping/>
  </p:clrMapOvr>
  <p:transition advClick="0" advTm="1000">
    <p:dissolv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4338B1-9547-4FCD-9401-41EEDB2ED5BE}" type="datetime1">
              <a:rPr lang="ru-RU"/>
              <a:pPr>
                <a:defRPr/>
              </a:pPr>
              <a:t>25.11.2021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6DE351-4EB7-4072-95B3-734E6F0AE6F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55485483"/>
      </p:ext>
    </p:extLst>
  </p:cSld>
  <p:clrMapOvr>
    <a:masterClrMapping/>
  </p:clrMapOvr>
  <p:transition spd="slow" advClick="0" advTm="2000">
    <p:circle/>
  </p:transition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16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804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16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773E34-D8DD-41AC-B510-41D4435C95ED}" type="datetimeFigureOut">
              <a:rPr lang="ru-RU"/>
              <a:pPr>
                <a:defRPr/>
              </a:pPr>
              <a:t>25.11.2021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8BD326-7948-4324-919E-DDFC9DC8564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17076574"/>
      </p:ext>
    </p:extLst>
  </p:cSld>
  <p:clrMapOvr>
    <a:masterClrMapping/>
  </p:clrMapOvr>
  <p:transition advClick="0" advTm="1000">
    <p:dissolve/>
  </p:transition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49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88659F-244B-4B2D-B384-ADC32465500F}" type="datetimeFigureOut">
              <a:rPr lang="ru-RU"/>
              <a:pPr>
                <a:defRPr/>
              </a:pPr>
              <a:t>25.11.2021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84F003-9D3F-4957-B136-671DE8C21A9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20130779"/>
      </p:ext>
    </p:extLst>
  </p:cSld>
  <p:clrMapOvr>
    <a:masterClrMapping/>
  </p:clrMapOvr>
  <p:transition advClick="0" advTm="1000">
    <p:dissolve/>
  </p:transition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6A5B73-0129-4CF2-B36E-29F81B7646D6}" type="datetimeFigureOut">
              <a:rPr lang="ru-RU"/>
              <a:pPr>
                <a:defRPr/>
              </a:pPr>
              <a:t>25.11.2021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18BC10-80CC-4AC6-B099-C3E0DFE3FCD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16165913"/>
      </p:ext>
    </p:extLst>
  </p:cSld>
  <p:clrMapOvr>
    <a:masterClrMapping/>
  </p:clrMapOvr>
  <p:transition advClick="0" advTm="1000">
    <p:dissolve/>
  </p:transition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A4F7E8-91A3-49CD-AC05-632462D78BB6}" type="datetimeFigureOut">
              <a:rPr lang="ru-RU"/>
              <a:pPr>
                <a:defRPr/>
              </a:pPr>
              <a:t>25.11.2021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070EE6-DFBD-4EB9-BF70-59F4D926D43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04602206"/>
      </p:ext>
    </p:extLst>
  </p:cSld>
  <p:clrMapOvr>
    <a:masterClrMapping/>
  </p:clrMapOvr>
  <p:transition advClick="0" advTm="1000">
    <p:dissolv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4338B1-9547-4FCD-9401-41EEDB2ED5BE}" type="datetime1">
              <a:rPr lang="ru-RU"/>
              <a:pPr>
                <a:defRPr/>
              </a:pPr>
              <a:t>25.11.2021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06E6EB-5EA8-4CEE-BBD7-00D361F867A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28219315"/>
      </p:ext>
    </p:extLst>
  </p:cSld>
  <p:clrMapOvr>
    <a:masterClrMapping/>
  </p:clrMapOvr>
  <p:transition spd="slow" advClick="0" advTm="2000">
    <p:circl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4338B1-9547-4FCD-9401-41EEDB2ED5BE}" type="datetime1">
              <a:rPr lang="ru-RU"/>
              <a:pPr>
                <a:defRPr/>
              </a:pPr>
              <a:t>25.11.2021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3EF989-429E-47FB-99F1-1365788DA20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61920905"/>
      </p:ext>
    </p:extLst>
  </p:cSld>
  <p:clrMapOvr>
    <a:masterClrMapping/>
  </p:clrMapOvr>
  <p:transition spd="slow" advClick="0" advTm="2000">
    <p:circl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4338B1-9547-4FCD-9401-41EEDB2ED5BE}" type="datetime1">
              <a:rPr lang="ru-RU"/>
              <a:pPr>
                <a:defRPr/>
              </a:pPr>
              <a:t>25.11.2021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17AB0E-E6AF-4687-8DE7-0D5199792E9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2224292"/>
      </p:ext>
    </p:extLst>
  </p:cSld>
  <p:clrMapOvr>
    <a:masterClrMapping/>
  </p:clrMapOvr>
  <p:transition spd="slow" advClick="0" advTm="2000">
    <p:circl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4338B1-9547-4FCD-9401-41EEDB2ED5BE}" type="datetime1">
              <a:rPr lang="ru-RU"/>
              <a:pPr>
                <a:defRPr/>
              </a:pPr>
              <a:t>25.11.2021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FA4870-1CA8-4916-9827-ECEE7792426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96746336"/>
      </p:ext>
    </p:extLst>
  </p:cSld>
  <p:clrMapOvr>
    <a:masterClrMapping/>
  </p:clrMapOvr>
  <p:transition spd="slow" advClick="0" advTm="2000">
    <p:circl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4338B1-9547-4FCD-9401-41EEDB2ED5BE}" type="datetime1">
              <a:rPr lang="ru-RU"/>
              <a:pPr>
                <a:defRPr/>
              </a:pPr>
              <a:t>25.11.2021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484CA8-5AE7-419F-8CB3-39915B69445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17469488"/>
      </p:ext>
    </p:extLst>
  </p:cSld>
  <p:clrMapOvr>
    <a:masterClrMapping/>
  </p:clrMapOvr>
  <p:transition spd="slow" advClick="0" advTm="2000">
    <p:circl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4338B1-9547-4FCD-9401-41EEDB2ED5BE}" type="datetime1">
              <a:rPr lang="ru-RU"/>
              <a:pPr>
                <a:defRPr/>
              </a:pPr>
              <a:t>25.11.2021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2CB438-6E46-4A52-8E7F-3AD66FA9366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00556691"/>
      </p:ext>
    </p:extLst>
  </p:cSld>
  <p:clrMapOvr>
    <a:masterClrMapping/>
  </p:clrMapOvr>
  <p:transition spd="slow" advClick="0" advTm="2000">
    <p:circl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8F9303-E988-4F12-86D8-556AAB8BE351}" type="datetimeFigureOut">
              <a:rPr lang="ru-RU"/>
              <a:pPr>
                <a:defRPr/>
              </a:pPr>
              <a:t>25.11.2021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709785-A793-4FC4-8861-1333339E57C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38533875"/>
      </p:ext>
    </p:extLst>
  </p:cSld>
  <p:clrMapOvr>
    <a:masterClrMapping/>
  </p:clrMapOvr>
  <p:transition spd="slow">
    <p:circl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4338B1-9547-4FCD-9401-41EEDB2ED5BE}" type="datetime1">
              <a:rPr lang="ru-RU"/>
              <a:pPr>
                <a:defRPr/>
              </a:pPr>
              <a:t>25.11.2021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64D76B-B2E4-4BDE-9822-CD94EE74B04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28730547"/>
      </p:ext>
    </p:extLst>
  </p:cSld>
  <p:clrMapOvr>
    <a:masterClrMapping/>
  </p:clrMapOvr>
  <p:transition spd="slow" advClick="0" advTm="2000">
    <p:circl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4338B1-9547-4FCD-9401-41EEDB2ED5BE}" type="datetime1">
              <a:rPr lang="ru-RU"/>
              <a:pPr>
                <a:defRPr/>
              </a:pPr>
              <a:t>25.11.2021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A3029D-6CF5-4CC6-BC0C-D1CA642E098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96411334"/>
      </p:ext>
    </p:extLst>
  </p:cSld>
  <p:clrMapOvr>
    <a:masterClrMapping/>
  </p:clrMapOvr>
  <p:transition spd="slow" advClick="0" advTm="2000">
    <p:circl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4338B1-9547-4FCD-9401-41EEDB2ED5BE}" type="datetime1">
              <a:rPr lang="ru-RU"/>
              <a:pPr>
                <a:defRPr/>
              </a:pPr>
              <a:t>25.11.2021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98774F-66BF-4FB7-BFA4-72F3A97CA6E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16919274"/>
      </p:ext>
    </p:extLst>
  </p:cSld>
  <p:clrMapOvr>
    <a:masterClrMapping/>
  </p:clrMapOvr>
  <p:transition spd="slow" advClick="0" advTm="2000">
    <p:circl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05979"/>
            <a:ext cx="8229600" cy="438864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D68503-D03E-42A4-9839-7A47F8B91F4B}" type="datetime1">
              <a:rPr lang="ru-RU"/>
              <a:pPr>
                <a:defRPr/>
              </a:pPr>
              <a:t>25.11.2021</a:t>
            </a:fld>
            <a:endParaRPr lang="ru-RU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1DBDD8-E2EF-4BDE-9FBD-08A8C1B734D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19877414"/>
      </p:ext>
    </p:extLst>
  </p:cSld>
  <p:clrMapOvr>
    <a:masterClrMapping/>
  </p:clrMapOvr>
  <p:transition spd="med">
    <p:zoom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EEC6B58C-9DB0-48DF-8732-0DC3C8442DE0}" type="datetime1">
              <a:rPr lang="ru-RU"/>
              <a:pPr>
                <a:defRPr/>
              </a:pPr>
              <a:t>25.11.2021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60903791-D06F-4BE8-B038-1D5FA2A10E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3716959"/>
      </p:ext>
    </p:extLst>
  </p:cSld>
  <p:clrMapOvr>
    <a:masterClrMapping/>
  </p:clrMapOvr>
  <p:transition spd="slow" advClick="0" advTm="2000">
    <p:circl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DB095E17-4DDD-4891-81F7-C12115CE3382}" type="datetime1">
              <a:rPr lang="ru-RU"/>
              <a:pPr>
                <a:defRPr/>
              </a:pPr>
              <a:t>25.11.2021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C9800947-5593-4645-94E7-7CF5288959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5933034"/>
      </p:ext>
    </p:extLst>
  </p:cSld>
  <p:clrMapOvr>
    <a:masterClrMapping/>
  </p:clrMapOvr>
  <p:transition spd="slow" advClick="0" advTm="2000">
    <p:circl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1904BC5E-ADB3-450D-AB26-893FF5BF903A}" type="datetime1">
              <a:rPr lang="ru-RU"/>
              <a:pPr>
                <a:defRPr/>
              </a:pPr>
              <a:t>25.11.2021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68DB0768-59F5-4C88-AA41-8BC3B11118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9267685"/>
      </p:ext>
    </p:extLst>
  </p:cSld>
  <p:clrMapOvr>
    <a:masterClrMapping/>
  </p:clrMapOvr>
  <p:transition spd="slow" advClick="0" advTm="2000">
    <p:circl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DA76BDCD-ED5F-41FA-8EB9-1522088556BA}" type="datetime1">
              <a:rPr lang="ru-RU"/>
              <a:pPr>
                <a:defRPr/>
              </a:pPr>
              <a:t>25.11.2021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10E28CC4-27F9-40C4-BB8A-C197A43357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7784066"/>
      </p:ext>
    </p:extLst>
  </p:cSld>
  <p:clrMapOvr>
    <a:masterClrMapping/>
  </p:clrMapOvr>
  <p:transition spd="slow" advClick="0" advTm="2000">
    <p:circl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272A47B8-0833-4AEE-9DE8-B0DD397F2B29}" type="datetime1">
              <a:rPr lang="ru-RU"/>
              <a:pPr>
                <a:defRPr/>
              </a:pPr>
              <a:t>25.11.2021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E04669CB-88D1-49A9-AFD7-9A2AA90CB6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3607415"/>
      </p:ext>
    </p:extLst>
  </p:cSld>
  <p:clrMapOvr>
    <a:masterClrMapping/>
  </p:clrMapOvr>
  <p:transition spd="slow" advClick="0" advTm="2000">
    <p:circl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BFCC476D-F07A-4ACD-A2C4-78E558EA56CB}" type="datetime1">
              <a:rPr lang="ru-RU"/>
              <a:pPr>
                <a:defRPr/>
              </a:pPr>
              <a:t>25.11.2021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44E0FF8B-F050-4FF6-B320-C0B9B3831E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9676009"/>
      </p:ext>
    </p:extLst>
  </p:cSld>
  <p:clrMapOvr>
    <a:masterClrMapping/>
  </p:clrMapOvr>
  <p:transition spd="slow" advClick="0" advTm="2000">
    <p:circl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A22DBA-345C-4269-9164-C4BAF7BC849C}" type="datetimeFigureOut">
              <a:rPr lang="ru-RU"/>
              <a:pPr>
                <a:defRPr/>
              </a:pPr>
              <a:t>25.11.2021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5B6A56-E992-425A-AC7A-051B48E306F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61260581"/>
      </p:ext>
    </p:extLst>
  </p:cSld>
  <p:clrMapOvr>
    <a:masterClrMapping/>
  </p:clrMapOvr>
  <p:transition spd="slow">
    <p:circl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62210CB5-029B-47D4-B251-007E9077F70D}" type="datetime1">
              <a:rPr lang="ru-RU"/>
              <a:pPr>
                <a:defRPr/>
              </a:pPr>
              <a:t>25.11.2021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40B56049-F0A7-4FB7-8667-11CA7C73F9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5521333"/>
      </p:ext>
    </p:extLst>
  </p:cSld>
  <p:clrMapOvr>
    <a:masterClrMapping/>
  </p:clrMapOvr>
  <p:transition spd="slow" advClick="0" advTm="2000">
    <p:circl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69E84973-30CD-4CED-94FA-4C8BA552750F}" type="datetime1">
              <a:rPr lang="ru-RU"/>
              <a:pPr>
                <a:defRPr/>
              </a:pPr>
              <a:t>25.11.2021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58CA8320-B572-4EF7-BF7C-DB9551C3FC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7711162"/>
      </p:ext>
    </p:extLst>
  </p:cSld>
  <p:clrMapOvr>
    <a:masterClrMapping/>
  </p:clrMapOvr>
  <p:transition spd="slow" advClick="0" advTm="2000">
    <p:circl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48AB4761-DC1D-49DE-BB97-B8D3664059C5}" type="datetime1">
              <a:rPr lang="ru-RU"/>
              <a:pPr>
                <a:defRPr/>
              </a:pPr>
              <a:t>25.11.2021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D68805A5-D8E3-4D80-B2FB-947E67C2F3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8885910"/>
      </p:ext>
    </p:extLst>
  </p:cSld>
  <p:clrMapOvr>
    <a:masterClrMapping/>
  </p:clrMapOvr>
  <p:transition spd="slow" advClick="0" advTm="2000">
    <p:circl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84B24414-637E-4C1F-950C-26D635FBECBB}" type="datetime1">
              <a:rPr lang="ru-RU"/>
              <a:pPr>
                <a:defRPr/>
              </a:pPr>
              <a:t>25.11.2021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77BAC1E8-7BBC-450B-A952-1504C7CEB4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6398134"/>
      </p:ext>
    </p:extLst>
  </p:cSld>
  <p:clrMapOvr>
    <a:masterClrMapping/>
  </p:clrMapOvr>
  <p:transition spd="slow" advClick="0" advTm="2000">
    <p:circl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0C3F8DAE-AC3A-46F0-893F-C24ABAC91F6A}" type="datetime1">
              <a:rPr lang="ru-RU"/>
              <a:pPr>
                <a:defRPr/>
              </a:pPr>
              <a:t>25.11.2021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93DF9C2D-7743-40D6-8104-AEA39FC03B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4595136"/>
      </p:ext>
    </p:extLst>
  </p:cSld>
  <p:clrMapOvr>
    <a:masterClrMapping/>
  </p:clrMapOvr>
  <p:transition spd="slow" advClick="0" advTm="2000">
    <p:circl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EEC6B58C-9DB0-48DF-8732-0DC3C8442DE0}" type="datetime1">
              <a:rPr lang="ru-RU"/>
              <a:pPr>
                <a:defRPr/>
              </a:pPr>
              <a:t>25.11.2021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427236D9-BE1C-4362-B956-06A9A87E1A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5039088"/>
      </p:ext>
    </p:extLst>
  </p:cSld>
  <p:clrMapOvr>
    <a:masterClrMapping/>
  </p:clrMapOvr>
  <p:transition spd="slow" advClick="0" advTm="2000">
    <p:circl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DB095E17-4DDD-4891-81F7-C12115CE3382}" type="datetime1">
              <a:rPr lang="ru-RU"/>
              <a:pPr>
                <a:defRPr/>
              </a:pPr>
              <a:t>25.11.2021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4BA56DE7-7476-4846-8BE8-06C2383967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4481994"/>
      </p:ext>
    </p:extLst>
  </p:cSld>
  <p:clrMapOvr>
    <a:masterClrMapping/>
  </p:clrMapOvr>
  <p:transition spd="slow" advClick="0" advTm="2000">
    <p:circl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1904BC5E-ADB3-450D-AB26-893FF5BF903A}" type="datetime1">
              <a:rPr lang="ru-RU"/>
              <a:pPr>
                <a:defRPr/>
              </a:pPr>
              <a:t>25.11.2021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7CE4DAB6-3AEB-49F5-9803-B720E37855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6131289"/>
      </p:ext>
    </p:extLst>
  </p:cSld>
  <p:clrMapOvr>
    <a:masterClrMapping/>
  </p:clrMapOvr>
  <p:transition spd="slow" advClick="0" advTm="2000">
    <p:circl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DA76BDCD-ED5F-41FA-8EB9-1522088556BA}" type="datetime1">
              <a:rPr lang="ru-RU"/>
              <a:pPr>
                <a:defRPr/>
              </a:pPr>
              <a:t>25.11.2021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7CF62B55-6D13-4B5A-A3CF-FC12EAFDBD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282172"/>
      </p:ext>
    </p:extLst>
  </p:cSld>
  <p:clrMapOvr>
    <a:masterClrMapping/>
  </p:clrMapOvr>
  <p:transition spd="slow" advClick="0" advTm="2000">
    <p:circl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272A47B8-0833-4AEE-9DE8-B0DD397F2B29}" type="datetime1">
              <a:rPr lang="ru-RU"/>
              <a:pPr>
                <a:defRPr/>
              </a:pPr>
              <a:t>25.11.2021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D4FEA9F3-F336-48A1-A50A-26938987BB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6257985"/>
      </p:ext>
    </p:extLst>
  </p:cSld>
  <p:clrMapOvr>
    <a:masterClrMapping/>
  </p:clrMapOvr>
  <p:transition spd="slow" advClick="0" advTm="2000">
    <p:circl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E58BE1-6910-4CA5-9C16-537555DEE430}" type="datetimeFigureOut">
              <a:rPr lang="ru-RU"/>
              <a:pPr>
                <a:defRPr/>
              </a:pPr>
              <a:t>25.11.2021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E09CAB-DBC0-4E50-874E-B5D5DD23FA1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97120553"/>
      </p:ext>
    </p:extLst>
  </p:cSld>
  <p:clrMapOvr>
    <a:masterClrMapping/>
  </p:clrMapOvr>
  <p:transition spd="slow">
    <p:circl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BFCC476D-F07A-4ACD-A2C4-78E558EA56CB}" type="datetime1">
              <a:rPr lang="ru-RU"/>
              <a:pPr>
                <a:defRPr/>
              </a:pPr>
              <a:t>25.11.2021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2D9B373D-9780-47C7-A4A1-73B0B8CDD2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3708487"/>
      </p:ext>
    </p:extLst>
  </p:cSld>
  <p:clrMapOvr>
    <a:masterClrMapping/>
  </p:clrMapOvr>
  <p:transition spd="slow" advClick="0" advTm="2000">
    <p:circl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62210CB5-029B-47D4-B251-007E9077F70D}" type="datetime1">
              <a:rPr lang="ru-RU"/>
              <a:pPr>
                <a:defRPr/>
              </a:pPr>
              <a:t>25.11.2021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C6715403-5A8F-4297-B59C-DB4B51C5FD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7263587"/>
      </p:ext>
    </p:extLst>
  </p:cSld>
  <p:clrMapOvr>
    <a:masterClrMapping/>
  </p:clrMapOvr>
  <p:transition spd="slow" advClick="0" advTm="2000">
    <p:circl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69E84973-30CD-4CED-94FA-4C8BA552750F}" type="datetime1">
              <a:rPr lang="ru-RU"/>
              <a:pPr>
                <a:defRPr/>
              </a:pPr>
              <a:t>25.11.2021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B325C4EE-A9EC-48E4-9A29-1720C85E52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4783528"/>
      </p:ext>
    </p:extLst>
  </p:cSld>
  <p:clrMapOvr>
    <a:masterClrMapping/>
  </p:clrMapOvr>
  <p:transition spd="slow" advClick="0" advTm="2000">
    <p:circl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48AB4761-DC1D-49DE-BB97-B8D3664059C5}" type="datetime1">
              <a:rPr lang="ru-RU"/>
              <a:pPr>
                <a:defRPr/>
              </a:pPr>
              <a:t>25.11.2021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337791FD-7C78-41D9-95EC-98F4EA20C0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7212260"/>
      </p:ext>
    </p:extLst>
  </p:cSld>
  <p:clrMapOvr>
    <a:masterClrMapping/>
  </p:clrMapOvr>
  <p:transition spd="slow" advClick="0" advTm="2000">
    <p:circl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84B24414-637E-4C1F-950C-26D635FBECBB}" type="datetime1">
              <a:rPr lang="ru-RU"/>
              <a:pPr>
                <a:defRPr/>
              </a:pPr>
              <a:t>25.11.2021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9E9FED37-5271-4522-A857-4D5DE2743E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1104142"/>
      </p:ext>
    </p:extLst>
  </p:cSld>
  <p:clrMapOvr>
    <a:masterClrMapping/>
  </p:clrMapOvr>
  <p:transition spd="slow" advClick="0" advTm="2000">
    <p:circl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0C3F8DAE-AC3A-46F0-893F-C24ABAC91F6A}" type="datetime1">
              <a:rPr lang="ru-RU"/>
              <a:pPr>
                <a:defRPr/>
              </a:pPr>
              <a:t>25.11.2021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21D56467-9A67-4027-ACAA-49DB15147A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3794946"/>
      </p:ext>
    </p:extLst>
  </p:cSld>
  <p:clrMapOvr>
    <a:masterClrMapping/>
  </p:clrMapOvr>
  <p:transition spd="slow" advClick="0" advTm="2000">
    <p:circl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EEC6B58C-9DB0-48DF-8732-0DC3C8442DE0}" type="datetime1">
              <a:rPr lang="ru-RU"/>
              <a:pPr>
                <a:defRPr/>
              </a:pPr>
              <a:t>25.11.2021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10135176-1600-47F7-91CA-F35E2688DC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9148488"/>
      </p:ext>
    </p:extLst>
  </p:cSld>
  <p:clrMapOvr>
    <a:masterClrMapping/>
  </p:clrMapOvr>
  <p:transition spd="slow" advClick="0" advTm="2000">
    <p:circl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DB095E17-4DDD-4891-81F7-C12115CE3382}" type="datetime1">
              <a:rPr lang="ru-RU"/>
              <a:pPr>
                <a:defRPr/>
              </a:pPr>
              <a:t>25.11.2021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9CE3E098-67D9-46AC-9287-319EFDE60F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3791257"/>
      </p:ext>
    </p:extLst>
  </p:cSld>
  <p:clrMapOvr>
    <a:masterClrMapping/>
  </p:clrMapOvr>
  <p:transition spd="slow" advClick="0" advTm="2000">
    <p:circl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1904BC5E-ADB3-450D-AB26-893FF5BF903A}" type="datetime1">
              <a:rPr lang="ru-RU"/>
              <a:pPr>
                <a:defRPr/>
              </a:pPr>
              <a:t>25.11.2021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5A068D24-C93B-44AD-9DEB-1C7FC62A8B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7752071"/>
      </p:ext>
    </p:extLst>
  </p:cSld>
  <p:clrMapOvr>
    <a:masterClrMapping/>
  </p:clrMapOvr>
  <p:transition spd="slow" advClick="0" advTm="2000">
    <p:circl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DA76BDCD-ED5F-41FA-8EB9-1522088556BA}" type="datetime1">
              <a:rPr lang="ru-RU"/>
              <a:pPr>
                <a:defRPr/>
              </a:pPr>
              <a:t>25.11.2021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53A0332F-240A-4174-97ED-D2A678E215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209127"/>
      </p:ext>
    </p:extLst>
  </p:cSld>
  <p:clrMapOvr>
    <a:masterClrMapping/>
  </p:clrMapOvr>
  <p:transition spd="slow" advClick="0" advTm="2000">
    <p:circl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5948E5-B5FD-4FE6-BBE7-CB6B9A11EF19}" type="datetimeFigureOut">
              <a:rPr lang="ru-RU"/>
              <a:pPr>
                <a:defRPr/>
              </a:pPr>
              <a:t>25.11.2021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D8BF20-FDFC-4341-B8A7-5B2DA38338B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18846087"/>
      </p:ext>
    </p:extLst>
  </p:cSld>
  <p:clrMapOvr>
    <a:masterClrMapping/>
  </p:clrMapOvr>
  <p:transition spd="slow">
    <p:circl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272A47B8-0833-4AEE-9DE8-B0DD397F2B29}" type="datetime1">
              <a:rPr lang="ru-RU"/>
              <a:pPr>
                <a:defRPr/>
              </a:pPr>
              <a:t>25.11.2021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C57DB481-222A-4B23-B09B-6DD448A918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176877"/>
      </p:ext>
    </p:extLst>
  </p:cSld>
  <p:clrMapOvr>
    <a:masterClrMapping/>
  </p:clrMapOvr>
  <p:transition spd="slow" advClick="0" advTm="2000">
    <p:circl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BFCC476D-F07A-4ACD-A2C4-78E558EA56CB}" type="datetime1">
              <a:rPr lang="ru-RU"/>
              <a:pPr>
                <a:defRPr/>
              </a:pPr>
              <a:t>25.11.2021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3AE3628E-F5AD-4B0F-B1C3-E7D02C30DE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6643662"/>
      </p:ext>
    </p:extLst>
  </p:cSld>
  <p:clrMapOvr>
    <a:masterClrMapping/>
  </p:clrMapOvr>
  <p:transition spd="slow" advClick="0" advTm="2000">
    <p:circl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62210CB5-029B-47D4-B251-007E9077F70D}" type="datetime1">
              <a:rPr lang="ru-RU"/>
              <a:pPr>
                <a:defRPr/>
              </a:pPr>
              <a:t>25.11.2021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5C22C3A7-1846-4832-91AE-F8F5A41B50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6016232"/>
      </p:ext>
    </p:extLst>
  </p:cSld>
  <p:clrMapOvr>
    <a:masterClrMapping/>
  </p:clrMapOvr>
  <p:transition spd="slow" advClick="0" advTm="2000">
    <p:circl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69E84973-30CD-4CED-94FA-4C8BA552750F}" type="datetime1">
              <a:rPr lang="ru-RU"/>
              <a:pPr>
                <a:defRPr/>
              </a:pPr>
              <a:t>25.11.2021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5658440A-AD73-4E7A-BBAD-3254881A58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022161"/>
      </p:ext>
    </p:extLst>
  </p:cSld>
  <p:clrMapOvr>
    <a:masterClrMapping/>
  </p:clrMapOvr>
  <p:transition spd="slow" advClick="0" advTm="2000">
    <p:circl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48AB4761-DC1D-49DE-BB97-B8D3664059C5}" type="datetime1">
              <a:rPr lang="ru-RU"/>
              <a:pPr>
                <a:defRPr/>
              </a:pPr>
              <a:t>25.11.2021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CA4C9887-A3C5-46CA-958C-5BA983CE62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729451"/>
      </p:ext>
    </p:extLst>
  </p:cSld>
  <p:clrMapOvr>
    <a:masterClrMapping/>
  </p:clrMapOvr>
  <p:transition spd="slow" advClick="0" advTm="2000">
    <p:circl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84B24414-637E-4C1F-950C-26D635FBECBB}" type="datetime1">
              <a:rPr lang="ru-RU"/>
              <a:pPr>
                <a:defRPr/>
              </a:pPr>
              <a:t>25.11.2021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B1874FBB-D90B-4749-B930-ECAB890568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6617769"/>
      </p:ext>
    </p:extLst>
  </p:cSld>
  <p:clrMapOvr>
    <a:masterClrMapping/>
  </p:clrMapOvr>
  <p:transition spd="slow" advClick="0" advTm="2000">
    <p:circl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0C3F8DAE-AC3A-46F0-893F-C24ABAC91F6A}" type="datetime1">
              <a:rPr lang="ru-RU"/>
              <a:pPr>
                <a:defRPr/>
              </a:pPr>
              <a:t>25.11.2021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F1E70310-DF68-49F2-B718-A6F791DF62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1537040"/>
      </p:ext>
    </p:extLst>
  </p:cSld>
  <p:clrMapOvr>
    <a:masterClrMapping/>
  </p:clrMapOvr>
  <p:transition spd="slow" advClick="0" advTm="2000">
    <p:circl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31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650DF4-1333-4812-A3D1-8707BFB97808}" type="datetimeFigureOut">
              <a:rPr lang="ru-RU"/>
              <a:pPr>
                <a:defRPr/>
              </a:pPr>
              <a:t>25.11.2021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D45E7F-892B-458E-8A83-640BAA8B505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16791456"/>
      </p:ext>
    </p:extLst>
  </p:cSld>
  <p:clrMapOvr>
    <a:masterClrMapping/>
  </p:clrMapOvr>
  <p:transition spd="slow">
    <p:circl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4E9086-FEE8-4B32-A26E-62DB05531803}" type="datetimeFigureOut">
              <a:rPr lang="ru-RU"/>
              <a:pPr>
                <a:defRPr/>
              </a:pPr>
              <a:t>25.11.2021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6F50EC-E61B-4CC1-A973-F4E1D65394C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01327067"/>
      </p:ext>
    </p:extLst>
  </p:cSld>
  <p:clrMapOvr>
    <a:masterClrMapping/>
  </p:clrMapOvr>
  <p:transition spd="slow">
    <p:circle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7C1FA5-49C2-46F4-9C88-08E179ABB5BD}" type="datetimeFigureOut">
              <a:rPr lang="ru-RU"/>
              <a:pPr>
                <a:defRPr/>
              </a:pPr>
              <a:t>25.11.2021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7EEEAB-D92A-4432-ADA4-8941B14E7D8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69162071"/>
      </p:ext>
    </p:extLst>
  </p:cSld>
  <p:clrMapOvr>
    <a:masterClrMapping/>
  </p:clrMapOvr>
  <p:transition spd="slow">
    <p:circl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7E8244-5F2D-476B-B0FD-85E962077EE0}" type="datetimeFigureOut">
              <a:rPr lang="ru-RU"/>
              <a:pPr>
                <a:defRPr/>
              </a:pPr>
              <a:t>25.11.2021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80D0C6-DDCE-47AF-9592-4A7398AC2D6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33674003"/>
      </p:ext>
    </p:extLst>
  </p:cSld>
  <p:clrMapOvr>
    <a:masterClrMapping/>
  </p:clrMapOvr>
  <p:transition spd="slow">
    <p:circle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5F4A39-330D-4AD4-83F3-0392110B60E1}" type="datetimeFigureOut">
              <a:rPr lang="ru-RU"/>
              <a:pPr>
                <a:defRPr/>
              </a:pPr>
              <a:t>25.11.2021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5C3E1D-67FF-41D2-BED2-5DBA6481881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44137512"/>
      </p:ext>
    </p:extLst>
  </p:cSld>
  <p:clrMapOvr>
    <a:masterClrMapping/>
  </p:clrMapOvr>
  <p:transition spd="slow">
    <p:circle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F2144F-61E9-4CC5-8F98-1043344714EA}" type="datetimeFigureOut">
              <a:rPr lang="ru-RU"/>
              <a:pPr>
                <a:defRPr/>
              </a:pPr>
              <a:t>25.11.2021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836FBD-6ECA-4FC7-90B3-248DBFC636C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71197270"/>
      </p:ext>
    </p:extLst>
  </p:cSld>
  <p:clrMapOvr>
    <a:masterClrMapping/>
  </p:clrMapOvr>
  <p:transition spd="slow">
    <p:circle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6B3FA3-7D33-4757-98A3-3919A0D6C4DF}" type="datetimeFigureOut">
              <a:rPr lang="ru-RU"/>
              <a:pPr>
                <a:defRPr/>
              </a:pPr>
              <a:t>25.11.2021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B2F53F-CA72-4E77-B104-E2A92198906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83583179"/>
      </p:ext>
    </p:extLst>
  </p:cSld>
  <p:clrMapOvr>
    <a:masterClrMapping/>
  </p:clrMapOvr>
  <p:transition spd="slow">
    <p:circle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2529F2-F8A3-48C3-BAB9-E7070F52621D}" type="datetimeFigureOut">
              <a:rPr lang="ru-RU"/>
              <a:pPr>
                <a:defRPr/>
              </a:pPr>
              <a:t>25.11.2021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7ECEDA-1BD1-463C-AF28-9D04FA2478F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94115347"/>
      </p:ext>
    </p:extLst>
  </p:cSld>
  <p:clrMapOvr>
    <a:masterClrMapping/>
  </p:clrMapOvr>
  <p:transition spd="slow">
    <p:circle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97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3D546A-1D6C-4527-9DAC-A28A683B522A}" type="datetimeFigureOut">
              <a:rPr lang="ru-RU"/>
              <a:pPr>
                <a:defRPr/>
              </a:pPr>
              <a:t>25.11.2021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39404A-754B-4C3A-9B76-2DBAD17907B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56919798"/>
      </p:ext>
    </p:extLst>
  </p:cSld>
  <p:clrMapOvr>
    <a:masterClrMapping/>
  </p:clrMapOvr>
  <p:transition spd="slow">
    <p:circle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1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2128C5-5156-451D-8985-FC410D8C4ACC}" type="datetimeFigureOut">
              <a:rPr lang="ru-RU"/>
              <a:pPr>
                <a:defRPr/>
              </a:pPr>
              <a:t>25.11.2021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9AFFB0-2E79-4B54-BFE7-28E285F20F6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73859153"/>
      </p:ext>
    </p:extLst>
  </p:cSld>
  <p:clrMapOvr>
    <a:masterClrMapping/>
  </p:clrMapOvr>
  <p:transition spd="slow">
    <p:circle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B8AFE5-E6DC-4374-8360-0122E08ECF74}" type="datetimeFigureOut">
              <a:rPr lang="ru-RU"/>
              <a:pPr>
                <a:defRPr/>
              </a:pPr>
              <a:t>25.11.2021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71D326-102B-49BB-9271-1E5074E1A43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98264229"/>
      </p:ext>
    </p:extLst>
  </p:cSld>
  <p:clrMapOvr>
    <a:masterClrMapping/>
  </p:clrMapOvr>
  <p:transition spd="slow">
    <p:circle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488F2D-ACDB-4001-ABC6-CC9927E95880}" type="datetimeFigureOut">
              <a:rPr lang="ru-RU"/>
              <a:pPr>
                <a:defRPr/>
              </a:pPr>
              <a:t>25.11.2021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475169-EB0A-41DF-B4D7-43285866C5B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3887930"/>
      </p:ext>
    </p:extLst>
  </p:cSld>
  <p:clrMapOvr>
    <a:masterClrMapping/>
  </p:clrMapOvr>
  <p:transition spd="slow">
    <p:circle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7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99E21245-2469-4D73-9DEA-C5607723A037}" type="datetime1">
              <a:rPr lang="ru-RU"/>
              <a:pPr>
                <a:defRPr/>
              </a:pPr>
              <a:t>25.11.2021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E0C0CC58-EB6C-43CB-8AE4-BF71381290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6868496"/>
      </p:ext>
    </p:extLst>
  </p:cSld>
  <p:clrMapOvr>
    <a:masterClrMapping/>
  </p:clrMapOvr>
  <p:transition spd="slow">
    <p:circle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0AF2C476-5354-4649-A32A-DD3E7BB83101}" type="datetime1">
              <a:rPr lang="ru-RU"/>
              <a:pPr>
                <a:defRPr/>
              </a:pPr>
              <a:t>25.11.2021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1DB3C59B-04BC-4DDF-A8FB-611F8505D1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129220"/>
      </p:ext>
    </p:extLst>
  </p:cSld>
  <p:clrMapOvr>
    <a:masterClrMapping/>
  </p:clrMapOvr>
  <p:transition spd="slow">
    <p:circl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8EC49D-A89A-4253-932F-9B2344055EEC}" type="datetimeFigureOut">
              <a:rPr lang="ru-RU"/>
              <a:pPr>
                <a:defRPr/>
              </a:pPr>
              <a:t>25.11.2021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5D8F27-D6F1-41B6-BD00-4DA646AC314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21692643"/>
      </p:ext>
    </p:extLst>
  </p:cSld>
  <p:clrMapOvr>
    <a:masterClrMapping/>
  </p:clrMapOvr>
  <p:transition spd="slow">
    <p:circle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A950F1F5-BA40-4C2A-BE01-A1BFDE64A211}" type="datetime1">
              <a:rPr lang="ru-RU"/>
              <a:pPr>
                <a:defRPr/>
              </a:pPr>
              <a:t>25.11.2021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9162B100-401B-4A5C-B18B-5CC44716BD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5767233"/>
      </p:ext>
    </p:extLst>
  </p:cSld>
  <p:clrMapOvr>
    <a:masterClrMapping/>
  </p:clrMapOvr>
  <p:transition spd="slow">
    <p:circle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F0785906-0B60-452E-AA91-1CAA2D7ED848}" type="datetime1">
              <a:rPr lang="ru-RU"/>
              <a:pPr>
                <a:defRPr/>
              </a:pPr>
              <a:t>25.11.2021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192300BD-7A49-40D0-977E-B9700EF988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2685733"/>
      </p:ext>
    </p:extLst>
  </p:cSld>
  <p:clrMapOvr>
    <a:masterClrMapping/>
  </p:clrMapOvr>
  <p:transition spd="slow">
    <p:circle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30F5B5C3-AFE1-4905-A1E8-5E8D56FA478B}" type="datetime1">
              <a:rPr lang="ru-RU"/>
              <a:pPr>
                <a:defRPr/>
              </a:pPr>
              <a:t>25.11.2021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4211C47C-88E3-46A5-A27E-91DBC3C8EF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4444102"/>
      </p:ext>
    </p:extLst>
  </p:cSld>
  <p:clrMapOvr>
    <a:masterClrMapping/>
  </p:clrMapOvr>
  <p:transition spd="slow">
    <p:circle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0DB5FEFB-18E9-4148-822A-3047120ACE82}" type="datetime1">
              <a:rPr lang="ru-RU"/>
              <a:pPr>
                <a:defRPr/>
              </a:pPr>
              <a:t>25.11.2021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A5B07866-B2BF-4DC3-9907-F3E22B2DFE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6472195"/>
      </p:ext>
    </p:extLst>
  </p:cSld>
  <p:clrMapOvr>
    <a:masterClrMapping/>
  </p:clrMapOvr>
  <p:transition spd="slow">
    <p:circle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7ABC38A7-D351-4C7D-B550-B7829CABDF9F}" type="datetime1">
              <a:rPr lang="ru-RU"/>
              <a:pPr>
                <a:defRPr/>
              </a:pPr>
              <a:t>25.11.2021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0782DB94-7E8F-4891-A2F8-ADCFCB3536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535927"/>
      </p:ext>
    </p:extLst>
  </p:cSld>
  <p:clrMapOvr>
    <a:masterClrMapping/>
  </p:clrMapOvr>
  <p:transition spd="slow">
    <p:circle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16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96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16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1C1E42AF-77E3-4263-B029-3591615EC9CD}" type="datetime1">
              <a:rPr lang="ru-RU"/>
              <a:pPr>
                <a:defRPr/>
              </a:pPr>
              <a:t>25.11.2021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22AED4A8-1F59-477C-A76A-889E4ECC4E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913240"/>
      </p:ext>
    </p:extLst>
  </p:cSld>
  <p:clrMapOvr>
    <a:masterClrMapping/>
  </p:clrMapOvr>
  <p:transition spd="slow">
    <p:circle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11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B5C98F9A-4E08-4C4C-97B0-600C03D0E1BB}" type="datetime1">
              <a:rPr lang="ru-RU"/>
              <a:pPr>
                <a:defRPr/>
              </a:pPr>
              <a:t>25.11.2021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47857C1B-27B0-4493-858D-3942C0E492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1897430"/>
      </p:ext>
    </p:extLst>
  </p:cSld>
  <p:clrMapOvr>
    <a:masterClrMapping/>
  </p:clrMapOvr>
  <p:transition spd="slow">
    <p:circle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0E4E408E-9AD0-4548-934F-40E01F9A7A2C}" type="datetime1">
              <a:rPr lang="ru-RU"/>
              <a:pPr>
                <a:defRPr/>
              </a:pPr>
              <a:t>25.11.2021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00A18E44-CA80-42C3-BAA1-6D4C8B912E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355033"/>
      </p:ext>
    </p:extLst>
  </p:cSld>
  <p:clrMapOvr>
    <a:masterClrMapping/>
  </p:clrMapOvr>
  <p:transition spd="slow">
    <p:circle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629D73D2-422B-4C34-86A2-7F066E9E9A32}" type="datetime1">
              <a:rPr lang="ru-RU"/>
              <a:pPr>
                <a:defRPr/>
              </a:pPr>
              <a:t>25.11.2021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C3495ED0-4D7C-44FC-A533-600C20439F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1805903"/>
      </p:ext>
    </p:extLst>
  </p:cSld>
  <p:clrMapOvr>
    <a:masterClrMapping/>
  </p:clrMapOvr>
  <p:transition spd="slow">
    <p:circle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65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BCFBA8-19A9-47E6-B9F1-CBD670E3A52E}" type="datetimeFigureOut">
              <a:rPr lang="ru-RU"/>
              <a:pPr>
                <a:defRPr/>
              </a:pPr>
              <a:t>25.11.2021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A0DD0C-65BB-4E11-8B2B-28564FD1ABB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63653587"/>
      </p:ext>
    </p:extLst>
  </p:cSld>
  <p:clrMapOvr>
    <a:masterClrMapping/>
  </p:clrMapOvr>
  <p:transition advClick="0" advTm="1000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97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729CB0-FBDA-405F-886D-AD8C6E14448D}" type="datetimeFigureOut">
              <a:rPr lang="ru-RU"/>
              <a:pPr>
                <a:defRPr/>
              </a:pPr>
              <a:t>25.11.2021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105307-F89B-46C3-AD92-BCA4125F045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45996146"/>
      </p:ext>
    </p:extLst>
  </p:cSld>
  <p:clrMapOvr>
    <a:masterClrMapping/>
  </p:clrMapOvr>
  <p:transition spd="slow">
    <p:circle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E7E272-7F59-422C-B420-EE005C22ADB2}" type="datetimeFigureOut">
              <a:rPr lang="ru-RU"/>
              <a:pPr>
                <a:defRPr/>
              </a:pPr>
              <a:t>25.11.2021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5661FB-87AC-48B2-B924-0F2F60907BD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54750175"/>
      </p:ext>
    </p:extLst>
  </p:cSld>
  <p:clrMapOvr>
    <a:masterClrMapping/>
  </p:clrMapOvr>
  <p:transition advClick="0" advTm="1000">
    <p:dissolve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D0BECB-9A9D-42D2-85C2-352A1F8790C5}" type="datetimeFigureOut">
              <a:rPr lang="ru-RU"/>
              <a:pPr>
                <a:defRPr/>
              </a:pPr>
              <a:t>25.11.2021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14D412-ADE5-4330-8AE1-B65078DCA3A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59686067"/>
      </p:ext>
    </p:extLst>
  </p:cSld>
  <p:clrMapOvr>
    <a:masterClrMapping/>
  </p:clrMapOvr>
  <p:transition advClick="0" advTm="1000">
    <p:dissolve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06DB63-B62D-4AD0-BA2A-B51C78814276}" type="datetimeFigureOut">
              <a:rPr lang="ru-RU"/>
              <a:pPr>
                <a:defRPr/>
              </a:pPr>
              <a:t>25.11.2021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0B241A-4F94-4F89-8E10-AF247BD5879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38738164"/>
      </p:ext>
    </p:extLst>
  </p:cSld>
  <p:clrMapOvr>
    <a:masterClrMapping/>
  </p:clrMapOvr>
  <p:transition advClick="0" advTm="1000">
    <p:dissolve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43BC60-5D8C-4AEF-ADF3-45388B329F90}" type="datetimeFigureOut">
              <a:rPr lang="ru-RU"/>
              <a:pPr>
                <a:defRPr/>
              </a:pPr>
              <a:t>25.11.2021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A509DE-DA94-417E-9CFC-9180CA9F73D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09360051"/>
      </p:ext>
    </p:extLst>
  </p:cSld>
  <p:clrMapOvr>
    <a:masterClrMapping/>
  </p:clrMapOvr>
  <p:transition advClick="0" advTm="1000">
    <p:dissolve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FFA2F5-04AF-41E8-B682-EFB678609425}" type="datetimeFigureOut">
              <a:rPr lang="ru-RU"/>
              <a:pPr>
                <a:defRPr/>
              </a:pPr>
              <a:t>25.11.2021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42FDC7-A1D9-4FF7-9AC2-973215E5ED9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05970321"/>
      </p:ext>
    </p:extLst>
  </p:cSld>
  <p:clrMapOvr>
    <a:masterClrMapping/>
  </p:clrMapOvr>
  <p:transition advClick="0" advTm="1000">
    <p:dissolve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0CDF5C-113B-49EF-9214-064CF0CF2CF1}" type="datetimeFigureOut">
              <a:rPr lang="ru-RU"/>
              <a:pPr>
                <a:defRPr/>
              </a:pPr>
              <a:t>25.11.2021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EE6CF2-8CE6-42C9-A53F-7F12E43ED6C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25653267"/>
      </p:ext>
    </p:extLst>
  </p:cSld>
  <p:clrMapOvr>
    <a:masterClrMapping/>
  </p:clrMapOvr>
  <p:transition advClick="0" advTm="1000">
    <p:dissolve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16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804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16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F6CA3F-3457-44C8-B6A6-75B2C038AE82}" type="datetimeFigureOut">
              <a:rPr lang="ru-RU"/>
              <a:pPr>
                <a:defRPr/>
              </a:pPr>
              <a:t>25.11.2021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BD5133-BB3C-4788-AC90-C5AF5431753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39993411"/>
      </p:ext>
    </p:extLst>
  </p:cSld>
  <p:clrMapOvr>
    <a:masterClrMapping/>
  </p:clrMapOvr>
  <p:transition advClick="0" advTm="1000">
    <p:dissolve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49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51DAC0-C1E1-4A01-AC34-BEFDFDCE9019}" type="datetimeFigureOut">
              <a:rPr lang="ru-RU"/>
              <a:pPr>
                <a:defRPr/>
              </a:pPr>
              <a:t>25.11.2021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6B16AB-9A05-40C0-9A10-75072DF0950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84647961"/>
      </p:ext>
    </p:extLst>
  </p:cSld>
  <p:clrMapOvr>
    <a:masterClrMapping/>
  </p:clrMapOvr>
  <p:transition advClick="0" advTm="1000">
    <p:dissolve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FF6025-95F7-477F-A825-4AE2B4881E79}" type="datetimeFigureOut">
              <a:rPr lang="ru-RU"/>
              <a:pPr>
                <a:defRPr/>
              </a:pPr>
              <a:t>25.11.2021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3B7D88-0430-4444-93EA-279BEC717C8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52514671"/>
      </p:ext>
    </p:extLst>
  </p:cSld>
  <p:clrMapOvr>
    <a:masterClrMapping/>
  </p:clrMapOvr>
  <p:transition advClick="0" advTm="1000">
    <p:dissolve/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DFE15A-15CF-4626-A791-5B494A078698}" type="datetimeFigureOut">
              <a:rPr lang="ru-RU"/>
              <a:pPr>
                <a:defRPr/>
              </a:pPr>
              <a:t>25.11.2021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6E7833-54C7-4CAD-868E-A3510F5E78B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27681910"/>
      </p:ext>
    </p:extLst>
  </p:cSld>
  <p:clrMapOvr>
    <a:masterClrMapping/>
  </p:clrMapOvr>
  <p:transition advClick="0" advTm="1000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1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FBA4AB-2AB7-4FD8-949C-242DFFCC78AD}" type="datetimeFigureOut">
              <a:rPr lang="ru-RU"/>
              <a:pPr>
                <a:defRPr/>
              </a:pPr>
              <a:t>25.11.2021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DDA8F7-91D4-4B5A-B9F7-FBB836D42A1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81173589"/>
      </p:ext>
    </p:extLst>
  </p:cSld>
  <p:clrMapOvr>
    <a:masterClrMapping/>
  </p:clrMapOvr>
  <p:transition spd="slow">
    <p:circle/>
  </p:transition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7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99E21245-2469-4D73-9DEA-C5607723A037}" type="datetime1">
              <a:rPr lang="ru-RU"/>
              <a:pPr>
                <a:defRPr/>
              </a:pPr>
              <a:t>25.11.2021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0A51EB9A-73BB-4F4A-8138-32ABD4C01C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7604119"/>
      </p:ext>
    </p:extLst>
  </p:cSld>
  <p:clrMapOvr>
    <a:masterClrMapping/>
  </p:clrMapOvr>
  <p:transition spd="slow">
    <p:circle/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0AF2C476-5354-4649-A32A-DD3E7BB83101}" type="datetime1">
              <a:rPr lang="ru-RU"/>
              <a:pPr>
                <a:defRPr/>
              </a:pPr>
              <a:t>25.11.2021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E378C55F-3BE9-43E9-91EA-49A3009485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9552558"/>
      </p:ext>
    </p:extLst>
  </p:cSld>
  <p:clrMapOvr>
    <a:masterClrMapping/>
  </p:clrMapOvr>
  <p:transition spd="slow">
    <p:circle/>
  </p:transition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A950F1F5-BA40-4C2A-BE01-A1BFDE64A211}" type="datetime1">
              <a:rPr lang="ru-RU"/>
              <a:pPr>
                <a:defRPr/>
              </a:pPr>
              <a:t>25.11.2021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F5349399-719A-496E-8CD6-7BC409E5EC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8163257"/>
      </p:ext>
    </p:extLst>
  </p:cSld>
  <p:clrMapOvr>
    <a:masterClrMapping/>
  </p:clrMapOvr>
  <p:transition spd="slow">
    <p:circle/>
  </p:transition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F0785906-0B60-452E-AA91-1CAA2D7ED848}" type="datetime1">
              <a:rPr lang="ru-RU"/>
              <a:pPr>
                <a:defRPr/>
              </a:pPr>
              <a:t>25.11.2021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85DEBDE0-0E51-4B14-A449-226C7612F8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4502093"/>
      </p:ext>
    </p:extLst>
  </p:cSld>
  <p:clrMapOvr>
    <a:masterClrMapping/>
  </p:clrMapOvr>
  <p:transition spd="slow">
    <p:circle/>
  </p:transition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30F5B5C3-AFE1-4905-A1E8-5E8D56FA478B}" type="datetime1">
              <a:rPr lang="ru-RU"/>
              <a:pPr>
                <a:defRPr/>
              </a:pPr>
              <a:t>25.11.2021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BE947E19-4245-4FFD-829F-464BE02177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2846970"/>
      </p:ext>
    </p:extLst>
  </p:cSld>
  <p:clrMapOvr>
    <a:masterClrMapping/>
  </p:clrMapOvr>
  <p:transition spd="slow">
    <p:circle/>
  </p:transition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0DB5FEFB-18E9-4148-822A-3047120ACE82}" type="datetime1">
              <a:rPr lang="ru-RU"/>
              <a:pPr>
                <a:defRPr/>
              </a:pPr>
              <a:t>25.11.2021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3E21CA88-41D7-4E05-BBA6-BBFD9B4C8B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9614505"/>
      </p:ext>
    </p:extLst>
  </p:cSld>
  <p:clrMapOvr>
    <a:masterClrMapping/>
  </p:clrMapOvr>
  <p:transition spd="slow">
    <p:circle/>
  </p:transition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7ABC38A7-D351-4C7D-B550-B7829CABDF9F}" type="datetime1">
              <a:rPr lang="ru-RU"/>
              <a:pPr>
                <a:defRPr/>
              </a:pPr>
              <a:t>25.11.2021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2650BB88-E57F-4FCC-BD8F-ABF6AC70A1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3615888"/>
      </p:ext>
    </p:extLst>
  </p:cSld>
  <p:clrMapOvr>
    <a:masterClrMapping/>
  </p:clrMapOvr>
  <p:transition spd="slow">
    <p:circle/>
  </p:transition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16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96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16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1C1E42AF-77E3-4263-B029-3591615EC9CD}" type="datetime1">
              <a:rPr lang="ru-RU"/>
              <a:pPr>
                <a:defRPr/>
              </a:pPr>
              <a:t>25.11.2021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3DBC3833-D0BA-4068-B212-BB3C19481D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217508"/>
      </p:ext>
    </p:extLst>
  </p:cSld>
  <p:clrMapOvr>
    <a:masterClrMapping/>
  </p:clrMapOvr>
  <p:transition spd="slow">
    <p:circle/>
  </p:transition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11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B5C98F9A-4E08-4C4C-97B0-600C03D0E1BB}" type="datetime1">
              <a:rPr lang="ru-RU"/>
              <a:pPr>
                <a:defRPr/>
              </a:pPr>
              <a:t>25.11.2021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31C172FE-54F2-4C21-84A9-CDD2B01E06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3532657"/>
      </p:ext>
    </p:extLst>
  </p:cSld>
  <p:clrMapOvr>
    <a:masterClrMapping/>
  </p:clrMapOvr>
  <p:transition spd="slow">
    <p:circle/>
  </p:transition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0E4E408E-9AD0-4548-934F-40E01F9A7A2C}" type="datetime1">
              <a:rPr lang="ru-RU"/>
              <a:pPr>
                <a:defRPr/>
              </a:pPr>
              <a:t>25.11.2021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E07F3FDC-BB08-417E-A836-A7043EACA8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7477851"/>
      </p:ext>
    </p:extLst>
  </p:cSld>
  <p:clrMapOvr>
    <a:masterClrMapping/>
  </p:clrMapOvr>
  <p:transition spd="slow">
    <p:circl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8.xml"/><Relationship Id="rId3" Type="http://schemas.openxmlformats.org/officeDocument/2006/relationships/slideLayout" Target="../slideLayouts/slideLayout103.xml"/><Relationship Id="rId7" Type="http://schemas.openxmlformats.org/officeDocument/2006/relationships/slideLayout" Target="../slideLayouts/slideLayout107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2.xml"/><Relationship Id="rId1" Type="http://schemas.openxmlformats.org/officeDocument/2006/relationships/slideLayout" Target="../slideLayouts/slideLayout101.xml"/><Relationship Id="rId6" Type="http://schemas.openxmlformats.org/officeDocument/2006/relationships/slideLayout" Target="../slideLayouts/slideLayout106.xml"/><Relationship Id="rId11" Type="http://schemas.openxmlformats.org/officeDocument/2006/relationships/slideLayout" Target="../slideLayouts/slideLayout111.xml"/><Relationship Id="rId5" Type="http://schemas.openxmlformats.org/officeDocument/2006/relationships/slideLayout" Target="../slideLayouts/slideLayout105.xml"/><Relationship Id="rId10" Type="http://schemas.openxmlformats.org/officeDocument/2006/relationships/slideLayout" Target="../slideLayouts/slideLayout110.xml"/><Relationship Id="rId4" Type="http://schemas.openxmlformats.org/officeDocument/2006/relationships/slideLayout" Target="../slideLayouts/slideLayout104.xml"/><Relationship Id="rId9" Type="http://schemas.openxmlformats.org/officeDocument/2006/relationships/slideLayout" Target="../slideLayouts/slideLayout109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9.xml"/><Relationship Id="rId3" Type="http://schemas.openxmlformats.org/officeDocument/2006/relationships/slideLayout" Target="../slideLayouts/slideLayout114.xml"/><Relationship Id="rId7" Type="http://schemas.openxmlformats.org/officeDocument/2006/relationships/slideLayout" Target="../slideLayouts/slideLayout118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3.xml"/><Relationship Id="rId1" Type="http://schemas.openxmlformats.org/officeDocument/2006/relationships/slideLayout" Target="../slideLayouts/slideLayout112.xml"/><Relationship Id="rId6" Type="http://schemas.openxmlformats.org/officeDocument/2006/relationships/slideLayout" Target="../slideLayouts/slideLayout117.xml"/><Relationship Id="rId11" Type="http://schemas.openxmlformats.org/officeDocument/2006/relationships/slideLayout" Target="../slideLayouts/slideLayout122.xml"/><Relationship Id="rId5" Type="http://schemas.openxmlformats.org/officeDocument/2006/relationships/slideLayout" Target="../slideLayouts/slideLayout116.xml"/><Relationship Id="rId10" Type="http://schemas.openxmlformats.org/officeDocument/2006/relationships/slideLayout" Target="../slideLayouts/slideLayout121.xml"/><Relationship Id="rId4" Type="http://schemas.openxmlformats.org/officeDocument/2006/relationships/slideLayout" Target="../slideLayouts/slideLayout115.xml"/><Relationship Id="rId9" Type="http://schemas.openxmlformats.org/officeDocument/2006/relationships/slideLayout" Target="../slideLayouts/slideLayout120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0.xml"/><Relationship Id="rId3" Type="http://schemas.openxmlformats.org/officeDocument/2006/relationships/slideLayout" Target="../slideLayouts/slideLayout125.xml"/><Relationship Id="rId7" Type="http://schemas.openxmlformats.org/officeDocument/2006/relationships/slideLayout" Target="../slideLayouts/slideLayout129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4.xml"/><Relationship Id="rId1" Type="http://schemas.openxmlformats.org/officeDocument/2006/relationships/slideLayout" Target="../slideLayouts/slideLayout123.xml"/><Relationship Id="rId6" Type="http://schemas.openxmlformats.org/officeDocument/2006/relationships/slideLayout" Target="../slideLayouts/slideLayout128.xml"/><Relationship Id="rId11" Type="http://schemas.openxmlformats.org/officeDocument/2006/relationships/slideLayout" Target="../slideLayouts/slideLayout133.xml"/><Relationship Id="rId5" Type="http://schemas.openxmlformats.org/officeDocument/2006/relationships/slideLayout" Target="../slideLayouts/slideLayout127.xml"/><Relationship Id="rId10" Type="http://schemas.openxmlformats.org/officeDocument/2006/relationships/slideLayout" Target="../slideLayouts/slideLayout132.xml"/><Relationship Id="rId4" Type="http://schemas.openxmlformats.org/officeDocument/2006/relationships/slideLayout" Target="../slideLayouts/slideLayout126.xml"/><Relationship Id="rId9" Type="http://schemas.openxmlformats.org/officeDocument/2006/relationships/slideLayout" Target="../slideLayouts/slideLayout13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0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7.xml"/><Relationship Id="rId3" Type="http://schemas.openxmlformats.org/officeDocument/2006/relationships/slideLayout" Target="../slideLayouts/slideLayout92.xml"/><Relationship Id="rId7" Type="http://schemas.openxmlformats.org/officeDocument/2006/relationships/slideLayout" Target="../slideLayouts/slideLayout96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1.xml"/><Relationship Id="rId1" Type="http://schemas.openxmlformats.org/officeDocument/2006/relationships/slideLayout" Target="../slideLayouts/slideLayout90.xml"/><Relationship Id="rId6" Type="http://schemas.openxmlformats.org/officeDocument/2006/relationships/slideLayout" Target="../slideLayouts/slideLayout95.xml"/><Relationship Id="rId11" Type="http://schemas.openxmlformats.org/officeDocument/2006/relationships/slideLayout" Target="../slideLayouts/slideLayout100.xml"/><Relationship Id="rId5" Type="http://schemas.openxmlformats.org/officeDocument/2006/relationships/slideLayout" Target="../slideLayouts/slideLayout94.xml"/><Relationship Id="rId10" Type="http://schemas.openxmlformats.org/officeDocument/2006/relationships/slideLayout" Target="../slideLayouts/slideLayout99.xml"/><Relationship Id="rId4" Type="http://schemas.openxmlformats.org/officeDocument/2006/relationships/slideLayout" Target="../slideLayouts/slideLayout93.xml"/><Relationship Id="rId9" Type="http://schemas.openxmlformats.org/officeDocument/2006/relationships/slideLayout" Target="../slideLayouts/slideLayout9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diagBrick">
          <a:fgClr>
            <a:srgbClr val="BDECF9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D72B67C1-1D10-4D05-8E2C-277B95052358}" type="datetimeFigureOut">
              <a:rPr lang="ru-RU"/>
              <a:pPr>
                <a:defRPr/>
              </a:pPr>
              <a:t>25.11.2021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842EAC52-425A-4799-A2E5-3C55401002A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0952" r:id="rId1"/>
    <p:sldLayoutId id="2147490953" r:id="rId2"/>
    <p:sldLayoutId id="2147490954" r:id="rId3"/>
    <p:sldLayoutId id="2147490955" r:id="rId4"/>
    <p:sldLayoutId id="2147490956" r:id="rId5"/>
    <p:sldLayoutId id="2147490957" r:id="rId6"/>
    <p:sldLayoutId id="2147490958" r:id="rId7"/>
    <p:sldLayoutId id="2147490959" r:id="rId8"/>
    <p:sldLayoutId id="2147490960" r:id="rId9"/>
    <p:sldLayoutId id="2147490961" r:id="rId10"/>
    <p:sldLayoutId id="2147490962" r:id="rId11"/>
  </p:sldLayoutIdLst>
  <p:transition spd="slow">
    <p:circle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diagBrick">
          <a:fgClr>
            <a:srgbClr val="BDECF9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43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 defTabSz="685800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04E5161B-792F-4095-A864-8C4B20219DD7}" type="datetime1">
              <a:rPr lang="ru-RU"/>
              <a:pPr>
                <a:defRPr/>
              </a:pPr>
              <a:t>25.11.2021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 defTabSz="685800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 defTabSz="685800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6F24FCB4-8E1B-4DA2-999D-E2091EE913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1052" r:id="rId1"/>
    <p:sldLayoutId id="2147491053" r:id="rId2"/>
    <p:sldLayoutId id="2147491054" r:id="rId3"/>
    <p:sldLayoutId id="2147491055" r:id="rId4"/>
    <p:sldLayoutId id="2147491056" r:id="rId5"/>
    <p:sldLayoutId id="2147491057" r:id="rId6"/>
    <p:sldLayoutId id="2147491058" r:id="rId7"/>
    <p:sldLayoutId id="2147491059" r:id="rId8"/>
    <p:sldLayoutId id="2147491060" r:id="rId9"/>
    <p:sldLayoutId id="2147491061" r:id="rId10"/>
    <p:sldLayoutId id="2147491062" r:id="rId11"/>
  </p:sldLayoutIdLst>
  <p:transition spd="slow" advClick="0" advTm="2000">
    <p:circle/>
  </p:transition>
  <p:hf hdr="0" ftr="0" dt="0"/>
  <p:txStyles>
    <p:titleStyle>
      <a:lvl1pPr algn="ctr" defTabSz="685800" rtl="0" eaLnBrk="0" fontAlgn="base" hangingPunct="0"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685800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2pPr>
      <a:lvl3pPr algn="ctr" defTabSz="685800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3pPr>
      <a:lvl4pPr algn="ctr" defTabSz="685800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4pPr>
      <a:lvl5pPr algn="ctr" defTabSz="685800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5pPr>
      <a:lvl6pPr marL="457200" algn="ctr" defTabSz="6858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6pPr>
      <a:lvl7pPr marL="914400" algn="ctr" defTabSz="6858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7pPr>
      <a:lvl8pPr marL="1371600" algn="ctr" defTabSz="6858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8pPr>
      <a:lvl9pPr marL="1828800" algn="ctr" defTabSz="6858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9pPr>
    </p:titleStyle>
    <p:bodyStyle>
      <a:lvl1pPr marL="257175" indent="-257175" algn="l" defTabSz="6858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diagBrick">
          <a:fgClr>
            <a:srgbClr val="BDECF9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2051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B0F789C9-2BEF-48FD-8C44-012154881E7A}" type="datetimeFigureOut">
              <a:rPr lang="ru-RU"/>
              <a:pPr>
                <a:defRPr/>
              </a:pPr>
              <a:t>25.11.2021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2594BBED-FAEA-45AA-ACBC-7E296FCA740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076399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1064" r:id="rId1"/>
    <p:sldLayoutId id="2147491065" r:id="rId2"/>
    <p:sldLayoutId id="2147491066" r:id="rId3"/>
    <p:sldLayoutId id="2147491067" r:id="rId4"/>
    <p:sldLayoutId id="2147491068" r:id="rId5"/>
    <p:sldLayoutId id="2147491069" r:id="rId6"/>
    <p:sldLayoutId id="2147491070" r:id="rId7"/>
    <p:sldLayoutId id="2147491071" r:id="rId8"/>
    <p:sldLayoutId id="2147491072" r:id="rId9"/>
    <p:sldLayoutId id="2147491073" r:id="rId10"/>
    <p:sldLayoutId id="2147491074" r:id="rId11"/>
  </p:sldLayoutIdLst>
  <p:transition spd="slow">
    <p:circle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diagBrick">
          <a:fgClr>
            <a:srgbClr val="BDECF9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C6C52CE4-80E2-4816-B509-4CA10BB98A81}" type="datetimeFigureOut">
              <a:rPr lang="ru-RU"/>
              <a:pPr>
                <a:defRPr/>
              </a:pPr>
              <a:t>25.11.2021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1BB9AC49-C1C2-4298-9D61-203D1F741E0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888790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1076" r:id="rId1"/>
    <p:sldLayoutId id="2147491077" r:id="rId2"/>
    <p:sldLayoutId id="2147491078" r:id="rId3"/>
    <p:sldLayoutId id="2147491079" r:id="rId4"/>
    <p:sldLayoutId id="2147491080" r:id="rId5"/>
    <p:sldLayoutId id="2147491081" r:id="rId6"/>
    <p:sldLayoutId id="2147491082" r:id="rId7"/>
    <p:sldLayoutId id="2147491083" r:id="rId8"/>
    <p:sldLayoutId id="2147491084" r:id="rId9"/>
    <p:sldLayoutId id="2147491085" r:id="rId10"/>
    <p:sldLayoutId id="2147491086" r:id="rId11"/>
  </p:sldLayoutIdLst>
  <p:transition advClick="0" advTm="1000">
    <p:dissolv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diagBrick">
          <a:fgClr>
            <a:srgbClr val="BDECF9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2051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744338B1-9547-4FCD-9401-41EEDB2ED5BE}" type="datetime1">
              <a:rPr lang="ru-RU"/>
              <a:pPr>
                <a:defRPr/>
              </a:pPr>
              <a:t>25.11.2021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CEB2DA6C-C4D7-418E-B2AB-FFB52A9D691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0963" r:id="rId1"/>
    <p:sldLayoutId id="2147490964" r:id="rId2"/>
    <p:sldLayoutId id="2147490965" r:id="rId3"/>
    <p:sldLayoutId id="2147490966" r:id="rId4"/>
    <p:sldLayoutId id="2147490967" r:id="rId5"/>
    <p:sldLayoutId id="2147490968" r:id="rId6"/>
    <p:sldLayoutId id="2147490969" r:id="rId7"/>
    <p:sldLayoutId id="2147490970" r:id="rId8"/>
    <p:sldLayoutId id="2147490971" r:id="rId9"/>
    <p:sldLayoutId id="2147490972" r:id="rId10"/>
    <p:sldLayoutId id="2147490973" r:id="rId11"/>
    <p:sldLayoutId id="2147490996" r:id="rId12"/>
  </p:sldLayoutIdLst>
  <p:transition spd="slow" advClick="0" advTm="2000">
    <p:circle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diagBrick">
          <a:fgClr>
            <a:srgbClr val="BDECF9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3075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744338B1-9547-4FCD-9401-41EEDB2ED5BE}" type="datetime1">
              <a:rPr lang="ru-RU"/>
              <a:pPr>
                <a:defRPr/>
              </a:pPr>
              <a:t>25.11.2021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A2F2B209-3718-4568-A144-D15126F441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0997" r:id="rId1"/>
    <p:sldLayoutId id="2147490998" r:id="rId2"/>
    <p:sldLayoutId id="2147490999" r:id="rId3"/>
    <p:sldLayoutId id="2147491000" r:id="rId4"/>
    <p:sldLayoutId id="2147491001" r:id="rId5"/>
    <p:sldLayoutId id="2147491002" r:id="rId6"/>
    <p:sldLayoutId id="2147491003" r:id="rId7"/>
    <p:sldLayoutId id="2147491004" r:id="rId8"/>
    <p:sldLayoutId id="2147491005" r:id="rId9"/>
    <p:sldLayoutId id="2147491006" r:id="rId10"/>
    <p:sldLayoutId id="2147491007" r:id="rId11"/>
  </p:sldLayoutIdLst>
  <p:transition spd="slow" advClick="0" advTm="2000">
    <p:circle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diagBrick">
          <a:fgClr>
            <a:srgbClr val="BDECF9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4099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744338B1-9547-4FCD-9401-41EEDB2ED5BE}" type="datetime1">
              <a:rPr lang="ru-RU"/>
              <a:pPr>
                <a:defRPr/>
              </a:pPr>
              <a:t>25.11.2021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D54665E2-D81B-475D-814A-C1640B7DB7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1008" r:id="rId1"/>
    <p:sldLayoutId id="2147491009" r:id="rId2"/>
    <p:sldLayoutId id="2147491010" r:id="rId3"/>
    <p:sldLayoutId id="2147491011" r:id="rId4"/>
    <p:sldLayoutId id="2147491012" r:id="rId5"/>
    <p:sldLayoutId id="2147491013" r:id="rId6"/>
    <p:sldLayoutId id="2147491014" r:id="rId7"/>
    <p:sldLayoutId id="2147491015" r:id="rId8"/>
    <p:sldLayoutId id="2147491016" r:id="rId9"/>
    <p:sldLayoutId id="2147491017" r:id="rId10"/>
    <p:sldLayoutId id="2147491018" r:id="rId11"/>
  </p:sldLayoutIdLst>
  <p:transition spd="slow" advClick="0" advTm="2000">
    <p:circle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diagBrick">
          <a:fgClr>
            <a:srgbClr val="BDECF9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5123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744338B1-9547-4FCD-9401-41EEDB2ED5BE}" type="datetime1">
              <a:rPr lang="ru-RU"/>
              <a:pPr>
                <a:defRPr/>
              </a:pPr>
              <a:t>25.11.2021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D32147A1-C6EC-4FE6-8D94-CE6D1E9CA7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1019" r:id="rId1"/>
    <p:sldLayoutId id="2147491020" r:id="rId2"/>
    <p:sldLayoutId id="2147491021" r:id="rId3"/>
    <p:sldLayoutId id="2147491022" r:id="rId4"/>
    <p:sldLayoutId id="2147491023" r:id="rId5"/>
    <p:sldLayoutId id="2147491024" r:id="rId6"/>
    <p:sldLayoutId id="2147491025" r:id="rId7"/>
    <p:sldLayoutId id="2147491026" r:id="rId8"/>
    <p:sldLayoutId id="2147491027" r:id="rId9"/>
    <p:sldLayoutId id="2147491028" r:id="rId10"/>
    <p:sldLayoutId id="2147491029" r:id="rId11"/>
  </p:sldLayoutIdLst>
  <p:transition spd="slow" advClick="0" advTm="2000">
    <p:circle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diagBrick">
          <a:fgClr>
            <a:srgbClr val="BDECF9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614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6C2517BE-9721-406F-AD06-3F0353999D24}" type="datetimeFigureOut">
              <a:rPr lang="ru-RU"/>
              <a:pPr>
                <a:defRPr/>
              </a:pPr>
              <a:t>25.11.2021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521E5C0B-A660-42FF-8814-99571F4D7DD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0974" r:id="rId1"/>
    <p:sldLayoutId id="2147490975" r:id="rId2"/>
    <p:sldLayoutId id="2147490976" r:id="rId3"/>
    <p:sldLayoutId id="2147490977" r:id="rId4"/>
    <p:sldLayoutId id="2147490978" r:id="rId5"/>
    <p:sldLayoutId id="2147490979" r:id="rId6"/>
    <p:sldLayoutId id="2147490980" r:id="rId7"/>
    <p:sldLayoutId id="2147490981" r:id="rId8"/>
    <p:sldLayoutId id="2147490982" r:id="rId9"/>
    <p:sldLayoutId id="2147490983" r:id="rId10"/>
    <p:sldLayoutId id="2147490984" r:id="rId11"/>
  </p:sldLayoutIdLst>
  <p:transition spd="slow">
    <p:circle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diagBrick">
          <a:fgClr>
            <a:srgbClr val="BDECF9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7171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3C92F1E4-DF18-442B-9556-0AD9630CBB8A}" type="datetimeFigureOut">
              <a:rPr lang="ru-RU"/>
              <a:pPr>
                <a:defRPr/>
              </a:pPr>
              <a:t>25.11.2021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450822FA-6FA8-41F2-B8B1-064E45C015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1030" r:id="rId1"/>
    <p:sldLayoutId id="2147491031" r:id="rId2"/>
    <p:sldLayoutId id="2147491032" r:id="rId3"/>
    <p:sldLayoutId id="2147491033" r:id="rId4"/>
    <p:sldLayoutId id="2147491034" r:id="rId5"/>
    <p:sldLayoutId id="2147491035" r:id="rId6"/>
    <p:sldLayoutId id="2147491036" r:id="rId7"/>
    <p:sldLayoutId id="2147491037" r:id="rId8"/>
    <p:sldLayoutId id="2147491038" r:id="rId9"/>
    <p:sldLayoutId id="2147491039" r:id="rId10"/>
    <p:sldLayoutId id="2147491040" r:id="rId11"/>
  </p:sldLayoutIdLst>
  <p:transition spd="slow">
    <p:circle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diagBrick">
          <a:fgClr>
            <a:srgbClr val="BDECF9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8195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0EF7E2FA-4D51-4513-86DC-75FB162851CF}" type="datetimeFigureOut">
              <a:rPr lang="ru-RU"/>
              <a:pPr>
                <a:defRPr/>
              </a:pPr>
              <a:t>25.11.2021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DFB46FC5-3B83-4F5F-8C46-F4F9325A447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0985" r:id="rId1"/>
    <p:sldLayoutId id="2147490986" r:id="rId2"/>
    <p:sldLayoutId id="2147490987" r:id="rId3"/>
    <p:sldLayoutId id="2147490988" r:id="rId4"/>
    <p:sldLayoutId id="2147490989" r:id="rId5"/>
    <p:sldLayoutId id="2147490990" r:id="rId6"/>
    <p:sldLayoutId id="2147490991" r:id="rId7"/>
    <p:sldLayoutId id="2147490992" r:id="rId8"/>
    <p:sldLayoutId id="2147490993" r:id="rId9"/>
    <p:sldLayoutId id="2147490994" r:id="rId10"/>
    <p:sldLayoutId id="2147490995" r:id="rId11"/>
  </p:sldLayoutIdLst>
  <p:transition advClick="0" advTm="1000">
    <p:dissolv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diagBrick">
          <a:fgClr>
            <a:srgbClr val="BDECF9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9219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C4D67D39-7A05-4366-9BAE-0C8F6843E477}" type="datetimeFigureOut">
              <a:rPr lang="ru-RU"/>
              <a:pPr>
                <a:defRPr/>
              </a:pPr>
              <a:t>25.11.2021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EE89F128-9A06-4E86-89A2-FA7A8D1432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1041" r:id="rId1"/>
    <p:sldLayoutId id="2147491042" r:id="rId2"/>
    <p:sldLayoutId id="2147491043" r:id="rId3"/>
    <p:sldLayoutId id="2147491044" r:id="rId4"/>
    <p:sldLayoutId id="2147491045" r:id="rId5"/>
    <p:sldLayoutId id="2147491046" r:id="rId6"/>
    <p:sldLayoutId id="2147491047" r:id="rId7"/>
    <p:sldLayoutId id="2147491048" r:id="rId8"/>
    <p:sldLayoutId id="2147491049" r:id="rId9"/>
    <p:sldLayoutId id="2147491050" r:id="rId10"/>
    <p:sldLayoutId id="2147491051" r:id="rId11"/>
  </p:sldLayoutIdLst>
  <p:transition spd="slow">
    <p:circle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2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0.xml"/><Relationship Id="rId4" Type="http://schemas.openxmlformats.org/officeDocument/2006/relationships/chart" Target="../charts/char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0.xml"/><Relationship Id="rId4" Type="http://schemas.openxmlformats.org/officeDocument/2006/relationships/chart" Target="../charts/char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0.xml"/><Relationship Id="rId4" Type="http://schemas.openxmlformats.org/officeDocument/2006/relationships/chart" Target="../charts/chart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2.xml"/><Relationship Id="rId5" Type="http://schemas.openxmlformats.org/officeDocument/2006/relationships/chart" Target="../charts/chart13.xml"/><Relationship Id="rId4" Type="http://schemas.openxmlformats.org/officeDocument/2006/relationships/chart" Target="../charts/char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0.xml"/><Relationship Id="rId4" Type="http://schemas.openxmlformats.org/officeDocument/2006/relationships/chart" Target="../charts/chart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0.xml"/><Relationship Id="rId5" Type="http://schemas.openxmlformats.org/officeDocument/2006/relationships/chart" Target="../charts/chart18.xml"/><Relationship Id="rId4" Type="http://schemas.openxmlformats.org/officeDocument/2006/relationships/chart" Target="../charts/chart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0.xml"/><Relationship Id="rId4" Type="http://schemas.openxmlformats.org/officeDocument/2006/relationships/chart" Target="../charts/chart2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0.xml"/><Relationship Id="rId4" Type="http://schemas.openxmlformats.org/officeDocument/2006/relationships/chart" Target="../charts/chart2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3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4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5.xml"/><Relationship Id="rId4" Type="http://schemas.openxmlformats.org/officeDocument/2006/relationships/chart" Target="../charts/chart2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6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7.xml"/><Relationship Id="rId1" Type="http://schemas.openxmlformats.org/officeDocument/2006/relationships/slideLayout" Target="../slideLayouts/slideLayout11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9.xml"/><Relationship Id="rId2" Type="http://schemas.openxmlformats.org/officeDocument/2006/relationships/chart" Target="../charts/chart28.xml"/><Relationship Id="rId1" Type="http://schemas.openxmlformats.org/officeDocument/2006/relationships/slideLayout" Target="../slideLayouts/slideLayout51.xml"/><Relationship Id="rId4" Type="http://schemas.openxmlformats.org/officeDocument/2006/relationships/chart" Target="../charts/chart30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8.xml"/><Relationship Id="rId4" Type="http://schemas.openxmlformats.org/officeDocument/2006/relationships/image" Target="../media/image2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1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17.xml"/><Relationship Id="rId4" Type="http://schemas.openxmlformats.org/officeDocument/2006/relationships/image" Target="../media/image31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17.xml"/><Relationship Id="rId4" Type="http://schemas.openxmlformats.org/officeDocument/2006/relationships/image" Target="../media/image34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8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6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1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8.xml"/><Relationship Id="rId4" Type="http://schemas.openxmlformats.org/officeDocument/2006/relationships/image" Target="../media/image46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8.xml"/><Relationship Id="rId4" Type="http://schemas.openxmlformats.org/officeDocument/2006/relationships/image" Target="../media/image48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8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84.xml"/><Relationship Id="rId4" Type="http://schemas.openxmlformats.org/officeDocument/2006/relationships/image" Target="../media/image52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2.xml"/><Relationship Id="rId2" Type="http://schemas.openxmlformats.org/officeDocument/2006/relationships/chart" Target="../charts/chart31.xml"/><Relationship Id="rId1" Type="http://schemas.openxmlformats.org/officeDocument/2006/relationships/slideLayout" Target="../slideLayouts/slideLayout106.xml"/><Relationship Id="rId6" Type="http://schemas.openxmlformats.org/officeDocument/2006/relationships/chart" Target="../charts/chart35.xml"/><Relationship Id="rId5" Type="http://schemas.openxmlformats.org/officeDocument/2006/relationships/chart" Target="../charts/chart34.xml"/><Relationship Id="rId4" Type="http://schemas.openxmlformats.org/officeDocument/2006/relationships/chart" Target="../charts/chart3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0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diagramLayout" Target="../diagrams/layout3.xml"/><Relationship Id="rId7" Type="http://schemas.openxmlformats.org/officeDocument/2006/relationships/image" Target="../media/image7.png"/><Relationship Id="rId12" Type="http://schemas.openxmlformats.org/officeDocument/2006/relationships/image" Target="../media/image12.jpeg"/><Relationship Id="rId2" Type="http://schemas.openxmlformats.org/officeDocument/2006/relationships/diagramData" Target="../diagrams/data3.xml"/><Relationship Id="rId16" Type="http://schemas.openxmlformats.org/officeDocument/2006/relationships/image" Target="../media/image16.jpeg"/><Relationship Id="rId1" Type="http://schemas.openxmlformats.org/officeDocument/2006/relationships/slideLayout" Target="../slideLayouts/slideLayout30.xml"/><Relationship Id="rId6" Type="http://schemas.microsoft.com/office/2007/relationships/diagramDrawing" Target="../diagrams/drawing3.xml"/><Relationship Id="rId11" Type="http://schemas.openxmlformats.org/officeDocument/2006/relationships/image" Target="../media/image11.png"/><Relationship Id="rId5" Type="http://schemas.openxmlformats.org/officeDocument/2006/relationships/diagramColors" Target="../diagrams/colors3.xml"/><Relationship Id="rId15" Type="http://schemas.openxmlformats.org/officeDocument/2006/relationships/image" Target="../media/image15.jpeg"/><Relationship Id="rId10" Type="http://schemas.openxmlformats.org/officeDocument/2006/relationships/image" Target="../media/image10.png"/><Relationship Id="rId4" Type="http://schemas.openxmlformats.org/officeDocument/2006/relationships/diagramQuickStyle" Target="../diagrams/quickStyle3.xml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Заголовок 1"/>
          <p:cNvSpPr txBox="1">
            <a:spLocks/>
          </p:cNvSpPr>
          <p:nvPr/>
        </p:nvSpPr>
        <p:spPr bwMode="auto">
          <a:xfrm>
            <a:off x="1116013" y="185738"/>
            <a:ext cx="6624637" cy="6572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 u="sng" dirty="0">
                <a:solidFill>
                  <a:srgbClr val="C00000"/>
                </a:solidFill>
                <a:latin typeface="Arial Narrow" pitchFamily="34" charset="0"/>
                <a:cs typeface="Times New Roman" pitchFamily="18" charset="0"/>
              </a:rPr>
              <a:t>«БЮДЖЕТ ДЛЯ ГРАЖДАН» города Рязани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 u="sng" dirty="0">
                <a:solidFill>
                  <a:srgbClr val="C00000"/>
                </a:solidFill>
                <a:latin typeface="Arial Narrow" pitchFamily="34" charset="0"/>
                <a:cs typeface="Times New Roman" pitchFamily="18" charset="0"/>
              </a:rPr>
              <a:t>на </a:t>
            </a:r>
            <a:r>
              <a:rPr lang="ru-RU" altLang="ru-RU" sz="2400" b="1" u="sng" dirty="0" smtClean="0">
                <a:solidFill>
                  <a:srgbClr val="C00000"/>
                </a:solidFill>
                <a:latin typeface="Arial Narrow" pitchFamily="34" charset="0"/>
                <a:cs typeface="Times New Roman" pitchFamily="18" charset="0"/>
              </a:rPr>
              <a:t>2022 </a:t>
            </a:r>
            <a:r>
              <a:rPr lang="ru-RU" altLang="ru-RU" sz="2400" b="1" u="sng" dirty="0">
                <a:solidFill>
                  <a:srgbClr val="C00000"/>
                </a:solidFill>
                <a:latin typeface="Arial Narrow" pitchFamily="34" charset="0"/>
                <a:cs typeface="Times New Roman" pitchFamily="18" charset="0"/>
              </a:rPr>
              <a:t>год и на плановый период </a:t>
            </a:r>
            <a:r>
              <a:rPr lang="ru-RU" altLang="ru-RU" sz="2400" b="1" u="sng" dirty="0" smtClean="0">
                <a:solidFill>
                  <a:srgbClr val="C00000"/>
                </a:solidFill>
                <a:latin typeface="Arial Narrow" pitchFamily="34" charset="0"/>
                <a:cs typeface="Times New Roman" pitchFamily="18" charset="0"/>
              </a:rPr>
              <a:t>2023-2024 </a:t>
            </a:r>
            <a:r>
              <a:rPr lang="ru-RU" altLang="ru-RU" sz="2400" b="1" u="sng" dirty="0">
                <a:solidFill>
                  <a:srgbClr val="C00000"/>
                </a:solidFill>
                <a:latin typeface="Arial Narrow" pitchFamily="34" charset="0"/>
                <a:cs typeface="Times New Roman" pitchFamily="18" charset="0"/>
              </a:rPr>
              <a:t>годов </a:t>
            </a:r>
          </a:p>
        </p:txBody>
      </p:sp>
      <p:pic>
        <p:nvPicPr>
          <p:cNvPr id="9218" name="Picture 2" descr="http://www.rusknife.com/uploads/monthly_07_2011/post-59-0-50028100-1310025366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4163" y="196850"/>
            <a:ext cx="696912" cy="663575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3">
                <a:lumMod val="50000"/>
              </a:schemeClr>
            </a:solidFill>
          </a:ln>
        </p:spPr>
      </p:pic>
      <p:pic>
        <p:nvPicPr>
          <p:cNvPr id="7066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131589"/>
            <a:ext cx="5544616" cy="3748629"/>
          </a:xfrm>
          <a:prstGeom prst="rect">
            <a:avLst/>
          </a:prstGeom>
          <a:noFill/>
          <a:ln w="104775" cmpd="tri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  <a:effectLst>
            <a:glow rad="190500">
              <a:schemeClr val="bg1">
                <a:alpha val="98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  <p:transition spd="slow" advClick="0" advTm="2000">
    <p:circl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Заголовок 1"/>
          <p:cNvSpPr>
            <a:spLocks noGrp="1"/>
          </p:cNvSpPr>
          <p:nvPr>
            <p:ph type="title"/>
          </p:nvPr>
        </p:nvSpPr>
        <p:spPr>
          <a:xfrm>
            <a:off x="107950" y="3175"/>
            <a:ext cx="8928100" cy="515938"/>
          </a:xfrm>
        </p:spPr>
        <p:txBody>
          <a:bodyPr/>
          <a:lstStyle/>
          <a:p>
            <a:pPr eaLnBrk="1" hangingPunct="1"/>
            <a:r>
              <a:rPr lang="ru-RU" altLang="ru-RU" sz="2200" b="1" dirty="0" smtClean="0">
                <a:solidFill>
                  <a:schemeClr val="tx2"/>
                </a:solidFill>
                <a:latin typeface="Arial Narrow" pitchFamily="34" charset="0"/>
                <a:cs typeface="Times New Roman" pitchFamily="18" charset="0"/>
              </a:rPr>
              <a:t>ДИНАМИКА ПОСТУПЛЕНИЙ НАЛОГОВЫХ И НЕНАЛОГОВЫХ ДОХОДОВ </a:t>
            </a:r>
          </a:p>
        </p:txBody>
      </p:sp>
      <p:graphicFrame>
        <p:nvGraphicFramePr>
          <p:cNvPr id="2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69883130"/>
              </p:ext>
            </p:extLst>
          </p:nvPr>
        </p:nvGraphicFramePr>
        <p:xfrm>
          <a:off x="565150" y="788988"/>
          <a:ext cx="8064500" cy="38893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7410450" y="573088"/>
            <a:ext cx="1439863" cy="1619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</a:rPr>
              <a:t>млн.</a:t>
            </a:r>
            <a:r>
              <a:rPr lang="ru-RU" sz="1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</a:t>
            </a:r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</a:rPr>
              <a:t>рублей</a:t>
            </a: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8629650" y="4894263"/>
            <a:ext cx="473075" cy="241300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1400" b="1" dirty="0" smtClean="0">
                <a:solidFill>
                  <a:prstClr val="black"/>
                </a:solidFill>
              </a:rPr>
              <a:t>9</a:t>
            </a:r>
            <a:endParaRPr lang="ru-RU" sz="1400" b="1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5"/>
          <p:cNvGraphicFramePr>
            <a:graphicFrameLocks noGrp="1"/>
          </p:cNvGraphicFramePr>
          <p:nvPr>
            <p:ph sz="half" idx="1"/>
          </p:nvPr>
        </p:nvGraphicFramePr>
        <p:xfrm>
          <a:off x="801688" y="1222375"/>
          <a:ext cx="2444750" cy="1860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" name="Объект 5"/>
          <p:cNvGraphicFramePr>
            <a:graphicFrameLocks/>
          </p:cNvGraphicFramePr>
          <p:nvPr/>
        </p:nvGraphicFramePr>
        <p:xfrm>
          <a:off x="3413125" y="896938"/>
          <a:ext cx="2444750" cy="1350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4" name="Объект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39243002"/>
              </p:ext>
            </p:extLst>
          </p:nvPr>
        </p:nvGraphicFramePr>
        <p:xfrm>
          <a:off x="684213" y="555625"/>
          <a:ext cx="7704137" cy="4454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1" name="Заголовок 1"/>
          <p:cNvSpPr txBox="1">
            <a:spLocks/>
          </p:cNvSpPr>
          <p:nvPr/>
        </p:nvSpPr>
        <p:spPr>
          <a:xfrm>
            <a:off x="487363" y="123825"/>
            <a:ext cx="8116887" cy="287338"/>
          </a:xfrm>
          <a:prstGeom prst="rect">
            <a:avLst/>
          </a:prstGeom>
          <a:noFill/>
        </p:spPr>
        <p:txBody>
          <a:bodyPr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27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700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defRPr/>
            </a:pPr>
            <a:endParaRPr lang="ru-RU" sz="2700" b="1" dirty="0">
              <a:solidFill>
                <a:srgbClr val="1F497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lnSpc>
                <a:spcPct val="120000"/>
              </a:lnSpc>
              <a:spcAft>
                <a:spcPts val="0"/>
              </a:spcAft>
              <a:defRPr/>
            </a:pPr>
            <a:r>
              <a:rPr lang="ru-RU" sz="8000" b="1" dirty="0" smtClean="0">
                <a:solidFill>
                  <a:srgbClr val="1F497D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СТРУКТУРА НАЛОГОВЫХ ДОХОДОВ БЮДЖЕТА ГОРОДА НА 2022 ГОД</a:t>
            </a:r>
          </a:p>
          <a:p>
            <a:pPr fontAlgn="auto">
              <a:lnSpc>
                <a:spcPct val="120000"/>
              </a:lnSpc>
              <a:spcAft>
                <a:spcPts val="0"/>
              </a:spcAft>
              <a:defRPr/>
            </a:pPr>
            <a:endParaRPr lang="ru-RU" sz="8000" b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539750" y="4100513"/>
            <a:ext cx="3521075" cy="804862"/>
          </a:xfrm>
          <a:prstGeom prst="rect">
            <a:avLst/>
          </a:prstGeom>
        </p:spPr>
        <p:txBody>
          <a:bodyPr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lnSpc>
                <a:spcPct val="170000"/>
              </a:lnSpc>
              <a:spcAft>
                <a:spcPts val="0"/>
              </a:spcAft>
              <a:defRPr/>
            </a:pPr>
            <a:r>
              <a:rPr lang="ru-RU" sz="27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dirty="0" smtClean="0">
                <a:solidFill>
                  <a:prstClr val="black"/>
                </a:solidFill>
              </a:rPr>
              <a:t/>
            </a:r>
            <a:br>
              <a:rPr lang="ru-RU" sz="4800" dirty="0" smtClean="0">
                <a:solidFill>
                  <a:prstClr val="black"/>
                </a:solidFill>
              </a:rPr>
            </a:br>
            <a:endParaRPr lang="ru-RU" sz="4800" dirty="0">
              <a:solidFill>
                <a:prstClr val="black"/>
              </a:solidFill>
            </a:endParaRPr>
          </a:p>
        </p:txBody>
      </p:sp>
      <p:sp>
        <p:nvSpPr>
          <p:cNvPr id="28" name="Заголовок 1"/>
          <p:cNvSpPr txBox="1">
            <a:spLocks/>
          </p:cNvSpPr>
          <p:nvPr/>
        </p:nvSpPr>
        <p:spPr>
          <a:xfrm>
            <a:off x="8604250" y="4894263"/>
            <a:ext cx="498475" cy="241300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1400" b="1" dirty="0" smtClean="0">
                <a:solidFill>
                  <a:prstClr val="black"/>
                </a:solidFill>
              </a:rPr>
              <a:t>10</a:t>
            </a:r>
            <a:endParaRPr lang="ru-RU" sz="1400" b="1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Выноска со стрелкой вниз 2"/>
          <p:cNvSpPr/>
          <p:nvPr/>
        </p:nvSpPr>
        <p:spPr>
          <a:xfrm rot="10800000">
            <a:off x="798513" y="3817938"/>
            <a:ext cx="3125787" cy="1076325"/>
          </a:xfrm>
          <a:prstGeom prst="downArrow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8629650" y="4894263"/>
            <a:ext cx="473075" cy="241300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1400" b="1" dirty="0" smtClean="0">
                <a:solidFill>
                  <a:prstClr val="black"/>
                </a:solidFill>
              </a:rPr>
              <a:t>11</a:t>
            </a:r>
            <a:endParaRPr lang="ru-RU" sz="1400" b="1" dirty="0">
              <a:solidFill>
                <a:prstClr val="black"/>
              </a:solidFill>
            </a:endParaRPr>
          </a:p>
        </p:txBody>
      </p:sp>
      <p:graphicFrame>
        <p:nvGraphicFramePr>
          <p:cNvPr id="2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4602650"/>
              </p:ext>
            </p:extLst>
          </p:nvPr>
        </p:nvGraphicFramePr>
        <p:xfrm>
          <a:off x="504825" y="328613"/>
          <a:ext cx="3816350" cy="3416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2" name="Выгнутая вверх стрелка 41"/>
          <p:cNvSpPr>
            <a:spLocks/>
          </p:cNvSpPr>
          <p:nvPr/>
        </p:nvSpPr>
        <p:spPr>
          <a:xfrm rot="19793379">
            <a:off x="1340197" y="1309775"/>
            <a:ext cx="823912" cy="390525"/>
          </a:xfrm>
          <a:prstGeom prst="curvedDownArrow">
            <a:avLst>
              <a:gd name="adj1" fmla="val 14343"/>
              <a:gd name="adj2" fmla="val 46387"/>
              <a:gd name="adj3" fmla="val 59719"/>
            </a:avLst>
          </a:prstGeom>
          <a:solidFill>
            <a:srgbClr val="C000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1376363" y="984900"/>
            <a:ext cx="684212" cy="227155"/>
          </a:xfrm>
          <a:prstGeom prst="rect">
            <a:avLst/>
          </a:prstGeom>
          <a:noFill/>
          <a:ln w="15875"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113,4%</a:t>
            </a:r>
            <a:endParaRPr lang="ru-RU" sz="1300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2198688" y="758673"/>
            <a:ext cx="682625" cy="267645"/>
          </a:xfrm>
          <a:prstGeom prst="rect">
            <a:avLst/>
          </a:prstGeom>
          <a:noFill/>
          <a:ln w="15875"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106,2%</a:t>
            </a:r>
            <a:endParaRPr lang="ru-RU" sz="1300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539750" y="900113"/>
            <a:ext cx="660400" cy="203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solidFill>
                  <a:prstClr val="black"/>
                </a:solidFill>
                <a:latin typeface="Arial Narrow" panose="020B0606020202030204" pitchFamily="34" charset="0"/>
              </a:rPr>
              <a:t>млн. руб</a:t>
            </a:r>
            <a:r>
              <a:rPr lang="ru-RU" sz="1200" dirty="0">
                <a:solidFill>
                  <a:prstClr val="black"/>
                </a:solidFill>
                <a:latin typeface="Arial Narrow" panose="020B0606020202030204" pitchFamily="34" charset="0"/>
              </a:rPr>
              <a:t>.</a:t>
            </a:r>
          </a:p>
        </p:txBody>
      </p:sp>
      <p:sp>
        <p:nvSpPr>
          <p:cNvPr id="91145" name="Заголовок 1"/>
          <p:cNvSpPr txBox="1">
            <a:spLocks noChangeAspect="1"/>
          </p:cNvSpPr>
          <p:nvPr/>
        </p:nvSpPr>
        <p:spPr bwMode="auto">
          <a:xfrm>
            <a:off x="1031875" y="4138613"/>
            <a:ext cx="2665413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b="1">
                <a:solidFill>
                  <a:srgbClr val="000000"/>
                </a:solidFill>
                <a:latin typeface="Arial Narrow" pitchFamily="34" charset="0"/>
              </a:rPr>
              <a:t>НАЛОГ НА ДОХОДЫ ФИЗИЧЕСКИХ ЛИЦ</a:t>
            </a:r>
          </a:p>
        </p:txBody>
      </p:sp>
      <p:sp>
        <p:nvSpPr>
          <p:cNvPr id="20" name="Выгнутая вверх стрелка 19"/>
          <p:cNvSpPr/>
          <p:nvPr/>
        </p:nvSpPr>
        <p:spPr>
          <a:xfrm rot="20821040">
            <a:off x="2112961" y="1117346"/>
            <a:ext cx="854075" cy="384175"/>
          </a:xfrm>
          <a:prstGeom prst="curvedDownArrow">
            <a:avLst>
              <a:gd name="adj1" fmla="val 15235"/>
              <a:gd name="adj2" fmla="val 50704"/>
              <a:gd name="adj3" fmla="val 59719"/>
            </a:avLst>
          </a:prstGeom>
          <a:solidFill>
            <a:srgbClr val="C000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21" name="Выгнутая вверх стрелка 20"/>
          <p:cNvSpPr/>
          <p:nvPr/>
        </p:nvSpPr>
        <p:spPr>
          <a:xfrm rot="21352745">
            <a:off x="2965450" y="1015006"/>
            <a:ext cx="850900" cy="361950"/>
          </a:xfrm>
          <a:prstGeom prst="curvedDownArrow">
            <a:avLst>
              <a:gd name="adj1" fmla="val 16274"/>
              <a:gd name="adj2" fmla="val 50704"/>
              <a:gd name="adj3" fmla="val 59719"/>
            </a:avLst>
          </a:prstGeom>
          <a:solidFill>
            <a:srgbClr val="C000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049588" y="658019"/>
            <a:ext cx="684212" cy="242094"/>
          </a:xfrm>
          <a:prstGeom prst="rect">
            <a:avLst/>
          </a:prstGeom>
          <a:noFill/>
          <a:ln w="15875"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105,8%</a:t>
            </a:r>
            <a:endParaRPr lang="ru-RU" sz="1300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31" name="Выноска со стрелкой вниз 30"/>
          <p:cNvSpPr/>
          <p:nvPr/>
        </p:nvSpPr>
        <p:spPr>
          <a:xfrm rot="10800000">
            <a:off x="5091113" y="3817938"/>
            <a:ext cx="3168650" cy="1006475"/>
          </a:xfrm>
          <a:prstGeom prst="downArrow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91150" name="Заголовок 1"/>
          <p:cNvSpPr txBox="1">
            <a:spLocks noChangeAspect="1"/>
          </p:cNvSpPr>
          <p:nvPr/>
        </p:nvSpPr>
        <p:spPr bwMode="auto">
          <a:xfrm>
            <a:off x="4941888" y="4160838"/>
            <a:ext cx="3467100" cy="71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charset="0"/>
              <a:buNone/>
            </a:pPr>
            <a:r>
              <a:rPr lang="ru-RU" altLang="ru-RU" sz="2000" b="1">
                <a:solidFill>
                  <a:srgbClr val="000000"/>
                </a:solidFill>
                <a:latin typeface="Arial Narrow" pitchFamily="34" charset="0"/>
              </a:rPr>
              <a:t>ЗЕМЕЛЬНЫЙ НАЛОГ</a:t>
            </a:r>
          </a:p>
        </p:txBody>
      </p:sp>
      <p:graphicFrame>
        <p:nvGraphicFramePr>
          <p:cNvPr id="4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71855138"/>
              </p:ext>
            </p:extLst>
          </p:nvPr>
        </p:nvGraphicFramePr>
        <p:xfrm>
          <a:off x="4691063" y="350838"/>
          <a:ext cx="3816350" cy="3416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9" name="Выгнутая вверх стрелка 28"/>
          <p:cNvSpPr/>
          <p:nvPr/>
        </p:nvSpPr>
        <p:spPr>
          <a:xfrm rot="21261197">
            <a:off x="6496050" y="933450"/>
            <a:ext cx="809625" cy="406400"/>
          </a:xfrm>
          <a:prstGeom prst="curvedDownArrow">
            <a:avLst>
              <a:gd name="adj1" fmla="val 16274"/>
              <a:gd name="adj2" fmla="val 50704"/>
              <a:gd name="adj3" fmla="val 59719"/>
            </a:avLst>
          </a:prstGeom>
          <a:solidFill>
            <a:srgbClr val="C000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30" name="Выгнутая вверх стрелка 29"/>
          <p:cNvSpPr/>
          <p:nvPr/>
        </p:nvSpPr>
        <p:spPr>
          <a:xfrm>
            <a:off x="5670550" y="1006475"/>
            <a:ext cx="841375" cy="411163"/>
          </a:xfrm>
          <a:prstGeom prst="curvedDownArrow">
            <a:avLst>
              <a:gd name="adj1" fmla="val 16274"/>
              <a:gd name="adj2" fmla="val 50704"/>
              <a:gd name="adj3" fmla="val 59719"/>
            </a:avLst>
          </a:prstGeom>
          <a:solidFill>
            <a:srgbClr val="C000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34" name="Выгнутая вверх стрелка 33"/>
          <p:cNvSpPr/>
          <p:nvPr/>
        </p:nvSpPr>
        <p:spPr>
          <a:xfrm rot="21128049">
            <a:off x="7267575" y="812800"/>
            <a:ext cx="819150" cy="409575"/>
          </a:xfrm>
          <a:prstGeom prst="curvedDownArrow">
            <a:avLst>
              <a:gd name="adj1" fmla="val 16274"/>
              <a:gd name="adj2" fmla="val 50704"/>
              <a:gd name="adj3" fmla="val 59719"/>
            </a:avLst>
          </a:prstGeom>
          <a:solidFill>
            <a:srgbClr val="C000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5741988" y="727075"/>
            <a:ext cx="684212" cy="265113"/>
          </a:xfrm>
          <a:prstGeom prst="rect">
            <a:avLst/>
          </a:prstGeom>
          <a:noFill/>
          <a:ln w="15875"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109,8%</a:t>
            </a:r>
            <a:endParaRPr lang="ru-RU" sz="1300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6511925" y="633413"/>
            <a:ext cx="684213" cy="266700"/>
          </a:xfrm>
          <a:prstGeom prst="rect">
            <a:avLst/>
          </a:prstGeom>
          <a:noFill/>
          <a:ln w="15875"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104,0%</a:t>
            </a:r>
            <a:endParaRPr lang="ru-RU" sz="1300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7361238" y="525463"/>
            <a:ext cx="684212" cy="265112"/>
          </a:xfrm>
          <a:prstGeom prst="rect">
            <a:avLst/>
          </a:prstGeom>
          <a:noFill/>
          <a:ln w="15875"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103,8%</a:t>
            </a:r>
            <a:endParaRPr lang="ru-RU" sz="1300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4760913" y="890588"/>
            <a:ext cx="660400" cy="203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solidFill>
                  <a:prstClr val="black"/>
                </a:solidFill>
                <a:latin typeface="Arial Narrow" panose="020B0606020202030204" pitchFamily="34" charset="0"/>
              </a:rPr>
              <a:t>млн. руб</a:t>
            </a:r>
            <a:r>
              <a:rPr lang="ru-RU" sz="1200" dirty="0">
                <a:solidFill>
                  <a:prstClr val="black"/>
                </a:solidFill>
                <a:latin typeface="Arial Narrow" panose="020B0606020202030204" pitchFamily="34" charset="0"/>
              </a:rPr>
              <a:t>.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Выноска со стрелкой вниз 2"/>
          <p:cNvSpPr/>
          <p:nvPr/>
        </p:nvSpPr>
        <p:spPr>
          <a:xfrm rot="10800000">
            <a:off x="1230313" y="3270250"/>
            <a:ext cx="2519362" cy="985838"/>
          </a:xfrm>
          <a:prstGeom prst="downArrow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" name="Выноска со стрелкой вниз 1"/>
          <p:cNvSpPr/>
          <p:nvPr/>
        </p:nvSpPr>
        <p:spPr>
          <a:xfrm>
            <a:off x="5713413" y="358775"/>
            <a:ext cx="2160587" cy="1116013"/>
          </a:xfrm>
          <a:prstGeom prst="downArrow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8629650" y="4894263"/>
            <a:ext cx="473075" cy="241300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1400" b="1" dirty="0" smtClean="0">
                <a:solidFill>
                  <a:prstClr val="black"/>
                </a:solidFill>
              </a:rPr>
              <a:t>12</a:t>
            </a:r>
            <a:endParaRPr lang="ru-RU" sz="1400" b="1" dirty="0">
              <a:solidFill>
                <a:prstClr val="black"/>
              </a:solidFill>
            </a:endParaRPr>
          </a:p>
        </p:txBody>
      </p:sp>
      <p:graphicFrame>
        <p:nvGraphicFramePr>
          <p:cNvPr id="4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75314888"/>
              </p:ext>
            </p:extLst>
          </p:nvPr>
        </p:nvGraphicFramePr>
        <p:xfrm>
          <a:off x="774700" y="319088"/>
          <a:ext cx="3430588" cy="2679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3" name="Прямоугольник 42"/>
          <p:cNvSpPr/>
          <p:nvPr/>
        </p:nvSpPr>
        <p:spPr>
          <a:xfrm>
            <a:off x="2344738" y="609600"/>
            <a:ext cx="682625" cy="215900"/>
          </a:xfrm>
          <a:prstGeom prst="rect">
            <a:avLst/>
          </a:prstGeom>
          <a:noFill/>
          <a:ln w="15875"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100,7%</a:t>
            </a:r>
            <a:endParaRPr lang="ru-RU" sz="1400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3008313" y="601663"/>
            <a:ext cx="684212" cy="179387"/>
          </a:xfrm>
          <a:prstGeom prst="rect">
            <a:avLst/>
          </a:prstGeom>
          <a:noFill/>
          <a:ln w="15875"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100,7%</a:t>
            </a:r>
            <a:endParaRPr lang="ru-RU" sz="1400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5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27458468"/>
              </p:ext>
            </p:extLst>
          </p:nvPr>
        </p:nvGraphicFramePr>
        <p:xfrm>
          <a:off x="5067300" y="1887538"/>
          <a:ext cx="3395663" cy="25939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1" name="Прямоугольник 20"/>
          <p:cNvSpPr/>
          <p:nvPr/>
        </p:nvSpPr>
        <p:spPr>
          <a:xfrm>
            <a:off x="5737225" y="2187575"/>
            <a:ext cx="684213" cy="215900"/>
          </a:xfrm>
          <a:prstGeom prst="rect">
            <a:avLst/>
          </a:prstGeom>
          <a:noFill/>
          <a:ln w="15875"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97,8%</a:t>
            </a:r>
            <a:endParaRPr lang="ru-RU" sz="1400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7137400" y="2036763"/>
            <a:ext cx="684213" cy="215900"/>
          </a:xfrm>
          <a:prstGeom prst="rect">
            <a:avLst/>
          </a:prstGeom>
          <a:noFill/>
          <a:ln w="15875"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112,4%</a:t>
            </a:r>
            <a:endParaRPr lang="ru-RU" sz="1400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23" name="Заголовок 1"/>
          <p:cNvSpPr txBox="1">
            <a:spLocks noChangeAspect="1"/>
          </p:cNvSpPr>
          <p:nvPr/>
        </p:nvSpPr>
        <p:spPr>
          <a:xfrm>
            <a:off x="5713413" y="358775"/>
            <a:ext cx="2160587" cy="709613"/>
          </a:xfrm>
          <a:prstGeom prst="rect">
            <a:avLst/>
          </a:prstGeom>
          <a:noFill/>
          <a:ln w="28575">
            <a:noFill/>
          </a:ln>
        </p:spPr>
        <p:txBody>
          <a:bodyPr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lnSpc>
                <a:spcPct val="120000"/>
              </a:lnSpc>
              <a:spcAft>
                <a:spcPts val="0"/>
              </a:spcAft>
              <a:defRPr/>
            </a:pPr>
            <a:r>
              <a:rPr lang="ru-RU" sz="27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700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lnSpc>
                <a:spcPct val="120000"/>
              </a:lnSpc>
              <a:spcAft>
                <a:spcPts val="0"/>
              </a:spcAft>
              <a:defRPr/>
            </a:pPr>
            <a:endParaRPr lang="ru-RU" sz="27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lnSpc>
                <a:spcPct val="120000"/>
              </a:lnSpc>
              <a:spcAft>
                <a:spcPts val="0"/>
              </a:spcAft>
              <a:defRPr/>
            </a:pPr>
            <a:r>
              <a:rPr lang="ru-RU" sz="72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ДОХОДЫ ОТ ГОСПОШЛИНЫ</a:t>
            </a:r>
            <a:r>
              <a:rPr lang="ru-RU" sz="8000" b="1" u="sng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/>
            </a:r>
            <a:br>
              <a:rPr lang="ru-RU" sz="8000" b="1" u="sng" dirty="0" smtClean="0">
                <a:solidFill>
                  <a:prstClr val="black"/>
                </a:solidFill>
                <a:latin typeface="Arial Narrow" panose="020B0606020202030204" pitchFamily="34" charset="0"/>
              </a:rPr>
            </a:br>
            <a:endParaRPr lang="ru-RU" sz="8000" b="1" u="sng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92172" name="Заголовок 1"/>
          <p:cNvSpPr txBox="1">
            <a:spLocks noChangeAspect="1"/>
          </p:cNvSpPr>
          <p:nvPr/>
        </p:nvSpPr>
        <p:spPr bwMode="auto">
          <a:xfrm>
            <a:off x="1157288" y="3463925"/>
            <a:ext cx="2592387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000000"/>
                </a:solidFill>
                <a:latin typeface="Arial Narrow" pitchFamily="34" charset="0"/>
              </a:rPr>
              <a:t>НАЛОГ НА ИМУЩЕСТВО ФИЗИЧЕСКИХ ЛИЦ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827088" y="673100"/>
            <a:ext cx="661987" cy="2587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solidFill>
                  <a:prstClr val="black"/>
                </a:solidFill>
                <a:latin typeface="Arial Narrow" panose="020B0606020202030204" pitchFamily="34" charset="0"/>
              </a:rPr>
              <a:t>млн. руб</a:t>
            </a:r>
            <a:r>
              <a:rPr lang="ru-RU" sz="1200" dirty="0">
                <a:solidFill>
                  <a:prstClr val="black"/>
                </a:solidFill>
                <a:latin typeface="Arial Narrow" panose="020B0606020202030204" pitchFamily="34" charset="0"/>
              </a:rPr>
              <a:t>.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5086350" y="2211388"/>
            <a:ext cx="660400" cy="203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solidFill>
                  <a:prstClr val="black"/>
                </a:solidFill>
                <a:latin typeface="Arial Narrow" panose="020B0606020202030204" pitchFamily="34" charset="0"/>
              </a:rPr>
              <a:t>млн. руб</a:t>
            </a:r>
            <a:r>
              <a:rPr lang="ru-RU" sz="1200" dirty="0">
                <a:solidFill>
                  <a:prstClr val="black"/>
                </a:solidFill>
                <a:latin typeface="Arial Narrow" panose="020B0606020202030204" pitchFamily="34" charset="0"/>
              </a:rPr>
              <a:t>.</a:t>
            </a:r>
          </a:p>
        </p:txBody>
      </p:sp>
      <p:sp>
        <p:nvSpPr>
          <p:cNvPr id="28" name="Выгнутая вверх стрелка 27"/>
          <p:cNvSpPr/>
          <p:nvPr/>
        </p:nvSpPr>
        <p:spPr>
          <a:xfrm rot="21289173">
            <a:off x="2343150" y="914400"/>
            <a:ext cx="687388" cy="309563"/>
          </a:xfrm>
          <a:prstGeom prst="curvedDownArrow">
            <a:avLst>
              <a:gd name="adj1" fmla="val 16274"/>
              <a:gd name="adj2" fmla="val 50704"/>
              <a:gd name="adj3" fmla="val 67411"/>
            </a:avLst>
          </a:prstGeom>
          <a:solidFill>
            <a:srgbClr val="C000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29" name="Выгнутая вверх стрелка 28"/>
          <p:cNvSpPr/>
          <p:nvPr/>
        </p:nvSpPr>
        <p:spPr>
          <a:xfrm rot="21123149">
            <a:off x="1676400" y="903288"/>
            <a:ext cx="684213" cy="331787"/>
          </a:xfrm>
          <a:prstGeom prst="curvedDownArrow">
            <a:avLst>
              <a:gd name="adj1" fmla="val 16274"/>
              <a:gd name="adj2" fmla="val 50704"/>
              <a:gd name="adj3" fmla="val 67411"/>
            </a:avLst>
          </a:prstGeom>
          <a:solidFill>
            <a:srgbClr val="C000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1697038" y="609600"/>
            <a:ext cx="682625" cy="215900"/>
          </a:xfrm>
          <a:prstGeom prst="rect">
            <a:avLst/>
          </a:prstGeom>
          <a:noFill/>
          <a:ln w="15875"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105,5%</a:t>
            </a:r>
            <a:endParaRPr lang="ru-RU" sz="1400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38" name="Выгнутая вверх стрелка 37"/>
          <p:cNvSpPr/>
          <p:nvPr/>
        </p:nvSpPr>
        <p:spPr>
          <a:xfrm rot="21033051">
            <a:off x="7134225" y="2303463"/>
            <a:ext cx="654050" cy="307975"/>
          </a:xfrm>
          <a:prstGeom prst="curvedDownArrow">
            <a:avLst>
              <a:gd name="adj1" fmla="val 16274"/>
              <a:gd name="adj2" fmla="val 50704"/>
              <a:gd name="adj3" fmla="val 67411"/>
            </a:avLst>
          </a:prstGeom>
          <a:solidFill>
            <a:srgbClr val="C000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6453188" y="2093913"/>
            <a:ext cx="684212" cy="236537"/>
          </a:xfrm>
          <a:prstGeom prst="rect">
            <a:avLst/>
          </a:prstGeom>
          <a:noFill/>
          <a:ln w="15875"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113,0%</a:t>
            </a:r>
            <a:endParaRPr lang="ru-RU" sz="1400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36" name="Выгнутая вверх стрелка 35"/>
          <p:cNvSpPr/>
          <p:nvPr/>
        </p:nvSpPr>
        <p:spPr>
          <a:xfrm rot="20728064">
            <a:off x="5819775" y="2452688"/>
            <a:ext cx="652463" cy="320675"/>
          </a:xfrm>
          <a:prstGeom prst="curvedDownArrow">
            <a:avLst>
              <a:gd name="adj1" fmla="val 16274"/>
              <a:gd name="adj2" fmla="val 50704"/>
              <a:gd name="adj3" fmla="val 67411"/>
            </a:avLst>
          </a:prstGeom>
          <a:solidFill>
            <a:srgbClr val="C000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34" name="Выгнутая вверх стрелка 33"/>
          <p:cNvSpPr/>
          <p:nvPr/>
        </p:nvSpPr>
        <p:spPr>
          <a:xfrm rot="21289173">
            <a:off x="2992438" y="887413"/>
            <a:ext cx="687387" cy="309562"/>
          </a:xfrm>
          <a:prstGeom prst="curvedDownArrow">
            <a:avLst>
              <a:gd name="adj1" fmla="val 16274"/>
              <a:gd name="adj2" fmla="val 50704"/>
              <a:gd name="adj3" fmla="val 67411"/>
            </a:avLst>
          </a:prstGeom>
          <a:solidFill>
            <a:srgbClr val="C000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37" name="Выгнутая вверх стрелка 36"/>
          <p:cNvSpPr/>
          <p:nvPr/>
        </p:nvSpPr>
        <p:spPr>
          <a:xfrm rot="21152547">
            <a:off x="6499225" y="2360613"/>
            <a:ext cx="652463" cy="320675"/>
          </a:xfrm>
          <a:prstGeom prst="curvedDownArrow">
            <a:avLst>
              <a:gd name="adj1" fmla="val 16274"/>
              <a:gd name="adj2" fmla="val 50704"/>
              <a:gd name="adj3" fmla="val 67411"/>
            </a:avLst>
          </a:prstGeom>
          <a:solidFill>
            <a:srgbClr val="C000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Выноска со стрелкой вниз 2"/>
          <p:cNvSpPr/>
          <p:nvPr/>
        </p:nvSpPr>
        <p:spPr>
          <a:xfrm rot="10800000">
            <a:off x="798513" y="3817938"/>
            <a:ext cx="3125787" cy="1076325"/>
          </a:xfrm>
          <a:prstGeom prst="downArrow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graphicFrame>
        <p:nvGraphicFramePr>
          <p:cNvPr id="2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86787349"/>
              </p:ext>
            </p:extLst>
          </p:nvPr>
        </p:nvGraphicFramePr>
        <p:xfrm>
          <a:off x="504825" y="328613"/>
          <a:ext cx="3816350" cy="3416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2" name="Выгнутая вверх стрелка 41"/>
          <p:cNvSpPr>
            <a:spLocks/>
          </p:cNvSpPr>
          <p:nvPr/>
        </p:nvSpPr>
        <p:spPr>
          <a:xfrm rot="-960000">
            <a:off x="1638263" y="1335254"/>
            <a:ext cx="955857" cy="504000"/>
          </a:xfrm>
          <a:prstGeom prst="curvedDownArrow">
            <a:avLst>
              <a:gd name="adj1" fmla="val 14343"/>
              <a:gd name="adj2" fmla="val 46387"/>
              <a:gd name="adj3" fmla="val 59719"/>
            </a:avLst>
          </a:prstGeom>
          <a:solidFill>
            <a:srgbClr val="C000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1857375" y="1050925"/>
            <a:ext cx="684213" cy="265113"/>
          </a:xfrm>
          <a:prstGeom prst="rect">
            <a:avLst/>
          </a:prstGeom>
          <a:noFill/>
          <a:ln w="15875"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103,0%</a:t>
            </a:r>
            <a:endParaRPr lang="ru-RU" sz="1300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2687981" y="788988"/>
            <a:ext cx="682625" cy="215900"/>
          </a:xfrm>
          <a:prstGeom prst="rect">
            <a:avLst/>
          </a:prstGeom>
          <a:noFill/>
          <a:ln w="15875"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103,0%</a:t>
            </a:r>
            <a:endParaRPr lang="ru-RU" sz="1300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539750" y="862013"/>
            <a:ext cx="660400" cy="203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solidFill>
                  <a:prstClr val="black"/>
                </a:solidFill>
                <a:latin typeface="Arial Narrow" panose="020B0606020202030204" pitchFamily="34" charset="0"/>
              </a:rPr>
              <a:t>млн. руб</a:t>
            </a:r>
            <a:r>
              <a:rPr lang="ru-RU" sz="1200" dirty="0">
                <a:solidFill>
                  <a:prstClr val="black"/>
                </a:solidFill>
                <a:latin typeface="Arial Narrow" panose="020B0606020202030204" pitchFamily="34" charset="0"/>
              </a:rPr>
              <a:t>.</a:t>
            </a:r>
          </a:p>
        </p:txBody>
      </p:sp>
      <p:sp>
        <p:nvSpPr>
          <p:cNvPr id="93192" name="Заголовок 1"/>
          <p:cNvSpPr txBox="1">
            <a:spLocks noChangeAspect="1"/>
          </p:cNvSpPr>
          <p:nvPr/>
        </p:nvSpPr>
        <p:spPr bwMode="auto">
          <a:xfrm>
            <a:off x="1031875" y="4227513"/>
            <a:ext cx="2665413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 b="1" dirty="0">
                <a:solidFill>
                  <a:srgbClr val="000000"/>
                </a:solidFill>
                <a:latin typeface="Arial Narrow" pitchFamily="34" charset="0"/>
              </a:rPr>
              <a:t>НАЛОГИ НА СОВОКУПНЫЙ ДОХОД</a:t>
            </a:r>
          </a:p>
        </p:txBody>
      </p:sp>
      <p:sp>
        <p:nvSpPr>
          <p:cNvPr id="31" name="Выноска со стрелкой вниз 30"/>
          <p:cNvSpPr/>
          <p:nvPr/>
        </p:nvSpPr>
        <p:spPr>
          <a:xfrm rot="10800000">
            <a:off x="5091113" y="3817938"/>
            <a:ext cx="3168650" cy="1006475"/>
          </a:xfrm>
          <a:prstGeom prst="downArrow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93194" name="Заголовок 1"/>
          <p:cNvSpPr txBox="1">
            <a:spLocks noChangeAspect="1"/>
          </p:cNvSpPr>
          <p:nvPr/>
        </p:nvSpPr>
        <p:spPr bwMode="auto">
          <a:xfrm>
            <a:off x="4941888" y="4160838"/>
            <a:ext cx="3467100" cy="66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charset="0"/>
              <a:buNone/>
            </a:pPr>
            <a:r>
              <a:rPr lang="ru-RU" altLang="ru-RU" sz="1600" b="1">
                <a:solidFill>
                  <a:srgbClr val="000000"/>
                </a:solidFill>
                <a:latin typeface="Arial Narrow" pitchFamily="34" charset="0"/>
              </a:rPr>
              <a:t>АКЦИЗЫ</a:t>
            </a:r>
          </a:p>
        </p:txBody>
      </p:sp>
      <p:graphicFrame>
        <p:nvGraphicFramePr>
          <p:cNvPr id="4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89576746"/>
              </p:ext>
            </p:extLst>
          </p:nvPr>
        </p:nvGraphicFramePr>
        <p:xfrm>
          <a:off x="4692650" y="327025"/>
          <a:ext cx="3814763" cy="34242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5" name="Прямоугольник 34"/>
          <p:cNvSpPr/>
          <p:nvPr/>
        </p:nvSpPr>
        <p:spPr>
          <a:xfrm>
            <a:off x="6011863" y="963613"/>
            <a:ext cx="684212" cy="265112"/>
          </a:xfrm>
          <a:prstGeom prst="rect">
            <a:avLst/>
          </a:prstGeom>
          <a:noFill/>
          <a:ln w="15875"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105,4%</a:t>
            </a:r>
            <a:endParaRPr lang="ru-RU" sz="1300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6985000" y="862013"/>
            <a:ext cx="684213" cy="322262"/>
          </a:xfrm>
          <a:prstGeom prst="rect">
            <a:avLst/>
          </a:prstGeom>
          <a:noFill/>
          <a:ln w="15875"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104,1%</a:t>
            </a:r>
            <a:endParaRPr lang="ru-RU" sz="1300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4760913" y="890588"/>
            <a:ext cx="660400" cy="203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solidFill>
                  <a:prstClr val="black"/>
                </a:solidFill>
                <a:latin typeface="Arial Narrow" panose="020B0606020202030204" pitchFamily="34" charset="0"/>
              </a:rPr>
              <a:t>млн. руб</a:t>
            </a:r>
            <a:r>
              <a:rPr lang="ru-RU" sz="1200" dirty="0">
                <a:solidFill>
                  <a:prstClr val="black"/>
                </a:solidFill>
                <a:latin typeface="Arial Narrow" panose="020B0606020202030204" pitchFamily="34" charset="0"/>
              </a:rPr>
              <a:t>.</a:t>
            </a:r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8629650" y="4778375"/>
            <a:ext cx="473075" cy="241300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1400" b="1" cap="small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13</a:t>
            </a:r>
            <a:endParaRPr lang="ru-RU" sz="1400" b="1" dirty="0">
              <a:solidFill>
                <a:prstClr val="black"/>
              </a:solidFill>
            </a:endParaRPr>
          </a:p>
        </p:txBody>
      </p:sp>
      <p:sp>
        <p:nvSpPr>
          <p:cNvPr id="21" name="Выгнутая вверх стрелка 20"/>
          <p:cNvSpPr>
            <a:spLocks/>
          </p:cNvSpPr>
          <p:nvPr/>
        </p:nvSpPr>
        <p:spPr>
          <a:xfrm rot="20940000">
            <a:off x="2560724" y="1062452"/>
            <a:ext cx="937140" cy="537601"/>
          </a:xfrm>
          <a:prstGeom prst="curvedDownArrow">
            <a:avLst>
              <a:gd name="adj1" fmla="val 14343"/>
              <a:gd name="adj2" fmla="val 46387"/>
              <a:gd name="adj3" fmla="val 59719"/>
            </a:avLst>
          </a:prstGeom>
          <a:solidFill>
            <a:srgbClr val="C000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22" name="Выгнутая вверх стрелка 21"/>
          <p:cNvSpPr>
            <a:spLocks/>
          </p:cNvSpPr>
          <p:nvPr/>
        </p:nvSpPr>
        <p:spPr>
          <a:xfrm rot="21366514">
            <a:off x="5800270" y="1254087"/>
            <a:ext cx="1014412" cy="463566"/>
          </a:xfrm>
          <a:prstGeom prst="curvedDownArrow">
            <a:avLst>
              <a:gd name="adj1" fmla="val 14343"/>
              <a:gd name="adj2" fmla="val 46387"/>
              <a:gd name="adj3" fmla="val 59719"/>
            </a:avLst>
          </a:prstGeom>
          <a:solidFill>
            <a:srgbClr val="C000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23" name="Выгнутая вверх стрелка 22"/>
          <p:cNvSpPr>
            <a:spLocks/>
          </p:cNvSpPr>
          <p:nvPr/>
        </p:nvSpPr>
        <p:spPr>
          <a:xfrm rot="21440731">
            <a:off x="6802243" y="1195355"/>
            <a:ext cx="985838" cy="490384"/>
          </a:xfrm>
          <a:prstGeom prst="curvedDownArrow">
            <a:avLst>
              <a:gd name="adj1" fmla="val 14343"/>
              <a:gd name="adj2" fmla="val 46387"/>
              <a:gd name="adj3" fmla="val 59719"/>
            </a:avLst>
          </a:prstGeom>
          <a:solidFill>
            <a:srgbClr val="C000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5"/>
          <p:cNvGraphicFramePr>
            <a:graphicFrameLocks noGrp="1"/>
          </p:cNvGraphicFramePr>
          <p:nvPr>
            <p:ph sz="half" idx="1"/>
          </p:nvPr>
        </p:nvGraphicFramePr>
        <p:xfrm>
          <a:off x="801688" y="1222375"/>
          <a:ext cx="2444750" cy="1860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" name="Объект 5"/>
          <p:cNvGraphicFramePr>
            <a:graphicFrameLocks/>
          </p:cNvGraphicFramePr>
          <p:nvPr/>
        </p:nvGraphicFramePr>
        <p:xfrm>
          <a:off x="3413125" y="896938"/>
          <a:ext cx="2444750" cy="1350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4" name="Объект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32573637"/>
              </p:ext>
            </p:extLst>
          </p:nvPr>
        </p:nvGraphicFramePr>
        <p:xfrm>
          <a:off x="909638" y="430213"/>
          <a:ext cx="7272337" cy="4464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cxnSp>
        <p:nvCxnSpPr>
          <p:cNvPr id="16" name="Соединительная линия уступом 15"/>
          <p:cNvCxnSpPr/>
          <p:nvPr/>
        </p:nvCxnSpPr>
        <p:spPr>
          <a:xfrm rot="5400000">
            <a:off x="1302544" y="2923382"/>
            <a:ext cx="58737" cy="12700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Заголовок 1"/>
          <p:cNvSpPr txBox="1">
            <a:spLocks/>
          </p:cNvSpPr>
          <p:nvPr/>
        </p:nvSpPr>
        <p:spPr>
          <a:xfrm>
            <a:off x="487363" y="123825"/>
            <a:ext cx="8116887" cy="287338"/>
          </a:xfrm>
          <a:prstGeom prst="rect">
            <a:avLst/>
          </a:prstGeom>
          <a:noFill/>
        </p:spPr>
        <p:txBody>
          <a:bodyPr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27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700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defRPr/>
            </a:pPr>
            <a:endParaRPr lang="ru-RU" sz="27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lnSpc>
                <a:spcPct val="120000"/>
              </a:lnSpc>
              <a:spcAft>
                <a:spcPts val="0"/>
              </a:spcAft>
              <a:defRPr/>
            </a:pPr>
            <a:r>
              <a:rPr lang="ru-RU" sz="8000" b="1" dirty="0" smtClean="0">
                <a:solidFill>
                  <a:srgbClr val="1F497D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СТРУКТУРА НЕНАЛОГОВЫХ ДОХОДОВ БЮДЖЕТА ГОРОДА НА 2022 ГОД</a:t>
            </a:r>
          </a:p>
          <a:p>
            <a:pPr fontAlgn="auto">
              <a:lnSpc>
                <a:spcPct val="120000"/>
              </a:lnSpc>
              <a:spcAft>
                <a:spcPts val="0"/>
              </a:spcAft>
              <a:defRPr/>
            </a:pPr>
            <a:endParaRPr lang="ru-RU" sz="8000" b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28" name="Заголовок 1"/>
          <p:cNvSpPr txBox="1">
            <a:spLocks/>
          </p:cNvSpPr>
          <p:nvPr/>
        </p:nvSpPr>
        <p:spPr>
          <a:xfrm>
            <a:off x="8604250" y="4894263"/>
            <a:ext cx="498475" cy="241300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1400" b="1" dirty="0" smtClean="0">
                <a:solidFill>
                  <a:prstClr val="black"/>
                </a:solidFill>
              </a:rPr>
              <a:t>14</a:t>
            </a:r>
            <a:endParaRPr lang="ru-RU" sz="1400" b="1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Выноска со стрелкой вниз 3"/>
          <p:cNvSpPr/>
          <p:nvPr/>
        </p:nvSpPr>
        <p:spPr>
          <a:xfrm>
            <a:off x="5487988" y="628650"/>
            <a:ext cx="2339975" cy="1365250"/>
          </a:xfrm>
          <a:prstGeom prst="downArrow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" name="Выноска со стрелкой вниз 1"/>
          <p:cNvSpPr/>
          <p:nvPr/>
        </p:nvSpPr>
        <p:spPr>
          <a:xfrm rot="10800000">
            <a:off x="1116013" y="3222625"/>
            <a:ext cx="2463800" cy="1060450"/>
          </a:xfrm>
          <a:prstGeom prst="downArrow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8629650" y="4894263"/>
            <a:ext cx="473075" cy="241300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1400" b="1" dirty="0" smtClean="0">
                <a:solidFill>
                  <a:prstClr val="black"/>
                </a:solidFill>
              </a:rPr>
              <a:t>15</a:t>
            </a:r>
            <a:endParaRPr lang="ru-RU" sz="1400" b="1" dirty="0">
              <a:solidFill>
                <a:prstClr val="black"/>
              </a:solidFill>
            </a:endParaRPr>
          </a:p>
        </p:txBody>
      </p:sp>
      <p:graphicFrame>
        <p:nvGraphicFramePr>
          <p:cNvPr id="3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36267963"/>
              </p:ext>
            </p:extLst>
          </p:nvPr>
        </p:nvGraphicFramePr>
        <p:xfrm>
          <a:off x="806450" y="347663"/>
          <a:ext cx="3427413" cy="2679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3" name="Прямоугольник 42"/>
          <p:cNvSpPr/>
          <p:nvPr/>
        </p:nvSpPr>
        <p:spPr>
          <a:xfrm>
            <a:off x="2270125" y="744538"/>
            <a:ext cx="684213" cy="215900"/>
          </a:xfrm>
          <a:prstGeom prst="rect">
            <a:avLst/>
          </a:prstGeom>
          <a:noFill/>
          <a:ln w="15875"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95,4%</a:t>
            </a:r>
            <a:endParaRPr lang="ru-RU" sz="1200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2938463" y="735013"/>
            <a:ext cx="684212" cy="223837"/>
          </a:xfrm>
          <a:prstGeom prst="rect">
            <a:avLst/>
          </a:prstGeom>
          <a:noFill/>
          <a:ln w="15875"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99,8%</a:t>
            </a:r>
            <a:endParaRPr lang="ru-RU" sz="1200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5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55589084"/>
              </p:ext>
            </p:extLst>
          </p:nvPr>
        </p:nvGraphicFramePr>
        <p:xfrm>
          <a:off x="4983163" y="2251075"/>
          <a:ext cx="3314700" cy="25923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1" name="Прямоугольник 20"/>
          <p:cNvSpPr/>
          <p:nvPr/>
        </p:nvSpPr>
        <p:spPr>
          <a:xfrm>
            <a:off x="5849938" y="2436813"/>
            <a:ext cx="609600" cy="211137"/>
          </a:xfrm>
          <a:prstGeom prst="rect">
            <a:avLst/>
          </a:prstGeom>
          <a:noFill/>
          <a:ln w="15875"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93,2%</a:t>
            </a:r>
            <a:endParaRPr lang="ru-RU" sz="1200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7140575" y="2635250"/>
            <a:ext cx="684213" cy="215900"/>
          </a:xfrm>
          <a:prstGeom prst="rect">
            <a:avLst/>
          </a:prstGeom>
          <a:noFill/>
          <a:ln w="15875"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72,2%</a:t>
            </a:r>
            <a:endParaRPr lang="ru-RU" sz="1200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23" name="Заголовок 1"/>
          <p:cNvSpPr txBox="1">
            <a:spLocks noChangeAspect="1"/>
          </p:cNvSpPr>
          <p:nvPr/>
        </p:nvSpPr>
        <p:spPr>
          <a:xfrm>
            <a:off x="5508625" y="555625"/>
            <a:ext cx="2298700" cy="1016000"/>
          </a:xfrm>
          <a:prstGeom prst="rect">
            <a:avLst/>
          </a:prstGeom>
          <a:noFill/>
          <a:ln w="28575">
            <a:noFill/>
          </a:ln>
        </p:spPr>
        <p:txBody>
          <a:bodyPr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lnSpc>
                <a:spcPct val="120000"/>
              </a:lnSpc>
              <a:spcAft>
                <a:spcPts val="0"/>
              </a:spcAft>
              <a:defRPr/>
            </a:pPr>
            <a:r>
              <a:rPr lang="ru-RU" sz="27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700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lnSpc>
                <a:spcPct val="120000"/>
              </a:lnSpc>
              <a:spcAft>
                <a:spcPts val="0"/>
              </a:spcAft>
              <a:defRPr/>
            </a:pPr>
            <a:endParaRPr lang="ru-RU" sz="27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lnSpc>
                <a:spcPct val="120000"/>
              </a:lnSpc>
              <a:spcAft>
                <a:spcPts val="0"/>
              </a:spcAft>
              <a:defRPr/>
            </a:pPr>
            <a:r>
              <a:rPr lang="ru-RU" sz="72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АРЕНДНАЯ ПЛАТА   ЗА МУНИЦИПАЛЬНОЕ ИМУЩЕСТВО</a:t>
            </a:r>
            <a:r>
              <a:rPr lang="ru-RU" sz="8000" b="1" u="sng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/>
            </a:r>
            <a:br>
              <a:rPr lang="ru-RU" sz="8000" b="1" u="sng" dirty="0" smtClean="0">
                <a:solidFill>
                  <a:prstClr val="black"/>
                </a:solidFill>
                <a:latin typeface="Arial Narrow" panose="020B0606020202030204" pitchFamily="34" charset="0"/>
              </a:rPr>
            </a:br>
            <a:endParaRPr lang="ru-RU" sz="8000" b="1" u="sng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25" name="Заголовок 1"/>
          <p:cNvSpPr txBox="1">
            <a:spLocks noChangeAspect="1"/>
          </p:cNvSpPr>
          <p:nvPr/>
        </p:nvSpPr>
        <p:spPr>
          <a:xfrm>
            <a:off x="1116013" y="3603625"/>
            <a:ext cx="2447925" cy="676275"/>
          </a:xfrm>
          <a:prstGeom prst="rect">
            <a:avLst/>
          </a:prstGeom>
          <a:noFill/>
          <a:ln w="28575">
            <a:noFill/>
          </a:ln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1800" b="1" cap="all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Арендная плата за землю</a:t>
            </a:r>
            <a:endParaRPr lang="ru-RU" sz="1800" cap="all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801688" y="742950"/>
            <a:ext cx="768350" cy="2095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solidFill>
                  <a:prstClr val="black"/>
                </a:solidFill>
                <a:latin typeface="Arial Narrow" panose="020B0606020202030204" pitchFamily="34" charset="0"/>
              </a:rPr>
              <a:t>млн. руб</a:t>
            </a:r>
            <a:r>
              <a:rPr lang="ru-RU" sz="1200" dirty="0">
                <a:solidFill>
                  <a:prstClr val="black"/>
                </a:solidFill>
                <a:latin typeface="Arial Narrow" panose="020B0606020202030204" pitchFamily="34" charset="0"/>
              </a:rPr>
              <a:t>.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5037138" y="2701925"/>
            <a:ext cx="647700" cy="203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solidFill>
                  <a:prstClr val="black"/>
                </a:solidFill>
                <a:latin typeface="Arial Narrow" panose="020B0606020202030204" pitchFamily="34" charset="0"/>
              </a:rPr>
              <a:t>млн. руб</a:t>
            </a:r>
            <a:r>
              <a:rPr lang="ru-RU" sz="1200" dirty="0">
                <a:solidFill>
                  <a:prstClr val="black"/>
                </a:solidFill>
                <a:latin typeface="Arial Narrow" panose="020B0606020202030204" pitchFamily="34" charset="0"/>
              </a:rPr>
              <a:t>.</a:t>
            </a:r>
          </a:p>
        </p:txBody>
      </p:sp>
      <p:sp>
        <p:nvSpPr>
          <p:cNvPr id="29" name="Выгнутая вверх стрелка 28"/>
          <p:cNvSpPr/>
          <p:nvPr/>
        </p:nvSpPr>
        <p:spPr>
          <a:xfrm rot="205892">
            <a:off x="1620838" y="998538"/>
            <a:ext cx="650875" cy="293687"/>
          </a:xfrm>
          <a:prstGeom prst="curvedDownArrow">
            <a:avLst>
              <a:gd name="adj1" fmla="val 16274"/>
              <a:gd name="adj2" fmla="val 50704"/>
              <a:gd name="adj3" fmla="val 67411"/>
            </a:avLst>
          </a:prstGeom>
          <a:solidFill>
            <a:srgbClr val="C000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32" name="Выгнутая вверх стрелка 31"/>
          <p:cNvSpPr/>
          <p:nvPr/>
        </p:nvSpPr>
        <p:spPr>
          <a:xfrm rot="618944">
            <a:off x="7145338" y="2938463"/>
            <a:ext cx="676275" cy="358775"/>
          </a:xfrm>
          <a:prstGeom prst="curvedDownArrow">
            <a:avLst>
              <a:gd name="adj1" fmla="val 16274"/>
              <a:gd name="adj2" fmla="val 50704"/>
              <a:gd name="adj3" fmla="val 67411"/>
            </a:avLst>
          </a:prstGeom>
          <a:solidFill>
            <a:srgbClr val="C000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1582738" y="752475"/>
            <a:ext cx="704850" cy="200025"/>
          </a:xfrm>
          <a:prstGeom prst="rect">
            <a:avLst/>
          </a:prstGeom>
          <a:noFill/>
          <a:ln w="15875"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103,7%</a:t>
            </a:r>
            <a:endParaRPr lang="ru-RU" sz="1200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45" name="Выгнутая вверх стрелка 44"/>
          <p:cNvSpPr/>
          <p:nvPr/>
        </p:nvSpPr>
        <p:spPr>
          <a:xfrm rot="684898">
            <a:off x="6488113" y="2773363"/>
            <a:ext cx="692150" cy="360362"/>
          </a:xfrm>
          <a:prstGeom prst="curvedDownArrow">
            <a:avLst>
              <a:gd name="adj1" fmla="val 16274"/>
              <a:gd name="adj2" fmla="val 50704"/>
              <a:gd name="adj3" fmla="val 67411"/>
            </a:avLst>
          </a:prstGeom>
          <a:solidFill>
            <a:srgbClr val="C000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46" name="Выгнутая вверх стрелка 45"/>
          <p:cNvSpPr/>
          <p:nvPr/>
        </p:nvSpPr>
        <p:spPr>
          <a:xfrm rot="228962">
            <a:off x="5805488" y="2700338"/>
            <a:ext cx="703262" cy="360362"/>
          </a:xfrm>
          <a:prstGeom prst="curvedDownArrow">
            <a:avLst>
              <a:gd name="adj1" fmla="val 16274"/>
              <a:gd name="adj2" fmla="val 50704"/>
              <a:gd name="adj3" fmla="val 67411"/>
            </a:avLst>
          </a:prstGeom>
          <a:solidFill>
            <a:srgbClr val="C000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6459538" y="2470150"/>
            <a:ext cx="735012" cy="277813"/>
          </a:xfrm>
          <a:prstGeom prst="rect">
            <a:avLst/>
          </a:prstGeom>
          <a:noFill/>
          <a:ln w="15875"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77,6%</a:t>
            </a:r>
            <a:endParaRPr lang="ru-RU" sz="1200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37" name="Выгнутая вверх стрелка 36"/>
          <p:cNvSpPr/>
          <p:nvPr/>
        </p:nvSpPr>
        <p:spPr>
          <a:xfrm rot="276252">
            <a:off x="2306638" y="1004888"/>
            <a:ext cx="638175" cy="309562"/>
          </a:xfrm>
          <a:prstGeom prst="curvedDownArrow">
            <a:avLst>
              <a:gd name="adj1" fmla="val 16274"/>
              <a:gd name="adj2" fmla="val 50704"/>
              <a:gd name="adj3" fmla="val 67411"/>
            </a:avLst>
          </a:prstGeom>
          <a:solidFill>
            <a:srgbClr val="C000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39" name="Выгнутая вверх стрелка 38"/>
          <p:cNvSpPr/>
          <p:nvPr/>
        </p:nvSpPr>
        <p:spPr>
          <a:xfrm rot="21385010">
            <a:off x="2963863" y="984250"/>
            <a:ext cx="649287" cy="311150"/>
          </a:xfrm>
          <a:prstGeom prst="curvedDownArrow">
            <a:avLst>
              <a:gd name="adj1" fmla="val 16274"/>
              <a:gd name="adj2" fmla="val 50704"/>
              <a:gd name="adj3" fmla="val 67411"/>
            </a:avLst>
          </a:prstGeom>
          <a:solidFill>
            <a:srgbClr val="C000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Выноска со стрелкой вниз 3"/>
          <p:cNvSpPr/>
          <p:nvPr/>
        </p:nvSpPr>
        <p:spPr>
          <a:xfrm>
            <a:off x="3351213" y="534988"/>
            <a:ext cx="2411412" cy="1808162"/>
          </a:xfrm>
          <a:prstGeom prst="downArrow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3" name="Выноска со стрелкой вниз 2"/>
          <p:cNvSpPr/>
          <p:nvPr/>
        </p:nvSpPr>
        <p:spPr>
          <a:xfrm rot="10800000">
            <a:off x="6300788" y="2916238"/>
            <a:ext cx="2565400" cy="1671637"/>
          </a:xfrm>
          <a:prstGeom prst="downArrow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" name="Выноска со стрелкой вниз 1"/>
          <p:cNvSpPr/>
          <p:nvPr/>
        </p:nvSpPr>
        <p:spPr>
          <a:xfrm rot="10800000">
            <a:off x="379413" y="3030538"/>
            <a:ext cx="2463800" cy="1270000"/>
          </a:xfrm>
          <a:prstGeom prst="downArrow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8629650" y="4894263"/>
            <a:ext cx="473075" cy="241300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1400" b="1" dirty="0" smtClean="0">
                <a:solidFill>
                  <a:prstClr val="black"/>
                </a:solidFill>
              </a:rPr>
              <a:t>16</a:t>
            </a:r>
            <a:endParaRPr lang="ru-RU" sz="1400" b="1" dirty="0">
              <a:solidFill>
                <a:prstClr val="black"/>
              </a:solidFill>
            </a:endParaRPr>
          </a:p>
        </p:txBody>
      </p:sp>
      <p:graphicFrame>
        <p:nvGraphicFramePr>
          <p:cNvPr id="5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72261538"/>
              </p:ext>
            </p:extLst>
          </p:nvPr>
        </p:nvGraphicFramePr>
        <p:xfrm>
          <a:off x="5875338" y="246063"/>
          <a:ext cx="3160712" cy="25923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4" name="Прямоугольник 33"/>
          <p:cNvSpPr/>
          <p:nvPr/>
        </p:nvSpPr>
        <p:spPr>
          <a:xfrm>
            <a:off x="7380312" y="934244"/>
            <a:ext cx="648072" cy="189706"/>
          </a:xfrm>
          <a:prstGeom prst="rect">
            <a:avLst/>
          </a:prstGeom>
          <a:noFill/>
          <a:ln w="15875"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33,3%</a:t>
            </a:r>
            <a:endParaRPr lang="ru-RU" sz="1200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7821613" y="1294208"/>
            <a:ext cx="639762" cy="328216"/>
          </a:xfrm>
          <a:prstGeom prst="rect">
            <a:avLst/>
          </a:prstGeom>
          <a:noFill/>
          <a:ln w="15875"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100,0%</a:t>
            </a:r>
            <a:endParaRPr lang="ru-RU" sz="1200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6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11812455"/>
              </p:ext>
            </p:extLst>
          </p:nvPr>
        </p:nvGraphicFramePr>
        <p:xfrm>
          <a:off x="198438" y="236538"/>
          <a:ext cx="3055937" cy="2679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3" name="Прямоугольник 42"/>
          <p:cNvSpPr/>
          <p:nvPr/>
        </p:nvSpPr>
        <p:spPr>
          <a:xfrm>
            <a:off x="1412875" y="458788"/>
            <a:ext cx="682625" cy="215900"/>
          </a:xfrm>
          <a:prstGeom prst="rect">
            <a:avLst/>
          </a:prstGeom>
          <a:noFill/>
          <a:ln w="15875"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100,0%</a:t>
            </a:r>
            <a:endParaRPr lang="ru-RU" sz="1200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2054225" y="493713"/>
            <a:ext cx="684213" cy="174625"/>
          </a:xfrm>
          <a:prstGeom prst="rect">
            <a:avLst/>
          </a:prstGeom>
          <a:noFill/>
          <a:ln w="15875"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100,0%</a:t>
            </a:r>
            <a:endParaRPr lang="ru-RU" sz="1200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7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28941398"/>
              </p:ext>
            </p:extLst>
          </p:nvPr>
        </p:nvGraphicFramePr>
        <p:xfrm>
          <a:off x="3043238" y="2457450"/>
          <a:ext cx="3027362" cy="25923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1" name="Прямоугольник 20"/>
          <p:cNvSpPr/>
          <p:nvPr/>
        </p:nvSpPr>
        <p:spPr>
          <a:xfrm>
            <a:off x="3706813" y="2816003"/>
            <a:ext cx="609600" cy="214535"/>
          </a:xfrm>
          <a:prstGeom prst="rect">
            <a:avLst/>
          </a:prstGeom>
          <a:noFill/>
          <a:ln w="15875"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121,0%</a:t>
            </a:r>
            <a:endParaRPr lang="ru-RU" sz="1200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4922838" y="2643759"/>
            <a:ext cx="684212" cy="195262"/>
          </a:xfrm>
          <a:prstGeom prst="rect">
            <a:avLst/>
          </a:prstGeom>
          <a:noFill/>
          <a:ln w="15875"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170,9%</a:t>
            </a:r>
            <a:endParaRPr lang="ru-RU" sz="1200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23" name="Заголовок 1"/>
          <p:cNvSpPr txBox="1">
            <a:spLocks noChangeAspect="1"/>
          </p:cNvSpPr>
          <p:nvPr/>
        </p:nvSpPr>
        <p:spPr>
          <a:xfrm>
            <a:off x="3351213" y="555625"/>
            <a:ext cx="2447925" cy="1066800"/>
          </a:xfrm>
          <a:prstGeom prst="rect">
            <a:avLst/>
          </a:prstGeom>
          <a:noFill/>
          <a:ln w="28575">
            <a:noFill/>
          </a:ln>
        </p:spPr>
        <p:txBody>
          <a:bodyPr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lnSpc>
                <a:spcPct val="120000"/>
              </a:lnSpc>
              <a:spcAft>
                <a:spcPts val="0"/>
              </a:spcAft>
              <a:defRPr/>
            </a:pPr>
            <a:endParaRPr lang="ru-RU" sz="27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lnSpc>
                <a:spcPct val="120000"/>
              </a:lnSpc>
              <a:spcAft>
                <a:spcPts val="0"/>
              </a:spcAft>
              <a:defRPr/>
            </a:pPr>
            <a:r>
              <a:rPr lang="ru-RU" sz="60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ДОХОДЫ ОТ РАЗМЕЩЕНИЯ ВРЕМЕННЫХ СООРУЖЕНИЙ И РЕКЛАМНЫХ КОНСТРУКЦИЙ</a:t>
            </a:r>
            <a:endParaRPr lang="ru-RU" sz="6000" b="1" u="sng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96272" name="Заголовок 1"/>
          <p:cNvSpPr txBox="1">
            <a:spLocks noChangeAspect="1"/>
          </p:cNvSpPr>
          <p:nvPr/>
        </p:nvSpPr>
        <p:spPr bwMode="auto">
          <a:xfrm>
            <a:off x="6318250" y="3508375"/>
            <a:ext cx="2528888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 b="1" dirty="0">
                <a:solidFill>
                  <a:srgbClr val="000000"/>
                </a:solidFill>
                <a:latin typeface="Arial Narrow" pitchFamily="34" charset="0"/>
                <a:cs typeface="Times New Roman" pitchFamily="18" charset="0"/>
              </a:rPr>
              <a:t>ПЕРЕЧИСЛЕНИЕ ЧАСТИ ПРИБЫЛИ МУНИЦИПАЛЬНЫХ УНИТАРНЫХ ПРЕДПРИЯТИЙ</a:t>
            </a:r>
            <a:endParaRPr lang="ru-RU" altLang="ru-RU" sz="1400" b="1" dirty="0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25" name="Заголовок 1"/>
          <p:cNvSpPr txBox="1">
            <a:spLocks noChangeAspect="1"/>
          </p:cNvSpPr>
          <p:nvPr/>
        </p:nvSpPr>
        <p:spPr>
          <a:xfrm>
            <a:off x="407988" y="3479800"/>
            <a:ext cx="2447925" cy="814388"/>
          </a:xfrm>
          <a:prstGeom prst="rect">
            <a:avLst/>
          </a:prstGeom>
          <a:noFill/>
          <a:ln w="28575">
            <a:noFill/>
          </a:ln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1600" b="1" cap="all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Платежи за наем муниципального жилищного фонда</a:t>
            </a:r>
            <a:endParaRPr lang="ru-RU" sz="1600" b="1" cap="all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201613" y="628650"/>
            <a:ext cx="769937" cy="2095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solidFill>
                  <a:prstClr val="black"/>
                </a:solidFill>
                <a:latin typeface="Arial Narrow" panose="020B0606020202030204" pitchFamily="34" charset="0"/>
              </a:rPr>
              <a:t>млн. руб</a:t>
            </a:r>
            <a:r>
              <a:rPr lang="ru-RU" sz="1200" dirty="0">
                <a:solidFill>
                  <a:prstClr val="black"/>
                </a:solidFill>
                <a:latin typeface="Arial Narrow" panose="020B0606020202030204" pitchFamily="34" charset="0"/>
              </a:rPr>
              <a:t>.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3060700" y="2860675"/>
            <a:ext cx="647700" cy="203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solidFill>
                  <a:prstClr val="black"/>
                </a:solidFill>
                <a:latin typeface="Arial Narrow" panose="020B0606020202030204" pitchFamily="34" charset="0"/>
              </a:rPr>
              <a:t>млн. руб</a:t>
            </a:r>
            <a:r>
              <a:rPr lang="ru-RU" sz="1200" dirty="0">
                <a:solidFill>
                  <a:prstClr val="black"/>
                </a:solidFill>
                <a:latin typeface="Arial Narrow" panose="020B0606020202030204" pitchFamily="34" charset="0"/>
              </a:rPr>
              <a:t>.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5878513" y="595313"/>
            <a:ext cx="647700" cy="203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solidFill>
                  <a:prstClr val="black"/>
                </a:solidFill>
                <a:latin typeface="Arial Narrow" panose="020B0606020202030204" pitchFamily="34" charset="0"/>
              </a:rPr>
              <a:t>млн. руб</a:t>
            </a:r>
            <a:r>
              <a:rPr lang="ru-RU" sz="1200" dirty="0">
                <a:solidFill>
                  <a:prstClr val="black"/>
                </a:solidFill>
                <a:latin typeface="Arial Narrow" panose="020B0606020202030204" pitchFamily="34" charset="0"/>
              </a:rPr>
              <a:t>.</a:t>
            </a:r>
          </a:p>
        </p:txBody>
      </p:sp>
      <p:sp>
        <p:nvSpPr>
          <p:cNvPr id="28" name="Выгнутая вверх стрелка 27"/>
          <p:cNvSpPr/>
          <p:nvPr/>
        </p:nvSpPr>
        <p:spPr>
          <a:xfrm>
            <a:off x="7729935" y="1692737"/>
            <a:ext cx="596900" cy="341312"/>
          </a:xfrm>
          <a:prstGeom prst="curvedDownArrow">
            <a:avLst>
              <a:gd name="adj1" fmla="val 16274"/>
              <a:gd name="adj2" fmla="val 50704"/>
              <a:gd name="adj3" fmla="val 55143"/>
            </a:avLst>
          </a:prstGeom>
          <a:solidFill>
            <a:srgbClr val="C000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32" name="Выгнутая вверх стрелка 31"/>
          <p:cNvSpPr/>
          <p:nvPr/>
        </p:nvSpPr>
        <p:spPr>
          <a:xfrm rot="-2100000">
            <a:off x="4861599" y="2990439"/>
            <a:ext cx="793543" cy="430382"/>
          </a:xfrm>
          <a:prstGeom prst="curvedDownArrow">
            <a:avLst>
              <a:gd name="adj1" fmla="val 16274"/>
              <a:gd name="adj2" fmla="val 50704"/>
              <a:gd name="adj3" fmla="val 67411"/>
            </a:avLst>
          </a:prstGeom>
          <a:solidFill>
            <a:srgbClr val="C000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801688" y="452438"/>
            <a:ext cx="682625" cy="215900"/>
          </a:xfrm>
          <a:prstGeom prst="rect">
            <a:avLst/>
          </a:prstGeom>
          <a:noFill/>
          <a:ln w="15875"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108,8%</a:t>
            </a:r>
            <a:endParaRPr lang="ru-RU" sz="1200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6654546" y="339503"/>
            <a:ext cx="684212" cy="195485"/>
          </a:xfrm>
          <a:prstGeom prst="rect">
            <a:avLst/>
          </a:prstGeom>
          <a:noFill/>
          <a:ln w="15875"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48,0%</a:t>
            </a:r>
            <a:endParaRPr lang="ru-RU" sz="1200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4346575" y="2715766"/>
            <a:ext cx="684213" cy="246509"/>
          </a:xfrm>
          <a:prstGeom prst="rect">
            <a:avLst/>
          </a:prstGeom>
          <a:noFill/>
          <a:ln w="15875"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69,4%</a:t>
            </a:r>
            <a:endParaRPr lang="ru-RU" sz="1200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48" name="Выгнутая вверх стрелка 47"/>
          <p:cNvSpPr/>
          <p:nvPr/>
        </p:nvSpPr>
        <p:spPr>
          <a:xfrm>
            <a:off x="1455738" y="754063"/>
            <a:ext cx="638175" cy="360362"/>
          </a:xfrm>
          <a:prstGeom prst="curvedDownArrow">
            <a:avLst>
              <a:gd name="adj1" fmla="val 16274"/>
              <a:gd name="adj2" fmla="val 50704"/>
              <a:gd name="adj3" fmla="val 67411"/>
            </a:avLst>
          </a:prstGeom>
          <a:solidFill>
            <a:srgbClr val="C000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36" name="Выгнутая вверх стрелка 35"/>
          <p:cNvSpPr/>
          <p:nvPr/>
        </p:nvSpPr>
        <p:spPr>
          <a:xfrm rot="1260000">
            <a:off x="7138172" y="1247324"/>
            <a:ext cx="831242" cy="483169"/>
          </a:xfrm>
          <a:prstGeom prst="curvedDownArrow">
            <a:avLst>
              <a:gd name="adj1" fmla="val 16274"/>
              <a:gd name="adj2" fmla="val 50704"/>
              <a:gd name="adj3" fmla="val 53379"/>
            </a:avLst>
          </a:prstGeom>
          <a:solidFill>
            <a:srgbClr val="C000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37" name="Выгнутая вверх стрелка 36"/>
          <p:cNvSpPr/>
          <p:nvPr/>
        </p:nvSpPr>
        <p:spPr>
          <a:xfrm rot="20921362">
            <a:off x="3733584" y="3076338"/>
            <a:ext cx="633413" cy="334963"/>
          </a:xfrm>
          <a:prstGeom prst="curvedDownArrow">
            <a:avLst>
              <a:gd name="adj1" fmla="val 16274"/>
              <a:gd name="adj2" fmla="val 50704"/>
              <a:gd name="adj3" fmla="val 67411"/>
            </a:avLst>
          </a:prstGeom>
          <a:solidFill>
            <a:srgbClr val="C000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39" name="Выгнутая вверх стрелка 38"/>
          <p:cNvSpPr/>
          <p:nvPr/>
        </p:nvSpPr>
        <p:spPr>
          <a:xfrm rot="1140000">
            <a:off x="4373385" y="3054478"/>
            <a:ext cx="676479" cy="378188"/>
          </a:xfrm>
          <a:prstGeom prst="curvedDownArrow">
            <a:avLst>
              <a:gd name="adj1" fmla="val 16614"/>
              <a:gd name="adj2" fmla="val 40068"/>
              <a:gd name="adj3" fmla="val 67411"/>
            </a:avLst>
          </a:prstGeom>
          <a:solidFill>
            <a:srgbClr val="C000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41" name="Выгнутая вверх стрелка 40"/>
          <p:cNvSpPr/>
          <p:nvPr/>
        </p:nvSpPr>
        <p:spPr>
          <a:xfrm>
            <a:off x="2054225" y="763588"/>
            <a:ext cx="639763" cy="360362"/>
          </a:xfrm>
          <a:prstGeom prst="curvedDownArrow">
            <a:avLst>
              <a:gd name="adj1" fmla="val 16274"/>
              <a:gd name="adj2" fmla="val 50704"/>
              <a:gd name="adj3" fmla="val 67411"/>
            </a:avLst>
          </a:prstGeom>
          <a:solidFill>
            <a:srgbClr val="C000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45" name="Выгнутая вверх стрелка 44"/>
          <p:cNvSpPr/>
          <p:nvPr/>
        </p:nvSpPr>
        <p:spPr>
          <a:xfrm rot="-540000">
            <a:off x="849518" y="785880"/>
            <a:ext cx="636177" cy="408132"/>
          </a:xfrm>
          <a:prstGeom prst="curvedDownArrow">
            <a:avLst>
              <a:gd name="adj1" fmla="val 16274"/>
              <a:gd name="adj2" fmla="val 50704"/>
              <a:gd name="adj3" fmla="val 67411"/>
            </a:avLst>
          </a:prstGeom>
          <a:solidFill>
            <a:srgbClr val="C000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46" name="Выгнутая вверх стрелка 45"/>
          <p:cNvSpPr/>
          <p:nvPr/>
        </p:nvSpPr>
        <p:spPr>
          <a:xfrm rot="22980000">
            <a:off x="6531263" y="616550"/>
            <a:ext cx="934593" cy="460423"/>
          </a:xfrm>
          <a:prstGeom prst="curvedDownArrow">
            <a:avLst>
              <a:gd name="adj1" fmla="val 16274"/>
              <a:gd name="adj2" fmla="val 50704"/>
              <a:gd name="adj3" fmla="val 67411"/>
            </a:avLst>
          </a:prstGeom>
          <a:solidFill>
            <a:srgbClr val="C000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Выноска со стрелкой вниз 3"/>
          <p:cNvSpPr/>
          <p:nvPr/>
        </p:nvSpPr>
        <p:spPr>
          <a:xfrm>
            <a:off x="5148263" y="628650"/>
            <a:ext cx="3024187" cy="1365250"/>
          </a:xfrm>
          <a:prstGeom prst="downArrow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" name="Выноска со стрелкой вниз 1"/>
          <p:cNvSpPr/>
          <p:nvPr/>
        </p:nvSpPr>
        <p:spPr>
          <a:xfrm rot="10800000">
            <a:off x="1116013" y="3222625"/>
            <a:ext cx="2463800" cy="1220788"/>
          </a:xfrm>
          <a:prstGeom prst="downArrow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8629650" y="4894263"/>
            <a:ext cx="473075" cy="241300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1400" b="1" dirty="0" smtClean="0">
                <a:solidFill>
                  <a:prstClr val="black"/>
                </a:solidFill>
              </a:rPr>
              <a:t>17</a:t>
            </a:r>
            <a:endParaRPr lang="ru-RU" sz="1400" b="1" dirty="0">
              <a:solidFill>
                <a:prstClr val="black"/>
              </a:solidFill>
            </a:endParaRPr>
          </a:p>
        </p:txBody>
      </p:sp>
      <p:graphicFrame>
        <p:nvGraphicFramePr>
          <p:cNvPr id="3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44552085"/>
              </p:ext>
            </p:extLst>
          </p:nvPr>
        </p:nvGraphicFramePr>
        <p:xfrm>
          <a:off x="806450" y="347663"/>
          <a:ext cx="3477518" cy="2679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3" name="Прямоугольник 42"/>
          <p:cNvSpPr/>
          <p:nvPr/>
        </p:nvSpPr>
        <p:spPr>
          <a:xfrm>
            <a:off x="2266950" y="655638"/>
            <a:ext cx="684213" cy="215900"/>
          </a:xfrm>
          <a:prstGeom prst="rect">
            <a:avLst/>
          </a:prstGeom>
          <a:noFill/>
          <a:ln w="15875"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100,0%</a:t>
            </a:r>
            <a:endParaRPr lang="ru-RU" sz="1200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2974975" y="642938"/>
            <a:ext cx="684213" cy="223837"/>
          </a:xfrm>
          <a:prstGeom prst="rect">
            <a:avLst/>
          </a:prstGeom>
          <a:noFill/>
          <a:ln w="15875"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100,0%</a:t>
            </a:r>
            <a:endParaRPr lang="ru-RU" sz="1200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5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42528858"/>
              </p:ext>
            </p:extLst>
          </p:nvPr>
        </p:nvGraphicFramePr>
        <p:xfrm>
          <a:off x="4983163" y="2251075"/>
          <a:ext cx="3314700" cy="25923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1" name="Прямоугольник 20"/>
          <p:cNvSpPr/>
          <p:nvPr/>
        </p:nvSpPr>
        <p:spPr>
          <a:xfrm>
            <a:off x="5868145" y="2570162"/>
            <a:ext cx="621555" cy="267817"/>
          </a:xfrm>
          <a:prstGeom prst="rect">
            <a:avLst/>
          </a:prstGeom>
          <a:noFill/>
          <a:ln w="15875"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74,6%</a:t>
            </a:r>
            <a:endParaRPr lang="ru-RU" sz="1200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7159625" y="3003550"/>
            <a:ext cx="684213" cy="215900"/>
          </a:xfrm>
          <a:prstGeom prst="rect">
            <a:avLst/>
          </a:prstGeom>
          <a:noFill/>
          <a:ln w="15875"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87,4%</a:t>
            </a:r>
            <a:endParaRPr lang="ru-RU" sz="1200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23" name="Заголовок 1"/>
          <p:cNvSpPr txBox="1">
            <a:spLocks noChangeAspect="1"/>
          </p:cNvSpPr>
          <p:nvPr/>
        </p:nvSpPr>
        <p:spPr>
          <a:xfrm>
            <a:off x="5148263" y="811213"/>
            <a:ext cx="3024187" cy="760412"/>
          </a:xfrm>
          <a:prstGeom prst="rect">
            <a:avLst/>
          </a:prstGeom>
          <a:noFill/>
          <a:ln w="28575">
            <a:noFill/>
          </a:ln>
        </p:spPr>
        <p:txBody>
          <a:bodyPr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lnSpc>
                <a:spcPct val="120000"/>
              </a:lnSpc>
              <a:spcAft>
                <a:spcPts val="0"/>
              </a:spcAft>
              <a:defRPr/>
            </a:pPr>
            <a:r>
              <a:rPr lang="ru-RU" sz="27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700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lnSpc>
                <a:spcPct val="120000"/>
              </a:lnSpc>
              <a:spcAft>
                <a:spcPts val="0"/>
              </a:spcAft>
              <a:defRPr/>
            </a:pPr>
            <a:endParaRPr lang="ru-RU" sz="27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fontAlgn="auto" hangingPunct="0">
              <a:lnSpc>
                <a:spcPct val="120000"/>
              </a:lnSpc>
              <a:spcAft>
                <a:spcPts val="0"/>
              </a:spcAft>
              <a:defRPr/>
            </a:pPr>
            <a:r>
              <a:rPr lang="ru-RU" sz="6400" b="1" cap="all" dirty="0">
                <a:solidFill>
                  <a:prstClr val="black"/>
                </a:solidFill>
                <a:latin typeface="Arial Narrow" panose="020B0606020202030204" pitchFamily="34" charset="0"/>
              </a:rPr>
              <a:t>Доходы от реализации имущества и земельных участков </a:t>
            </a:r>
            <a:endParaRPr lang="ru-RU" sz="6400" b="1" u="sng" cap="all" dirty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fontAlgn="auto">
              <a:lnSpc>
                <a:spcPct val="120000"/>
              </a:lnSpc>
              <a:spcAft>
                <a:spcPts val="0"/>
              </a:spcAft>
              <a:defRPr/>
            </a:pPr>
            <a:r>
              <a:rPr lang="ru-RU" sz="8000" b="1" u="sng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/>
            </a:r>
            <a:br>
              <a:rPr lang="ru-RU" sz="8000" b="1" u="sng" dirty="0" smtClean="0">
                <a:solidFill>
                  <a:prstClr val="black"/>
                </a:solidFill>
                <a:latin typeface="Arial Narrow" panose="020B0606020202030204" pitchFamily="34" charset="0"/>
              </a:rPr>
            </a:br>
            <a:endParaRPr lang="ru-RU" sz="8000" b="1" u="sng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25" name="Заголовок 1"/>
          <p:cNvSpPr txBox="1">
            <a:spLocks noChangeAspect="1"/>
          </p:cNvSpPr>
          <p:nvPr/>
        </p:nvSpPr>
        <p:spPr>
          <a:xfrm>
            <a:off x="1116013" y="3651250"/>
            <a:ext cx="2447925" cy="792163"/>
          </a:xfrm>
          <a:prstGeom prst="rect">
            <a:avLst/>
          </a:prstGeom>
          <a:noFill/>
          <a:ln w="28575">
            <a:noFill/>
          </a:ln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1600" b="1" cap="all" dirty="0">
                <a:solidFill>
                  <a:prstClr val="black"/>
                </a:solidFill>
                <a:latin typeface="Arial Narrow" panose="020B0606020202030204" pitchFamily="34" charset="0"/>
              </a:rPr>
              <a:t>Плата за негативное воздействие на окружающую среду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801688" y="742950"/>
            <a:ext cx="768350" cy="2095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solidFill>
                  <a:prstClr val="black"/>
                </a:solidFill>
                <a:latin typeface="Arial Narrow" panose="020B0606020202030204" pitchFamily="34" charset="0"/>
              </a:rPr>
              <a:t>млн. руб</a:t>
            </a:r>
            <a:r>
              <a:rPr lang="ru-RU" sz="1200" dirty="0">
                <a:solidFill>
                  <a:prstClr val="black"/>
                </a:solidFill>
                <a:latin typeface="Arial Narrow" panose="020B0606020202030204" pitchFamily="34" charset="0"/>
              </a:rPr>
              <a:t>.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5037138" y="2701925"/>
            <a:ext cx="647700" cy="203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solidFill>
                  <a:prstClr val="black"/>
                </a:solidFill>
                <a:latin typeface="Arial Narrow" panose="020B0606020202030204" pitchFamily="34" charset="0"/>
              </a:rPr>
              <a:t>млн. руб</a:t>
            </a:r>
            <a:r>
              <a:rPr lang="ru-RU" sz="1200" dirty="0">
                <a:solidFill>
                  <a:prstClr val="black"/>
                </a:solidFill>
                <a:latin typeface="Arial Narrow" panose="020B0606020202030204" pitchFamily="34" charset="0"/>
              </a:rPr>
              <a:t>.</a:t>
            </a:r>
          </a:p>
        </p:txBody>
      </p:sp>
      <p:sp>
        <p:nvSpPr>
          <p:cNvPr id="32" name="Выгнутая вверх стрелка 31"/>
          <p:cNvSpPr/>
          <p:nvPr/>
        </p:nvSpPr>
        <p:spPr>
          <a:xfrm rot="228587">
            <a:off x="7107628" y="3262273"/>
            <a:ext cx="723900" cy="388467"/>
          </a:xfrm>
          <a:prstGeom prst="curvedDownArrow">
            <a:avLst>
              <a:gd name="adj1" fmla="val 16274"/>
              <a:gd name="adj2" fmla="val 50704"/>
              <a:gd name="adj3" fmla="val 67411"/>
            </a:avLst>
          </a:prstGeom>
          <a:solidFill>
            <a:srgbClr val="C000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1425302" y="742950"/>
            <a:ext cx="626418" cy="200025"/>
          </a:xfrm>
          <a:prstGeom prst="rect">
            <a:avLst/>
          </a:prstGeom>
          <a:noFill/>
          <a:ln w="15875"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561,5%</a:t>
            </a:r>
            <a:endParaRPr lang="ru-RU" sz="1200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45" name="Выгнутая вверх стрелка 44"/>
          <p:cNvSpPr/>
          <p:nvPr/>
        </p:nvSpPr>
        <p:spPr>
          <a:xfrm rot="1560000">
            <a:off x="6470174" y="3121613"/>
            <a:ext cx="725407" cy="390393"/>
          </a:xfrm>
          <a:prstGeom prst="curvedDownArrow">
            <a:avLst>
              <a:gd name="adj1" fmla="val 16274"/>
              <a:gd name="adj2" fmla="val 50704"/>
              <a:gd name="adj3" fmla="val 67411"/>
            </a:avLst>
          </a:prstGeom>
          <a:solidFill>
            <a:srgbClr val="C000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46" name="Выгнутая вверх стрелка 45"/>
          <p:cNvSpPr/>
          <p:nvPr/>
        </p:nvSpPr>
        <p:spPr>
          <a:xfrm rot="22200000">
            <a:off x="5796205" y="2898664"/>
            <a:ext cx="728894" cy="342486"/>
          </a:xfrm>
          <a:prstGeom prst="curvedDownArrow">
            <a:avLst>
              <a:gd name="adj1" fmla="val 16274"/>
              <a:gd name="adj2" fmla="val 50704"/>
              <a:gd name="adj3" fmla="val 67411"/>
            </a:avLst>
          </a:prstGeom>
          <a:solidFill>
            <a:srgbClr val="C000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6489700" y="2837980"/>
            <a:ext cx="735013" cy="273520"/>
          </a:xfrm>
          <a:prstGeom prst="rect">
            <a:avLst/>
          </a:prstGeom>
          <a:noFill/>
          <a:ln w="15875"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49,3%</a:t>
            </a:r>
            <a:endParaRPr lang="ru-RU" sz="1200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37" name="Выгнутая вверх стрелка 36"/>
          <p:cNvSpPr/>
          <p:nvPr/>
        </p:nvSpPr>
        <p:spPr>
          <a:xfrm>
            <a:off x="2266950" y="942975"/>
            <a:ext cx="684213" cy="309563"/>
          </a:xfrm>
          <a:prstGeom prst="curvedDownArrow">
            <a:avLst>
              <a:gd name="adj1" fmla="val 16274"/>
              <a:gd name="adj2" fmla="val 50704"/>
              <a:gd name="adj3" fmla="val 67411"/>
            </a:avLst>
          </a:prstGeom>
          <a:solidFill>
            <a:srgbClr val="C000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39" name="Выгнутая вверх стрелка 38"/>
          <p:cNvSpPr/>
          <p:nvPr/>
        </p:nvSpPr>
        <p:spPr>
          <a:xfrm>
            <a:off x="2987675" y="952500"/>
            <a:ext cx="671513" cy="311150"/>
          </a:xfrm>
          <a:prstGeom prst="curvedDownArrow">
            <a:avLst>
              <a:gd name="adj1" fmla="val 16274"/>
              <a:gd name="adj2" fmla="val 50704"/>
              <a:gd name="adj3" fmla="val 67411"/>
            </a:avLst>
          </a:prstGeom>
          <a:solidFill>
            <a:srgbClr val="C000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26" name="Выгнутая вверх стрелка 25"/>
          <p:cNvSpPr/>
          <p:nvPr/>
        </p:nvSpPr>
        <p:spPr>
          <a:xfrm rot="18600000">
            <a:off x="1207629" y="1216711"/>
            <a:ext cx="1088121" cy="438782"/>
          </a:xfrm>
          <a:prstGeom prst="curvedDownArrow">
            <a:avLst>
              <a:gd name="adj1" fmla="val 16274"/>
              <a:gd name="adj2" fmla="val 50704"/>
              <a:gd name="adj3" fmla="val 67411"/>
            </a:avLst>
          </a:prstGeom>
          <a:solidFill>
            <a:srgbClr val="C000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Выноска со стрелкой вниз 2"/>
          <p:cNvSpPr/>
          <p:nvPr/>
        </p:nvSpPr>
        <p:spPr>
          <a:xfrm rot="10800000">
            <a:off x="798513" y="3817938"/>
            <a:ext cx="3125787" cy="1076325"/>
          </a:xfrm>
          <a:prstGeom prst="downArrow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8629650" y="4894263"/>
            <a:ext cx="473075" cy="241300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1400" b="1" dirty="0" smtClean="0">
                <a:solidFill>
                  <a:prstClr val="black"/>
                </a:solidFill>
              </a:rPr>
              <a:t>18</a:t>
            </a:r>
            <a:endParaRPr lang="ru-RU" sz="1400" b="1" dirty="0">
              <a:solidFill>
                <a:prstClr val="black"/>
              </a:solidFill>
            </a:endParaRPr>
          </a:p>
        </p:txBody>
      </p:sp>
      <p:graphicFrame>
        <p:nvGraphicFramePr>
          <p:cNvPr id="2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29769059"/>
              </p:ext>
            </p:extLst>
          </p:nvPr>
        </p:nvGraphicFramePr>
        <p:xfrm>
          <a:off x="504825" y="328613"/>
          <a:ext cx="3816350" cy="3416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2" name="Выгнутая вверх стрелка 41"/>
          <p:cNvSpPr>
            <a:spLocks/>
          </p:cNvSpPr>
          <p:nvPr/>
        </p:nvSpPr>
        <p:spPr>
          <a:xfrm rot="-600000">
            <a:off x="1302727" y="1629046"/>
            <a:ext cx="898383" cy="419799"/>
          </a:xfrm>
          <a:prstGeom prst="curvedDownArrow">
            <a:avLst>
              <a:gd name="adj1" fmla="val 14343"/>
              <a:gd name="adj2" fmla="val 46387"/>
              <a:gd name="adj3" fmla="val 59719"/>
            </a:avLst>
          </a:prstGeom>
          <a:solidFill>
            <a:srgbClr val="C000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1331640" y="1420813"/>
            <a:ext cx="720080" cy="199156"/>
          </a:xfrm>
          <a:prstGeom prst="rect">
            <a:avLst/>
          </a:prstGeom>
          <a:noFill/>
          <a:ln w="15875"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108,5%</a:t>
            </a:r>
            <a:endParaRPr lang="ru-RU" sz="1300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2281238" y="1347615"/>
            <a:ext cx="682625" cy="219958"/>
          </a:xfrm>
          <a:prstGeom prst="rect">
            <a:avLst/>
          </a:prstGeom>
          <a:noFill/>
          <a:ln w="15875"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95,3%</a:t>
            </a:r>
            <a:endParaRPr lang="ru-RU" sz="1300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539750" y="900113"/>
            <a:ext cx="660400" cy="203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solidFill>
                  <a:prstClr val="black"/>
                </a:solidFill>
                <a:latin typeface="Arial Narrow" panose="020B0606020202030204" pitchFamily="34" charset="0"/>
              </a:rPr>
              <a:t>млн. руб</a:t>
            </a:r>
            <a:r>
              <a:rPr lang="ru-RU" sz="1200" dirty="0">
                <a:solidFill>
                  <a:prstClr val="black"/>
                </a:solidFill>
                <a:latin typeface="Arial Narrow" panose="020B0606020202030204" pitchFamily="34" charset="0"/>
              </a:rPr>
              <a:t>.</a:t>
            </a:r>
          </a:p>
        </p:txBody>
      </p:sp>
      <p:sp>
        <p:nvSpPr>
          <p:cNvPr id="98313" name="Заголовок 1"/>
          <p:cNvSpPr txBox="1">
            <a:spLocks noChangeAspect="1"/>
          </p:cNvSpPr>
          <p:nvPr/>
        </p:nvSpPr>
        <p:spPr bwMode="auto">
          <a:xfrm>
            <a:off x="1031875" y="4138613"/>
            <a:ext cx="2665413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 b="1">
                <a:solidFill>
                  <a:srgbClr val="000000"/>
                </a:solidFill>
                <a:latin typeface="Arial Narrow" pitchFamily="34" charset="0"/>
              </a:rPr>
              <a:t>ШТРАФЫ, САНКЦИИ, ВОЗМЕЩЕНИЕ УЩЕРБА</a:t>
            </a:r>
          </a:p>
        </p:txBody>
      </p:sp>
      <p:sp>
        <p:nvSpPr>
          <p:cNvPr id="20" name="Выгнутая вверх стрелка 19"/>
          <p:cNvSpPr/>
          <p:nvPr/>
        </p:nvSpPr>
        <p:spPr>
          <a:xfrm>
            <a:off x="2230735" y="1587642"/>
            <a:ext cx="684000" cy="432741"/>
          </a:xfrm>
          <a:prstGeom prst="curvedDownArrow">
            <a:avLst>
              <a:gd name="adj1" fmla="val 15235"/>
              <a:gd name="adj2" fmla="val 50704"/>
              <a:gd name="adj3" fmla="val 59719"/>
            </a:avLst>
          </a:prstGeom>
          <a:solidFill>
            <a:srgbClr val="C000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21" name="Выгнутая вверх стрелка 20"/>
          <p:cNvSpPr/>
          <p:nvPr/>
        </p:nvSpPr>
        <p:spPr>
          <a:xfrm rot="384703">
            <a:off x="2894428" y="1604148"/>
            <a:ext cx="684000" cy="517217"/>
          </a:xfrm>
          <a:prstGeom prst="curvedDownArrow">
            <a:avLst>
              <a:gd name="adj1" fmla="val 16274"/>
              <a:gd name="adj2" fmla="val 50704"/>
              <a:gd name="adj3" fmla="val 59719"/>
            </a:avLst>
          </a:prstGeom>
          <a:solidFill>
            <a:srgbClr val="C000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049588" y="1347615"/>
            <a:ext cx="684212" cy="240028"/>
          </a:xfrm>
          <a:prstGeom prst="rect">
            <a:avLst/>
          </a:prstGeom>
          <a:noFill/>
          <a:ln w="15875"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93,4%</a:t>
            </a:r>
            <a:endParaRPr lang="ru-RU" sz="1300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31" name="Выноска со стрелкой вниз 30"/>
          <p:cNvSpPr/>
          <p:nvPr/>
        </p:nvSpPr>
        <p:spPr>
          <a:xfrm rot="10800000">
            <a:off x="5091113" y="3817938"/>
            <a:ext cx="3168650" cy="1006475"/>
          </a:xfrm>
          <a:prstGeom prst="downArrow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98318" name="Заголовок 1"/>
          <p:cNvSpPr txBox="1">
            <a:spLocks noChangeAspect="1"/>
          </p:cNvSpPr>
          <p:nvPr/>
        </p:nvSpPr>
        <p:spPr bwMode="auto">
          <a:xfrm>
            <a:off x="4941888" y="4160838"/>
            <a:ext cx="3467100" cy="71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charset="0"/>
              <a:buNone/>
            </a:pPr>
            <a:r>
              <a:rPr lang="ru-RU" altLang="ru-RU" sz="1600" b="1">
                <a:solidFill>
                  <a:srgbClr val="000000"/>
                </a:solidFill>
                <a:latin typeface="Arial Narrow" pitchFamily="34" charset="0"/>
              </a:rPr>
              <a:t>ПРОЧИЕ НЕНАЛОГОВЫЕ ДОХОДЫ</a:t>
            </a:r>
          </a:p>
        </p:txBody>
      </p:sp>
      <p:graphicFrame>
        <p:nvGraphicFramePr>
          <p:cNvPr id="4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2279812"/>
              </p:ext>
            </p:extLst>
          </p:nvPr>
        </p:nvGraphicFramePr>
        <p:xfrm>
          <a:off x="4692650" y="347663"/>
          <a:ext cx="3990975" cy="33543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9" name="Выгнутая вверх стрелка 28"/>
          <p:cNvSpPr/>
          <p:nvPr/>
        </p:nvSpPr>
        <p:spPr>
          <a:xfrm rot="180000">
            <a:off x="6528935" y="1825107"/>
            <a:ext cx="954238" cy="505837"/>
          </a:xfrm>
          <a:prstGeom prst="curvedDownArrow">
            <a:avLst>
              <a:gd name="adj1" fmla="val 10468"/>
              <a:gd name="adj2" fmla="val 50704"/>
              <a:gd name="adj3" fmla="val 59719"/>
            </a:avLst>
          </a:prstGeom>
          <a:solidFill>
            <a:srgbClr val="C000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34" name="Выгнутая вверх стрелка 33"/>
          <p:cNvSpPr/>
          <p:nvPr/>
        </p:nvSpPr>
        <p:spPr>
          <a:xfrm rot="371909">
            <a:off x="7444721" y="1878866"/>
            <a:ext cx="809601" cy="497504"/>
          </a:xfrm>
          <a:prstGeom prst="curvedDownArrow">
            <a:avLst>
              <a:gd name="adj1" fmla="val 16274"/>
              <a:gd name="adj2" fmla="val 50704"/>
              <a:gd name="adj3" fmla="val 59719"/>
            </a:avLst>
          </a:prstGeom>
          <a:solidFill>
            <a:srgbClr val="C000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5652121" y="1307088"/>
            <a:ext cx="1023318" cy="213301"/>
          </a:xfrm>
          <a:prstGeom prst="rect">
            <a:avLst/>
          </a:prstGeom>
          <a:noFill/>
          <a:ln w="15875"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25,7%</a:t>
            </a:r>
            <a:endParaRPr lang="ru-RU" sz="1300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6708775" y="1520390"/>
            <a:ext cx="684213" cy="304837"/>
          </a:xfrm>
          <a:prstGeom prst="rect">
            <a:avLst/>
          </a:prstGeom>
          <a:noFill/>
          <a:ln w="15875"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103,8%</a:t>
            </a:r>
            <a:endParaRPr lang="ru-RU" sz="1300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7488238" y="1520391"/>
            <a:ext cx="684212" cy="315190"/>
          </a:xfrm>
          <a:prstGeom prst="rect">
            <a:avLst/>
          </a:prstGeom>
          <a:noFill/>
          <a:ln w="15875"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88,9%</a:t>
            </a:r>
            <a:endParaRPr lang="ru-RU" sz="1300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4760913" y="890588"/>
            <a:ext cx="660400" cy="203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solidFill>
                  <a:prstClr val="black"/>
                </a:solidFill>
                <a:latin typeface="Arial Narrow" panose="020B0606020202030204" pitchFamily="34" charset="0"/>
              </a:rPr>
              <a:t>млн. руб</a:t>
            </a:r>
            <a:r>
              <a:rPr lang="ru-RU" sz="1200" dirty="0">
                <a:solidFill>
                  <a:prstClr val="black"/>
                </a:solidFill>
                <a:latin typeface="Arial Narrow" panose="020B0606020202030204" pitchFamily="34" charset="0"/>
              </a:rPr>
              <a:t>.</a:t>
            </a:r>
          </a:p>
        </p:txBody>
      </p:sp>
      <p:sp>
        <p:nvSpPr>
          <p:cNvPr id="23" name="Выгнутая вверх стрелка 22"/>
          <p:cNvSpPr/>
          <p:nvPr/>
        </p:nvSpPr>
        <p:spPr>
          <a:xfrm rot="2160000">
            <a:off x="5580255" y="1624292"/>
            <a:ext cx="1159616" cy="430419"/>
          </a:xfrm>
          <a:prstGeom prst="curvedDownArrow">
            <a:avLst>
              <a:gd name="adj1" fmla="val 16274"/>
              <a:gd name="adj2" fmla="val 50704"/>
              <a:gd name="adj3" fmla="val 19818"/>
            </a:avLst>
          </a:prstGeom>
          <a:solidFill>
            <a:srgbClr val="C000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288" y="0"/>
            <a:ext cx="8291512" cy="411163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b="1" cap="all" dirty="0">
                <a:latin typeface="Arial Narrow" panose="020B0606020202030204" pitchFamily="34" charset="0"/>
              </a:rPr>
              <a:t>ЧТО ТАКОЕ </a:t>
            </a:r>
            <a:r>
              <a:rPr lang="ru-RU" sz="2400" b="1" cap="all" dirty="0" smtClean="0">
                <a:latin typeface="Arial Narrow" panose="020B0606020202030204" pitchFamily="34" charset="0"/>
              </a:rPr>
              <a:t>муниципальный БЮДЖЕТ</a:t>
            </a:r>
            <a:r>
              <a:rPr lang="ru-RU" sz="2400" b="1" cap="all" dirty="0">
                <a:latin typeface="Arial Narrow" panose="020B0606020202030204" pitchFamily="34" charset="0"/>
              </a:rPr>
              <a:t>?</a:t>
            </a:r>
          </a:p>
        </p:txBody>
      </p:sp>
      <p:sp>
        <p:nvSpPr>
          <p:cNvPr id="3" name="Выгнутая вверх стрелка 2"/>
          <p:cNvSpPr/>
          <p:nvPr/>
        </p:nvSpPr>
        <p:spPr>
          <a:xfrm>
            <a:off x="3011488" y="2187575"/>
            <a:ext cx="6046787" cy="431800"/>
          </a:xfrm>
          <a:prstGeom prst="curvedDownArrow">
            <a:avLst>
              <a:gd name="adj1" fmla="val 28402"/>
              <a:gd name="adj2" fmla="val 50000"/>
              <a:gd name="adj3" fmla="val 29716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3275856" y="1221600"/>
            <a:ext cx="2520000" cy="3078342"/>
            <a:chOff x="2080617" y="0"/>
            <a:chExt cx="1934765" cy="4063999"/>
          </a:xfr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grpSpPr>
        <p:sp>
          <p:nvSpPr>
            <p:cNvPr id="5" name="Скругленный прямоугольник 4"/>
            <p:cNvSpPr/>
            <p:nvPr/>
          </p:nvSpPr>
          <p:spPr>
            <a:xfrm>
              <a:off x="2080617" y="0"/>
              <a:ext cx="1934765" cy="4063999"/>
            </a:xfrm>
            <a:prstGeom prst="roundRect">
              <a:avLst>
                <a:gd name="adj" fmla="val 10000"/>
              </a:avLst>
            </a:prstGeom>
            <a:solidFill>
              <a:schemeClr val="tx2">
                <a:lumMod val="40000"/>
                <a:lumOff val="60000"/>
              </a:schemeClr>
            </a:solidFill>
            <a:ln w="22225">
              <a:solidFill>
                <a:schemeClr val="accent4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 algn="ctr" eaLnBrk="1" fontAlgn="auto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800" b="1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Arial Narrow" panose="020B0606020202030204" pitchFamily="34" charset="0"/>
                </a:rPr>
                <a:t>ДОХОДЫ</a:t>
              </a:r>
              <a:endParaRPr lang="ru-RU" sz="2800" b="1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endParaRPr>
            </a:p>
            <a:p>
              <a:pPr algn="ctr" eaLnBrk="1" fontAlgn="auto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200" b="1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Arial Narrow" panose="020B0606020202030204" pitchFamily="34" charset="0"/>
                </a:rPr>
                <a:t>бюджета</a:t>
              </a:r>
            </a:p>
          </p:txBody>
        </p:sp>
        <p:sp>
          <p:nvSpPr>
            <p:cNvPr id="6" name="Скругленный прямоугольник 4"/>
            <p:cNvSpPr/>
            <p:nvPr/>
          </p:nvSpPr>
          <p:spPr>
            <a:xfrm>
              <a:off x="2080617" y="0"/>
              <a:ext cx="1934765" cy="12192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171450" tIns="171450" rIns="171450" bIns="171450" spcCol="1270" anchor="ctr"/>
            <a:lstStyle/>
            <a:p>
              <a:pPr algn="ctr" defTabSz="2000250" eaLnBrk="1" fontAlgn="auto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45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Arial Narrow" panose="020B0606020202030204" pitchFamily="34" charset="0"/>
              </a:endParaRPr>
            </a:p>
          </p:txBody>
        </p:sp>
      </p:grpSp>
      <p:sp>
        <p:nvSpPr>
          <p:cNvPr id="9" name="Скругленный прямоугольник 4"/>
          <p:cNvSpPr/>
          <p:nvPr/>
        </p:nvSpPr>
        <p:spPr>
          <a:xfrm>
            <a:off x="4148138" y="1041400"/>
            <a:ext cx="1627187" cy="915988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171450" tIns="171450" rIns="171450" bIns="171450" spcCol="1270" anchor="ctr"/>
          <a:lstStyle/>
          <a:p>
            <a:pPr algn="ctr" defTabSz="2000250" eaLnBrk="1" fontAlgn="auto" hangingPunct="1">
              <a:lnSpc>
                <a:spcPct val="90000"/>
              </a:lnSpc>
              <a:spcAft>
                <a:spcPct val="35000"/>
              </a:spcAft>
              <a:defRPr/>
            </a:pPr>
            <a:endParaRPr lang="ru-RU" sz="45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</a:endParaRPr>
          </a:p>
        </p:txBody>
      </p:sp>
      <p:grpSp>
        <p:nvGrpSpPr>
          <p:cNvPr id="10" name="Группа 9"/>
          <p:cNvGrpSpPr/>
          <p:nvPr/>
        </p:nvGrpSpPr>
        <p:grpSpPr>
          <a:xfrm>
            <a:off x="6101916" y="1221600"/>
            <a:ext cx="2718556" cy="3078342"/>
            <a:chOff x="4160490" y="0"/>
            <a:chExt cx="1934765" cy="4063999"/>
          </a:xfr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grpSpPr>
        <p:sp>
          <p:nvSpPr>
            <p:cNvPr id="11" name="Скругленный прямоугольник 10"/>
            <p:cNvSpPr/>
            <p:nvPr/>
          </p:nvSpPr>
          <p:spPr>
            <a:xfrm>
              <a:off x="4160490" y="0"/>
              <a:ext cx="1934765" cy="4063999"/>
            </a:xfrm>
            <a:prstGeom prst="roundRect">
              <a:avLst>
                <a:gd name="adj" fmla="val 10000"/>
              </a:avLst>
            </a:prstGeom>
            <a:solidFill>
              <a:schemeClr val="tx2">
                <a:lumMod val="40000"/>
                <a:lumOff val="60000"/>
              </a:schemeClr>
            </a:solidFill>
            <a:ln w="22225">
              <a:solidFill>
                <a:schemeClr val="accent4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 algn="ctr" eaLnBrk="1" fontAlgn="auto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800" b="1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Arial Narrow" panose="020B0606020202030204" pitchFamily="34" charset="0"/>
                </a:rPr>
                <a:t>РАСХОДЫ </a:t>
              </a:r>
            </a:p>
            <a:p>
              <a:pPr algn="ctr" eaLnBrk="1" fontAlgn="auto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200" b="1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Arial Narrow" panose="020B0606020202030204" pitchFamily="34" charset="0"/>
                </a:rPr>
                <a:t>бюджета</a:t>
              </a:r>
            </a:p>
          </p:txBody>
        </p:sp>
        <p:sp>
          <p:nvSpPr>
            <p:cNvPr id="12" name="Скругленный прямоугольник 4"/>
            <p:cNvSpPr/>
            <p:nvPr/>
          </p:nvSpPr>
          <p:spPr>
            <a:xfrm>
              <a:off x="4160490" y="0"/>
              <a:ext cx="1934765" cy="12192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171450" tIns="171450" rIns="171450" bIns="171450" spcCol="1270" anchor="ctr"/>
            <a:lstStyle/>
            <a:p>
              <a:pPr algn="ctr" defTabSz="2000250" eaLnBrk="1" fontAlgn="auto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45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endParaRPr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422995" y="1221600"/>
            <a:ext cx="2520000" cy="3078342"/>
            <a:chOff x="744" y="0"/>
            <a:chExt cx="1934765" cy="4063999"/>
          </a:xfr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grpSpPr>
        <p:sp>
          <p:nvSpPr>
            <p:cNvPr id="14" name="Скругленный прямоугольник 13"/>
            <p:cNvSpPr/>
            <p:nvPr/>
          </p:nvSpPr>
          <p:spPr>
            <a:xfrm>
              <a:off x="744" y="0"/>
              <a:ext cx="1934765" cy="4063999"/>
            </a:xfrm>
            <a:prstGeom prst="roundRect">
              <a:avLst>
                <a:gd name="adj" fmla="val 10000"/>
              </a:avLst>
            </a:prstGeom>
            <a:solidFill>
              <a:srgbClr val="C00000"/>
            </a:solidFill>
            <a:ln w="22225">
              <a:solidFill>
                <a:schemeClr val="accent4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800" b="1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Arial Narrow" panose="020B0606020202030204" pitchFamily="34" charset="0"/>
                </a:rPr>
                <a:t>БЮДЖЕТ</a:t>
              </a:r>
            </a:p>
          </p:txBody>
        </p:sp>
        <p:sp>
          <p:nvSpPr>
            <p:cNvPr id="15" name="Скругленный прямоугольник 4"/>
            <p:cNvSpPr/>
            <p:nvPr/>
          </p:nvSpPr>
          <p:spPr>
            <a:xfrm>
              <a:off x="744" y="0"/>
              <a:ext cx="1934765" cy="12192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171450" tIns="171450" rIns="171450" bIns="171450" spcCol="1270" anchor="ctr"/>
            <a:lstStyle/>
            <a:p>
              <a:pPr algn="ctr" defTabSz="2000250" eaLnBrk="1" fontAlgn="auto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45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endParaRPr>
            </a:p>
          </p:txBody>
        </p:sp>
      </p:grpSp>
      <p:sp>
        <p:nvSpPr>
          <p:cNvPr id="17" name="Скругленный прямоугольник 16"/>
          <p:cNvSpPr/>
          <p:nvPr/>
        </p:nvSpPr>
        <p:spPr>
          <a:xfrm>
            <a:off x="517514" y="1753488"/>
            <a:ext cx="2268000" cy="2425358"/>
          </a:xfrm>
          <a:prstGeom prst="roundRect">
            <a:avLst>
              <a:gd name="adj" fmla="val 10000"/>
            </a:avLst>
          </a:prstGeom>
          <a:solidFill>
            <a:srgbClr val="FFFFDD"/>
          </a:solidFill>
          <a:ln w="31750">
            <a:solidFill>
              <a:srgbClr val="C00000"/>
            </a:solidFill>
          </a:ln>
          <a:scene3d>
            <a:camera prst="orthographicFront"/>
            <a:lightRig rig="threePt" dir="t"/>
          </a:scene3d>
          <a:sp3d prstMaterial="dkEdge">
            <a:bevelT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prstClr val="black"/>
                </a:solidFill>
                <a:latin typeface="Arial Narrow" panose="020B0606020202030204" pitchFamily="34" charset="0"/>
              </a:rPr>
              <a:t>- форма образования и расходования денежных средств, предназначенных для финансового обеспечения задач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prstClr val="black"/>
                </a:solidFill>
                <a:latin typeface="Arial Narrow" panose="020B0606020202030204" pitchFamily="34" charset="0"/>
              </a:rPr>
              <a:t>и функций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prstClr val="black"/>
                </a:solidFill>
                <a:latin typeface="Arial Narrow" panose="020B0606020202030204" pitchFamily="34" charset="0"/>
              </a:rPr>
              <a:t>органов местного самоуправления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3406344" y="1992625"/>
            <a:ext cx="2259024" cy="2199305"/>
          </a:xfrm>
          <a:prstGeom prst="roundRect">
            <a:avLst>
              <a:gd name="adj" fmla="val 10000"/>
            </a:avLst>
          </a:prstGeom>
          <a:solidFill>
            <a:srgbClr val="FFFFDD"/>
          </a:solidFill>
          <a:ln w="31750">
            <a:solidFill>
              <a:schemeClr val="tx2">
                <a:lumMod val="20000"/>
                <a:lumOff val="80000"/>
              </a:schemeClr>
            </a:solidFill>
          </a:ln>
          <a:scene3d>
            <a:camera prst="orthographicFront"/>
            <a:lightRig rig="threePt" dir="t"/>
          </a:scene3d>
          <a:sp3d prstMaterial="dkEdge">
            <a:bevelT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prstClr val="black"/>
                </a:solidFill>
                <a:latin typeface="Arial Narrow" panose="020B0606020202030204" pitchFamily="34" charset="0"/>
              </a:rPr>
              <a:t>поступающие в бюджет денежные средства (налоги юридических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prstClr val="black"/>
                </a:solidFill>
                <a:latin typeface="Arial Narrow" panose="020B0606020202030204" pitchFamily="34" charset="0"/>
              </a:rPr>
              <a:t>и физических лиц, штрафы, административные платежи и сборы, финансовая помощь)</a:t>
            </a:r>
          </a:p>
        </p:txBody>
      </p:sp>
      <p:grpSp>
        <p:nvGrpSpPr>
          <p:cNvPr id="80910" name="Группа 21"/>
          <p:cNvGrpSpPr>
            <a:grpSpLocks/>
          </p:cNvGrpSpPr>
          <p:nvPr/>
        </p:nvGrpSpPr>
        <p:grpSpPr bwMode="auto">
          <a:xfrm>
            <a:off x="6210300" y="1992313"/>
            <a:ext cx="2520950" cy="2206625"/>
            <a:chOff x="4434766" y="1264948"/>
            <a:chExt cx="1627712" cy="1189462"/>
          </a:xfrm>
        </p:grpSpPr>
        <p:sp>
          <p:nvSpPr>
            <p:cNvPr id="23" name="Скругленный прямоугольник 22"/>
            <p:cNvSpPr/>
            <p:nvPr/>
          </p:nvSpPr>
          <p:spPr>
            <a:xfrm>
              <a:off x="4434766" y="1264949"/>
              <a:ext cx="1627712" cy="1182309"/>
            </a:xfrm>
            <a:prstGeom prst="roundRect">
              <a:avLst>
                <a:gd name="adj" fmla="val 10000"/>
              </a:avLst>
            </a:prstGeom>
            <a:solidFill>
              <a:srgbClr val="FFFFDD"/>
            </a:solidFill>
            <a:ln w="31750">
              <a:solidFill>
                <a:schemeClr val="bg1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 prstMaterial="dkEdge">
              <a:bevelT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ctr" eaLnBrk="1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dirty="0">
                  <a:solidFill>
                    <a:prstClr val="black"/>
                  </a:solidFill>
                  <a:latin typeface="Arial Narrow" panose="020B0606020202030204" pitchFamily="34" charset="0"/>
                </a:rPr>
                <a:t>направляемые из бюджета денежные средства</a:t>
              </a:r>
            </a:p>
            <a:p>
              <a:pPr algn="ctr" eaLnBrk="1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dirty="0">
                  <a:solidFill>
                    <a:prstClr val="black"/>
                  </a:solidFill>
                  <a:latin typeface="Arial Narrow" panose="020B0606020202030204" pitchFamily="34" charset="0"/>
                </a:rPr>
                <a:t>(финансовое обеспечение социальных обязательств муниципальных учреждений, </a:t>
              </a:r>
            </a:p>
            <a:p>
              <a:pPr algn="ctr" eaLnBrk="1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dirty="0">
                  <a:solidFill>
                    <a:prstClr val="black"/>
                  </a:solidFill>
                  <a:latin typeface="Arial Narrow" panose="020B0606020202030204" pitchFamily="34" charset="0"/>
                </a:rPr>
                <a:t>дорожное хозяйство, ЖКХ  и транспорт,  капитальное строительство и др.)</a:t>
              </a:r>
            </a:p>
          </p:txBody>
        </p:sp>
        <p:sp>
          <p:nvSpPr>
            <p:cNvPr id="24" name="Скругленный прямоугольник 4"/>
            <p:cNvSpPr/>
            <p:nvPr/>
          </p:nvSpPr>
          <p:spPr>
            <a:xfrm>
              <a:off x="4598767" y="1264948"/>
              <a:ext cx="1452436" cy="118946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tIns="68580" bIns="68580" spcCol="1270" anchor="ctr"/>
            <a:lstStyle/>
            <a:p>
              <a:pPr algn="ctr" defTabSz="1600200" eaLnBrk="1" fontAlgn="auto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3600" dirty="0">
                <a:solidFill>
                  <a:prstClr val="white"/>
                </a:solidFill>
              </a:endParaRPr>
            </a:p>
          </p:txBody>
        </p:sp>
      </p:grpSp>
      <p:sp>
        <p:nvSpPr>
          <p:cNvPr id="27" name="Прямоугольник 26"/>
          <p:cNvSpPr/>
          <p:nvPr/>
        </p:nvSpPr>
        <p:spPr>
          <a:xfrm>
            <a:off x="352425" y="484188"/>
            <a:ext cx="8497888" cy="6080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</a:rPr>
              <a:t>Слово это заимствовано из Англии, где в старину канцлер казначейства приносил ежегодно в парламент мешок                с деньгами и произносил речь, которая собственно и называлась старинным нормандским словом "B</a:t>
            </a:r>
            <a:r>
              <a:rPr lang="en-US" sz="1400" dirty="0">
                <a:solidFill>
                  <a:prstClr val="black"/>
                </a:solidFill>
                <a:latin typeface="Arial Narrow" panose="020B0606020202030204" pitchFamily="34" charset="0"/>
              </a:rPr>
              <a:t>o</a:t>
            </a:r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</a:rPr>
              <a:t>u</a:t>
            </a:r>
            <a:r>
              <a:rPr lang="en-US" sz="1400" dirty="0">
                <a:solidFill>
                  <a:prstClr val="black"/>
                </a:solidFill>
                <a:latin typeface="Arial Narrow" panose="020B0606020202030204" pitchFamily="34" charset="0"/>
              </a:rPr>
              <a:t>gett</a:t>
            </a:r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</a:rPr>
              <a:t>e" </a:t>
            </a:r>
          </a:p>
          <a:p>
            <a:pPr algn="ctr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</a:rPr>
              <a:t>(т.е. кожаный мешок)</a:t>
            </a:r>
          </a:p>
        </p:txBody>
      </p:sp>
      <p:sp>
        <p:nvSpPr>
          <p:cNvPr id="25" name="Прямоугольник с двумя скругленными противолежащими углами 24"/>
          <p:cNvSpPr/>
          <p:nvPr/>
        </p:nvSpPr>
        <p:spPr>
          <a:xfrm>
            <a:off x="422275" y="4443413"/>
            <a:ext cx="8208963" cy="547687"/>
          </a:xfrm>
          <a:prstGeom prst="round2DiagRect">
            <a:avLst/>
          </a:prstGeom>
          <a:solidFill>
            <a:schemeClr val="bg1"/>
          </a:solidFill>
          <a:ln w="22225"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ДЕФИЦИТ</a:t>
            </a:r>
            <a:r>
              <a:rPr lang="ru-RU" sz="1600" dirty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бюджета - превышение расходов бюджета над его доходами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ПРОФИЦИТ</a:t>
            </a:r>
            <a:r>
              <a:rPr lang="ru-RU" sz="1600" dirty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бюджета - превышение доходов бюджета над его расходами</a:t>
            </a:r>
          </a:p>
        </p:txBody>
      </p:sp>
      <p:sp>
        <p:nvSpPr>
          <p:cNvPr id="7" name="Выгнутая вниз стрелка 6"/>
          <p:cNvSpPr/>
          <p:nvPr/>
        </p:nvSpPr>
        <p:spPr>
          <a:xfrm>
            <a:off x="3011488" y="2751138"/>
            <a:ext cx="6097587" cy="574675"/>
          </a:xfrm>
          <a:prstGeom prst="curvedUpArrow">
            <a:avLst>
              <a:gd name="adj1" fmla="val 25000"/>
              <a:gd name="adj2" fmla="val 50000"/>
              <a:gd name="adj3" fmla="val 21598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Заголовок 1"/>
          <p:cNvSpPr txBox="1">
            <a:spLocks/>
          </p:cNvSpPr>
          <p:nvPr/>
        </p:nvSpPr>
        <p:spPr>
          <a:xfrm>
            <a:off x="8532813" y="4894263"/>
            <a:ext cx="611187" cy="241300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  <a:defRPr/>
            </a:pPr>
            <a:r>
              <a:rPr lang="ru-RU" sz="14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1</a:t>
            </a:r>
            <a:endParaRPr lang="ru-RU" sz="1400" b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</p:spTree>
  </p:cSld>
  <p:clrMapOvr>
    <a:masterClrMapping/>
  </p:clrMapOvr>
  <p:transition spd="slow" advClick="0" advTm="2000">
    <p:circl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Заголовок 1"/>
          <p:cNvSpPr>
            <a:spLocks noGrp="1"/>
          </p:cNvSpPr>
          <p:nvPr>
            <p:ph type="title"/>
          </p:nvPr>
        </p:nvSpPr>
        <p:spPr>
          <a:xfrm>
            <a:off x="323850" y="50800"/>
            <a:ext cx="8640763" cy="368300"/>
          </a:xfrm>
        </p:spPr>
        <p:txBody>
          <a:bodyPr/>
          <a:lstStyle/>
          <a:p>
            <a:pPr eaLnBrk="1" hangingPunct="1"/>
            <a:r>
              <a:rPr lang="ru-RU" altLang="ru-RU" sz="2000" b="1" smtClean="0">
                <a:latin typeface="Arial Narrow" pitchFamily="34" charset="0"/>
                <a:cs typeface="Times New Roman" pitchFamily="18" charset="0"/>
              </a:rPr>
              <a:t>ДИНАМИКА ПОСТУПЛЕНИЙ ДОХОДОВ БЮДЖЕТА ГОРОДА РЯЗАНИ</a:t>
            </a:r>
          </a:p>
        </p:txBody>
      </p:sp>
      <p:graphicFrame>
        <p:nvGraphicFramePr>
          <p:cNvPr id="2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03440469"/>
              </p:ext>
            </p:extLst>
          </p:nvPr>
        </p:nvGraphicFramePr>
        <p:xfrm>
          <a:off x="611188" y="636588"/>
          <a:ext cx="8208962" cy="3987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7596188" y="411163"/>
            <a:ext cx="1223962" cy="215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</a:rPr>
              <a:t>млн.</a:t>
            </a:r>
            <a:r>
              <a:rPr lang="ru-RU" sz="1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</a:t>
            </a:r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</a:rPr>
              <a:t>рублей</a:t>
            </a: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8388425" y="4894263"/>
            <a:ext cx="755576" cy="241300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  <a:defRPr/>
            </a:pPr>
            <a:r>
              <a:rPr lang="ru-RU" sz="14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19</a:t>
            </a:r>
            <a:endParaRPr lang="ru-RU" sz="1400" b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</p:spTree>
  </p:cSld>
  <p:clrMapOvr>
    <a:masterClrMapping/>
  </p:clrMapOvr>
  <p:transition spd="slow" advClick="0" advTm="2000">
    <p:circl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9841962"/>
              </p:ext>
            </p:extLst>
          </p:nvPr>
        </p:nvGraphicFramePr>
        <p:xfrm>
          <a:off x="395289" y="686816"/>
          <a:ext cx="8443117" cy="4320953"/>
        </p:xfrm>
        <a:graphic>
          <a:graphicData uri="http://schemas.openxmlformats.org/drawingml/2006/table">
            <a:tbl>
              <a:tblPr/>
              <a:tblGrid>
                <a:gridCol w="6049488"/>
                <a:gridCol w="792162"/>
                <a:gridCol w="792162"/>
                <a:gridCol w="809305"/>
              </a:tblGrid>
              <a:tr h="22833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Показатели</a:t>
                      </a:r>
                    </a:p>
                  </a:txBody>
                  <a:tcPr marL="91435" marR="91435" marT="34282" marB="34282" anchor="ctr" horzOverflow="overflow">
                    <a:lnL w="28575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2021 год</a:t>
                      </a:r>
                    </a:p>
                  </a:txBody>
                  <a:tcPr marT="34285" marB="3428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2022 год</a:t>
                      </a:r>
                      <a:endParaRPr kumimoji="0" lang="ru-RU" alt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T="34285" marB="3428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2023 год</a:t>
                      </a:r>
                      <a:endParaRPr kumimoji="0" lang="ru-RU" alt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T="34285" marB="3428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CBFF"/>
                    </a:solidFill>
                  </a:tcPr>
                </a:tc>
              </a:tr>
              <a:tr h="24306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Межбюджетные трансферты, всего</a:t>
                      </a: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91435" marR="91435" marT="34282" marB="34282" anchor="ctr" horzOverflow="overflow">
                    <a:lnL w="28575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7 436,1</a:t>
                      </a:r>
                    </a:p>
                  </a:txBody>
                  <a:tcPr marL="91435" marR="91435" marT="34282" marB="3428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5 764,5</a:t>
                      </a:r>
                    </a:p>
                  </a:txBody>
                  <a:tcPr marL="91435" marR="91435" marT="34282" marB="3428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5 721,4</a:t>
                      </a:r>
                    </a:p>
                  </a:txBody>
                  <a:tcPr marL="91435" marR="91435" marT="34282" marB="3428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</a:tr>
              <a:tr h="21359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Дотации  на выравнивание бюджетной обеспеченности поселений между городскими округами</a:t>
                      </a:r>
                    </a:p>
                  </a:txBody>
                  <a:tcPr marL="91435" marR="91435" marT="34282" marB="34282" anchor="ctr" horzOverflow="overflow">
                    <a:lnL w="28575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211,5</a:t>
                      </a:r>
                    </a:p>
                  </a:txBody>
                  <a:tcPr marL="91435" marR="91435" marT="34282" marB="3428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130,0</a:t>
                      </a:r>
                    </a:p>
                  </a:txBody>
                  <a:tcPr marL="91435" marR="91435" marT="34282" marB="3428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68,5</a:t>
                      </a:r>
                    </a:p>
                  </a:txBody>
                  <a:tcPr marL="91435" marR="91435" marT="34282" marB="3428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</a:tr>
              <a:tr h="21359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Субвенции на создание  и осуществление деятельности комиссий по делам несовершеннолетних и защите их прав</a:t>
                      </a:r>
                    </a:p>
                  </a:txBody>
                  <a:tcPr marL="91435" marR="91435" marT="34282" marB="34282" anchor="ctr" horzOverflow="overflow">
                    <a:lnL w="28575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10,8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91435" marR="91435" marT="34282" marB="3428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11,1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91435" marR="91435" marT="34282" marB="3428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11,1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91435" marR="91435" marT="34282" marB="3428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</a:tr>
              <a:tr h="36091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Субвенции на получение общедоступного и бесплатного образования в муниципальных образовательных организациях</a:t>
                      </a:r>
                    </a:p>
                  </a:txBody>
                  <a:tcPr marL="91435" marR="91435" marT="34282" marB="34282" anchor="ctr" horzOverflow="overflow">
                    <a:lnL w="28575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2 769,7</a:t>
                      </a:r>
                    </a:p>
                  </a:txBody>
                  <a:tcPr marL="91435" marR="91435" marT="34282" marB="3428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2 769,7</a:t>
                      </a:r>
                    </a:p>
                  </a:txBody>
                  <a:tcPr marL="91435" marR="91435" marT="34282" marB="3428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2 769,7</a:t>
                      </a:r>
                    </a:p>
                  </a:txBody>
                  <a:tcPr marL="91435" marR="91435" marT="34282" marB="3428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</a:tr>
              <a:tr h="36091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Субвенции на получение общедоступного и бесплатного дошкольного образования в муниципальных дошкольных образовательных организациях</a:t>
                      </a:r>
                    </a:p>
                  </a:txBody>
                  <a:tcPr marL="91435" marR="91435" marT="34282" marB="34282" anchor="ctr" horzOverflow="overflow">
                    <a:lnL w="28575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2 125,2</a:t>
                      </a:r>
                    </a:p>
                  </a:txBody>
                  <a:tcPr marL="91435" marR="91435" marT="34282" marB="3428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2 125,2</a:t>
                      </a:r>
                    </a:p>
                  </a:txBody>
                  <a:tcPr marL="91435" marR="91435" marT="34282" marB="3428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2 125,2</a:t>
                      </a:r>
                    </a:p>
                  </a:txBody>
                  <a:tcPr marL="91435" marR="91435" marT="34282" marB="3428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</a:tr>
              <a:tr h="21359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Субвенции на организацию и осуществление деятельности по опеке и попечительству</a:t>
                      </a:r>
                    </a:p>
                  </a:txBody>
                  <a:tcPr marL="91435" marR="91435" marT="34282" marB="34282" anchor="ctr" horzOverflow="overflow">
                    <a:lnL w="28575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91,4</a:t>
                      </a:r>
                    </a:p>
                  </a:txBody>
                  <a:tcPr marL="91435" marR="91435" marT="34282" marB="3428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95,0</a:t>
                      </a:r>
                    </a:p>
                  </a:txBody>
                  <a:tcPr marL="91435" marR="91435" marT="34282" marB="3428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98,3</a:t>
                      </a:r>
                    </a:p>
                  </a:txBody>
                  <a:tcPr marL="91435" marR="91435" marT="34282" marB="3428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</a:tr>
              <a:tr h="21359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Субвенции на организацию и обеспечение отдыха и оздоровления детей</a:t>
                      </a:r>
                    </a:p>
                  </a:txBody>
                  <a:tcPr marL="91435" marR="91435" marT="34282" marB="34282" anchor="ctr" horzOverflow="overflow">
                    <a:lnL w="28575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89,6</a:t>
                      </a:r>
                    </a:p>
                  </a:txBody>
                  <a:tcPr marL="91435" marR="91435" marT="34282" marB="3428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78,5</a:t>
                      </a:r>
                    </a:p>
                  </a:txBody>
                  <a:tcPr marL="91435" marR="91435" marT="34282" marB="3428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81,5</a:t>
                      </a:r>
                    </a:p>
                  </a:txBody>
                  <a:tcPr marL="91435" marR="91435" marT="34282" marB="3428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</a:tr>
              <a:tr h="21359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Субвенции на компенсацию родительской платы за присмотр и уход за детьми в образовательных организациях</a:t>
                      </a:r>
                    </a:p>
                  </a:txBody>
                  <a:tcPr marL="91435" marR="91435" marT="34282" marB="34282" anchor="ctr" horzOverflow="overflow">
                    <a:lnL w="28575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53,9</a:t>
                      </a:r>
                    </a:p>
                  </a:txBody>
                  <a:tcPr marL="91435" marR="91435" marT="34282" marB="3428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53,9</a:t>
                      </a:r>
                    </a:p>
                  </a:txBody>
                  <a:tcPr marL="91435" marR="91435" marT="34282" marB="3428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53,9</a:t>
                      </a:r>
                    </a:p>
                  </a:txBody>
                  <a:tcPr marL="91435" marR="91435" marT="34282" marB="3428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</a:tr>
              <a:tr h="36091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Субвенции на предоставление жилых помещений детям-сиротам и детям, оставшимся без попечения родителей, лицам из их числа по договорам найма специализированных жилых помещений</a:t>
                      </a:r>
                    </a:p>
                  </a:txBody>
                  <a:tcPr marL="91435" marR="91435" marT="34282" marB="34282" anchor="ctr" horzOverflow="overflow">
                    <a:lnL w="28575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133,2</a:t>
                      </a:r>
                    </a:p>
                  </a:txBody>
                  <a:tcPr marL="91435" marR="91435" marT="34282" marB="3428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144,2</a:t>
                      </a:r>
                    </a:p>
                  </a:txBody>
                  <a:tcPr marL="91435" marR="91435" marT="34282" marB="3428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155,8</a:t>
                      </a:r>
                    </a:p>
                  </a:txBody>
                  <a:tcPr marL="91435" marR="91435" marT="34282" marB="3428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</a:tr>
              <a:tr h="36091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Субвенции на обеспечение поддержки в виде льготного проезда городским наземным электрическим и автомобильным транспортом общего пользования городского сообщения</a:t>
                      </a:r>
                    </a:p>
                  </a:txBody>
                  <a:tcPr marL="91435" marR="91435" marT="34282" marB="34282" anchor="ctr" horzOverflow="overflow">
                    <a:lnL w="28575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272,0</a:t>
                      </a:r>
                    </a:p>
                  </a:txBody>
                  <a:tcPr marL="91435" marR="91435" marT="34282" marB="3428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272,8</a:t>
                      </a:r>
                    </a:p>
                  </a:txBody>
                  <a:tcPr marL="91435" marR="91435" marT="34282" marB="3428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273,2</a:t>
                      </a:r>
                    </a:p>
                  </a:txBody>
                  <a:tcPr marL="91435" marR="91435" marT="34282" marB="3428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</a:tr>
              <a:tr h="3609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Субсидии на строительство (реконструкцию), капитальный ремонт, ремонт и содержание автомобильных дорог общего пользования местного значения и искусственных сооружений на них</a:t>
                      </a:r>
                    </a:p>
                  </a:txBody>
                  <a:tcPr marL="91435" marR="91435" marT="34282" marB="34282" anchor="ctr" horzOverflow="overflow">
                    <a:lnL w="28575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619,2</a:t>
                      </a:r>
                    </a:p>
                  </a:txBody>
                  <a:tcPr marL="91435" marR="91435" marT="34282" marB="3428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91435" marR="91435" marT="34282" marB="3428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-</a:t>
                      </a:r>
                    </a:p>
                  </a:txBody>
                  <a:tcPr marL="91435" marR="91435" marT="34282" marB="3428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</a:tr>
              <a:tr h="3807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Субсидии на организацию бесплатного горячего питания обучающихся, получающих начальное общее образование в муниципальных образовательных организациях</a:t>
                      </a:r>
                    </a:p>
                  </a:txBody>
                  <a:tcPr marL="91435" marR="91435" marT="34282" marB="34282" anchor="ctr" horzOverflow="overflow">
                    <a:lnL w="28575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251,6</a:t>
                      </a:r>
                    </a:p>
                  </a:txBody>
                  <a:tcPr marL="91435" marR="91435" marT="34282" marB="3428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91435" marR="91435" marT="34282" marB="3428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-</a:t>
                      </a:r>
                    </a:p>
                  </a:txBody>
                  <a:tcPr marL="91435" marR="91435" marT="34282" marB="3428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</a:tr>
              <a:tr h="23532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Субсидии на строительство объекта «Общеобразовательная школа на 1100 мест в районе </a:t>
                      </a:r>
                      <a:r>
                        <a:rPr kumimoji="0" lang="ru-RU" alt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Кальное</a:t>
                      </a: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 г. Рязани»</a:t>
                      </a:r>
                    </a:p>
                  </a:txBody>
                  <a:tcPr marL="91435" marR="91435" marT="34282" marB="34282" anchor="ctr" horzOverflow="overflow">
                    <a:lnL w="28575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625,9</a:t>
                      </a:r>
                    </a:p>
                  </a:txBody>
                  <a:tcPr marL="91435" marR="91435" marT="34282" marB="3428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91435" marR="91435" marT="34282" marB="3428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91435" marR="91435" marT="34282" marB="3428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</a:tr>
              <a:tr h="3609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Субсидии на строительство (реконструкцию) объектов транспортной инфраструктуры в целях реализации проектов по развитию территорий</a:t>
                      </a:r>
                    </a:p>
                  </a:txBody>
                  <a:tcPr marL="91435" marR="91435" marT="34282" marB="34282" anchor="ctr" horzOverflow="overflow">
                    <a:lnL w="28575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94,1</a:t>
                      </a:r>
                    </a:p>
                  </a:txBody>
                  <a:tcPr marL="91435" marR="91435" marT="34282" marB="3428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-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91435" marR="91435" marT="34282" marB="3428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91435" marR="91435" marT="34282" marB="3428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</a:tr>
            </a:tbl>
          </a:graphicData>
        </a:graphic>
      </p:graphicFrame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87065"/>
            <a:ext cx="8219256" cy="432048"/>
          </a:xfrm>
          <a:noFill/>
          <a:ln w="50800"/>
          <a:effectLst>
            <a:innerShdw blurRad="381000">
              <a:srgbClr val="C0E6B4"/>
            </a:innerShdw>
          </a:effectLst>
          <a:extLst/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0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ОБЪЕМ БЕЗВОЗМЕЗДНЫХ ПОСТУПЛЕНИЙ ИЗ ОБЛАСТНОГО БЮДЖЕТА</a:t>
            </a:r>
            <a:endParaRPr lang="ru-RU" sz="2000" dirty="0">
              <a:latin typeface="Arial Narrow" panose="020B060602020203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740650" y="411163"/>
            <a:ext cx="1152525" cy="215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млн. рублей</a:t>
            </a: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8532813" y="4894263"/>
            <a:ext cx="611187" cy="241300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  <a:defRPr/>
            </a:pPr>
            <a:r>
              <a:rPr lang="ru-RU" sz="14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20</a:t>
            </a:r>
            <a:endParaRPr lang="ru-RU" sz="1400" b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</p:spTree>
  </p:cSld>
  <p:clrMapOvr>
    <a:masterClrMapping/>
  </p:clrMapOvr>
  <p:transition spd="slow" advClick="0" advTm="2000">
    <p:circl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1378" name="Группа 3"/>
          <p:cNvGrpSpPr>
            <a:grpSpLocks/>
          </p:cNvGrpSpPr>
          <p:nvPr/>
        </p:nvGrpSpPr>
        <p:grpSpPr bwMode="auto">
          <a:xfrm>
            <a:off x="1036638" y="735013"/>
            <a:ext cx="7867650" cy="4186237"/>
            <a:chOff x="1024160" y="980728"/>
            <a:chExt cx="7594833" cy="5580000"/>
          </a:xfrm>
        </p:grpSpPr>
        <p:sp>
          <p:nvSpPr>
            <p:cNvPr id="101406" name="Прямоугольник 11"/>
            <p:cNvSpPr>
              <a:spLocks noChangeArrowheads="1"/>
            </p:cNvSpPr>
            <p:nvPr/>
          </p:nvSpPr>
          <p:spPr bwMode="auto">
            <a:xfrm>
              <a:off x="1115616" y="980728"/>
              <a:ext cx="7416824" cy="558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  <p:sp>
          <p:nvSpPr>
            <p:cNvPr id="13" name="Полилиния 12"/>
            <p:cNvSpPr/>
            <p:nvPr/>
          </p:nvSpPr>
          <p:spPr>
            <a:xfrm>
              <a:off x="1041016" y="1124619"/>
              <a:ext cx="7577977" cy="882389"/>
            </a:xfrm>
            <a:custGeom>
              <a:avLst/>
              <a:gdLst>
                <a:gd name="connsiteX0" fmla="*/ 0 w 7416824"/>
                <a:gd name="connsiteY0" fmla="*/ 153549 h 921275"/>
                <a:gd name="connsiteX1" fmla="*/ 153549 w 7416824"/>
                <a:gd name="connsiteY1" fmla="*/ 0 h 921275"/>
                <a:gd name="connsiteX2" fmla="*/ 7263275 w 7416824"/>
                <a:gd name="connsiteY2" fmla="*/ 0 h 921275"/>
                <a:gd name="connsiteX3" fmla="*/ 7416824 w 7416824"/>
                <a:gd name="connsiteY3" fmla="*/ 153549 h 921275"/>
                <a:gd name="connsiteX4" fmla="*/ 7416824 w 7416824"/>
                <a:gd name="connsiteY4" fmla="*/ 767726 h 921275"/>
                <a:gd name="connsiteX5" fmla="*/ 7263275 w 7416824"/>
                <a:gd name="connsiteY5" fmla="*/ 921275 h 921275"/>
                <a:gd name="connsiteX6" fmla="*/ 153549 w 7416824"/>
                <a:gd name="connsiteY6" fmla="*/ 921275 h 921275"/>
                <a:gd name="connsiteX7" fmla="*/ 0 w 7416824"/>
                <a:gd name="connsiteY7" fmla="*/ 767726 h 921275"/>
                <a:gd name="connsiteX8" fmla="*/ 0 w 7416824"/>
                <a:gd name="connsiteY8" fmla="*/ 153549 h 921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416824" h="921275">
                  <a:moveTo>
                    <a:pt x="0" y="153549"/>
                  </a:moveTo>
                  <a:cubicBezTo>
                    <a:pt x="0" y="68746"/>
                    <a:pt x="68746" y="0"/>
                    <a:pt x="153549" y="0"/>
                  </a:cubicBezTo>
                  <a:lnTo>
                    <a:pt x="7263275" y="0"/>
                  </a:lnTo>
                  <a:cubicBezTo>
                    <a:pt x="7348078" y="0"/>
                    <a:pt x="7416824" y="68746"/>
                    <a:pt x="7416824" y="153549"/>
                  </a:cubicBezTo>
                  <a:lnTo>
                    <a:pt x="7416824" y="767726"/>
                  </a:lnTo>
                  <a:cubicBezTo>
                    <a:pt x="7416824" y="852529"/>
                    <a:pt x="7348078" y="921275"/>
                    <a:pt x="7263275" y="921275"/>
                  </a:cubicBezTo>
                  <a:lnTo>
                    <a:pt x="153549" y="921275"/>
                  </a:lnTo>
                  <a:cubicBezTo>
                    <a:pt x="68746" y="921275"/>
                    <a:pt x="0" y="852529"/>
                    <a:pt x="0" y="767726"/>
                  </a:cubicBezTo>
                  <a:lnTo>
                    <a:pt x="0" y="153549"/>
                  </a:lnTo>
                  <a:close/>
                </a:path>
              </a:pathLst>
            </a:custGeom>
            <a:solidFill>
              <a:srgbClr val="AFD7FF"/>
            </a:solidFill>
            <a:ln>
              <a:solidFill>
                <a:schemeClr val="accent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105933" tIns="105933" rIns="105933" bIns="105933" spcCol="1270" anchor="ctr"/>
            <a:lstStyle/>
            <a:p>
              <a:pPr defTabSz="711200" eaLnBrk="1" fontAlgn="auto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400" dirty="0">
                  <a:solidFill>
                    <a:prstClr val="black"/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увеличения оплаты труда отдельных категорий работников организаций в сферах образования, культуры, физкультуры и спорта в соответствии с «майскими» указами Президента Российской Федерации                               </a:t>
              </a:r>
              <a:r>
                <a:rPr lang="ru-RU" sz="1400" dirty="0" smtClean="0">
                  <a:solidFill>
                    <a:prstClr val="black"/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(85,8 </a:t>
              </a:r>
              <a:r>
                <a:rPr lang="ru-RU" sz="1400" dirty="0">
                  <a:solidFill>
                    <a:prstClr val="black"/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млн.рублей)</a:t>
              </a:r>
            </a:p>
          </p:txBody>
        </p:sp>
        <p:sp>
          <p:nvSpPr>
            <p:cNvPr id="14" name="Полилиния 13"/>
            <p:cNvSpPr/>
            <p:nvPr/>
          </p:nvSpPr>
          <p:spPr>
            <a:xfrm>
              <a:off x="1024160" y="2112809"/>
              <a:ext cx="7588703" cy="1123619"/>
            </a:xfrm>
            <a:custGeom>
              <a:avLst/>
              <a:gdLst>
                <a:gd name="connsiteX0" fmla="*/ 0 w 7416824"/>
                <a:gd name="connsiteY0" fmla="*/ 153549 h 921275"/>
                <a:gd name="connsiteX1" fmla="*/ 153549 w 7416824"/>
                <a:gd name="connsiteY1" fmla="*/ 0 h 921275"/>
                <a:gd name="connsiteX2" fmla="*/ 7263275 w 7416824"/>
                <a:gd name="connsiteY2" fmla="*/ 0 h 921275"/>
                <a:gd name="connsiteX3" fmla="*/ 7416824 w 7416824"/>
                <a:gd name="connsiteY3" fmla="*/ 153549 h 921275"/>
                <a:gd name="connsiteX4" fmla="*/ 7416824 w 7416824"/>
                <a:gd name="connsiteY4" fmla="*/ 767726 h 921275"/>
                <a:gd name="connsiteX5" fmla="*/ 7263275 w 7416824"/>
                <a:gd name="connsiteY5" fmla="*/ 921275 h 921275"/>
                <a:gd name="connsiteX6" fmla="*/ 153549 w 7416824"/>
                <a:gd name="connsiteY6" fmla="*/ 921275 h 921275"/>
                <a:gd name="connsiteX7" fmla="*/ 0 w 7416824"/>
                <a:gd name="connsiteY7" fmla="*/ 767726 h 921275"/>
                <a:gd name="connsiteX8" fmla="*/ 0 w 7416824"/>
                <a:gd name="connsiteY8" fmla="*/ 153549 h 921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416824" h="921275">
                  <a:moveTo>
                    <a:pt x="0" y="153549"/>
                  </a:moveTo>
                  <a:cubicBezTo>
                    <a:pt x="0" y="68746"/>
                    <a:pt x="68746" y="0"/>
                    <a:pt x="153549" y="0"/>
                  </a:cubicBezTo>
                  <a:lnTo>
                    <a:pt x="7263275" y="0"/>
                  </a:lnTo>
                  <a:cubicBezTo>
                    <a:pt x="7348078" y="0"/>
                    <a:pt x="7416824" y="68746"/>
                    <a:pt x="7416824" y="153549"/>
                  </a:cubicBezTo>
                  <a:lnTo>
                    <a:pt x="7416824" y="767726"/>
                  </a:lnTo>
                  <a:cubicBezTo>
                    <a:pt x="7416824" y="852529"/>
                    <a:pt x="7348078" y="921275"/>
                    <a:pt x="7263275" y="921275"/>
                  </a:cubicBezTo>
                  <a:lnTo>
                    <a:pt x="153549" y="921275"/>
                  </a:lnTo>
                  <a:cubicBezTo>
                    <a:pt x="68746" y="921275"/>
                    <a:pt x="0" y="852529"/>
                    <a:pt x="0" y="767726"/>
                  </a:cubicBezTo>
                  <a:lnTo>
                    <a:pt x="0" y="153549"/>
                  </a:lnTo>
                  <a:close/>
                </a:path>
              </a:pathLst>
            </a:custGeom>
            <a:solidFill>
              <a:srgbClr val="FFFFD9"/>
            </a:solidFill>
            <a:ln>
              <a:solidFill>
                <a:schemeClr val="accent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105933" tIns="105933" rIns="105933" bIns="105933" spcCol="1270" anchor="ctr"/>
            <a:lstStyle/>
            <a:p>
              <a:pPr defTabSz="711200" eaLnBrk="1" fontAlgn="auto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400" dirty="0">
                  <a:solidFill>
                    <a:prstClr val="black"/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увеличения расходов на обеспечение функционирования </a:t>
              </a:r>
              <a:r>
                <a:rPr lang="ru-RU" sz="1400" dirty="0" smtClean="0">
                  <a:solidFill>
                    <a:prstClr val="black"/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вводимых </a:t>
              </a:r>
              <a:r>
                <a:rPr lang="ru-RU" sz="1400" dirty="0">
                  <a:solidFill>
                    <a:prstClr val="black"/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в эксплуатацию в </a:t>
              </a:r>
              <a:r>
                <a:rPr lang="ru-RU" sz="1400" dirty="0" smtClean="0">
                  <a:solidFill>
                    <a:prstClr val="black"/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2021- 2022 годах </a:t>
              </a:r>
              <a:r>
                <a:rPr lang="ru-RU" sz="1400" dirty="0">
                  <a:solidFill>
                    <a:prstClr val="black"/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вновь созданных </a:t>
              </a:r>
              <a:r>
                <a:rPr lang="ru-RU" sz="1400" dirty="0" smtClean="0">
                  <a:solidFill>
                    <a:prstClr val="black"/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учреждений (яслей по ул. </a:t>
              </a:r>
              <a:r>
                <a:rPr lang="ru-RU" sz="1400" dirty="0" err="1" smtClean="0">
                  <a:solidFill>
                    <a:prstClr val="black"/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Бугровка</a:t>
              </a:r>
              <a:r>
                <a:rPr lang="ru-RU" sz="1400" dirty="0" smtClean="0">
                  <a:solidFill>
                    <a:prstClr val="black"/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 и ул. Бирюзова, </a:t>
              </a:r>
              <a:r>
                <a:rPr lang="ru-RU" sz="1400" dirty="0">
                  <a:solidFill>
                    <a:prstClr val="black"/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пристроек к действующим детским садам,  </a:t>
              </a:r>
              <a:r>
                <a:rPr lang="ru-RU" sz="1400" dirty="0" smtClean="0">
                  <a:solidFill>
                    <a:prstClr val="black"/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нового корпуса ДШИ №7) – 97,4 </a:t>
              </a:r>
              <a:r>
                <a:rPr lang="ru-RU" sz="1400" dirty="0">
                  <a:solidFill>
                    <a:prstClr val="black"/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млн.рублей</a:t>
              </a:r>
            </a:p>
          </p:txBody>
        </p:sp>
        <p:sp>
          <p:nvSpPr>
            <p:cNvPr id="15" name="Полилиния 14"/>
            <p:cNvSpPr/>
            <p:nvPr/>
          </p:nvSpPr>
          <p:spPr>
            <a:xfrm>
              <a:off x="1024160" y="3359158"/>
              <a:ext cx="7577976" cy="641160"/>
            </a:xfrm>
            <a:custGeom>
              <a:avLst/>
              <a:gdLst>
                <a:gd name="connsiteX0" fmla="*/ 0 w 7416824"/>
                <a:gd name="connsiteY0" fmla="*/ 153549 h 921275"/>
                <a:gd name="connsiteX1" fmla="*/ 153549 w 7416824"/>
                <a:gd name="connsiteY1" fmla="*/ 0 h 921275"/>
                <a:gd name="connsiteX2" fmla="*/ 7263275 w 7416824"/>
                <a:gd name="connsiteY2" fmla="*/ 0 h 921275"/>
                <a:gd name="connsiteX3" fmla="*/ 7416824 w 7416824"/>
                <a:gd name="connsiteY3" fmla="*/ 153549 h 921275"/>
                <a:gd name="connsiteX4" fmla="*/ 7416824 w 7416824"/>
                <a:gd name="connsiteY4" fmla="*/ 767726 h 921275"/>
                <a:gd name="connsiteX5" fmla="*/ 7263275 w 7416824"/>
                <a:gd name="connsiteY5" fmla="*/ 921275 h 921275"/>
                <a:gd name="connsiteX6" fmla="*/ 153549 w 7416824"/>
                <a:gd name="connsiteY6" fmla="*/ 921275 h 921275"/>
                <a:gd name="connsiteX7" fmla="*/ 0 w 7416824"/>
                <a:gd name="connsiteY7" fmla="*/ 767726 h 921275"/>
                <a:gd name="connsiteX8" fmla="*/ 0 w 7416824"/>
                <a:gd name="connsiteY8" fmla="*/ 153549 h 921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416824" h="921275">
                  <a:moveTo>
                    <a:pt x="0" y="153549"/>
                  </a:moveTo>
                  <a:cubicBezTo>
                    <a:pt x="0" y="68746"/>
                    <a:pt x="68746" y="0"/>
                    <a:pt x="153549" y="0"/>
                  </a:cubicBezTo>
                  <a:lnTo>
                    <a:pt x="7263275" y="0"/>
                  </a:lnTo>
                  <a:cubicBezTo>
                    <a:pt x="7348078" y="0"/>
                    <a:pt x="7416824" y="68746"/>
                    <a:pt x="7416824" y="153549"/>
                  </a:cubicBezTo>
                  <a:lnTo>
                    <a:pt x="7416824" y="767726"/>
                  </a:lnTo>
                  <a:cubicBezTo>
                    <a:pt x="7416824" y="852529"/>
                    <a:pt x="7348078" y="921275"/>
                    <a:pt x="7263275" y="921275"/>
                  </a:cubicBezTo>
                  <a:lnTo>
                    <a:pt x="153549" y="921275"/>
                  </a:lnTo>
                  <a:cubicBezTo>
                    <a:pt x="68746" y="921275"/>
                    <a:pt x="0" y="852529"/>
                    <a:pt x="0" y="767726"/>
                  </a:cubicBezTo>
                  <a:lnTo>
                    <a:pt x="0" y="153549"/>
                  </a:lnTo>
                  <a:close/>
                </a:path>
              </a:pathLst>
            </a:custGeom>
            <a:solidFill>
              <a:srgbClr val="AFD7FF"/>
            </a:solidFill>
            <a:ln>
              <a:solidFill>
                <a:schemeClr val="accent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105933" tIns="105933" rIns="105933" bIns="105933" spcCol="1270" anchor="ctr"/>
            <a:lstStyle/>
            <a:p>
              <a:pPr defTabSz="711200" eaLnBrk="1" fontAlgn="auto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400" dirty="0">
                  <a:solidFill>
                    <a:prstClr val="black"/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доведения минимального размера оплаты труда с 1 января </a:t>
              </a:r>
              <a:r>
                <a:rPr lang="ru-RU" sz="1400" dirty="0" smtClean="0">
                  <a:solidFill>
                    <a:prstClr val="black"/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2022 </a:t>
              </a:r>
              <a:r>
                <a:rPr lang="ru-RU" sz="1400" dirty="0">
                  <a:solidFill>
                    <a:prstClr val="black"/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года до </a:t>
              </a:r>
              <a:r>
                <a:rPr lang="ru-RU" sz="1400" dirty="0" smtClean="0">
                  <a:solidFill>
                    <a:prstClr val="black"/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13 617 </a:t>
              </a:r>
              <a:r>
                <a:rPr lang="ru-RU" sz="1400" dirty="0">
                  <a:solidFill>
                    <a:prstClr val="black"/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рублей в месяц                                        </a:t>
              </a:r>
              <a:r>
                <a:rPr lang="ru-RU" sz="1400" dirty="0" smtClean="0">
                  <a:solidFill>
                    <a:prstClr val="black"/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(27,7 </a:t>
              </a:r>
              <a:r>
                <a:rPr lang="ru-RU" sz="1400" dirty="0">
                  <a:solidFill>
                    <a:prstClr val="black"/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млн.рублей)</a:t>
              </a:r>
            </a:p>
          </p:txBody>
        </p:sp>
        <p:sp>
          <p:nvSpPr>
            <p:cNvPr id="16" name="Полилиния 15"/>
            <p:cNvSpPr/>
            <p:nvPr/>
          </p:nvSpPr>
          <p:spPr>
            <a:xfrm>
              <a:off x="1041016" y="4127281"/>
              <a:ext cx="7577977" cy="378772"/>
            </a:xfrm>
            <a:custGeom>
              <a:avLst/>
              <a:gdLst>
                <a:gd name="connsiteX0" fmla="*/ 0 w 7416824"/>
                <a:gd name="connsiteY0" fmla="*/ 153549 h 921275"/>
                <a:gd name="connsiteX1" fmla="*/ 153549 w 7416824"/>
                <a:gd name="connsiteY1" fmla="*/ 0 h 921275"/>
                <a:gd name="connsiteX2" fmla="*/ 7263275 w 7416824"/>
                <a:gd name="connsiteY2" fmla="*/ 0 h 921275"/>
                <a:gd name="connsiteX3" fmla="*/ 7416824 w 7416824"/>
                <a:gd name="connsiteY3" fmla="*/ 153549 h 921275"/>
                <a:gd name="connsiteX4" fmla="*/ 7416824 w 7416824"/>
                <a:gd name="connsiteY4" fmla="*/ 767726 h 921275"/>
                <a:gd name="connsiteX5" fmla="*/ 7263275 w 7416824"/>
                <a:gd name="connsiteY5" fmla="*/ 921275 h 921275"/>
                <a:gd name="connsiteX6" fmla="*/ 153549 w 7416824"/>
                <a:gd name="connsiteY6" fmla="*/ 921275 h 921275"/>
                <a:gd name="connsiteX7" fmla="*/ 0 w 7416824"/>
                <a:gd name="connsiteY7" fmla="*/ 767726 h 921275"/>
                <a:gd name="connsiteX8" fmla="*/ 0 w 7416824"/>
                <a:gd name="connsiteY8" fmla="*/ 153549 h 921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416824" h="921275">
                  <a:moveTo>
                    <a:pt x="0" y="153549"/>
                  </a:moveTo>
                  <a:cubicBezTo>
                    <a:pt x="0" y="68746"/>
                    <a:pt x="68746" y="0"/>
                    <a:pt x="153549" y="0"/>
                  </a:cubicBezTo>
                  <a:lnTo>
                    <a:pt x="7263275" y="0"/>
                  </a:lnTo>
                  <a:cubicBezTo>
                    <a:pt x="7348078" y="0"/>
                    <a:pt x="7416824" y="68746"/>
                    <a:pt x="7416824" y="153549"/>
                  </a:cubicBezTo>
                  <a:lnTo>
                    <a:pt x="7416824" y="767726"/>
                  </a:lnTo>
                  <a:cubicBezTo>
                    <a:pt x="7416824" y="852529"/>
                    <a:pt x="7348078" y="921275"/>
                    <a:pt x="7263275" y="921275"/>
                  </a:cubicBezTo>
                  <a:lnTo>
                    <a:pt x="153549" y="921275"/>
                  </a:lnTo>
                  <a:cubicBezTo>
                    <a:pt x="68746" y="921275"/>
                    <a:pt x="0" y="852529"/>
                    <a:pt x="0" y="767726"/>
                  </a:cubicBezTo>
                  <a:lnTo>
                    <a:pt x="0" y="153549"/>
                  </a:lnTo>
                  <a:close/>
                </a:path>
              </a:pathLst>
            </a:custGeom>
            <a:solidFill>
              <a:srgbClr val="FFFFD9"/>
            </a:solidFill>
            <a:ln>
              <a:solidFill>
                <a:schemeClr val="accent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105933" tIns="105933" rIns="105933" bIns="105933" spcCol="1270" anchor="ctr"/>
            <a:lstStyle/>
            <a:p>
              <a:pPr defTabSz="711200" eaLnBrk="1" fontAlgn="auto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400" dirty="0">
                  <a:solidFill>
                    <a:prstClr val="black"/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индексации расходов на оплату коммунальных услуг </a:t>
              </a:r>
              <a:r>
                <a:rPr lang="ru-RU" sz="1400" dirty="0" smtClean="0">
                  <a:solidFill>
                    <a:prstClr val="black"/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(42,7 млн. рублей</a:t>
              </a:r>
              <a:r>
                <a:rPr lang="ru-RU" sz="1400" dirty="0">
                  <a:solidFill>
                    <a:prstClr val="black"/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)</a:t>
              </a:r>
            </a:p>
          </p:txBody>
        </p:sp>
      </p:grpSp>
      <p:sp>
        <p:nvSpPr>
          <p:cNvPr id="3" name="Прямоугольник 2"/>
          <p:cNvSpPr/>
          <p:nvPr/>
        </p:nvSpPr>
        <p:spPr>
          <a:xfrm>
            <a:off x="338780" y="1016371"/>
            <a:ext cx="395610" cy="315069"/>
          </a:xfrm>
          <a:prstGeom prst="rect">
            <a:avLst/>
          </a:prstGeom>
          <a:solidFill>
            <a:srgbClr val="AFD7FF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38740" y="2602828"/>
            <a:ext cx="395610" cy="314846"/>
          </a:xfrm>
          <a:prstGeom prst="rect">
            <a:avLst/>
          </a:prstGeom>
          <a:solidFill>
            <a:srgbClr val="AFD7FF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42240" y="4070262"/>
            <a:ext cx="395610" cy="314921"/>
          </a:xfrm>
          <a:prstGeom prst="rect">
            <a:avLst/>
          </a:prstGeom>
          <a:solidFill>
            <a:srgbClr val="FFFFD9"/>
          </a:solidFill>
          <a:ln>
            <a:solidFill>
              <a:schemeClr val="accent3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42240" y="3080534"/>
            <a:ext cx="395610" cy="315466"/>
          </a:xfrm>
          <a:prstGeom prst="rect">
            <a:avLst/>
          </a:prstGeom>
          <a:solidFill>
            <a:srgbClr val="FFFFD9"/>
          </a:solidFill>
          <a:ln>
            <a:solidFill>
              <a:schemeClr val="accent3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506413" y="139700"/>
            <a:ext cx="8229600" cy="487363"/>
          </a:xfrm>
          <a:prstGeom prst="rect">
            <a:avLst/>
          </a:prstGeom>
          <a:noFill/>
        </p:spPr>
        <p:txBody>
          <a:bodyPr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lnSpc>
                <a:spcPct val="120000"/>
              </a:lnSpc>
              <a:spcAft>
                <a:spcPts val="0"/>
              </a:spcAft>
              <a:defRPr/>
            </a:pPr>
            <a:r>
              <a:rPr lang="ru-RU" sz="27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700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lnSpc>
                <a:spcPct val="120000"/>
              </a:lnSpc>
              <a:spcAft>
                <a:spcPts val="0"/>
              </a:spcAft>
              <a:defRPr/>
            </a:pPr>
            <a:endParaRPr lang="ru-RU" sz="27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lnSpc>
                <a:spcPct val="120000"/>
              </a:lnSpc>
              <a:spcAft>
                <a:spcPts val="0"/>
              </a:spcAft>
              <a:defRPr/>
            </a:pPr>
            <a:r>
              <a:rPr lang="ru-RU" sz="8800" b="1" cap="all" dirty="0" smtClean="0">
                <a:solidFill>
                  <a:srgbClr val="1F497D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Факторы, влияющие на объем расходов </a:t>
            </a:r>
          </a:p>
          <a:p>
            <a:pPr fontAlgn="auto">
              <a:lnSpc>
                <a:spcPct val="120000"/>
              </a:lnSpc>
              <a:spcAft>
                <a:spcPts val="0"/>
              </a:spcAft>
              <a:defRPr/>
            </a:pPr>
            <a:r>
              <a:rPr lang="ru-RU" sz="8800" b="1" cap="all" dirty="0" smtClean="0">
                <a:solidFill>
                  <a:srgbClr val="1F497D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бюджета города Рязани</a:t>
            </a:r>
            <a:r>
              <a:rPr lang="ru-RU" sz="8800" b="1" cap="small" dirty="0" smtClean="0">
                <a:solidFill>
                  <a:srgbClr val="1F497D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:</a:t>
            </a:r>
            <a:r>
              <a:rPr lang="ru-RU" sz="8000" dirty="0" smtClean="0">
                <a:solidFill>
                  <a:prstClr val="black"/>
                </a:solidFill>
              </a:rPr>
              <a:t/>
            </a:r>
            <a:br>
              <a:rPr lang="ru-RU" sz="8000" dirty="0" smtClean="0">
                <a:solidFill>
                  <a:prstClr val="black"/>
                </a:solidFill>
              </a:rPr>
            </a:br>
            <a:endParaRPr lang="ru-RU" sz="8000" dirty="0">
              <a:solidFill>
                <a:prstClr val="black"/>
              </a:solidFill>
            </a:endParaRPr>
          </a:p>
        </p:txBody>
      </p:sp>
      <p:sp>
        <p:nvSpPr>
          <p:cNvPr id="19" name="Заголовок 1"/>
          <p:cNvSpPr txBox="1">
            <a:spLocks/>
          </p:cNvSpPr>
          <p:nvPr/>
        </p:nvSpPr>
        <p:spPr>
          <a:xfrm>
            <a:off x="5076825" y="249238"/>
            <a:ext cx="1117600" cy="215900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ru-RU" sz="1100" b="1" dirty="0">
              <a:solidFill>
                <a:prstClr val="black"/>
              </a:solidFill>
            </a:endParaRPr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8532813" y="4894263"/>
            <a:ext cx="611187" cy="241300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1400" b="1" dirty="0" smtClean="0">
                <a:solidFill>
                  <a:prstClr val="black"/>
                </a:solidFill>
              </a:rPr>
              <a:t>21</a:t>
            </a:r>
            <a:endParaRPr lang="ru-RU" sz="1400" b="1" dirty="0">
              <a:solidFill>
                <a:prstClr val="black"/>
              </a:solidFill>
            </a:endParaRPr>
          </a:p>
        </p:txBody>
      </p:sp>
      <p:sp>
        <p:nvSpPr>
          <p:cNvPr id="17" name="Полилиния 16"/>
          <p:cNvSpPr/>
          <p:nvPr/>
        </p:nvSpPr>
        <p:spPr bwMode="auto">
          <a:xfrm>
            <a:off x="1042988" y="3492500"/>
            <a:ext cx="7851775" cy="481013"/>
          </a:xfrm>
          <a:custGeom>
            <a:avLst/>
            <a:gdLst>
              <a:gd name="connsiteX0" fmla="*/ 0 w 7416824"/>
              <a:gd name="connsiteY0" fmla="*/ 153549 h 921275"/>
              <a:gd name="connsiteX1" fmla="*/ 153549 w 7416824"/>
              <a:gd name="connsiteY1" fmla="*/ 0 h 921275"/>
              <a:gd name="connsiteX2" fmla="*/ 7263275 w 7416824"/>
              <a:gd name="connsiteY2" fmla="*/ 0 h 921275"/>
              <a:gd name="connsiteX3" fmla="*/ 7416824 w 7416824"/>
              <a:gd name="connsiteY3" fmla="*/ 153549 h 921275"/>
              <a:gd name="connsiteX4" fmla="*/ 7416824 w 7416824"/>
              <a:gd name="connsiteY4" fmla="*/ 767726 h 921275"/>
              <a:gd name="connsiteX5" fmla="*/ 7263275 w 7416824"/>
              <a:gd name="connsiteY5" fmla="*/ 921275 h 921275"/>
              <a:gd name="connsiteX6" fmla="*/ 153549 w 7416824"/>
              <a:gd name="connsiteY6" fmla="*/ 921275 h 921275"/>
              <a:gd name="connsiteX7" fmla="*/ 0 w 7416824"/>
              <a:gd name="connsiteY7" fmla="*/ 767726 h 921275"/>
              <a:gd name="connsiteX8" fmla="*/ 0 w 7416824"/>
              <a:gd name="connsiteY8" fmla="*/ 153549 h 921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416824" h="921275">
                <a:moveTo>
                  <a:pt x="0" y="153549"/>
                </a:moveTo>
                <a:cubicBezTo>
                  <a:pt x="0" y="68746"/>
                  <a:pt x="68746" y="0"/>
                  <a:pt x="153549" y="0"/>
                </a:cubicBezTo>
                <a:lnTo>
                  <a:pt x="7263275" y="0"/>
                </a:lnTo>
                <a:cubicBezTo>
                  <a:pt x="7348078" y="0"/>
                  <a:pt x="7416824" y="68746"/>
                  <a:pt x="7416824" y="153549"/>
                </a:cubicBezTo>
                <a:lnTo>
                  <a:pt x="7416824" y="767726"/>
                </a:lnTo>
                <a:cubicBezTo>
                  <a:pt x="7416824" y="852529"/>
                  <a:pt x="7348078" y="921275"/>
                  <a:pt x="7263275" y="921275"/>
                </a:cubicBezTo>
                <a:lnTo>
                  <a:pt x="153549" y="921275"/>
                </a:lnTo>
                <a:cubicBezTo>
                  <a:pt x="68746" y="921275"/>
                  <a:pt x="0" y="852529"/>
                  <a:pt x="0" y="767726"/>
                </a:cubicBezTo>
                <a:lnTo>
                  <a:pt x="0" y="153549"/>
                </a:lnTo>
                <a:close/>
              </a:path>
            </a:pathLst>
          </a:custGeom>
          <a:solidFill>
            <a:srgbClr val="AFD7FF"/>
          </a:solidFill>
          <a:ln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05933" tIns="105933" rIns="105933" bIns="105933" spcCol="1270" anchor="ctr"/>
          <a:lstStyle/>
          <a:p>
            <a:pPr defTabSz="711200" eaLnBrk="1" fontAlgn="auto" hangingPunct="1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индексации отдельных расходов (связь, транспортные услуги, питание и приобретение ГСМ)                                       на прогнозируемый уровень инфляции в размере </a:t>
            </a:r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4,0%</a:t>
            </a:r>
            <a:endParaRPr lang="ru-RU" sz="1400" dirty="0">
              <a:solidFill>
                <a:prstClr val="black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Полилиния 19"/>
          <p:cNvSpPr/>
          <p:nvPr/>
        </p:nvSpPr>
        <p:spPr bwMode="auto">
          <a:xfrm>
            <a:off x="1036638" y="4068763"/>
            <a:ext cx="7858125" cy="301625"/>
          </a:xfrm>
          <a:custGeom>
            <a:avLst/>
            <a:gdLst>
              <a:gd name="connsiteX0" fmla="*/ 0 w 7416824"/>
              <a:gd name="connsiteY0" fmla="*/ 153549 h 921275"/>
              <a:gd name="connsiteX1" fmla="*/ 153549 w 7416824"/>
              <a:gd name="connsiteY1" fmla="*/ 0 h 921275"/>
              <a:gd name="connsiteX2" fmla="*/ 7263275 w 7416824"/>
              <a:gd name="connsiteY2" fmla="*/ 0 h 921275"/>
              <a:gd name="connsiteX3" fmla="*/ 7416824 w 7416824"/>
              <a:gd name="connsiteY3" fmla="*/ 153549 h 921275"/>
              <a:gd name="connsiteX4" fmla="*/ 7416824 w 7416824"/>
              <a:gd name="connsiteY4" fmla="*/ 767726 h 921275"/>
              <a:gd name="connsiteX5" fmla="*/ 7263275 w 7416824"/>
              <a:gd name="connsiteY5" fmla="*/ 921275 h 921275"/>
              <a:gd name="connsiteX6" fmla="*/ 153549 w 7416824"/>
              <a:gd name="connsiteY6" fmla="*/ 921275 h 921275"/>
              <a:gd name="connsiteX7" fmla="*/ 0 w 7416824"/>
              <a:gd name="connsiteY7" fmla="*/ 767726 h 921275"/>
              <a:gd name="connsiteX8" fmla="*/ 0 w 7416824"/>
              <a:gd name="connsiteY8" fmla="*/ 153549 h 921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416824" h="921275">
                <a:moveTo>
                  <a:pt x="0" y="153549"/>
                </a:moveTo>
                <a:cubicBezTo>
                  <a:pt x="0" y="68746"/>
                  <a:pt x="68746" y="0"/>
                  <a:pt x="153549" y="0"/>
                </a:cubicBezTo>
                <a:lnTo>
                  <a:pt x="7263275" y="0"/>
                </a:lnTo>
                <a:cubicBezTo>
                  <a:pt x="7348078" y="0"/>
                  <a:pt x="7416824" y="68746"/>
                  <a:pt x="7416824" y="153549"/>
                </a:cubicBezTo>
                <a:lnTo>
                  <a:pt x="7416824" y="767726"/>
                </a:lnTo>
                <a:cubicBezTo>
                  <a:pt x="7416824" y="852529"/>
                  <a:pt x="7348078" y="921275"/>
                  <a:pt x="7263275" y="921275"/>
                </a:cubicBezTo>
                <a:lnTo>
                  <a:pt x="153549" y="921275"/>
                </a:lnTo>
                <a:cubicBezTo>
                  <a:pt x="68746" y="921275"/>
                  <a:pt x="0" y="852529"/>
                  <a:pt x="0" y="767726"/>
                </a:cubicBezTo>
                <a:lnTo>
                  <a:pt x="0" y="153549"/>
                </a:lnTo>
                <a:close/>
              </a:path>
            </a:pathLst>
          </a:custGeom>
          <a:solidFill>
            <a:srgbClr val="FFFFD9"/>
          </a:solidFill>
          <a:ln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05933" tIns="105933" rIns="105933" bIns="105933" spcCol="1270" anchor="ctr"/>
          <a:lstStyle/>
          <a:p>
            <a:pPr defTabSz="711200" eaLnBrk="1" fontAlgn="auto" hangingPunct="1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прекращение расходных обязательств ограниченного срока действия и разовых мероприятий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338740" y="3575219"/>
            <a:ext cx="395610" cy="315069"/>
          </a:xfrm>
          <a:prstGeom prst="rect">
            <a:avLst/>
          </a:prstGeom>
          <a:solidFill>
            <a:srgbClr val="AFD7FF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42240" y="1848134"/>
            <a:ext cx="395610" cy="315466"/>
          </a:xfrm>
          <a:prstGeom prst="rect">
            <a:avLst/>
          </a:prstGeom>
          <a:solidFill>
            <a:srgbClr val="FFFFD9"/>
          </a:solidFill>
          <a:ln>
            <a:solidFill>
              <a:schemeClr val="accent3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3" name="Полилиния 22"/>
          <p:cNvSpPr/>
          <p:nvPr/>
        </p:nvSpPr>
        <p:spPr bwMode="auto">
          <a:xfrm>
            <a:off x="1042988" y="4464050"/>
            <a:ext cx="7489825" cy="463550"/>
          </a:xfrm>
          <a:custGeom>
            <a:avLst/>
            <a:gdLst>
              <a:gd name="connsiteX0" fmla="*/ 0 w 7416824"/>
              <a:gd name="connsiteY0" fmla="*/ 153549 h 921275"/>
              <a:gd name="connsiteX1" fmla="*/ 153549 w 7416824"/>
              <a:gd name="connsiteY1" fmla="*/ 0 h 921275"/>
              <a:gd name="connsiteX2" fmla="*/ 7263275 w 7416824"/>
              <a:gd name="connsiteY2" fmla="*/ 0 h 921275"/>
              <a:gd name="connsiteX3" fmla="*/ 7416824 w 7416824"/>
              <a:gd name="connsiteY3" fmla="*/ 153549 h 921275"/>
              <a:gd name="connsiteX4" fmla="*/ 7416824 w 7416824"/>
              <a:gd name="connsiteY4" fmla="*/ 767726 h 921275"/>
              <a:gd name="connsiteX5" fmla="*/ 7263275 w 7416824"/>
              <a:gd name="connsiteY5" fmla="*/ 921275 h 921275"/>
              <a:gd name="connsiteX6" fmla="*/ 153549 w 7416824"/>
              <a:gd name="connsiteY6" fmla="*/ 921275 h 921275"/>
              <a:gd name="connsiteX7" fmla="*/ 0 w 7416824"/>
              <a:gd name="connsiteY7" fmla="*/ 767726 h 921275"/>
              <a:gd name="connsiteX8" fmla="*/ 0 w 7416824"/>
              <a:gd name="connsiteY8" fmla="*/ 153549 h 921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416824" h="921275">
                <a:moveTo>
                  <a:pt x="0" y="153549"/>
                </a:moveTo>
                <a:cubicBezTo>
                  <a:pt x="0" y="68746"/>
                  <a:pt x="68746" y="0"/>
                  <a:pt x="153549" y="0"/>
                </a:cubicBezTo>
                <a:lnTo>
                  <a:pt x="7263275" y="0"/>
                </a:lnTo>
                <a:cubicBezTo>
                  <a:pt x="7348078" y="0"/>
                  <a:pt x="7416824" y="68746"/>
                  <a:pt x="7416824" y="153549"/>
                </a:cubicBezTo>
                <a:lnTo>
                  <a:pt x="7416824" y="767726"/>
                </a:lnTo>
                <a:cubicBezTo>
                  <a:pt x="7416824" y="852529"/>
                  <a:pt x="7348078" y="921275"/>
                  <a:pt x="7263275" y="921275"/>
                </a:cubicBezTo>
                <a:lnTo>
                  <a:pt x="153549" y="921275"/>
                </a:lnTo>
                <a:cubicBezTo>
                  <a:pt x="68746" y="921275"/>
                  <a:pt x="0" y="852529"/>
                  <a:pt x="0" y="767726"/>
                </a:cubicBezTo>
                <a:lnTo>
                  <a:pt x="0" y="153549"/>
                </a:lnTo>
                <a:close/>
              </a:path>
            </a:pathLst>
          </a:custGeom>
          <a:solidFill>
            <a:srgbClr val="AFD7FF"/>
          </a:solidFill>
          <a:ln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05933" tIns="105933" rIns="105933" bIns="105933" spcCol="1270" anchor="ctr"/>
          <a:lstStyle/>
          <a:p>
            <a:pPr defTabSz="711200" eaLnBrk="1" fontAlgn="auto" hangingPunct="1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определения объема бюджетных ассигнований в рамках муниципальных программ исходя из реальных возможностей бюджета города по их финансовому обеспечению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342240" y="4537970"/>
            <a:ext cx="395610" cy="315069"/>
          </a:xfrm>
          <a:prstGeom prst="rect">
            <a:avLst/>
          </a:prstGeom>
          <a:solidFill>
            <a:srgbClr val="AFD7FF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5"/>
          <p:cNvGraphicFramePr>
            <a:graphicFrameLocks noGrp="1"/>
          </p:cNvGraphicFramePr>
          <p:nvPr>
            <p:ph sz="half" idx="1"/>
          </p:nvPr>
        </p:nvGraphicFramePr>
        <p:xfrm>
          <a:off x="801688" y="1235075"/>
          <a:ext cx="2444750" cy="18351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16" name="Соединительная линия уступом 15"/>
          <p:cNvCxnSpPr/>
          <p:nvPr/>
        </p:nvCxnSpPr>
        <p:spPr>
          <a:xfrm rot="5400000">
            <a:off x="1301750" y="2924176"/>
            <a:ext cx="60325" cy="12700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Заголовок 1"/>
          <p:cNvSpPr txBox="1">
            <a:spLocks/>
          </p:cNvSpPr>
          <p:nvPr/>
        </p:nvSpPr>
        <p:spPr>
          <a:xfrm>
            <a:off x="84138" y="195263"/>
            <a:ext cx="9036050" cy="409575"/>
          </a:xfrm>
          <a:prstGeom prst="rect">
            <a:avLst/>
          </a:prstGeom>
          <a:noFill/>
        </p:spPr>
        <p:txBody>
          <a:bodyPr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27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700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defRPr/>
            </a:pPr>
            <a:endParaRPr lang="ru-RU" sz="27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lnSpc>
                <a:spcPct val="120000"/>
              </a:lnSpc>
              <a:spcAft>
                <a:spcPts val="0"/>
              </a:spcAft>
              <a:defRPr/>
            </a:pPr>
            <a:endParaRPr lang="ru-RU" sz="8000" b="1" dirty="0" smtClean="0">
              <a:solidFill>
                <a:prstClr val="black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fontAlgn="auto">
              <a:lnSpc>
                <a:spcPct val="120000"/>
              </a:lnSpc>
              <a:spcAft>
                <a:spcPts val="0"/>
              </a:spcAft>
              <a:defRPr/>
            </a:pPr>
            <a:r>
              <a:rPr lang="ru-RU" sz="8000" b="1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РАСХОДЫ </a:t>
            </a:r>
            <a:r>
              <a:rPr lang="ru-RU" sz="8000" b="1" dirty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БЮДЖЕТА ГОРОДА </a:t>
            </a:r>
            <a:r>
              <a:rPr lang="ru-RU" sz="8000" b="1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НА РЕАЛИЗАЦИЮ МУНИЦИПАЛЬНЫХ ПРОГРАММ     в 2022 году</a:t>
            </a:r>
          </a:p>
          <a:p>
            <a:pPr fontAlgn="auto">
              <a:lnSpc>
                <a:spcPct val="120000"/>
              </a:lnSpc>
              <a:spcAft>
                <a:spcPts val="0"/>
              </a:spcAft>
              <a:defRPr/>
            </a:pPr>
            <a:r>
              <a:rPr lang="ru-RU" sz="80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/>
            </a:r>
            <a:br>
              <a:rPr lang="ru-RU" sz="80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</a:br>
            <a:endParaRPr lang="ru-RU" sz="8000" b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4515966"/>
            <a:ext cx="7992888" cy="523220"/>
          </a:xfrm>
          <a:prstGeom prst="rect">
            <a:avLst/>
          </a:prstGeom>
          <a:solidFill>
            <a:srgbClr val="8EB4E3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</a:rPr>
              <a:t>Объем финансового обеспечения расходов, направленных на реализацию основных мероприятий в рамках программ, составляет </a:t>
            </a:r>
            <a:r>
              <a:rPr lang="ru-RU" sz="14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13 367,0 </a:t>
            </a:r>
            <a:r>
              <a:rPr lang="ru-RU" sz="1400" b="1" dirty="0">
                <a:solidFill>
                  <a:prstClr val="black"/>
                </a:solidFill>
                <a:latin typeface="Arial Narrow" panose="020B0606020202030204" pitchFamily="34" charset="0"/>
              </a:rPr>
              <a:t>млн. рублей</a:t>
            </a:r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</a:rPr>
              <a:t> или </a:t>
            </a:r>
            <a:r>
              <a:rPr lang="ru-RU" sz="1400" b="1" dirty="0">
                <a:solidFill>
                  <a:prstClr val="black"/>
                </a:solidFill>
                <a:latin typeface="Arial Narrow" panose="020B0606020202030204" pitchFamily="34" charset="0"/>
              </a:rPr>
              <a:t>98,8 %</a:t>
            </a:r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</a:rPr>
              <a:t> всех расходов бюджета города</a:t>
            </a:r>
            <a:endParaRPr lang="ru-RU" sz="1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7380288" y="627063"/>
            <a:ext cx="1079500" cy="2174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dirty="0">
                <a:solidFill>
                  <a:prstClr val="black"/>
                </a:solidFill>
                <a:latin typeface="Arial Narrow" panose="020B0606020202030204" pitchFamily="34" charset="0"/>
              </a:rPr>
              <a:t>млн. рублей</a:t>
            </a:r>
          </a:p>
        </p:txBody>
      </p:sp>
      <p:graphicFrame>
        <p:nvGraphicFramePr>
          <p:cNvPr id="4" name="Объект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97475791"/>
              </p:ext>
            </p:extLst>
          </p:nvPr>
        </p:nvGraphicFramePr>
        <p:xfrm>
          <a:off x="827088" y="844550"/>
          <a:ext cx="7705725" cy="35290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Заголовок 1"/>
          <p:cNvSpPr txBox="1">
            <a:spLocks/>
          </p:cNvSpPr>
          <p:nvPr/>
        </p:nvSpPr>
        <p:spPr>
          <a:xfrm>
            <a:off x="8532813" y="4894263"/>
            <a:ext cx="611187" cy="241300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  <a:defRPr/>
            </a:pPr>
            <a:r>
              <a:rPr lang="ru-RU" sz="14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22</a:t>
            </a:r>
            <a:endParaRPr lang="ru-RU" sz="1400" b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</p:spTree>
  </p:cSld>
  <p:clrMapOvr>
    <a:masterClrMapping/>
  </p:clrMapOvr>
  <p:transition spd="slow" advClick="0" advTm="1000">
    <p:circl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3038" y="260350"/>
            <a:ext cx="8929687" cy="517525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b="1" cap="small" dirty="0">
                <a:solidFill>
                  <a:schemeClr val="tx2"/>
                </a:solidFill>
                <a:latin typeface="Arial Narrow" panose="020B0606020202030204" pitchFamily="34" charset="0"/>
              </a:rPr>
              <a:t>доля фонда оплаты труда работников социальной сферы в бюджете города рязани</a:t>
            </a:r>
            <a:endParaRPr lang="ru-RU" sz="2200" b="1" dirty="0">
              <a:solidFill>
                <a:schemeClr val="tx2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61196061"/>
              </p:ext>
            </p:extLst>
          </p:nvPr>
        </p:nvGraphicFramePr>
        <p:xfrm>
          <a:off x="587375" y="920750"/>
          <a:ext cx="7945438" cy="38449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Прямоугольник 12"/>
          <p:cNvSpPr/>
          <p:nvPr/>
        </p:nvSpPr>
        <p:spPr>
          <a:xfrm>
            <a:off x="4787900" y="1058863"/>
            <a:ext cx="820738" cy="384175"/>
          </a:xfrm>
          <a:prstGeom prst="rect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5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12 016,7</a:t>
            </a:r>
          </a:p>
          <a:p>
            <a:pPr algn="ctr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kern="0" dirty="0" err="1">
                <a:solidFill>
                  <a:prstClr val="black"/>
                </a:solidFill>
                <a:latin typeface="Arial Narrow" panose="020B0606020202030204" pitchFamily="34" charset="0"/>
              </a:rPr>
              <a:t>млн.руб</a:t>
            </a:r>
            <a:r>
              <a:rPr lang="ru-RU" sz="1400" b="1" kern="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.</a:t>
            </a:r>
            <a:endParaRPr lang="ru-RU" sz="1400" b="1" kern="0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084888" y="1058863"/>
            <a:ext cx="822325" cy="384175"/>
          </a:xfrm>
          <a:prstGeom prst="rect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5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12 289,5</a:t>
            </a:r>
          </a:p>
          <a:p>
            <a:pPr algn="ctr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kern="0" dirty="0" err="1">
                <a:solidFill>
                  <a:prstClr val="black"/>
                </a:solidFill>
                <a:latin typeface="Arial Narrow" panose="020B0606020202030204" pitchFamily="34" charset="0"/>
              </a:rPr>
              <a:t>млн.руб</a:t>
            </a:r>
            <a:r>
              <a:rPr lang="ru-RU" sz="1400" b="1" kern="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.</a:t>
            </a:r>
            <a:endParaRPr lang="ru-RU" sz="1400" b="1" kern="0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8532813" y="4894263"/>
            <a:ext cx="611187" cy="241300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  <a:defRPr/>
            </a:pPr>
            <a:r>
              <a:rPr lang="ru-RU" sz="1400" b="1" dirty="0" smtClean="0">
                <a:solidFill>
                  <a:prstClr val="black"/>
                </a:solidFill>
              </a:rPr>
              <a:t>23</a:t>
            </a:r>
            <a:endParaRPr lang="ru-RU" sz="1400" b="1" dirty="0">
              <a:solidFill>
                <a:prstClr val="black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235825" y="627063"/>
            <a:ext cx="1439863" cy="2651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</a:rPr>
              <a:t>млн.</a:t>
            </a:r>
            <a:r>
              <a:rPr lang="ru-RU" sz="1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</a:t>
            </a:r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</a:rPr>
              <a:t>рублей</a:t>
            </a:r>
          </a:p>
        </p:txBody>
      </p:sp>
    </p:spTree>
    <p:extLst>
      <p:ext uri="{BB962C8B-B14F-4D97-AF65-F5344CB8AC3E}">
        <p14:creationId xmlns:p14="http://schemas.microsoft.com/office/powerpoint/2010/main" val="2286920891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550" y="87313"/>
            <a:ext cx="7056438" cy="269875"/>
          </a:xfrm>
          <a:noFill/>
          <a:ln w="15875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0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СТРУКТУРА РАСХОДОВ </a:t>
            </a:r>
            <a:r>
              <a:rPr lang="ru-RU" sz="2000" b="1" dirty="0">
                <a:latin typeface="Arial Narrow" panose="020B0606020202030204" pitchFamily="34" charset="0"/>
                <a:cs typeface="Times New Roman" panose="02020603050405020304" pitchFamily="18" charset="0"/>
              </a:rPr>
              <a:t>БЮДЖЕТА ГОРОДА </a:t>
            </a:r>
            <a:r>
              <a:rPr lang="ru-RU" sz="20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РЯЗАНИ</a:t>
            </a:r>
            <a:endParaRPr lang="ru-RU" sz="2000" b="1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67804226"/>
              </p:ext>
            </p:extLst>
          </p:nvPr>
        </p:nvGraphicFramePr>
        <p:xfrm>
          <a:off x="806376" y="588963"/>
          <a:ext cx="7488237" cy="43751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Заголовок 1"/>
          <p:cNvSpPr txBox="1">
            <a:spLocks/>
          </p:cNvSpPr>
          <p:nvPr/>
        </p:nvSpPr>
        <p:spPr>
          <a:xfrm>
            <a:off x="8604250" y="4894263"/>
            <a:ext cx="539750" cy="241300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1400" b="1" dirty="0" smtClean="0">
                <a:solidFill>
                  <a:prstClr val="black"/>
                </a:solidFill>
              </a:rPr>
              <a:t>24</a:t>
            </a:r>
            <a:endParaRPr lang="ru-RU" sz="14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9128417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65351919"/>
              </p:ext>
            </p:extLst>
          </p:nvPr>
        </p:nvGraphicFramePr>
        <p:xfrm>
          <a:off x="2555875" y="896938"/>
          <a:ext cx="4319588" cy="17827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5475" name="Заголовок 1"/>
          <p:cNvSpPr>
            <a:spLocks noGrp="1"/>
          </p:cNvSpPr>
          <p:nvPr>
            <p:ph type="title"/>
          </p:nvPr>
        </p:nvSpPr>
        <p:spPr>
          <a:xfrm>
            <a:off x="173038" y="122238"/>
            <a:ext cx="8929687" cy="517525"/>
          </a:xfrm>
        </p:spPr>
        <p:txBody>
          <a:bodyPr/>
          <a:lstStyle/>
          <a:p>
            <a:pPr eaLnBrk="1" hangingPunct="1"/>
            <a:r>
              <a:rPr lang="ru-RU" altLang="ru-RU" sz="2000" b="1" smtClean="0">
                <a:latin typeface="Arial Narrow" pitchFamily="34" charset="0"/>
                <a:cs typeface="Times New Roman" pitchFamily="18" charset="0"/>
              </a:rPr>
              <a:t>ДОЛЯ РАСХОДОВ ОТРАСЛЕЙ СОЦИАЛЬНО-КУЛЬТУРНОЙ СФЕРЫ В ОБЩИХ РАСХОДАХ БЮДЖЕТА ГОРОДА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538163" y="4686300"/>
            <a:ext cx="490537" cy="107950"/>
          </a:xfrm>
          <a:prstGeom prst="rect">
            <a:avLst/>
          </a:prstGeom>
          <a:solidFill>
            <a:srgbClr val="72A2D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1258888" y="4651375"/>
            <a:ext cx="3521075" cy="180975"/>
          </a:xfrm>
          <a:prstGeom prst="rect">
            <a:avLst/>
          </a:prstGeom>
        </p:spPr>
        <p:txBody>
          <a:bodyPr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lnSpc>
                <a:spcPct val="170000"/>
              </a:lnSpc>
              <a:spcAft>
                <a:spcPts val="0"/>
              </a:spcAft>
              <a:defRPr/>
            </a:pPr>
            <a:r>
              <a:rPr lang="ru-RU" sz="27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800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социально-культурной сферы</a:t>
            </a:r>
            <a:endParaRPr lang="ru-RU" sz="56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fontAlgn="auto">
              <a:spcAft>
                <a:spcPts val="0"/>
              </a:spcAft>
              <a:defRPr/>
            </a:pPr>
            <a:endParaRPr lang="ru-RU" sz="4800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ru-RU" sz="4800" dirty="0" smtClean="0">
                <a:solidFill>
                  <a:prstClr val="black"/>
                </a:solidFill>
              </a:rPr>
              <a:t/>
            </a:r>
            <a:br>
              <a:rPr lang="ru-RU" sz="4800" dirty="0" smtClean="0">
                <a:solidFill>
                  <a:prstClr val="black"/>
                </a:solidFill>
              </a:rPr>
            </a:br>
            <a:endParaRPr lang="ru-RU" sz="4800" dirty="0">
              <a:solidFill>
                <a:prstClr val="black"/>
              </a:solidFill>
            </a:endParaRPr>
          </a:p>
        </p:txBody>
      </p:sp>
      <p:graphicFrame>
        <p:nvGraphicFramePr>
          <p:cNvPr id="3" name="Диаграмма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03502318"/>
              </p:ext>
            </p:extLst>
          </p:nvPr>
        </p:nvGraphicFramePr>
        <p:xfrm>
          <a:off x="4824413" y="2463800"/>
          <a:ext cx="4319587" cy="17827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Диаграмма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065559"/>
              </p:ext>
            </p:extLst>
          </p:nvPr>
        </p:nvGraphicFramePr>
        <p:xfrm>
          <a:off x="323850" y="2500313"/>
          <a:ext cx="4319588" cy="17827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Заголовок 1"/>
          <p:cNvSpPr txBox="1">
            <a:spLocks/>
          </p:cNvSpPr>
          <p:nvPr/>
        </p:nvSpPr>
        <p:spPr>
          <a:xfrm>
            <a:off x="8604250" y="4894263"/>
            <a:ext cx="539750" cy="241300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  <a:defRPr/>
            </a:pPr>
            <a:r>
              <a:rPr lang="ru-RU" sz="14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25</a:t>
            </a:r>
            <a:endParaRPr lang="ru-RU" sz="1400" b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</p:spTree>
  </p:cSld>
  <p:clrMapOvr>
    <a:masterClrMapping/>
  </p:clrMapOvr>
  <p:transition advClick="0" advTm="1000">
    <p:dissolv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300038" y="1484313"/>
          <a:ext cx="8424862" cy="3409949"/>
        </p:xfrm>
        <a:graphic>
          <a:graphicData uri="http://schemas.openxmlformats.org/drawingml/2006/table">
            <a:tbl>
              <a:tblPr/>
              <a:tblGrid>
                <a:gridCol w="6858895"/>
                <a:gridCol w="522551"/>
                <a:gridCol w="520865"/>
                <a:gridCol w="522551"/>
              </a:tblGrid>
              <a:tr h="37477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Наименование мероприятий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52" marR="54252" marT="27138" marB="27138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2022 год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52" marR="54252" marT="27138" marB="2713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2023 год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52" marR="54252" marT="27138" marB="2713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2024 год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52" marR="54252" marT="27138" marB="2713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1411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Всего</a:t>
                      </a:r>
                      <a:endParaRPr kumimoji="0" lang="ru-RU" alt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52" marR="54252" marT="27138" marB="27138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8191,6</a:t>
                      </a:r>
                    </a:p>
                  </a:txBody>
                  <a:tcPr marL="54252" marR="54252" marT="27138" marB="2713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7351,7</a:t>
                      </a:r>
                    </a:p>
                  </a:txBody>
                  <a:tcPr marL="54252" marR="54252" marT="27138" marB="2713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7373,9</a:t>
                      </a:r>
                    </a:p>
                  </a:txBody>
                  <a:tcPr marL="54252" marR="54252" marT="27138" marB="2713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CBFF"/>
                    </a:solidFill>
                  </a:tcPr>
                </a:tc>
              </a:tr>
              <a:tr h="20517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Организация предоставления муниципальных услуг в учреждениях, находящихся в ведении УО и МП</a:t>
                      </a:r>
                    </a:p>
                  </a:txBody>
                  <a:tcPr marL="54252" marR="54252" marT="27138" marB="27138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6559,2</a:t>
                      </a:r>
                    </a:p>
                  </a:txBody>
                  <a:tcPr marL="54252" marR="54252" marT="27138" marB="2713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6604,7</a:t>
                      </a:r>
                    </a:p>
                  </a:txBody>
                  <a:tcPr marL="54252" marR="54252" marT="27138" marB="2713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6637,3</a:t>
                      </a:r>
                    </a:p>
                  </a:txBody>
                  <a:tcPr marL="54252" marR="54252" marT="27138" marB="2713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  <a:tr h="35606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Организация бесплатного питания для укрепления здоровья детей школьного возраста из малообеспеченных, многодетных семей, детей-сирот и детей, оставшихся без попечения родителей, детей-инвалидов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54252" marR="54252" marT="27138" marB="27138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61,1</a:t>
                      </a:r>
                    </a:p>
                  </a:txBody>
                  <a:tcPr marL="54252" marR="54252" marT="27138" marB="2713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61</a:t>
                      </a:r>
                      <a:r>
                        <a:rPr kumimoji="0" lang="en-US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,1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54252" marR="54252" marT="27138" marB="2713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61,1</a:t>
                      </a:r>
                    </a:p>
                  </a:txBody>
                  <a:tcPr marL="54252" marR="54252" marT="27138" marB="2713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  <a:tr h="23263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Увеличение количества мест в общеобразовательных учреждениях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54252" marR="54252" marT="27138" marB="27138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647,5</a:t>
                      </a:r>
                    </a:p>
                  </a:txBody>
                  <a:tcPr marL="54252" marR="54252" marT="27138" marB="2713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28,8</a:t>
                      </a:r>
                    </a:p>
                  </a:txBody>
                  <a:tcPr marL="54252" marR="54252" marT="27138" marB="2713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6,4</a:t>
                      </a:r>
                    </a:p>
                  </a:txBody>
                  <a:tcPr marL="54252" marR="54252" marT="27138" marB="2713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  <a:tr h="2326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Увеличение количества мест в дошкольных образовательных учреждениях</a:t>
                      </a:r>
                    </a:p>
                  </a:txBody>
                  <a:tcPr marL="54252" marR="54252" marT="27138" marB="27138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4,3</a:t>
                      </a:r>
                    </a:p>
                  </a:txBody>
                  <a:tcPr marL="54252" marR="54252" marT="27138" marB="2713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2,4</a:t>
                      </a:r>
                    </a:p>
                  </a:txBody>
                  <a:tcPr marL="54252" marR="54252" marT="27138" marB="2713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2,5</a:t>
                      </a:r>
                    </a:p>
                  </a:txBody>
                  <a:tcPr marL="54252" marR="54252" marT="27138" marB="2713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  <a:tr h="20517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Финансовое обеспечение частных организаций, осуществляющих образовательную деятельность в городе Рязани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54252" marR="54252" marT="27138" marB="27138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64,9</a:t>
                      </a:r>
                    </a:p>
                  </a:txBody>
                  <a:tcPr marL="54252" marR="54252" marT="27138" marB="2713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64,9</a:t>
                      </a:r>
                    </a:p>
                  </a:txBody>
                  <a:tcPr marL="54252" marR="54252" marT="27138" marB="2713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64,9</a:t>
                      </a:r>
                    </a:p>
                  </a:txBody>
                  <a:tcPr marL="54252" marR="54252" marT="27138" marB="2713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  <a:tr h="20517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Организация содержательного отдыха детей и подростков в каникулярное время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54252" marR="54252" marT="27138" marB="27138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98,6</a:t>
                      </a:r>
                    </a:p>
                  </a:txBody>
                  <a:tcPr marL="54252" marR="54252" marT="27138" marB="2713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87,9</a:t>
                      </a:r>
                    </a:p>
                  </a:txBody>
                  <a:tcPr marL="54252" marR="54252" marT="27138" marB="2713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91,4</a:t>
                      </a:r>
                    </a:p>
                  </a:txBody>
                  <a:tcPr marL="54252" marR="54252" marT="27138" marB="2713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  <a:tr h="35606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Развитие материально-технической базы учреждений и создание безопасных условий для проведения учебно-воспитательного процесса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54252" marR="54252" marT="27138" marB="27138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116,2</a:t>
                      </a:r>
                    </a:p>
                  </a:txBody>
                  <a:tcPr marL="54252" marR="54252" marT="27138" marB="2713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109,2</a:t>
                      </a:r>
                    </a:p>
                  </a:txBody>
                  <a:tcPr marL="54252" marR="54252" marT="27138" marB="2713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113,0</a:t>
                      </a:r>
                    </a:p>
                  </a:txBody>
                  <a:tcPr marL="54252" marR="54252" marT="27138" marB="2713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  <a:tr h="20517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Обеспечение деятельности УО и МП</a:t>
                      </a:r>
                      <a:endParaRPr kumimoji="0" lang="en-US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54252" marR="54252" marT="27138" marB="27138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41,3</a:t>
                      </a:r>
                      <a:endParaRPr kumimoji="0" lang="en-US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54252" marR="54252" marT="27138" marB="2713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41,4</a:t>
                      </a:r>
                      <a:endParaRPr kumimoji="0" lang="en-US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54252" marR="54252" marT="27138" marB="2713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41,5</a:t>
                      </a:r>
                      <a:endParaRPr kumimoji="0" lang="en-US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54252" marR="54252" marT="27138" marB="2713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  <a:tr h="2051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Обеспечение функционирования модели персонифицированного финансирования дополнительного образования детей</a:t>
                      </a:r>
                    </a:p>
                  </a:txBody>
                  <a:tcPr marL="54252" marR="54252" marT="27138" marB="27138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223,2</a:t>
                      </a:r>
                    </a:p>
                  </a:txBody>
                  <a:tcPr marL="54252" marR="54252" marT="27138" marB="2713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227,3</a:t>
                      </a:r>
                    </a:p>
                  </a:txBody>
                  <a:tcPr marL="54252" marR="54252" marT="27138" marB="2713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231,5</a:t>
                      </a:r>
                    </a:p>
                  </a:txBody>
                  <a:tcPr marL="54252" marR="54252" marT="27138" marB="2713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  <a:tr h="3560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Организация бесплатного горячего питания обучающихся, получающих начальное общее образование в муниципальных образовательных организациях</a:t>
                      </a:r>
                    </a:p>
                  </a:txBody>
                  <a:tcPr marL="54252" marR="54252" marT="27138" marB="27138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368,2</a:t>
                      </a:r>
                    </a:p>
                  </a:txBody>
                  <a:tcPr marL="54252" marR="54252" marT="27138" marB="2713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116,6</a:t>
                      </a:r>
                    </a:p>
                  </a:txBody>
                  <a:tcPr marL="54252" marR="54252" marT="27138" marB="2713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116,6</a:t>
                      </a:r>
                    </a:p>
                  </a:txBody>
                  <a:tcPr marL="54252" marR="54252" marT="27138" marB="2713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  <a:tr h="26172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Иные мероприятия</a:t>
                      </a:r>
                    </a:p>
                  </a:txBody>
                  <a:tcPr marL="54252" marR="54252" marT="27138" marB="27138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7,1</a:t>
                      </a:r>
                    </a:p>
                  </a:txBody>
                  <a:tcPr marL="54252" marR="54252" marT="27138" marB="2713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7,4</a:t>
                      </a:r>
                    </a:p>
                  </a:txBody>
                  <a:tcPr marL="54252" marR="54252" marT="27138" marB="2713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7,7</a:t>
                      </a:r>
                    </a:p>
                  </a:txBody>
                  <a:tcPr marL="54252" marR="54252" marT="27138" marB="2713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</a:tbl>
          </a:graphicData>
        </a:graphic>
      </p:graphicFrame>
      <p:sp>
        <p:nvSpPr>
          <p:cNvPr id="2122" name="Прямоугольник 6"/>
          <p:cNvSpPr>
            <a:spLocks noChangeArrowheads="1"/>
          </p:cNvSpPr>
          <p:nvPr/>
        </p:nvSpPr>
        <p:spPr bwMode="auto">
          <a:xfrm>
            <a:off x="4133850" y="1054100"/>
            <a:ext cx="922338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100" smtClean="0">
                <a:solidFill>
                  <a:srgbClr val="000000"/>
                </a:solidFill>
                <a:latin typeface="Arial Narrow" pitchFamily="34" charset="0"/>
              </a:rPr>
              <a:t>(млн. рублей)</a:t>
            </a:r>
            <a:endParaRPr lang="ru-RU" altLang="ru-RU" sz="1100" smtClean="0">
              <a:solidFill>
                <a:srgbClr val="000000"/>
              </a:solidFill>
            </a:endParaRPr>
          </a:p>
        </p:txBody>
      </p:sp>
      <p:sp>
        <p:nvSpPr>
          <p:cNvPr id="2123" name="Rectangle 4"/>
          <p:cNvSpPr>
            <a:spLocks noChangeArrowheads="1"/>
          </p:cNvSpPr>
          <p:nvPr/>
        </p:nvSpPr>
        <p:spPr bwMode="auto">
          <a:xfrm>
            <a:off x="2268538" y="-7938"/>
            <a:ext cx="4487862" cy="9810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918" tIns="180918" rIns="180918" bIns="180918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000" b="1" smtClean="0">
                <a:solidFill>
                  <a:srgbClr val="1F497D"/>
                </a:solidFill>
                <a:latin typeface="Arial Narrow" pitchFamily="34" charset="0"/>
              </a:rPr>
              <a:t>МП «РАЗВИТИЕ ОБРАЗОВАНИЯ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000" b="1" smtClean="0">
                <a:solidFill>
                  <a:srgbClr val="1F497D"/>
                </a:solidFill>
                <a:latin typeface="Arial Narrow" pitchFamily="34" charset="0"/>
              </a:rPr>
              <a:t>В ГОРОДЕ РЯЗАНИ»</a:t>
            </a:r>
          </a:p>
        </p:txBody>
      </p:sp>
      <p:sp>
        <p:nvSpPr>
          <p:cNvPr id="2124" name="Rectangle 5"/>
          <p:cNvSpPr>
            <a:spLocks noChangeArrowheads="1"/>
          </p:cNvSpPr>
          <p:nvPr/>
        </p:nvSpPr>
        <p:spPr bwMode="auto">
          <a:xfrm>
            <a:off x="2649538" y="3411538"/>
            <a:ext cx="18415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 smtClean="0">
              <a:solidFill>
                <a:srgbClr val="000000"/>
              </a:solidFill>
            </a:endParaRPr>
          </a:p>
        </p:txBody>
      </p:sp>
      <p:sp>
        <p:nvSpPr>
          <p:cNvPr id="2125" name="Rectangle 7"/>
          <p:cNvSpPr>
            <a:spLocks noChangeArrowheads="1"/>
          </p:cNvSpPr>
          <p:nvPr/>
        </p:nvSpPr>
        <p:spPr bwMode="auto">
          <a:xfrm>
            <a:off x="2649538" y="3868738"/>
            <a:ext cx="18415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 smtClean="0">
              <a:solidFill>
                <a:srgbClr val="000000"/>
              </a:solidFill>
            </a:endParaRPr>
          </a:p>
        </p:txBody>
      </p:sp>
      <p:sp>
        <p:nvSpPr>
          <p:cNvPr id="2126" name="Rectangle 8"/>
          <p:cNvSpPr>
            <a:spLocks noChangeArrowheads="1"/>
          </p:cNvSpPr>
          <p:nvPr/>
        </p:nvSpPr>
        <p:spPr bwMode="auto">
          <a:xfrm>
            <a:off x="2649538" y="5654675"/>
            <a:ext cx="365125" cy="174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80918" tIns="180918" rIns="180918" bIns="180918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2600" b="1" u="sng" smtClean="0">
                <a:solidFill>
                  <a:srgbClr val="365F91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altLang="ru-RU" sz="2600" b="1" u="sng" smtClean="0">
                <a:solidFill>
                  <a:srgbClr val="365F91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</a:br>
            <a:endParaRPr lang="ru-RU" altLang="ru-RU" sz="600" smtClean="0">
              <a:solidFill>
                <a:srgbClr val="000000"/>
              </a:solidFill>
              <a:ea typeface="Calibri" pitchFamily="34" charset="0"/>
              <a:cs typeface="Times New Roman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2800" b="1" u="sng" smtClean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altLang="ru-RU" sz="2800" b="1" u="sng" smtClean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endParaRPr lang="ru-RU" altLang="ru-RU" sz="1200" smtClean="0">
              <a:solidFill>
                <a:srgbClr val="000000"/>
              </a:solidFill>
              <a:ea typeface="Calibri" pitchFamily="34" charset="0"/>
              <a:cs typeface="Times New Roman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ru-RU" altLang="ru-RU" sz="1800" smtClean="0">
              <a:solidFill>
                <a:srgbClr val="000000"/>
              </a:solidFill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8604250" y="4894263"/>
            <a:ext cx="539750" cy="241300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1400" b="1" dirty="0" smtClean="0">
                <a:solidFill>
                  <a:prstClr val="black"/>
                </a:solidFill>
              </a:rPr>
              <a:t>26</a:t>
            </a:r>
            <a:endParaRPr lang="ru-RU" sz="1400" b="1" dirty="0">
              <a:solidFill>
                <a:prstClr val="black"/>
              </a:solidFill>
            </a:endParaRPr>
          </a:p>
        </p:txBody>
      </p:sp>
      <p:pic>
        <p:nvPicPr>
          <p:cNvPr id="2128" name="Picture 77" descr="C:\Users\КОВЕНЕВА.BUDGET\Desktop\3ca94606dfdd23f9246ad470abbea38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063" y="209550"/>
            <a:ext cx="2016125" cy="1190625"/>
          </a:xfrm>
          <a:prstGeom prst="rect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29" name="Picture 78" descr="C:\Users\КОВЕНЕВА.BUDGET\Desktop\-g3YEKAJPhk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0538" y="195263"/>
            <a:ext cx="2032000" cy="1190625"/>
          </a:xfrm>
          <a:prstGeom prst="rect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0132868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5964734"/>
              </p:ext>
            </p:extLst>
          </p:nvPr>
        </p:nvGraphicFramePr>
        <p:xfrm>
          <a:off x="539750" y="1851670"/>
          <a:ext cx="8064500" cy="3155656"/>
        </p:xfrm>
        <a:graphic>
          <a:graphicData uri="http://schemas.openxmlformats.org/drawingml/2006/table">
            <a:tbl>
              <a:tblPr/>
              <a:tblGrid>
                <a:gridCol w="6565900"/>
                <a:gridCol w="500063"/>
                <a:gridCol w="498475"/>
                <a:gridCol w="500062"/>
              </a:tblGrid>
              <a:tr h="2880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Наименование мероприятий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52" marR="54252" marT="27119" marB="27119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2022 год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52" marR="54252" marT="27119" marB="271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2023 год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52" marR="54252" marT="27119" marB="271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2024 год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52" marR="54252" marT="27119" marB="2711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0331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Всего</a:t>
                      </a:r>
                      <a:endParaRPr kumimoji="0" lang="ru-RU" alt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52" marR="54252" marT="27119" marB="27119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765,5</a:t>
                      </a:r>
                    </a:p>
                  </a:txBody>
                  <a:tcPr marL="54252" marR="54252" marT="27119" marB="271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776,6</a:t>
                      </a:r>
                    </a:p>
                  </a:txBody>
                  <a:tcPr marL="54252" marR="54252" marT="27119" marB="271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784,3</a:t>
                      </a:r>
                    </a:p>
                  </a:txBody>
                  <a:tcPr marL="54252" marR="54252" marT="27119" marB="2711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CBFF"/>
                    </a:solidFill>
                  </a:tcPr>
                </a:tc>
              </a:tr>
              <a:tr h="34985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Организация предоставления муниципальных услуг в учреждениях дополнительного образования, находящихся в ведении Управления культуры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54252" marR="54252" marT="27119" marB="27119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381,3</a:t>
                      </a:r>
                    </a:p>
                  </a:txBody>
                  <a:tcPr marL="54252" marR="54252" marT="27119" marB="271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387,4</a:t>
                      </a:r>
                    </a:p>
                  </a:txBody>
                  <a:tcPr marL="54252" marR="54252" marT="27119" marB="271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393,7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54252" marR="54252" marT="27119" marB="2711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  <a:tr h="1931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Проведение обязательных периодических медицинских осмотров (обследований) работников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54252" marR="54252" marT="27119" marB="27119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0,8</a:t>
                      </a:r>
                    </a:p>
                  </a:txBody>
                  <a:tcPr marL="54252" marR="54252" marT="27119" marB="271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0,8</a:t>
                      </a:r>
                    </a:p>
                  </a:txBody>
                  <a:tcPr marL="54252" marR="54252" marT="27119" marB="271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0,9</a:t>
                      </a:r>
                    </a:p>
                  </a:txBody>
                  <a:tcPr marL="54252" marR="54252" marT="27119" marB="2711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Предоставление муниципальных услуг в учреждениях культуры, находящихся в ведении Управления культуры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54252" marR="54252" marT="27119" marB="27119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319,4</a:t>
                      </a:r>
                    </a:p>
                  </a:txBody>
                  <a:tcPr marL="54252" marR="54252" marT="27119" marB="271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322,0</a:t>
                      </a:r>
                    </a:p>
                  </a:txBody>
                  <a:tcPr marL="54252" marR="54252" marT="27119" marB="271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324,7</a:t>
                      </a:r>
                    </a:p>
                  </a:txBody>
                  <a:tcPr marL="54252" marR="54252" marT="27119" marB="2711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  <a:tr h="3396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Обеспечение населения библиотечным, библиографическим и информационным обслуживанием удаленно через сеть Интернет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54252" marR="54252" marT="27119" marB="27119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27,4</a:t>
                      </a:r>
                    </a:p>
                  </a:txBody>
                  <a:tcPr marL="54252" marR="54252" marT="27119" marB="271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27,6</a:t>
                      </a:r>
                    </a:p>
                  </a:txBody>
                  <a:tcPr marL="54252" marR="54252" marT="27119" marB="271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27,7</a:t>
                      </a:r>
                    </a:p>
                  </a:txBody>
                  <a:tcPr marL="54252" marR="54252" marT="27119" marB="2711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  <a:tr h="32695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Организация и проведение общегородских культурно-массовых мероприятий, повышение событийной насыщенности культурной жизни города Рязани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54252" marR="54252" marT="27119" marB="27119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10,3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54252" marR="54252" marT="27119" marB="271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10,</a:t>
                      </a: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54252" marR="54252" marT="27119" marB="271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</a:t>
                      </a: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</a:t>
                      </a:r>
                      <a:r>
                        <a:rPr kumimoji="0" lang="en-US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,</a:t>
                      </a: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54252" marR="54252" marT="27119" marB="2711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  <a:tr h="3142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Создание безопасных условий пребывания в учреждениях, укрепление материально-технической базы сферы культуры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54252" marR="54252" marT="27119" marB="27119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5</a:t>
                      </a:r>
                      <a:r>
                        <a:rPr kumimoji="0" lang="en-US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,</a:t>
                      </a: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54252" marR="54252" marT="27119" marB="271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8,1</a:t>
                      </a:r>
                    </a:p>
                  </a:txBody>
                  <a:tcPr marL="54252" marR="54252" marT="27119" marB="271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6,2</a:t>
                      </a:r>
                    </a:p>
                  </a:txBody>
                  <a:tcPr marL="54252" marR="54252" marT="27119" marB="2711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  <a:tr h="15751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Обеспечение деятельности Управления культуры</a:t>
                      </a:r>
                    </a:p>
                  </a:txBody>
                  <a:tcPr marL="54252" marR="54252" marT="27119" marB="27119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19,9</a:t>
                      </a:r>
                    </a:p>
                  </a:txBody>
                  <a:tcPr marL="54252" marR="54252" marT="27119" marB="271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19,9</a:t>
                      </a:r>
                    </a:p>
                  </a:txBody>
                  <a:tcPr marL="54252" marR="54252" marT="27119" marB="271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19,9</a:t>
                      </a:r>
                    </a:p>
                  </a:txBody>
                  <a:tcPr marL="54252" marR="54252" marT="27119" marB="2711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  <a:tr h="1600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Модернизация (капитальный ремонт, реконструкция) муниципальных детских школ искусств по видам искусств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54252" marR="54252" marT="27119" marB="27119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0,9</a:t>
                      </a:r>
                    </a:p>
                  </a:txBody>
                  <a:tcPr marL="54252" marR="54252" marT="27119" marB="271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54252" marR="54252" marT="27119" marB="271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54252" marR="54252" marT="27119" marB="2711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  <a:tr h="2218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Организация и проведение социально-культурных и досуговых мероприятий с населением по месту жительства</a:t>
                      </a:r>
                    </a:p>
                  </a:txBody>
                  <a:tcPr marL="54252" marR="54252" marT="27119" marB="27119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0,1</a:t>
                      </a:r>
                    </a:p>
                  </a:txBody>
                  <a:tcPr marL="54252" marR="54252" marT="27119" marB="271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0,1</a:t>
                      </a:r>
                    </a:p>
                  </a:txBody>
                  <a:tcPr marL="54252" marR="54252" marT="27119" marB="271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0,1</a:t>
                      </a:r>
                    </a:p>
                  </a:txBody>
                  <a:tcPr marL="54252" marR="54252" marT="27119" marB="2711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</a:tbl>
          </a:graphicData>
        </a:graphic>
      </p:graphicFrame>
      <p:sp>
        <p:nvSpPr>
          <p:cNvPr id="3131" name="Прямоугольник 6"/>
          <p:cNvSpPr>
            <a:spLocks noChangeArrowheads="1"/>
          </p:cNvSpPr>
          <p:nvPr/>
        </p:nvSpPr>
        <p:spPr bwMode="auto">
          <a:xfrm>
            <a:off x="4179888" y="1438275"/>
            <a:ext cx="923925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100" smtClean="0">
                <a:solidFill>
                  <a:srgbClr val="000000"/>
                </a:solidFill>
                <a:latin typeface="Arial Narrow" pitchFamily="34" charset="0"/>
              </a:rPr>
              <a:t>(млн. рублей)</a:t>
            </a:r>
            <a:endParaRPr lang="ru-RU" altLang="ru-RU" sz="1100" smtClean="0">
              <a:solidFill>
                <a:srgbClr val="000000"/>
              </a:solidFill>
            </a:endParaRPr>
          </a:p>
        </p:txBody>
      </p:sp>
      <p:sp>
        <p:nvSpPr>
          <p:cNvPr id="3132" name="Rectangle 4"/>
          <p:cNvSpPr>
            <a:spLocks noChangeArrowheads="1"/>
          </p:cNvSpPr>
          <p:nvPr/>
        </p:nvSpPr>
        <p:spPr bwMode="auto">
          <a:xfrm>
            <a:off x="2555875" y="487363"/>
            <a:ext cx="4032250" cy="67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918" tIns="180918" rIns="180918" bIns="180918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000" b="1" smtClean="0">
                <a:solidFill>
                  <a:srgbClr val="1F497D"/>
                </a:solidFill>
                <a:latin typeface="Arial Narrow" pitchFamily="34" charset="0"/>
              </a:rPr>
              <a:t>МП «КУЛЬТУРА ГОРОДА РЯЗАНИ»</a:t>
            </a:r>
          </a:p>
        </p:txBody>
      </p:sp>
      <p:sp>
        <p:nvSpPr>
          <p:cNvPr id="3133" name="Rectangle 5"/>
          <p:cNvSpPr>
            <a:spLocks noChangeArrowheads="1"/>
          </p:cNvSpPr>
          <p:nvPr/>
        </p:nvSpPr>
        <p:spPr bwMode="auto">
          <a:xfrm>
            <a:off x="2649538" y="3411538"/>
            <a:ext cx="18415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 smtClean="0">
              <a:solidFill>
                <a:srgbClr val="000000"/>
              </a:solidFill>
            </a:endParaRPr>
          </a:p>
        </p:txBody>
      </p:sp>
      <p:sp>
        <p:nvSpPr>
          <p:cNvPr id="3134" name="Rectangle 7"/>
          <p:cNvSpPr>
            <a:spLocks noChangeArrowheads="1"/>
          </p:cNvSpPr>
          <p:nvPr/>
        </p:nvSpPr>
        <p:spPr bwMode="auto">
          <a:xfrm>
            <a:off x="2649538" y="3868738"/>
            <a:ext cx="18415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 smtClean="0">
              <a:solidFill>
                <a:srgbClr val="000000"/>
              </a:solidFill>
            </a:endParaRPr>
          </a:p>
        </p:txBody>
      </p:sp>
      <p:sp>
        <p:nvSpPr>
          <p:cNvPr id="3135" name="Rectangle 8"/>
          <p:cNvSpPr>
            <a:spLocks noChangeArrowheads="1"/>
          </p:cNvSpPr>
          <p:nvPr/>
        </p:nvSpPr>
        <p:spPr bwMode="auto">
          <a:xfrm>
            <a:off x="2649538" y="5654675"/>
            <a:ext cx="365125" cy="174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80918" tIns="180918" rIns="180918" bIns="180918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2600" b="1" u="sng" smtClean="0">
                <a:solidFill>
                  <a:srgbClr val="365F91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altLang="ru-RU" sz="2600" b="1" u="sng" smtClean="0">
                <a:solidFill>
                  <a:srgbClr val="365F91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</a:br>
            <a:endParaRPr lang="ru-RU" altLang="ru-RU" sz="600" smtClean="0">
              <a:solidFill>
                <a:srgbClr val="000000"/>
              </a:solidFill>
              <a:ea typeface="Calibri" pitchFamily="34" charset="0"/>
              <a:cs typeface="Times New Roman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2800" b="1" u="sng" smtClean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altLang="ru-RU" sz="2800" b="1" u="sng" smtClean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endParaRPr lang="ru-RU" altLang="ru-RU" sz="1200" smtClean="0">
              <a:solidFill>
                <a:srgbClr val="000000"/>
              </a:solidFill>
              <a:ea typeface="Calibri" pitchFamily="34" charset="0"/>
              <a:cs typeface="Times New Roman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ru-RU" altLang="ru-RU" sz="1800" smtClean="0">
              <a:solidFill>
                <a:srgbClr val="000000"/>
              </a:solidFill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8604250" y="4894263"/>
            <a:ext cx="539750" cy="241300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1400" b="1" dirty="0" smtClean="0">
                <a:solidFill>
                  <a:prstClr val="black"/>
                </a:solidFill>
              </a:rPr>
              <a:t>27</a:t>
            </a:r>
            <a:endParaRPr lang="ru-RU" sz="1400" b="1" dirty="0">
              <a:solidFill>
                <a:prstClr val="black"/>
              </a:solidFill>
            </a:endParaRPr>
          </a:p>
        </p:txBody>
      </p:sp>
      <p:pic>
        <p:nvPicPr>
          <p:cNvPr id="313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133350"/>
            <a:ext cx="2408238" cy="157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38" name="Picture 67" descr="C:\Users\КОВЕНЕВА.BUDGET\Desktop\окск_ме_идиан_2_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8" y="103188"/>
            <a:ext cx="2355850" cy="1560512"/>
          </a:xfrm>
          <a:prstGeom prst="rect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1606141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3641825"/>
              </p:ext>
            </p:extLst>
          </p:nvPr>
        </p:nvGraphicFramePr>
        <p:xfrm>
          <a:off x="558800" y="2060575"/>
          <a:ext cx="7934325" cy="2955996"/>
        </p:xfrm>
        <a:graphic>
          <a:graphicData uri="http://schemas.openxmlformats.org/drawingml/2006/table">
            <a:tbl>
              <a:tblPr/>
              <a:tblGrid>
                <a:gridCol w="6459537"/>
                <a:gridCol w="492125"/>
                <a:gridCol w="490538"/>
                <a:gridCol w="492125"/>
              </a:tblGrid>
              <a:tr h="36715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Наименование мероприятий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52" marR="54252" marT="27123" marB="27123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2022 год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52" marR="54252" marT="27123" marB="271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2023 год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52" marR="54252" marT="27123" marB="271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2024 год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52" marR="54252" marT="27123" marB="271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1537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Всего</a:t>
                      </a:r>
                      <a:endParaRPr kumimoji="0" lang="ru-RU" alt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52" marR="54252" marT="27123" marB="27123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273,3</a:t>
                      </a:r>
                    </a:p>
                  </a:txBody>
                  <a:tcPr marL="54252" marR="54252" marT="27123" marB="271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280,6</a:t>
                      </a:r>
                    </a:p>
                  </a:txBody>
                  <a:tcPr marL="54252" marR="54252" marT="27123" marB="271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291,3</a:t>
                      </a:r>
                    </a:p>
                  </a:txBody>
                  <a:tcPr marL="54252" marR="54252" marT="27123" marB="271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CBFF"/>
                    </a:solidFill>
                  </a:tcPr>
                </a:tc>
              </a:tr>
              <a:tr h="34571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Оказание услуг (работ) физкультурно-спортивной направленности населению  муниципальными спортивными школами</a:t>
                      </a:r>
                    </a:p>
                  </a:txBody>
                  <a:tcPr marL="54252" marR="54252" marT="27123" marB="27123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236,0</a:t>
                      </a:r>
                    </a:p>
                  </a:txBody>
                  <a:tcPr marL="54252" marR="54252" marT="27123" marB="271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243,4</a:t>
                      </a:r>
                    </a:p>
                  </a:txBody>
                  <a:tcPr marL="54252" marR="54252" marT="27123" marB="271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253,1</a:t>
                      </a:r>
                    </a:p>
                  </a:txBody>
                  <a:tcPr marL="54252" marR="54252" marT="27123" marB="271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  <a:tr h="39733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Обеспечение обязательного проведения периодических медицинских осмотров (обследований) работников учреждений физической культуры и спорта</a:t>
                      </a:r>
                    </a:p>
                  </a:txBody>
                  <a:tcPr marL="54252" marR="54252" marT="27123" marB="27123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0,6</a:t>
                      </a:r>
                    </a:p>
                  </a:txBody>
                  <a:tcPr marL="54252" marR="54252" marT="27123" marB="271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0,6</a:t>
                      </a:r>
                    </a:p>
                  </a:txBody>
                  <a:tcPr marL="54252" marR="54252" marT="27123" marB="271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0,6</a:t>
                      </a:r>
                    </a:p>
                  </a:txBody>
                  <a:tcPr marL="54252" marR="54252" marT="27123" marB="271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  <a:tr h="23215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Оказание услуг (работ) по обеспечению доступа к спортивным объектам для проведения занятий с населением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54252" marR="54252" marT="27123" marB="27123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16,5</a:t>
                      </a:r>
                    </a:p>
                  </a:txBody>
                  <a:tcPr marL="54252" marR="54252" marT="27123" marB="271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17,2</a:t>
                      </a:r>
                    </a:p>
                  </a:txBody>
                  <a:tcPr marL="54252" marR="54252" marT="27123" marB="271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17,9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54252" marR="54252" marT="27123" marB="271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  <a:tr h="55738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Развитие материально-технической базы физической культуры и спорта, создание безопасных условий для проведения тренировочного процесса и создание благоприятных условий для населения города к регулярным занятиям физической культурой и спортом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54252" marR="54252" marT="27123" marB="27123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en-US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,</a:t>
                      </a: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54252" marR="54252" marT="27123" marB="271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1,</a:t>
                      </a: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54252" marR="54252" marT="27123" marB="271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1,</a:t>
                      </a: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54252" marR="54252" marT="27123" marB="271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  <a:tr h="20947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Организация и проведение массовых спортивных мероприятий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54252" marR="54252" marT="27123" marB="27123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3,</a:t>
                      </a: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54252" marR="54252" marT="27123" marB="271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3,8</a:t>
                      </a:r>
                    </a:p>
                  </a:txBody>
                  <a:tcPr marL="54252" marR="54252" marT="27123" marB="271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4,0</a:t>
                      </a:r>
                    </a:p>
                  </a:txBody>
                  <a:tcPr marL="54252" marR="54252" marT="27123" marB="271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  <a:tr h="34094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Обеспечение организации и проведения физкультурно-оздоровительных мероприятий с населением по месту жительства</a:t>
                      </a:r>
                    </a:p>
                  </a:txBody>
                  <a:tcPr marL="54252" marR="54252" marT="27123" marB="27123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03</a:t>
                      </a:r>
                    </a:p>
                  </a:txBody>
                  <a:tcPr marL="54252" marR="54252" marT="27123" marB="271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0,3</a:t>
                      </a:r>
                    </a:p>
                  </a:txBody>
                  <a:tcPr marL="54252" marR="54252" marT="27123" marB="271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0,3</a:t>
                      </a:r>
                    </a:p>
                  </a:txBody>
                  <a:tcPr marL="54252" marR="54252" marT="27123" marB="271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  <a:tr h="22195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Обеспечение деятельности управления по физической культуре и массовому спорту администрации города Рязани</a:t>
                      </a:r>
                    </a:p>
                  </a:txBody>
                  <a:tcPr marL="54252" marR="54252" marT="27123" marB="27123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13,</a:t>
                      </a: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9</a:t>
                      </a:r>
                    </a:p>
                  </a:txBody>
                  <a:tcPr marL="54252" marR="54252" marT="27123" marB="271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13,</a:t>
                      </a: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9</a:t>
                      </a:r>
                    </a:p>
                  </a:txBody>
                  <a:tcPr marL="54252" marR="54252" marT="27123" marB="271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14,0</a:t>
                      </a:r>
                    </a:p>
                  </a:txBody>
                  <a:tcPr marL="54252" marR="54252" marT="27123" marB="271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</a:tbl>
          </a:graphicData>
        </a:graphic>
      </p:graphicFrame>
      <p:sp>
        <p:nvSpPr>
          <p:cNvPr id="4145" name="Прямоугольник 6"/>
          <p:cNvSpPr>
            <a:spLocks noChangeArrowheads="1"/>
          </p:cNvSpPr>
          <p:nvPr/>
        </p:nvSpPr>
        <p:spPr bwMode="auto">
          <a:xfrm>
            <a:off x="3997325" y="1708150"/>
            <a:ext cx="922338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100" smtClean="0">
                <a:solidFill>
                  <a:srgbClr val="000000"/>
                </a:solidFill>
                <a:latin typeface="Arial Narrow" pitchFamily="34" charset="0"/>
              </a:rPr>
              <a:t>(млн. рублей)</a:t>
            </a:r>
            <a:endParaRPr lang="ru-RU" altLang="ru-RU" sz="1100" smtClean="0">
              <a:solidFill>
                <a:srgbClr val="000000"/>
              </a:solidFill>
            </a:endParaRPr>
          </a:p>
        </p:txBody>
      </p:sp>
      <p:sp>
        <p:nvSpPr>
          <p:cNvPr id="4146" name="Rectangle 4"/>
          <p:cNvSpPr>
            <a:spLocks noChangeArrowheads="1"/>
          </p:cNvSpPr>
          <p:nvPr/>
        </p:nvSpPr>
        <p:spPr bwMode="auto">
          <a:xfrm>
            <a:off x="2546350" y="17463"/>
            <a:ext cx="3825875" cy="1289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918" tIns="180918" rIns="180918" bIns="180918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000" b="1" smtClean="0">
                <a:solidFill>
                  <a:srgbClr val="1F497D"/>
                </a:solidFill>
                <a:latin typeface="Arial Narrow" pitchFamily="34" charset="0"/>
              </a:rPr>
              <a:t>МП «Развитие физической культуры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000" b="1" smtClean="0">
                <a:solidFill>
                  <a:srgbClr val="1F497D"/>
                </a:solidFill>
                <a:latin typeface="Arial Narrow" pitchFamily="34" charset="0"/>
              </a:rPr>
              <a:t> и  спорта в городе Рязани»</a:t>
            </a:r>
          </a:p>
        </p:txBody>
      </p:sp>
      <p:sp>
        <p:nvSpPr>
          <p:cNvPr id="4147" name="Rectangle 5"/>
          <p:cNvSpPr>
            <a:spLocks noChangeArrowheads="1"/>
          </p:cNvSpPr>
          <p:nvPr/>
        </p:nvSpPr>
        <p:spPr bwMode="auto">
          <a:xfrm>
            <a:off x="2649538" y="3411538"/>
            <a:ext cx="18415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 smtClean="0">
              <a:solidFill>
                <a:srgbClr val="000000"/>
              </a:solidFill>
            </a:endParaRPr>
          </a:p>
        </p:txBody>
      </p:sp>
      <p:sp>
        <p:nvSpPr>
          <p:cNvPr id="4148" name="Rectangle 7"/>
          <p:cNvSpPr>
            <a:spLocks noChangeArrowheads="1"/>
          </p:cNvSpPr>
          <p:nvPr/>
        </p:nvSpPr>
        <p:spPr bwMode="auto">
          <a:xfrm>
            <a:off x="2649538" y="3868738"/>
            <a:ext cx="18415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 smtClean="0">
              <a:solidFill>
                <a:srgbClr val="000000"/>
              </a:solidFill>
            </a:endParaRPr>
          </a:p>
        </p:txBody>
      </p:sp>
      <p:sp>
        <p:nvSpPr>
          <p:cNvPr id="4149" name="Rectangle 8"/>
          <p:cNvSpPr>
            <a:spLocks noChangeArrowheads="1"/>
          </p:cNvSpPr>
          <p:nvPr/>
        </p:nvSpPr>
        <p:spPr bwMode="auto">
          <a:xfrm>
            <a:off x="2649538" y="5654675"/>
            <a:ext cx="365125" cy="174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80918" tIns="180918" rIns="180918" bIns="180918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2600" b="1" u="sng" smtClean="0">
                <a:solidFill>
                  <a:srgbClr val="365F91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altLang="ru-RU" sz="2600" b="1" u="sng" smtClean="0">
                <a:solidFill>
                  <a:srgbClr val="365F91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</a:br>
            <a:endParaRPr lang="ru-RU" altLang="ru-RU" sz="600" smtClean="0">
              <a:solidFill>
                <a:srgbClr val="000000"/>
              </a:solidFill>
              <a:ea typeface="Calibri" pitchFamily="34" charset="0"/>
              <a:cs typeface="Times New Roman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2800" b="1" u="sng" smtClean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altLang="ru-RU" sz="2800" b="1" u="sng" smtClean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endParaRPr lang="ru-RU" altLang="ru-RU" sz="1200" smtClean="0">
              <a:solidFill>
                <a:srgbClr val="000000"/>
              </a:solidFill>
              <a:ea typeface="Calibri" pitchFamily="34" charset="0"/>
              <a:cs typeface="Times New Roman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ru-RU" altLang="ru-RU" sz="1800" smtClean="0">
              <a:solidFill>
                <a:srgbClr val="000000"/>
              </a:solidFill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8604250" y="4894263"/>
            <a:ext cx="539750" cy="241300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1400" b="1" dirty="0" smtClean="0">
                <a:solidFill>
                  <a:prstClr val="black"/>
                </a:solidFill>
              </a:rPr>
              <a:t>28</a:t>
            </a:r>
            <a:endParaRPr lang="ru-RU" sz="1400" b="1" dirty="0">
              <a:solidFill>
                <a:prstClr val="black"/>
              </a:solidFill>
            </a:endParaRPr>
          </a:p>
        </p:txBody>
      </p:sp>
      <p:pic>
        <p:nvPicPr>
          <p:cNvPr id="4151" name="Picture 57" descr="C:\Users\КОВЕНЕВА.BUDGET\Desktop\1-31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158750"/>
            <a:ext cx="2598738" cy="1778000"/>
          </a:xfrm>
          <a:prstGeom prst="rect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52" name="Picture 58" descr="C:\Users\КОВЕНЕВА.BUDGET\Desktop\905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00" y="158750"/>
            <a:ext cx="2668588" cy="1778000"/>
          </a:xfrm>
          <a:prstGeom prst="rect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8910396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0"/>
            <a:ext cx="8207375" cy="411163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ЭТАПЫ БЮДЖЕТНОГО ПРОЦЕССА</a:t>
            </a:r>
            <a:endParaRPr lang="ru-RU" sz="24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23850" y="411163"/>
            <a:ext cx="8496300" cy="4645025"/>
          </a:xfrm>
          <a:noFill/>
          <a:ln w="57150">
            <a:solidFill>
              <a:schemeClr val="accent1">
                <a:lumMod val="75000"/>
              </a:schemeClr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dirty="0"/>
          </a:p>
        </p:txBody>
      </p:sp>
      <p:graphicFrame>
        <p:nvGraphicFramePr>
          <p:cNvPr id="5" name="Схема 4"/>
          <p:cNvGraphicFramePr/>
          <p:nvPr/>
        </p:nvGraphicFramePr>
        <p:xfrm>
          <a:off x="683568" y="573528"/>
          <a:ext cx="7919968" cy="41584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5207" y="2181730"/>
            <a:ext cx="2736304" cy="1542644"/>
          </a:xfrm>
          <a:prstGeom prst="rect">
            <a:avLst/>
          </a:prstGeom>
          <a:noFill/>
          <a:ln w="127000" cap="sq">
            <a:noFill/>
            <a:bevel/>
            <a:headEnd/>
            <a:tailEnd/>
          </a:ln>
          <a:effectLst/>
          <a:scene3d>
            <a:camera prst="orthographicFront">
              <a:rot lat="21299999" lon="0" rev="0"/>
            </a:camera>
            <a:lightRig rig="threePt" dir="t"/>
          </a:scene3d>
          <a:sp3d prstMaterial="dkEdge"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9" name="Прямоугольная выноска 8"/>
          <p:cNvSpPr/>
          <p:nvPr/>
        </p:nvSpPr>
        <p:spPr>
          <a:xfrm>
            <a:off x="7196138" y="4189413"/>
            <a:ext cx="1439862" cy="600075"/>
          </a:xfrm>
          <a:prstGeom prst="wedgeRectCallout">
            <a:avLst>
              <a:gd name="adj1" fmla="val -63168"/>
              <a:gd name="adj2" fmla="val -94955"/>
            </a:avLst>
          </a:prstGeom>
          <a:ln>
            <a:solidFill>
              <a:schemeClr val="tx1"/>
            </a:solidFill>
            <a:prstDash val="sysDot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Законодательные (представительные) органы власти</a:t>
            </a:r>
          </a:p>
        </p:txBody>
      </p:sp>
      <p:sp>
        <p:nvSpPr>
          <p:cNvPr id="12" name="Прямоугольная выноска 11"/>
          <p:cNvSpPr/>
          <p:nvPr/>
        </p:nvSpPr>
        <p:spPr>
          <a:xfrm>
            <a:off x="3903663" y="3306763"/>
            <a:ext cx="1408112" cy="600075"/>
          </a:xfrm>
          <a:prstGeom prst="wedgeRectCallout">
            <a:avLst>
              <a:gd name="adj1" fmla="val -8794"/>
              <a:gd name="adj2" fmla="val 81173"/>
            </a:avLst>
          </a:prstGeom>
          <a:solidFill>
            <a:srgbClr val="C1E0FF"/>
          </a:solidFill>
          <a:ln>
            <a:solidFill>
              <a:schemeClr val="tx1"/>
            </a:solidFill>
            <a:prstDash val="sys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Органы местного самоуправления,  финансовые органы</a:t>
            </a:r>
          </a:p>
        </p:txBody>
      </p:sp>
      <p:sp>
        <p:nvSpPr>
          <p:cNvPr id="13" name="Прямоугольная выноска 12"/>
          <p:cNvSpPr/>
          <p:nvPr/>
        </p:nvSpPr>
        <p:spPr>
          <a:xfrm>
            <a:off x="403225" y="1719263"/>
            <a:ext cx="1439863" cy="600075"/>
          </a:xfrm>
          <a:prstGeom prst="wedgeRectCallout">
            <a:avLst>
              <a:gd name="adj1" fmla="val 48913"/>
              <a:gd name="adj2" fmla="val 83076"/>
            </a:avLst>
          </a:prstGeom>
          <a:ln>
            <a:solidFill>
              <a:schemeClr val="tx1"/>
            </a:solidFill>
            <a:prstDash val="sys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Законодательные (представительные) органы власти</a:t>
            </a:r>
          </a:p>
        </p:txBody>
      </p:sp>
      <p:sp>
        <p:nvSpPr>
          <p:cNvPr id="14" name="Прямоугольная выноска 13"/>
          <p:cNvSpPr/>
          <p:nvPr/>
        </p:nvSpPr>
        <p:spPr>
          <a:xfrm>
            <a:off x="7502525" y="2346325"/>
            <a:ext cx="1235075" cy="938213"/>
          </a:xfrm>
          <a:prstGeom prst="wedgeRectCallout">
            <a:avLst>
              <a:gd name="adj1" fmla="val -73134"/>
              <a:gd name="adj2" fmla="val 49655"/>
            </a:avLst>
          </a:prstGeom>
          <a:solidFill>
            <a:srgbClr val="C1E0FF"/>
          </a:solidFill>
          <a:ln>
            <a:solidFill>
              <a:schemeClr val="tx1"/>
            </a:solidFill>
            <a:prstDash val="sys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Органы местного самоуправления, финансовые органы</a:t>
            </a:r>
          </a:p>
        </p:txBody>
      </p:sp>
      <p:sp>
        <p:nvSpPr>
          <p:cNvPr id="15" name="Прямоугольная выноска 14"/>
          <p:cNvSpPr/>
          <p:nvPr/>
        </p:nvSpPr>
        <p:spPr>
          <a:xfrm>
            <a:off x="2511425" y="496888"/>
            <a:ext cx="1152525" cy="600075"/>
          </a:xfrm>
          <a:prstGeom prst="wedgeRectCallout">
            <a:avLst>
              <a:gd name="adj1" fmla="val 60572"/>
              <a:gd name="adj2" fmla="val 71736"/>
            </a:avLst>
          </a:prstGeom>
          <a:solidFill>
            <a:srgbClr val="C1E0FF"/>
          </a:solidFill>
          <a:ln>
            <a:solidFill>
              <a:schemeClr val="tx1"/>
            </a:solidFill>
            <a:prstDash val="sys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Органы местного самоуправления</a:t>
            </a:r>
          </a:p>
        </p:txBody>
      </p:sp>
      <p:sp>
        <p:nvSpPr>
          <p:cNvPr id="4" name="Прямоугольная выноска 3"/>
          <p:cNvSpPr/>
          <p:nvPr/>
        </p:nvSpPr>
        <p:spPr>
          <a:xfrm>
            <a:off x="403225" y="484188"/>
            <a:ext cx="1223963" cy="863600"/>
          </a:xfrm>
          <a:prstGeom prst="wedgeRectCallout">
            <a:avLst>
              <a:gd name="adj1" fmla="val 71403"/>
              <a:gd name="adj2" fmla="val 43506"/>
            </a:avLst>
          </a:prstGeom>
          <a:solidFill>
            <a:srgbClr val="C1E0FF"/>
          </a:solidFill>
          <a:ln w="2540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Контрольно-счетная палата и органы местного самоуправления</a:t>
            </a:r>
            <a:endParaRPr lang="ru-RU" sz="1100" i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ая выноска 15"/>
          <p:cNvSpPr/>
          <p:nvPr/>
        </p:nvSpPr>
        <p:spPr>
          <a:xfrm>
            <a:off x="7297738" y="627063"/>
            <a:ext cx="1235075" cy="939800"/>
          </a:xfrm>
          <a:prstGeom prst="wedgeRectCallout">
            <a:avLst>
              <a:gd name="adj1" fmla="val -72965"/>
              <a:gd name="adj2" fmla="val 90693"/>
            </a:avLst>
          </a:prstGeom>
          <a:solidFill>
            <a:srgbClr val="C1E0FF"/>
          </a:solidFill>
          <a:ln>
            <a:solidFill>
              <a:schemeClr val="tx1"/>
            </a:solidFill>
            <a:prstDash val="sys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Органы местного самоуправления, финансовые органы</a:t>
            </a:r>
          </a:p>
        </p:txBody>
      </p:sp>
      <p:sp>
        <p:nvSpPr>
          <p:cNvPr id="17" name="Прямоугольная выноска 16"/>
          <p:cNvSpPr/>
          <p:nvPr/>
        </p:nvSpPr>
        <p:spPr>
          <a:xfrm>
            <a:off x="511175" y="3821113"/>
            <a:ext cx="1223963" cy="938212"/>
          </a:xfrm>
          <a:prstGeom prst="wedgeRectCallout">
            <a:avLst>
              <a:gd name="adj1" fmla="val 87351"/>
              <a:gd name="adj2" fmla="val 2814"/>
            </a:avLst>
          </a:prstGeom>
          <a:solidFill>
            <a:srgbClr val="C1E0FF"/>
          </a:solidFill>
          <a:ln>
            <a:solidFill>
              <a:schemeClr val="tx1"/>
            </a:solidFill>
            <a:prstDash val="sys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Органы местного самоуправления, финансовые органы</a:t>
            </a:r>
          </a:p>
        </p:txBody>
      </p:sp>
      <p:sp>
        <p:nvSpPr>
          <p:cNvPr id="19" name="Заголовок 1"/>
          <p:cNvSpPr txBox="1">
            <a:spLocks/>
          </p:cNvSpPr>
          <p:nvPr/>
        </p:nvSpPr>
        <p:spPr>
          <a:xfrm>
            <a:off x="8532813" y="4894263"/>
            <a:ext cx="611187" cy="241300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  <a:defRPr/>
            </a:pPr>
            <a:r>
              <a:rPr lang="ru-RU" sz="14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2</a:t>
            </a:r>
            <a:endParaRPr lang="ru-RU" sz="1400" b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</p:spTree>
  </p:cSld>
  <p:clrMapOvr>
    <a:masterClrMapping/>
  </p:clrMapOvr>
  <p:transition spd="slow" advClick="0" advTm="2000">
    <p:circl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2386635"/>
              </p:ext>
            </p:extLst>
          </p:nvPr>
        </p:nvGraphicFramePr>
        <p:xfrm>
          <a:off x="179388" y="2283718"/>
          <a:ext cx="8785225" cy="2595746"/>
        </p:xfrm>
        <a:graphic>
          <a:graphicData uri="http://schemas.openxmlformats.org/drawingml/2006/table">
            <a:tbl>
              <a:tblPr/>
              <a:tblGrid>
                <a:gridCol w="7152276"/>
                <a:gridCol w="544902"/>
                <a:gridCol w="543145"/>
                <a:gridCol w="544902"/>
              </a:tblGrid>
              <a:tr h="36004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Наименование мероприятий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52" marR="54252" marT="27133" marB="27133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2022 год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52" marR="54252" marT="27133" marB="2713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2023 год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52" marR="54252" marT="27133" marB="2713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2024 год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52" marR="54252" marT="27133" marB="2713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2525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Всего</a:t>
                      </a:r>
                      <a:endParaRPr kumimoji="0" lang="ru-RU" alt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52" marR="54252" marT="27133" marB="27133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5,6</a:t>
                      </a:r>
                    </a:p>
                  </a:txBody>
                  <a:tcPr marL="54252" marR="54252" marT="27133" marB="2713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5,2</a:t>
                      </a:r>
                    </a:p>
                  </a:txBody>
                  <a:tcPr marL="54252" marR="54252" marT="27133" marB="2713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5,3</a:t>
                      </a:r>
                    </a:p>
                  </a:txBody>
                  <a:tcPr marL="54252" marR="54252" marT="27133" marB="2713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CBFF"/>
                    </a:solidFill>
                  </a:tcPr>
                </a:tc>
              </a:tr>
              <a:tr h="45462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Финансовая поддержка субъектов малого и среднего предпринимательства и некоммерческих организаций, образующих инфраструктуру поддержки субъектов малого и среднего предпринимательства города Рязани</a:t>
                      </a:r>
                    </a:p>
                  </a:txBody>
                  <a:tcPr marL="54252" marR="54252" marT="27133" marB="27133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0,9</a:t>
                      </a:r>
                    </a:p>
                  </a:txBody>
                  <a:tcPr marL="54252" marR="54252" marT="27133" marB="2713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0,9</a:t>
                      </a:r>
                    </a:p>
                  </a:txBody>
                  <a:tcPr marL="54252" marR="54252" marT="27133" marB="2713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0,9</a:t>
                      </a:r>
                    </a:p>
                  </a:txBody>
                  <a:tcPr marL="54252" marR="54252" marT="27133" marB="2713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  <a:tr h="28105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Организация мероприятий для малого и среднего предпринимательства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54252" marR="54252" marT="27133" marB="27133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1,8</a:t>
                      </a:r>
                    </a:p>
                  </a:txBody>
                  <a:tcPr marL="54252" marR="54252" marT="27133" marB="2713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1,9</a:t>
                      </a:r>
                    </a:p>
                  </a:txBody>
                  <a:tcPr marL="54252" marR="54252" marT="27133" marB="2713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1,9</a:t>
                      </a:r>
                    </a:p>
                  </a:txBody>
                  <a:tcPr marL="54252" marR="54252" marT="27133" marB="2713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  <a:tr h="27518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Создание системы информирования туристов о туристских ресурсах города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54252" marR="54252" marT="27133" marB="27133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1,6</a:t>
                      </a:r>
                    </a:p>
                  </a:txBody>
                  <a:tcPr marL="54252" marR="54252" marT="27133" marB="2713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1,7</a:t>
                      </a:r>
                    </a:p>
                  </a:txBody>
                  <a:tcPr marL="54252" marR="54252" marT="27133" marB="2713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1,7</a:t>
                      </a:r>
                    </a:p>
                  </a:txBody>
                  <a:tcPr marL="54252" marR="54252" marT="27133" marB="2713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  <a:tr h="28081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Создание системы повышения качества туристских услуг в Рязани 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54252" marR="54252" marT="27133" marB="27133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0,2</a:t>
                      </a:r>
                    </a:p>
                  </a:txBody>
                  <a:tcPr marL="54252" marR="54252" marT="27133" marB="2713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0,2</a:t>
                      </a:r>
                    </a:p>
                  </a:txBody>
                  <a:tcPr marL="54252" marR="54252" marT="27133" marB="2713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0,2</a:t>
                      </a:r>
                    </a:p>
                  </a:txBody>
                  <a:tcPr marL="54252" marR="54252" marT="27133" marB="2713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  <a:tr h="2275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Организация международных мероприятий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54252" marR="54252" marT="27133" marB="27133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0,5</a:t>
                      </a:r>
                    </a:p>
                  </a:txBody>
                  <a:tcPr marL="54252" marR="54252" marT="27133" marB="2713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0,5</a:t>
                      </a:r>
                    </a:p>
                  </a:txBody>
                  <a:tcPr marL="54252" marR="54252" marT="27133" marB="2713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0,6</a:t>
                      </a:r>
                    </a:p>
                  </a:txBody>
                  <a:tcPr marL="54252" marR="54252" marT="27133" marB="2713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  <a:tr h="3896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Строительство (реконструкция) обеспечивающей инфраструктуры для функционирования объектов на территории объекта культурного наследия</a:t>
                      </a:r>
                    </a:p>
                  </a:txBody>
                  <a:tcPr marL="54252" marR="54252" marT="27133" marB="27133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0,6</a:t>
                      </a:r>
                    </a:p>
                  </a:txBody>
                  <a:tcPr marL="54252" marR="54252" marT="27133" marB="2713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54252" marR="54252" marT="27133" marB="2713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54252" marR="54252" marT="27133" marB="2713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</a:tbl>
          </a:graphicData>
        </a:graphic>
      </p:graphicFrame>
      <p:sp>
        <p:nvSpPr>
          <p:cNvPr id="109612" name="Прямоугольник 6"/>
          <p:cNvSpPr>
            <a:spLocks noChangeArrowheads="1"/>
          </p:cNvSpPr>
          <p:nvPr/>
        </p:nvSpPr>
        <p:spPr bwMode="auto">
          <a:xfrm>
            <a:off x="4065588" y="2049463"/>
            <a:ext cx="922337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100">
                <a:solidFill>
                  <a:srgbClr val="000000"/>
                </a:solidFill>
                <a:latin typeface="Arial Narrow" pitchFamily="34" charset="0"/>
              </a:rPr>
              <a:t>(млн. рублей)</a:t>
            </a:r>
            <a:endParaRPr lang="ru-RU" altLang="ru-RU" sz="1100">
              <a:solidFill>
                <a:srgbClr val="000000"/>
              </a:solidFill>
            </a:endParaRPr>
          </a:p>
        </p:txBody>
      </p:sp>
      <p:sp>
        <p:nvSpPr>
          <p:cNvPr id="109613" name="Rectangle 4"/>
          <p:cNvSpPr>
            <a:spLocks noChangeArrowheads="1"/>
          </p:cNvSpPr>
          <p:nvPr/>
        </p:nvSpPr>
        <p:spPr bwMode="auto">
          <a:xfrm>
            <a:off x="2474913" y="225425"/>
            <a:ext cx="4103687" cy="949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918" tIns="180918" rIns="180918" bIns="180918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900" b="1">
                <a:solidFill>
                  <a:srgbClr val="365F91"/>
                </a:solidFill>
                <a:latin typeface="Arial Narrow" pitchFamily="34" charset="0"/>
              </a:rPr>
              <a:t>МП «СТИМУЛИРОВАНИЕ РАЗВИТИЯ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900" b="1">
                <a:solidFill>
                  <a:srgbClr val="365F91"/>
                </a:solidFill>
                <a:latin typeface="Arial Narrow" pitchFamily="34" charset="0"/>
              </a:rPr>
              <a:t> ЭКОНОМИКИ В ГОРОДЕ РЯЗАНИ»</a:t>
            </a:r>
          </a:p>
        </p:txBody>
      </p:sp>
      <p:sp>
        <p:nvSpPr>
          <p:cNvPr id="109614" name="Rectangle 7"/>
          <p:cNvSpPr>
            <a:spLocks noChangeArrowheads="1"/>
          </p:cNvSpPr>
          <p:nvPr/>
        </p:nvSpPr>
        <p:spPr bwMode="auto">
          <a:xfrm>
            <a:off x="2649538" y="382428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09615" name="Rectangle 8"/>
          <p:cNvSpPr>
            <a:spLocks noChangeArrowheads="1"/>
          </p:cNvSpPr>
          <p:nvPr/>
        </p:nvSpPr>
        <p:spPr bwMode="auto">
          <a:xfrm>
            <a:off x="2649538" y="630078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80918" tIns="180918" rIns="180918" bIns="180918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2600" b="1" u="sng">
                <a:solidFill>
                  <a:srgbClr val="365F91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altLang="ru-RU" sz="2600" b="1" u="sng">
                <a:solidFill>
                  <a:srgbClr val="365F91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</a:br>
            <a:endParaRPr lang="ru-RU" altLang="ru-RU" sz="600">
              <a:solidFill>
                <a:srgbClr val="000000"/>
              </a:solidFill>
              <a:ea typeface="Calibri" pitchFamily="34" charset="0"/>
              <a:cs typeface="Times New Roman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2800" b="1" u="sng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altLang="ru-RU" sz="2800" b="1" u="sng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endParaRPr lang="ru-RU" altLang="ru-RU" sz="1200">
              <a:solidFill>
                <a:srgbClr val="000000"/>
              </a:solidFill>
              <a:ea typeface="Calibri" pitchFamily="34" charset="0"/>
              <a:cs typeface="Times New Roman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8604250" y="4894263"/>
            <a:ext cx="539750" cy="241300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  <a:defRPr/>
            </a:pPr>
            <a:r>
              <a:rPr lang="ru-RU" sz="1400" b="1" cap="small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29</a:t>
            </a:r>
            <a:endParaRPr lang="ru-RU" sz="1400" b="1" dirty="0">
              <a:solidFill>
                <a:prstClr val="black"/>
              </a:solidFill>
            </a:endParaRPr>
          </a:p>
        </p:txBody>
      </p:sp>
      <p:pic>
        <p:nvPicPr>
          <p:cNvPr id="109617" name="Рисунок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515" y="225425"/>
            <a:ext cx="2470150" cy="1879600"/>
          </a:xfrm>
          <a:prstGeom prst="rect">
            <a:avLst/>
          </a:prstGeom>
          <a:noFill/>
          <a:ln w="222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9618" name="Рисунок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225425"/>
            <a:ext cx="2520950" cy="1879600"/>
          </a:xfrm>
          <a:prstGeom prst="rect">
            <a:avLst/>
          </a:prstGeom>
          <a:noFill/>
          <a:ln w="22225">
            <a:solidFill>
              <a:srgbClr val="355F9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2165254"/>
              </p:ext>
            </p:extLst>
          </p:nvPr>
        </p:nvGraphicFramePr>
        <p:xfrm>
          <a:off x="179388" y="1995686"/>
          <a:ext cx="8664575" cy="2890842"/>
        </p:xfrm>
        <a:graphic>
          <a:graphicData uri="http://schemas.openxmlformats.org/drawingml/2006/table">
            <a:tbl>
              <a:tblPr/>
              <a:tblGrid>
                <a:gridCol w="7054051"/>
                <a:gridCol w="537419"/>
                <a:gridCol w="535686"/>
                <a:gridCol w="537419"/>
              </a:tblGrid>
              <a:tr h="43204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Наименование мероприятий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52" marR="54252" marT="27118" marB="27118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2022 год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52" marR="54252" marT="27118" marB="271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2023 год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52" marR="54252" marT="27118" marB="271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2024 год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52" marR="54252" marT="27118" marB="2711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1602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Всего</a:t>
                      </a:r>
                      <a:endParaRPr kumimoji="0" lang="ru-RU" alt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52" marR="54252" marT="27118" marB="27118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16,9</a:t>
                      </a:r>
                    </a:p>
                  </a:txBody>
                  <a:tcPr marL="54252" marR="54252" marT="27118" marB="271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16,0</a:t>
                      </a:r>
                    </a:p>
                  </a:txBody>
                  <a:tcPr marL="54252" marR="54252" marT="27118" marB="271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16,2</a:t>
                      </a:r>
                    </a:p>
                  </a:txBody>
                  <a:tcPr marL="54252" marR="54252" marT="27118" marB="2711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CBFF"/>
                    </a:solidFill>
                  </a:tcPr>
                </a:tc>
              </a:tr>
              <a:tr h="27436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Создание условий для добровольного участия граждан в охране общественного порядка </a:t>
                      </a:r>
                    </a:p>
                  </a:txBody>
                  <a:tcPr marL="54252" marR="54252" marT="27118" marB="27118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3,4</a:t>
                      </a:r>
                    </a:p>
                  </a:txBody>
                  <a:tcPr marL="54252" marR="54252" marT="27118" marB="271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2,3</a:t>
                      </a:r>
                    </a:p>
                  </a:txBody>
                  <a:tcPr marL="54252" marR="54252" marT="27118" marB="271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2,3</a:t>
                      </a:r>
                    </a:p>
                  </a:txBody>
                  <a:tcPr marL="54252" marR="54252" marT="27118" marB="2711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  <a:tr h="28803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Создание условий для повышения уровня общественной безопасности и профилактики правонарушений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54252" marR="54252" marT="27118" marB="27118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0,1</a:t>
                      </a:r>
                    </a:p>
                  </a:txBody>
                  <a:tcPr marL="54252" marR="54252" marT="27118" marB="271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0,1</a:t>
                      </a:r>
                    </a:p>
                  </a:txBody>
                  <a:tcPr marL="54252" marR="54252" marT="27118" marB="271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0,1</a:t>
                      </a:r>
                    </a:p>
                  </a:txBody>
                  <a:tcPr marL="54252" marR="54252" marT="27118" marB="2711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  <a:tr h="43204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Проведение мероприятий, направленных на вовлечение несовершеннолетних в культурно-досуговые, спортивно-массовые мероприятия, а также в общественно полезную деятельность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54252" marR="54252" marT="27118" marB="27118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1,2</a:t>
                      </a:r>
                    </a:p>
                  </a:txBody>
                  <a:tcPr marL="54252" marR="54252" marT="27118" marB="271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1,2</a:t>
                      </a:r>
                    </a:p>
                  </a:txBody>
                  <a:tcPr marL="54252" marR="54252" marT="27118" marB="271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1,3</a:t>
                      </a:r>
                    </a:p>
                  </a:txBody>
                  <a:tcPr marL="54252" marR="54252" marT="27118" marB="2711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  <a:tr h="28803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Проведение профилактической работы с несовершеннолетними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54252" marR="54252" marT="27118" marB="27118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0,6</a:t>
                      </a:r>
                    </a:p>
                  </a:txBody>
                  <a:tcPr marL="54252" marR="54252" marT="27118" marB="271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0,6</a:t>
                      </a:r>
                    </a:p>
                  </a:txBody>
                  <a:tcPr marL="54252" marR="54252" marT="27118" marB="271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0,6</a:t>
                      </a:r>
                    </a:p>
                  </a:txBody>
                  <a:tcPr marL="54252" marR="54252" marT="27118" marB="2711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  <a:tr h="2821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Создание условий для формирования негативного отношения в обществе к немедицинскому потреблению наркотиков</a:t>
                      </a:r>
                    </a:p>
                  </a:txBody>
                  <a:tcPr marL="54252" marR="54252" marT="27118" marB="27118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0,1</a:t>
                      </a:r>
                    </a:p>
                  </a:txBody>
                  <a:tcPr marL="54252" marR="54252" marT="27118" marB="271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54252" marR="54252" marT="27118" marB="271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54252" marR="54252" marT="27118" marB="2711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  <a:tr h="27632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Создание условий для формирования мотивации к ведению здорового образа жизни</a:t>
                      </a:r>
                    </a:p>
                  </a:txBody>
                  <a:tcPr marL="54252" marR="54252" marT="27118" marB="27118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0,7</a:t>
                      </a:r>
                    </a:p>
                  </a:txBody>
                  <a:tcPr marL="54252" marR="54252" marT="27118" marB="271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0,7</a:t>
                      </a:r>
                    </a:p>
                  </a:txBody>
                  <a:tcPr marL="54252" marR="54252" marT="27118" marB="271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0,8</a:t>
                      </a:r>
                    </a:p>
                  </a:txBody>
                  <a:tcPr marL="54252" marR="54252" marT="27118" marB="2711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  <a:tr h="36302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Обеспечение деятельности комиссий по делам несовершеннолетних и защите их прав</a:t>
                      </a:r>
                    </a:p>
                  </a:txBody>
                  <a:tcPr marL="54252" marR="54252" marT="27118" marB="27118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10,8</a:t>
                      </a:r>
                    </a:p>
                  </a:txBody>
                  <a:tcPr marL="54252" marR="54252" marT="27118" marB="271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11,1</a:t>
                      </a:r>
                    </a:p>
                  </a:txBody>
                  <a:tcPr marL="54252" marR="54252" marT="27118" marB="271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11,1</a:t>
                      </a:r>
                    </a:p>
                  </a:txBody>
                  <a:tcPr marL="54252" marR="54252" marT="27118" marB="2711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</a:tbl>
          </a:graphicData>
        </a:graphic>
      </p:graphicFrame>
      <p:sp>
        <p:nvSpPr>
          <p:cNvPr id="110636" name="Прямоугольник 6"/>
          <p:cNvSpPr>
            <a:spLocks noChangeArrowheads="1"/>
          </p:cNvSpPr>
          <p:nvPr/>
        </p:nvSpPr>
        <p:spPr bwMode="auto">
          <a:xfrm>
            <a:off x="4122738" y="1779663"/>
            <a:ext cx="922337" cy="180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100" dirty="0">
                <a:solidFill>
                  <a:srgbClr val="000000"/>
                </a:solidFill>
                <a:latin typeface="Arial Narrow" pitchFamily="34" charset="0"/>
              </a:rPr>
              <a:t>(млн. рублей)</a:t>
            </a:r>
            <a:endParaRPr lang="ru-RU" altLang="ru-RU" sz="1100" dirty="0">
              <a:solidFill>
                <a:srgbClr val="000000"/>
              </a:solidFill>
            </a:endParaRPr>
          </a:p>
        </p:txBody>
      </p:sp>
      <p:sp>
        <p:nvSpPr>
          <p:cNvPr id="110637" name="Rectangle 4"/>
          <p:cNvSpPr>
            <a:spLocks noChangeArrowheads="1"/>
          </p:cNvSpPr>
          <p:nvPr/>
        </p:nvSpPr>
        <p:spPr bwMode="auto">
          <a:xfrm>
            <a:off x="2555875" y="0"/>
            <a:ext cx="4056063" cy="159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918" tIns="180918" rIns="180918" bIns="180918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000" b="1">
                <a:solidFill>
                  <a:srgbClr val="365F91"/>
                </a:solidFill>
                <a:latin typeface="Arial Narrow" pitchFamily="34" charset="0"/>
              </a:rPr>
              <a:t>МП «Профилактика правонарушений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000" b="1">
                <a:solidFill>
                  <a:srgbClr val="365F91"/>
                </a:solidFill>
                <a:latin typeface="Arial Narrow" pitchFamily="34" charset="0"/>
              </a:rPr>
              <a:t> в городе Рязани»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000" b="1">
                <a:solidFill>
                  <a:srgbClr val="365F91"/>
                </a:solidFill>
                <a:latin typeface="Arial Narrow" pitchFamily="34" charset="0"/>
              </a:rPr>
              <a:t> </a:t>
            </a:r>
            <a:endParaRPr lang="ru-RU" altLang="ru-RU" sz="2000">
              <a:solidFill>
                <a:srgbClr val="000000"/>
              </a:solidFill>
              <a:latin typeface="Arial Narrow" pitchFamily="34" charset="0"/>
              <a:cs typeface="Times New Roman" pitchFamily="18" charset="0"/>
            </a:endParaRPr>
          </a:p>
        </p:txBody>
      </p:sp>
      <p:sp>
        <p:nvSpPr>
          <p:cNvPr id="110638" name="Rectangle 5"/>
          <p:cNvSpPr>
            <a:spLocks noChangeArrowheads="1"/>
          </p:cNvSpPr>
          <p:nvPr/>
        </p:nvSpPr>
        <p:spPr bwMode="auto">
          <a:xfrm>
            <a:off x="2649538" y="336708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10639" name="Rectangle 7"/>
          <p:cNvSpPr>
            <a:spLocks noChangeArrowheads="1"/>
          </p:cNvSpPr>
          <p:nvPr/>
        </p:nvSpPr>
        <p:spPr bwMode="auto">
          <a:xfrm>
            <a:off x="2649538" y="382428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10640" name="Rectangle 8"/>
          <p:cNvSpPr>
            <a:spLocks noChangeArrowheads="1"/>
          </p:cNvSpPr>
          <p:nvPr/>
        </p:nvSpPr>
        <p:spPr bwMode="auto">
          <a:xfrm>
            <a:off x="2649538" y="630078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80918" tIns="180918" rIns="180918" bIns="180918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2600" b="1" u="sng">
                <a:solidFill>
                  <a:srgbClr val="365F91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altLang="ru-RU" sz="2600" b="1" u="sng">
                <a:solidFill>
                  <a:srgbClr val="365F91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</a:br>
            <a:endParaRPr lang="ru-RU" altLang="ru-RU" sz="600">
              <a:solidFill>
                <a:srgbClr val="000000"/>
              </a:solidFill>
              <a:ea typeface="Calibri" pitchFamily="34" charset="0"/>
              <a:cs typeface="Times New Roman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2800" b="1" u="sng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altLang="ru-RU" sz="2800" b="1" u="sng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endParaRPr lang="ru-RU" altLang="ru-RU" sz="1200">
              <a:solidFill>
                <a:srgbClr val="000000"/>
              </a:solidFill>
              <a:ea typeface="Calibri" pitchFamily="34" charset="0"/>
              <a:cs typeface="Times New Roman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8604250" y="4894263"/>
            <a:ext cx="539750" cy="241300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  <a:defRPr/>
            </a:pPr>
            <a:r>
              <a:rPr lang="ru-RU" sz="1400" b="1" dirty="0" smtClean="0">
                <a:solidFill>
                  <a:prstClr val="black"/>
                </a:solidFill>
              </a:rPr>
              <a:t>30</a:t>
            </a:r>
            <a:endParaRPr lang="ru-RU" sz="1400" b="1" dirty="0">
              <a:solidFill>
                <a:prstClr val="black"/>
              </a:solidFill>
            </a:endParaRPr>
          </a:p>
        </p:txBody>
      </p:sp>
      <p:pic>
        <p:nvPicPr>
          <p:cNvPr id="110642" name="Picture 2" descr="C:\Users\Романова\Desktop\наркотик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50" y="123825"/>
            <a:ext cx="2587625" cy="1727200"/>
          </a:xfrm>
          <a:prstGeom prst="rect">
            <a:avLst/>
          </a:prstGeom>
          <a:noFill/>
          <a:ln w="222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0643" name="Picture 4" descr="C:\Users\Романова\Desktop\дума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123825"/>
            <a:ext cx="2400300" cy="1727200"/>
          </a:xfrm>
          <a:prstGeom prst="rect">
            <a:avLst/>
          </a:prstGeom>
          <a:noFill/>
          <a:ln w="222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8343298"/>
              </p:ext>
            </p:extLst>
          </p:nvPr>
        </p:nvGraphicFramePr>
        <p:xfrm>
          <a:off x="669925" y="2500313"/>
          <a:ext cx="7934325" cy="2498725"/>
        </p:xfrm>
        <a:graphic>
          <a:graphicData uri="http://schemas.openxmlformats.org/drawingml/2006/table">
            <a:tbl>
              <a:tblPr/>
              <a:tblGrid>
                <a:gridCol w="6459538"/>
                <a:gridCol w="492125"/>
                <a:gridCol w="490537"/>
                <a:gridCol w="492125"/>
              </a:tblGrid>
              <a:tr h="4476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Наименование мероприятий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52" marR="54252" marT="27097" marB="27097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2022 год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52" marR="54252" marT="27097" marB="2709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2023 год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52" marR="54252" marT="27097" marB="2709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2024 год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52" marR="54252" marT="27097" marB="270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476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Всего</a:t>
                      </a:r>
                      <a:endParaRPr kumimoji="0" lang="ru-RU" alt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52" marR="54252" marT="27097" marB="27097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165,4</a:t>
                      </a:r>
                    </a:p>
                  </a:txBody>
                  <a:tcPr marL="54252" marR="54252" marT="27097" marB="2709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166,9</a:t>
                      </a:r>
                    </a:p>
                  </a:txBody>
                  <a:tcPr marL="54252" marR="54252" marT="27097" marB="2709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161,7</a:t>
                      </a:r>
                    </a:p>
                  </a:txBody>
                  <a:tcPr marL="54252" marR="54252" marT="27097" marB="270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CBFF"/>
                    </a:solidFill>
                  </a:tcPr>
                </a:tc>
              </a:tr>
              <a:tr h="2254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Содержание и ремонт муниципального жилищного фонда в городе Рязани</a:t>
                      </a:r>
                    </a:p>
                  </a:txBody>
                  <a:tcPr marL="54252" marR="54252" marT="27097" marB="27097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6,1</a:t>
                      </a:r>
                    </a:p>
                  </a:txBody>
                  <a:tcPr marL="54252" marR="54252" marT="27097" marB="2709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6,1</a:t>
                      </a:r>
                    </a:p>
                  </a:txBody>
                  <a:tcPr marL="54252" marR="54252" marT="27097" marB="2709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6,1</a:t>
                      </a:r>
                    </a:p>
                  </a:txBody>
                  <a:tcPr marL="54252" marR="54252" marT="27097" marB="270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  <a:tr h="3048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Создание условий для управления МКД в городе Рязани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54252" marR="54252" marT="27097" marB="27097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76,9</a:t>
                      </a:r>
                    </a:p>
                  </a:txBody>
                  <a:tcPr marL="54252" marR="54252" marT="27097" marB="2709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76,9</a:t>
                      </a:r>
                    </a:p>
                  </a:txBody>
                  <a:tcPr marL="54252" marR="54252" marT="27097" marB="2709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76,9</a:t>
                      </a:r>
                    </a:p>
                  </a:txBody>
                  <a:tcPr marL="54252" marR="54252" marT="27097" marB="270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  <a:tr h="2254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Развитие систем коммунальной инфраструктуры в городе Рязани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54252" marR="54252" marT="27097" marB="27097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14,5</a:t>
                      </a:r>
                    </a:p>
                  </a:txBody>
                  <a:tcPr marL="54252" marR="54252" marT="27097" marB="2709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15,9</a:t>
                      </a:r>
                    </a:p>
                  </a:txBody>
                  <a:tcPr marL="54252" marR="54252" marT="27097" marB="2709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10,6</a:t>
                      </a:r>
                    </a:p>
                  </a:txBody>
                  <a:tcPr marL="54252" marR="54252" marT="27097" marB="270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  <a:tr h="2254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Установка, замена, поверка индивидуальных приборов учета в муниципальном жилищном фонде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54252" marR="54252" marT="27097" marB="27097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0,3</a:t>
                      </a:r>
                    </a:p>
                  </a:txBody>
                  <a:tcPr marL="54252" marR="54252" marT="27097" marB="2709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0,3</a:t>
                      </a:r>
                    </a:p>
                  </a:txBody>
                  <a:tcPr marL="54252" marR="54252" marT="27097" marB="2709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0,3</a:t>
                      </a:r>
                    </a:p>
                  </a:txBody>
                  <a:tcPr marL="54252" marR="54252" marT="27097" marB="270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  <a:tr h="2254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Организация оказания банных услуг в городе Рязани</a:t>
                      </a:r>
                    </a:p>
                  </a:txBody>
                  <a:tcPr marL="54252" marR="54252" marT="27097" marB="27097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9,8</a:t>
                      </a:r>
                    </a:p>
                  </a:txBody>
                  <a:tcPr marL="54252" marR="54252" marT="27097" marB="2709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9,8</a:t>
                      </a:r>
                    </a:p>
                  </a:txBody>
                  <a:tcPr marL="54252" marR="54252" marT="27097" marB="2709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9,8</a:t>
                      </a:r>
                    </a:p>
                  </a:txBody>
                  <a:tcPr marL="54252" marR="54252" marT="27097" marB="270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  <a:tr h="3968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Обеспечение деятельности управления энергетики и жилищно-коммунального хозяйства администрации города Рязани</a:t>
                      </a:r>
                    </a:p>
                  </a:txBody>
                  <a:tcPr marL="54252" marR="54252" marT="27097" marB="27097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57,8</a:t>
                      </a:r>
                    </a:p>
                  </a:txBody>
                  <a:tcPr marL="54252" marR="54252" marT="27097" marB="2709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57,9</a:t>
                      </a:r>
                    </a:p>
                  </a:txBody>
                  <a:tcPr marL="54252" marR="54252" marT="27097" marB="2709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58,0</a:t>
                      </a:r>
                    </a:p>
                  </a:txBody>
                  <a:tcPr marL="54252" marR="54252" marT="27097" marB="270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</a:tbl>
          </a:graphicData>
        </a:graphic>
      </p:graphicFrame>
      <p:sp>
        <p:nvSpPr>
          <p:cNvPr id="63537" name="Прямоугольник 6"/>
          <p:cNvSpPr>
            <a:spLocks noChangeArrowheads="1"/>
          </p:cNvSpPr>
          <p:nvPr/>
        </p:nvSpPr>
        <p:spPr bwMode="auto">
          <a:xfrm>
            <a:off x="4075113" y="2208213"/>
            <a:ext cx="922337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100">
                <a:solidFill>
                  <a:srgbClr val="000000"/>
                </a:solidFill>
                <a:latin typeface="Arial Narrow" pitchFamily="34" charset="0"/>
              </a:rPr>
              <a:t>(млн. рублей)</a:t>
            </a:r>
            <a:endParaRPr lang="ru-RU" altLang="ru-RU" sz="1100">
              <a:solidFill>
                <a:srgbClr val="000000"/>
              </a:solidFill>
            </a:endParaRPr>
          </a:p>
        </p:txBody>
      </p:sp>
      <p:sp>
        <p:nvSpPr>
          <p:cNvPr id="63538" name="Rectangle 4"/>
          <p:cNvSpPr>
            <a:spLocks noChangeArrowheads="1"/>
          </p:cNvSpPr>
          <p:nvPr/>
        </p:nvSpPr>
        <p:spPr bwMode="auto">
          <a:xfrm>
            <a:off x="1692275" y="349250"/>
            <a:ext cx="5688013" cy="159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918" tIns="180918" rIns="180918" bIns="180918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000" b="1">
                <a:solidFill>
                  <a:srgbClr val="1F497D"/>
                </a:solidFill>
                <a:latin typeface="Arial Narrow" pitchFamily="34" charset="0"/>
              </a:rPr>
              <a:t>МП «Развитие жилищно-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000" b="1">
                <a:solidFill>
                  <a:srgbClr val="1F497D"/>
                </a:solidFill>
                <a:latin typeface="Arial Narrow" pitchFamily="34" charset="0"/>
              </a:rPr>
              <a:t>коммунального комплекса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000" b="1">
                <a:solidFill>
                  <a:srgbClr val="1F497D"/>
                </a:solidFill>
                <a:latin typeface="Arial Narrow" pitchFamily="34" charset="0"/>
              </a:rPr>
              <a:t> и энергосбережение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000" b="1">
                <a:solidFill>
                  <a:srgbClr val="1F497D"/>
                </a:solidFill>
                <a:latin typeface="Arial Narrow" pitchFamily="34" charset="0"/>
              </a:rPr>
              <a:t> в городе Рязани» </a:t>
            </a:r>
          </a:p>
        </p:txBody>
      </p:sp>
      <p:sp>
        <p:nvSpPr>
          <p:cNvPr id="63539" name="Rectangle 7"/>
          <p:cNvSpPr>
            <a:spLocks noChangeArrowheads="1"/>
          </p:cNvSpPr>
          <p:nvPr/>
        </p:nvSpPr>
        <p:spPr bwMode="auto">
          <a:xfrm>
            <a:off x="2649538" y="3868738"/>
            <a:ext cx="18415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63540" name="Rectangle 8"/>
          <p:cNvSpPr>
            <a:spLocks noChangeArrowheads="1"/>
          </p:cNvSpPr>
          <p:nvPr/>
        </p:nvSpPr>
        <p:spPr bwMode="auto">
          <a:xfrm>
            <a:off x="2649538" y="5654675"/>
            <a:ext cx="365125" cy="174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80918" tIns="180918" rIns="180918" bIns="180918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2600" b="1" u="sng">
                <a:solidFill>
                  <a:srgbClr val="365F91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altLang="ru-RU" sz="2600" b="1" u="sng">
                <a:solidFill>
                  <a:srgbClr val="365F91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</a:br>
            <a:endParaRPr lang="ru-RU" altLang="ru-RU" sz="600">
              <a:solidFill>
                <a:srgbClr val="000000"/>
              </a:solidFill>
              <a:ea typeface="Calibri" pitchFamily="34" charset="0"/>
              <a:cs typeface="Times New Roman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2800" b="1" u="sng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altLang="ru-RU" sz="2800" b="1" u="sng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endParaRPr lang="ru-RU" altLang="ru-RU" sz="1200">
              <a:solidFill>
                <a:srgbClr val="000000"/>
              </a:solidFill>
              <a:ea typeface="Calibri" pitchFamily="34" charset="0"/>
              <a:cs typeface="Times New Roman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8604250" y="4894263"/>
            <a:ext cx="539750" cy="241300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1400" b="1" cap="small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31</a:t>
            </a:r>
            <a:endParaRPr lang="ru-RU" sz="1400" b="1" dirty="0">
              <a:solidFill>
                <a:prstClr val="black"/>
              </a:solidFill>
            </a:endParaRPr>
          </a:p>
        </p:txBody>
      </p:sp>
      <p:pic>
        <p:nvPicPr>
          <p:cNvPr id="63542" name="Рисунок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411163"/>
            <a:ext cx="2592387" cy="1766887"/>
          </a:xfrm>
          <a:prstGeom prst="rect">
            <a:avLst/>
          </a:prstGeom>
          <a:noFill/>
          <a:ln w="222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543" name="Рисунок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2350" y="411163"/>
            <a:ext cx="2501900" cy="1806575"/>
          </a:xfrm>
          <a:prstGeom prst="rect">
            <a:avLst/>
          </a:prstGeom>
          <a:noFill/>
          <a:ln w="222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5009089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558800" y="2727325"/>
          <a:ext cx="7935913" cy="1839914"/>
        </p:xfrm>
        <a:graphic>
          <a:graphicData uri="http://schemas.openxmlformats.org/drawingml/2006/table">
            <a:tbl>
              <a:tblPr/>
              <a:tblGrid>
                <a:gridCol w="6459538"/>
                <a:gridCol w="492125"/>
                <a:gridCol w="492125"/>
                <a:gridCol w="492125"/>
              </a:tblGrid>
              <a:tr h="4492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Наименование мероприятий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52" marR="54252" marT="27115" marB="27115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2022 год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52" marR="54252" marT="27115" marB="271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2023 год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52" marR="54252" marT="27115" marB="271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2024 год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52" marR="54252" marT="27115" marB="2711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587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Всего</a:t>
                      </a:r>
                      <a:endParaRPr kumimoji="0" lang="ru-RU" alt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52" marR="54252" marT="27115" marB="27115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847,1</a:t>
                      </a:r>
                    </a:p>
                  </a:txBody>
                  <a:tcPr marL="54252" marR="54252" marT="27115" marB="271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869,3</a:t>
                      </a:r>
                    </a:p>
                  </a:txBody>
                  <a:tcPr marL="54252" marR="54252" marT="27115" marB="271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886,4</a:t>
                      </a:r>
                    </a:p>
                  </a:txBody>
                  <a:tcPr marL="54252" marR="54252" marT="27115" marB="2711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CBFF"/>
                    </a:solidFill>
                  </a:tcPr>
                </a:tc>
              </a:tr>
              <a:tr h="2222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Calibri" pitchFamily="34" charset="0"/>
                        </a:rPr>
                        <a:t>Содержание и озеленение территории города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Times New Roman" pitchFamily="18" charset="0"/>
                        <a:cs typeface="Calibri" pitchFamily="34" charset="0"/>
                      </a:endParaRPr>
                    </a:p>
                  </a:txBody>
                  <a:tcPr marL="68580" marR="68580" marT="0" marB="0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563,5</a:t>
                      </a:r>
                    </a:p>
                  </a:txBody>
                  <a:tcPr marL="54252" marR="54252" marT="27115" marB="271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577,4</a:t>
                      </a:r>
                    </a:p>
                  </a:txBody>
                  <a:tcPr marL="54252" marR="54252" marT="27115" marB="271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586,6</a:t>
                      </a:r>
                    </a:p>
                  </a:txBody>
                  <a:tcPr marL="54252" marR="54252" marT="27115" marB="2711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  <a:tr h="2222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Calibri" pitchFamily="34" charset="0"/>
                        </a:rPr>
                        <a:t>Обеспечение освещения на территории города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Times New Roman" pitchFamily="18" charset="0"/>
                        <a:cs typeface="Calibri" pitchFamily="34" charset="0"/>
                      </a:endParaRPr>
                    </a:p>
                  </a:txBody>
                  <a:tcPr marL="68580" marR="68580" marT="0" marB="0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103,6</a:t>
                      </a:r>
                    </a:p>
                  </a:txBody>
                  <a:tcPr marL="54252" marR="54252" marT="27115" marB="271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109,5</a:t>
                      </a:r>
                    </a:p>
                  </a:txBody>
                  <a:tcPr marL="54252" marR="54252" marT="27115" marB="271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114,9</a:t>
                      </a:r>
                    </a:p>
                  </a:txBody>
                  <a:tcPr marL="54252" marR="54252" marT="27115" marB="2711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  <a:tr h="2222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Calibri" pitchFamily="34" charset="0"/>
                        </a:rPr>
                        <a:t>Содержание мест захоронения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Times New Roman" pitchFamily="18" charset="0"/>
                        <a:cs typeface="Calibri" pitchFamily="34" charset="0"/>
                      </a:endParaRPr>
                    </a:p>
                  </a:txBody>
                  <a:tcPr marL="68580" marR="68580" marT="0" marB="0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111,2</a:t>
                      </a:r>
                    </a:p>
                  </a:txBody>
                  <a:tcPr marL="54252" marR="54252" marT="27115" marB="271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112,5</a:t>
                      </a:r>
                    </a:p>
                  </a:txBody>
                  <a:tcPr marL="54252" marR="54252" marT="27115" marB="271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113,8</a:t>
                      </a:r>
                    </a:p>
                  </a:txBody>
                  <a:tcPr marL="54252" marR="54252" marT="27115" marB="2711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  <a:tr h="2254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Создание и содержание мест (площадок) накопления твердых коммунальных отходов</a:t>
                      </a:r>
                    </a:p>
                  </a:txBody>
                  <a:tcPr marL="54252" marR="54252" marT="27115" marB="27115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6,3</a:t>
                      </a:r>
                    </a:p>
                  </a:txBody>
                  <a:tcPr marL="54252" marR="54252" marT="27115" marB="271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6,3</a:t>
                      </a:r>
                    </a:p>
                  </a:txBody>
                  <a:tcPr marL="54252" marR="54252" marT="27115" marB="271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6,3</a:t>
                      </a:r>
                    </a:p>
                  </a:txBody>
                  <a:tcPr marL="54252" marR="54252" marT="27115" marB="2711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  <a:tr h="2397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Обеспечение деятельности УБГ</a:t>
                      </a:r>
                    </a:p>
                  </a:txBody>
                  <a:tcPr marL="54252" marR="54252" marT="27115" marB="27115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62,5</a:t>
                      </a:r>
                    </a:p>
                  </a:txBody>
                  <a:tcPr marL="54252" marR="54252" marT="27115" marB="271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63,6</a:t>
                      </a:r>
                    </a:p>
                  </a:txBody>
                  <a:tcPr marL="54252" marR="54252" marT="27115" marB="271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64,8</a:t>
                      </a:r>
                    </a:p>
                  </a:txBody>
                  <a:tcPr marL="54252" marR="54252" marT="27115" marB="2711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</a:tbl>
          </a:graphicData>
        </a:graphic>
      </p:graphicFrame>
      <p:sp>
        <p:nvSpPr>
          <p:cNvPr id="61484" name="Прямоугольник 6"/>
          <p:cNvSpPr>
            <a:spLocks noChangeArrowheads="1"/>
          </p:cNvSpPr>
          <p:nvPr/>
        </p:nvSpPr>
        <p:spPr bwMode="auto">
          <a:xfrm>
            <a:off x="4070350" y="2454275"/>
            <a:ext cx="922338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100">
                <a:solidFill>
                  <a:srgbClr val="000000"/>
                </a:solidFill>
                <a:latin typeface="Arial Narrow" pitchFamily="34" charset="0"/>
              </a:rPr>
              <a:t>(млн. рублей)</a:t>
            </a:r>
            <a:endParaRPr lang="ru-RU" altLang="ru-RU" sz="1100">
              <a:solidFill>
                <a:srgbClr val="000000"/>
              </a:solidFill>
            </a:endParaRPr>
          </a:p>
        </p:txBody>
      </p:sp>
      <p:sp>
        <p:nvSpPr>
          <p:cNvPr id="61485" name="Rectangle 4"/>
          <p:cNvSpPr>
            <a:spLocks noChangeArrowheads="1"/>
          </p:cNvSpPr>
          <p:nvPr/>
        </p:nvSpPr>
        <p:spPr bwMode="auto">
          <a:xfrm>
            <a:off x="1744663" y="268288"/>
            <a:ext cx="5832475" cy="98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918" tIns="180918" rIns="180918" bIns="180918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000" b="1">
                <a:solidFill>
                  <a:srgbClr val="1F497D"/>
                </a:solidFill>
                <a:latin typeface="Arial Narrow" pitchFamily="34" charset="0"/>
              </a:rPr>
              <a:t>МП «БЛАГОУСТРОЙСТВО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000" b="1">
                <a:solidFill>
                  <a:srgbClr val="1F497D"/>
                </a:solidFill>
                <a:latin typeface="Arial Narrow" pitchFamily="34" charset="0"/>
              </a:rPr>
              <a:t> города Рязани»</a:t>
            </a:r>
          </a:p>
        </p:txBody>
      </p:sp>
      <p:sp>
        <p:nvSpPr>
          <p:cNvPr id="61486" name="Rectangle 7"/>
          <p:cNvSpPr>
            <a:spLocks noChangeArrowheads="1"/>
          </p:cNvSpPr>
          <p:nvPr/>
        </p:nvSpPr>
        <p:spPr bwMode="auto">
          <a:xfrm>
            <a:off x="2649538" y="3868738"/>
            <a:ext cx="18415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61487" name="Rectangle 8"/>
          <p:cNvSpPr>
            <a:spLocks noChangeArrowheads="1"/>
          </p:cNvSpPr>
          <p:nvPr/>
        </p:nvSpPr>
        <p:spPr bwMode="auto">
          <a:xfrm>
            <a:off x="2649538" y="5654675"/>
            <a:ext cx="365125" cy="174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80918" tIns="180918" rIns="180918" bIns="180918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2600" b="1" u="sng">
                <a:solidFill>
                  <a:srgbClr val="365F91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altLang="ru-RU" sz="2600" b="1" u="sng">
                <a:solidFill>
                  <a:srgbClr val="365F91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</a:br>
            <a:endParaRPr lang="ru-RU" altLang="ru-RU" sz="600">
              <a:solidFill>
                <a:srgbClr val="000000"/>
              </a:solidFill>
              <a:ea typeface="Calibri" pitchFamily="34" charset="0"/>
              <a:cs typeface="Times New Roman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2800" b="1" u="sng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altLang="ru-RU" sz="2800" b="1" u="sng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endParaRPr lang="ru-RU" altLang="ru-RU" sz="1200">
              <a:solidFill>
                <a:srgbClr val="000000"/>
              </a:solidFill>
              <a:ea typeface="Calibri" pitchFamily="34" charset="0"/>
              <a:cs typeface="Times New Roman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8604250" y="4894263"/>
            <a:ext cx="539750" cy="241300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1400" b="1" cap="small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32</a:t>
            </a:r>
            <a:endParaRPr lang="ru-RU" sz="1400" b="1" dirty="0">
              <a:solidFill>
                <a:prstClr val="black"/>
              </a:solidFill>
            </a:endParaRPr>
          </a:p>
        </p:txBody>
      </p:sp>
      <p:pic>
        <p:nvPicPr>
          <p:cNvPr id="61489" name="Рисунок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68288"/>
            <a:ext cx="2808287" cy="2159000"/>
          </a:xfrm>
          <a:prstGeom prst="rect">
            <a:avLst/>
          </a:prstGeom>
          <a:noFill/>
          <a:ln w="222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0" name="Picture 2" descr="C:\Users\КОВЕНЕВА.BUDGET\Desktop\inx960x64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5063" y="268288"/>
            <a:ext cx="2676525" cy="2159000"/>
          </a:xfrm>
          <a:prstGeom prst="rect">
            <a:avLst/>
          </a:prstGeom>
          <a:noFill/>
          <a:ln w="222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1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5063" y="268288"/>
            <a:ext cx="2676525" cy="215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9358942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7127147"/>
              </p:ext>
            </p:extLst>
          </p:nvPr>
        </p:nvGraphicFramePr>
        <p:xfrm>
          <a:off x="2123728" y="904524"/>
          <a:ext cx="6768752" cy="2315520"/>
        </p:xfrm>
        <a:graphic>
          <a:graphicData uri="http://schemas.openxmlformats.org/drawingml/2006/table">
            <a:tbl>
              <a:tblPr/>
              <a:tblGrid>
                <a:gridCol w="4824536"/>
                <a:gridCol w="648072"/>
                <a:gridCol w="648072"/>
                <a:gridCol w="648072"/>
              </a:tblGrid>
              <a:tr h="37108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Наименование мероприятий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52" marR="54252" marT="27119" marB="27119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2022 год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52" marR="54252" marT="27119" marB="271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2023 год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52" marR="54252" marT="27119" marB="271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2024 год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52" marR="54252" marT="27119" marB="2711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1602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Всего</a:t>
                      </a:r>
                      <a:endParaRPr kumimoji="0" lang="ru-RU" alt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52" marR="54252" marT="27119" marB="27119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862,1</a:t>
                      </a:r>
                    </a:p>
                  </a:txBody>
                  <a:tcPr marL="54252" marR="54252" marT="27119" marB="271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244,2</a:t>
                      </a:r>
                    </a:p>
                  </a:txBody>
                  <a:tcPr marL="54252" marR="54252" marT="27119" marB="271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250,7</a:t>
                      </a:r>
                    </a:p>
                  </a:txBody>
                  <a:tcPr marL="54252" marR="54252" marT="27119" marB="2711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CBFF"/>
                    </a:solidFill>
                  </a:tcPr>
                </a:tc>
              </a:tr>
              <a:tr h="41493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Проведение работ, направленных на улучшение состояния улично-дорожной сети города Рязани</a:t>
                      </a:r>
                    </a:p>
                  </a:txBody>
                  <a:tcPr marL="54252" marR="54252" marT="27119" marB="27119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784,4</a:t>
                      </a:r>
                    </a:p>
                  </a:txBody>
                  <a:tcPr marL="54252" marR="54252" marT="27119" marB="271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173,6</a:t>
                      </a:r>
                    </a:p>
                  </a:txBody>
                  <a:tcPr marL="54252" marR="54252" marT="27119" marB="271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177,0</a:t>
                      </a:r>
                    </a:p>
                  </a:txBody>
                  <a:tcPr marL="54252" marR="54252" marT="27119" marB="2711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  <a:tr h="59351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Адаптация остановочных пунктов общественного транспорта и подходов к остановочным пунктам для обеспечения доступности инвалидам и другим маломобильным группам населения</a:t>
                      </a:r>
                    </a:p>
                  </a:txBody>
                  <a:tcPr marL="54252" marR="54252" marT="27119" marB="27119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0,2</a:t>
                      </a:r>
                    </a:p>
                  </a:txBody>
                  <a:tcPr marL="54252" marR="54252" marT="27119" marB="271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0,2</a:t>
                      </a:r>
                    </a:p>
                  </a:txBody>
                  <a:tcPr marL="54252" marR="54252" marT="27119" marB="271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0,2</a:t>
                      </a:r>
                    </a:p>
                  </a:txBody>
                  <a:tcPr marL="54252" marR="54252" marT="27119" marB="2711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  <a:tr h="27403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Проведение работ, направленных на повышение безопасности дорожного движения</a:t>
                      </a:r>
                    </a:p>
                  </a:txBody>
                  <a:tcPr marL="54252" marR="54252" marT="27119" marB="27119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75,8</a:t>
                      </a:r>
                    </a:p>
                  </a:txBody>
                  <a:tcPr marL="54252" marR="54252" marT="27119" marB="271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68,7</a:t>
                      </a:r>
                    </a:p>
                  </a:txBody>
                  <a:tcPr marL="54252" marR="54252" marT="27119" marB="271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71,8</a:t>
                      </a:r>
                    </a:p>
                  </a:txBody>
                  <a:tcPr marL="54252" marR="54252" marT="27119" marB="2711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  <a:tr h="41493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Проведение работ по созданию автоматизированных информационных и управляющих систем в городе Рязани</a:t>
                      </a:r>
                    </a:p>
                  </a:txBody>
                  <a:tcPr marL="54252" marR="54252" marT="27119" marB="27119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1,7</a:t>
                      </a:r>
                    </a:p>
                  </a:txBody>
                  <a:tcPr marL="54252" marR="54252" marT="27119" marB="271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1,7</a:t>
                      </a:r>
                    </a:p>
                  </a:txBody>
                  <a:tcPr marL="54252" marR="54252" marT="27119" marB="271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1,7</a:t>
                      </a:r>
                    </a:p>
                  </a:txBody>
                  <a:tcPr marL="54252" marR="54252" marT="27119" marB="2711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</a:tbl>
          </a:graphicData>
        </a:graphic>
      </p:graphicFrame>
      <p:sp>
        <p:nvSpPr>
          <p:cNvPr id="62503" name="Прямоугольник 6"/>
          <p:cNvSpPr>
            <a:spLocks noChangeArrowheads="1"/>
          </p:cNvSpPr>
          <p:nvPr/>
        </p:nvSpPr>
        <p:spPr bwMode="auto">
          <a:xfrm>
            <a:off x="7452320" y="688500"/>
            <a:ext cx="922337" cy="216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100" dirty="0" smtClean="0">
                <a:solidFill>
                  <a:srgbClr val="000000"/>
                </a:solidFill>
                <a:latin typeface="Arial Narrow" pitchFamily="34" charset="0"/>
              </a:rPr>
              <a:t>(млн. рублей)</a:t>
            </a:r>
            <a:endParaRPr lang="ru-RU" altLang="ru-RU" sz="1100" dirty="0">
              <a:solidFill>
                <a:srgbClr val="000000"/>
              </a:solidFill>
            </a:endParaRPr>
          </a:p>
        </p:txBody>
      </p:sp>
      <p:sp>
        <p:nvSpPr>
          <p:cNvPr id="62504" name="Rectangle 4"/>
          <p:cNvSpPr>
            <a:spLocks noChangeArrowheads="1"/>
          </p:cNvSpPr>
          <p:nvPr/>
        </p:nvSpPr>
        <p:spPr bwMode="auto">
          <a:xfrm>
            <a:off x="2138114" y="14116"/>
            <a:ext cx="6192688" cy="9193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80918" tIns="180918" rIns="180918" bIns="180918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800" b="1" dirty="0">
                <a:solidFill>
                  <a:srgbClr val="1F497D"/>
                </a:solidFill>
                <a:latin typeface="Arial Narrow" pitchFamily="34" charset="0"/>
              </a:rPr>
              <a:t>МП «Дорожное </a:t>
            </a:r>
            <a:r>
              <a:rPr lang="ru-RU" altLang="ru-RU" sz="1800" b="1" dirty="0" smtClean="0">
                <a:solidFill>
                  <a:srgbClr val="1F497D"/>
                </a:solidFill>
                <a:latin typeface="Arial Narrow" pitchFamily="34" charset="0"/>
              </a:rPr>
              <a:t>хозяйство  </a:t>
            </a:r>
            <a:r>
              <a:rPr lang="ru-RU" altLang="ru-RU" sz="1800" b="1" dirty="0">
                <a:solidFill>
                  <a:srgbClr val="1F497D"/>
                </a:solidFill>
                <a:latin typeface="Arial Narrow" pitchFamily="34" charset="0"/>
              </a:rPr>
              <a:t>и развитие </a:t>
            </a:r>
            <a:r>
              <a:rPr lang="ru-RU" altLang="ru-RU" sz="1800" b="1" dirty="0" smtClean="0">
                <a:solidFill>
                  <a:srgbClr val="1F497D"/>
                </a:solidFill>
                <a:latin typeface="Arial Narrow" pitchFamily="34" charset="0"/>
              </a:rPr>
              <a:t>улично-дорожной сети в городе Рязани» </a:t>
            </a:r>
            <a:endParaRPr lang="ru-RU" altLang="ru-RU" sz="1800" b="1" dirty="0">
              <a:solidFill>
                <a:srgbClr val="1F497D"/>
              </a:solidFill>
              <a:latin typeface="Arial Narrow" pitchFamily="34" charset="0"/>
            </a:endParaRPr>
          </a:p>
        </p:txBody>
      </p:sp>
      <p:sp>
        <p:nvSpPr>
          <p:cNvPr id="62505" name="Rectangle 7"/>
          <p:cNvSpPr>
            <a:spLocks noChangeArrowheads="1"/>
          </p:cNvSpPr>
          <p:nvPr/>
        </p:nvSpPr>
        <p:spPr bwMode="auto">
          <a:xfrm>
            <a:off x="2649538" y="3868738"/>
            <a:ext cx="18415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62506" name="Rectangle 8"/>
          <p:cNvSpPr>
            <a:spLocks noChangeArrowheads="1"/>
          </p:cNvSpPr>
          <p:nvPr/>
        </p:nvSpPr>
        <p:spPr bwMode="auto">
          <a:xfrm>
            <a:off x="2649538" y="5654675"/>
            <a:ext cx="365125" cy="174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80918" tIns="180918" rIns="180918" bIns="180918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2600" b="1" u="sng">
                <a:solidFill>
                  <a:srgbClr val="365F91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altLang="ru-RU" sz="2600" b="1" u="sng">
                <a:solidFill>
                  <a:srgbClr val="365F91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</a:br>
            <a:endParaRPr lang="ru-RU" altLang="ru-RU" sz="600">
              <a:solidFill>
                <a:srgbClr val="000000"/>
              </a:solidFill>
              <a:ea typeface="Calibri" pitchFamily="34" charset="0"/>
              <a:cs typeface="Times New Roman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2800" b="1" u="sng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altLang="ru-RU" sz="2800" b="1" u="sng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endParaRPr lang="ru-RU" altLang="ru-RU" sz="1200">
              <a:solidFill>
                <a:srgbClr val="000000"/>
              </a:solidFill>
              <a:ea typeface="Calibri" pitchFamily="34" charset="0"/>
              <a:cs typeface="Times New Roman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8604250" y="4894263"/>
            <a:ext cx="539750" cy="241300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1400" b="1" cap="small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33</a:t>
            </a:r>
            <a:endParaRPr lang="ru-RU" sz="1400" b="1" dirty="0">
              <a:solidFill>
                <a:prstClr val="black"/>
              </a:solidFill>
            </a:endParaRPr>
          </a:p>
        </p:txBody>
      </p:sp>
      <p:pic>
        <p:nvPicPr>
          <p:cNvPr id="62508" name="Рисунок 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0624"/>
            <a:ext cx="1693962" cy="1231777"/>
          </a:xfrm>
          <a:prstGeom prst="rect">
            <a:avLst/>
          </a:prstGeom>
          <a:noFill/>
          <a:ln w="222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509" name="Picture 2" descr="C:\Users\КОВЕНЕВА.BUDGET\Desktop\liaz_6212ryaza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080" y="3368540"/>
            <a:ext cx="1770454" cy="1315785"/>
          </a:xfrm>
          <a:prstGeom prst="rect">
            <a:avLst/>
          </a:prstGeom>
          <a:noFill/>
          <a:ln w="222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138115" y="3255979"/>
            <a:ext cx="67360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altLang="ru-RU" b="1" dirty="0">
                <a:solidFill>
                  <a:srgbClr val="1F497D"/>
                </a:solidFill>
                <a:latin typeface="Arial Narrow" pitchFamily="34" charset="0"/>
              </a:rPr>
              <a:t>МП </a:t>
            </a:r>
            <a:r>
              <a:rPr lang="ru-RU" altLang="ru-RU" b="1" dirty="0" smtClean="0">
                <a:solidFill>
                  <a:srgbClr val="1F497D"/>
                </a:solidFill>
                <a:latin typeface="Arial Narrow" pitchFamily="34" charset="0"/>
              </a:rPr>
              <a:t>«Общественный транспорт в </a:t>
            </a:r>
            <a:r>
              <a:rPr lang="ru-RU" altLang="ru-RU" b="1" dirty="0">
                <a:solidFill>
                  <a:srgbClr val="1F497D"/>
                </a:solidFill>
                <a:latin typeface="Arial Narrow" pitchFamily="34" charset="0"/>
              </a:rPr>
              <a:t>городе Рязани» 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1832241"/>
              </p:ext>
            </p:extLst>
          </p:nvPr>
        </p:nvGraphicFramePr>
        <p:xfrm>
          <a:off x="2152627" y="3629935"/>
          <a:ext cx="6739853" cy="12635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33734"/>
                <a:gridCol w="644856"/>
                <a:gridCol w="573206"/>
                <a:gridCol w="688057"/>
              </a:tblGrid>
              <a:tr h="20026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Наименование мероприятий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52" marR="54252" marT="27119" marB="271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2022 год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52" marR="54252" marT="27119" marB="271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2023 год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52" marR="54252" marT="27119" marB="271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2024 год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52" marR="54252" marT="27119" marB="271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3178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Всего</a:t>
                      </a:r>
                      <a:endParaRPr kumimoji="0" lang="ru-RU" alt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52" marR="54252" marT="27119" marB="271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100,0</a:t>
                      </a:r>
                    </a:p>
                  </a:txBody>
                  <a:tcPr marL="54252" marR="54252" marT="27119" marB="271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54252" marR="54252" marT="27119" marB="271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54252" marR="54252" marT="27119" marB="271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</a:tr>
              <a:tr h="75202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Заключение муниципальных контрактов на выполнение работ, связанных с осуществлением регулярных перевозок пассажиров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и багажа автомобильным транспортом и городским наземным электрическим транспортом</a:t>
                      </a:r>
                    </a:p>
                  </a:txBody>
                  <a:tcPr marL="54252" marR="54252" marT="27119" marB="271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100,0</a:t>
                      </a:r>
                    </a:p>
                  </a:txBody>
                  <a:tcPr marL="54252" marR="54252" marT="27119" marB="271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54252" marR="54252" marT="27119" marB="271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54252" marR="54252" marT="27119" marB="271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B"/>
                    </a:solidFill>
                  </a:tcPr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2138113" y="3648197"/>
            <a:ext cx="6736011" cy="124606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2" name="Picture 4" descr="https://is4-ssl.mzstatic.com/image/thumb/Purple127/v4/57/2b/74/572b74e1-132c-34fb-341f-7ed85cc2db48/source/512x512bb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60513"/>
            <a:ext cx="1224136" cy="1224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0464295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9880655"/>
              </p:ext>
            </p:extLst>
          </p:nvPr>
        </p:nvGraphicFramePr>
        <p:xfrm>
          <a:off x="207963" y="2427734"/>
          <a:ext cx="8694737" cy="2232248"/>
        </p:xfrm>
        <a:graphic>
          <a:graphicData uri="http://schemas.openxmlformats.org/drawingml/2006/table">
            <a:tbl>
              <a:tblPr/>
              <a:tblGrid>
                <a:gridCol w="7078609"/>
                <a:gridCol w="539289"/>
                <a:gridCol w="537550"/>
                <a:gridCol w="539289"/>
              </a:tblGrid>
              <a:tr h="50405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Наименование мероприятий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52" marR="54252" marT="27106" marB="27106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2022 год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52" marR="54252" marT="27106" marB="271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2023 год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52" marR="54252" marT="27106" marB="271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2024 год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52" marR="54252" marT="27106" marB="2710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109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Всего</a:t>
                      </a:r>
                      <a:endParaRPr kumimoji="0" lang="ru-RU" alt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52" marR="54252" marT="27106" marB="27106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20,2</a:t>
                      </a:r>
                    </a:p>
                  </a:txBody>
                  <a:tcPr marL="54252" marR="54252" marT="27106" marB="271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20,3</a:t>
                      </a:r>
                    </a:p>
                  </a:txBody>
                  <a:tcPr marL="54252" marR="54252" marT="27106" marB="271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20,3</a:t>
                      </a:r>
                    </a:p>
                  </a:txBody>
                  <a:tcPr marL="54252" marR="54252" marT="27106" marB="2710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CBFF"/>
                    </a:solidFill>
                  </a:tcPr>
                </a:tc>
              </a:tr>
              <a:tr h="38947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Организация и проведение экологических мероприятий, направленных на повышение уровня образования, воспитания, информированности населения</a:t>
                      </a:r>
                    </a:p>
                  </a:txBody>
                  <a:tcPr marL="54252" marR="54252" marT="27106" marB="27106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0,7</a:t>
                      </a:r>
                    </a:p>
                  </a:txBody>
                  <a:tcPr marL="54252" marR="54252" marT="27106" marB="271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0,8</a:t>
                      </a:r>
                    </a:p>
                  </a:txBody>
                  <a:tcPr marL="54252" marR="54252" marT="27106" marB="271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0,8</a:t>
                      </a:r>
                    </a:p>
                  </a:txBody>
                  <a:tcPr marL="54252" marR="54252" marT="27106" marB="2710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  <a:tr h="30769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Организация мероприятий по гуманному обращению с животными без владельцев, обитающих на территории города Рязани</a:t>
                      </a:r>
                    </a:p>
                  </a:txBody>
                  <a:tcPr marL="54252" marR="54252" marT="27106" marB="27106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17,2</a:t>
                      </a:r>
                    </a:p>
                  </a:txBody>
                  <a:tcPr marL="54252" marR="54252" marT="27106" marB="271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17,2</a:t>
                      </a:r>
                    </a:p>
                  </a:txBody>
                  <a:tcPr marL="54252" marR="54252" marT="27106" marB="271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17,2</a:t>
                      </a:r>
                    </a:p>
                  </a:txBody>
                  <a:tcPr marL="54252" marR="54252" marT="27106" marB="2710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  <a:tr h="36004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Организация мероприятий по реабилитации природного ландшафта города Рязани, в том числе занятого водными объектами</a:t>
                      </a:r>
                    </a:p>
                  </a:txBody>
                  <a:tcPr marL="54252" marR="54252" marT="27106" marB="27106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2,2</a:t>
                      </a:r>
                    </a:p>
                  </a:txBody>
                  <a:tcPr marL="54252" marR="54252" marT="27106" marB="271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2,2</a:t>
                      </a:r>
                    </a:p>
                  </a:txBody>
                  <a:tcPr marL="54252" marR="54252" marT="27106" marB="271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2,2</a:t>
                      </a:r>
                    </a:p>
                  </a:txBody>
                  <a:tcPr marL="54252" marR="54252" marT="27106" marB="2710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  <a:tr h="36004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Формирование земельных участков под массивы зеленых насаждений</a:t>
                      </a:r>
                    </a:p>
                  </a:txBody>
                  <a:tcPr marL="54252" marR="54252" marT="27106" marB="27106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0,1</a:t>
                      </a:r>
                    </a:p>
                  </a:txBody>
                  <a:tcPr marL="54252" marR="54252" marT="27106" marB="271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0,1</a:t>
                      </a:r>
                    </a:p>
                  </a:txBody>
                  <a:tcPr marL="54252" marR="54252" marT="27106" marB="271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0,1</a:t>
                      </a:r>
                    </a:p>
                  </a:txBody>
                  <a:tcPr marL="54252" marR="54252" marT="27106" marB="2710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</a:tbl>
          </a:graphicData>
        </a:graphic>
      </p:graphicFrame>
      <p:sp>
        <p:nvSpPr>
          <p:cNvPr id="114747" name="Прямоугольник 6"/>
          <p:cNvSpPr>
            <a:spLocks noChangeArrowheads="1"/>
          </p:cNvSpPr>
          <p:nvPr/>
        </p:nvSpPr>
        <p:spPr bwMode="auto">
          <a:xfrm>
            <a:off x="3976688" y="1831975"/>
            <a:ext cx="922337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100">
                <a:solidFill>
                  <a:srgbClr val="000000"/>
                </a:solidFill>
                <a:latin typeface="Arial Narrow" pitchFamily="34" charset="0"/>
              </a:rPr>
              <a:t>(млн. рублей)</a:t>
            </a:r>
            <a:endParaRPr lang="ru-RU" altLang="ru-RU" sz="1100">
              <a:solidFill>
                <a:srgbClr val="000000"/>
              </a:solidFill>
            </a:endParaRPr>
          </a:p>
        </p:txBody>
      </p:sp>
      <p:sp>
        <p:nvSpPr>
          <p:cNvPr id="114748" name="Rectangle 4"/>
          <p:cNvSpPr>
            <a:spLocks noChangeArrowheads="1"/>
          </p:cNvSpPr>
          <p:nvPr/>
        </p:nvSpPr>
        <p:spPr bwMode="auto">
          <a:xfrm>
            <a:off x="2649538" y="-22225"/>
            <a:ext cx="3578225" cy="133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918" tIns="180918" rIns="180918" bIns="180918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100" b="1">
                <a:solidFill>
                  <a:srgbClr val="365F91"/>
                </a:solidFill>
                <a:latin typeface="Arial Narrow" pitchFamily="34" charset="0"/>
              </a:rPr>
              <a:t>МП «Охрана окружающей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100" b="1">
                <a:solidFill>
                  <a:srgbClr val="365F91"/>
                </a:solidFill>
                <a:latin typeface="Arial Narrow" pitchFamily="34" charset="0"/>
              </a:rPr>
              <a:t>среды в городе Рязани»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100" b="1">
                <a:solidFill>
                  <a:srgbClr val="365F91"/>
                </a:solidFill>
                <a:latin typeface="Arial Narrow" pitchFamily="34" charset="0"/>
              </a:rPr>
              <a:t> </a:t>
            </a:r>
            <a:endParaRPr lang="ru-RU" altLang="ru-RU" sz="2100">
              <a:solidFill>
                <a:srgbClr val="000000"/>
              </a:solidFill>
              <a:latin typeface="Arial Narrow" pitchFamily="34" charset="0"/>
              <a:cs typeface="Times New Roman" pitchFamily="18" charset="0"/>
            </a:endParaRPr>
          </a:p>
        </p:txBody>
      </p:sp>
      <p:sp>
        <p:nvSpPr>
          <p:cNvPr id="114749" name="Rectangle 5"/>
          <p:cNvSpPr>
            <a:spLocks noChangeArrowheads="1"/>
          </p:cNvSpPr>
          <p:nvPr/>
        </p:nvSpPr>
        <p:spPr bwMode="auto">
          <a:xfrm>
            <a:off x="2649538" y="336708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14750" name="Rectangle 8"/>
          <p:cNvSpPr>
            <a:spLocks noChangeArrowheads="1"/>
          </p:cNvSpPr>
          <p:nvPr/>
        </p:nvSpPr>
        <p:spPr bwMode="auto">
          <a:xfrm>
            <a:off x="2649538" y="630078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80918" tIns="180918" rIns="180918" bIns="180918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2600" b="1" u="sng">
                <a:solidFill>
                  <a:srgbClr val="365F91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altLang="ru-RU" sz="2600" b="1" u="sng">
                <a:solidFill>
                  <a:srgbClr val="365F91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</a:br>
            <a:endParaRPr lang="ru-RU" altLang="ru-RU" sz="600">
              <a:solidFill>
                <a:srgbClr val="000000"/>
              </a:solidFill>
              <a:ea typeface="Calibri" pitchFamily="34" charset="0"/>
              <a:cs typeface="Times New Roman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2800" b="1" u="sng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altLang="ru-RU" sz="2800" b="1" u="sng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endParaRPr lang="ru-RU" altLang="ru-RU" sz="1200">
              <a:solidFill>
                <a:srgbClr val="000000"/>
              </a:solidFill>
              <a:ea typeface="Calibri" pitchFamily="34" charset="0"/>
              <a:cs typeface="Times New Roman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8604250" y="4894263"/>
            <a:ext cx="539750" cy="241300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  <a:defRPr/>
            </a:pPr>
            <a:r>
              <a:rPr lang="ru-RU" sz="1400" b="1" cap="small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34</a:t>
            </a:r>
            <a:endParaRPr lang="ru-RU" sz="1400" b="1" dirty="0">
              <a:solidFill>
                <a:prstClr val="black"/>
              </a:solidFill>
            </a:endParaRPr>
          </a:p>
        </p:txBody>
      </p:sp>
      <p:sp>
        <p:nvSpPr>
          <p:cNvPr id="114752" name="Picture 2" descr="https://radissonblubelorusskaya.files.wordpress.com/2014/06/green.jpg?w=1024"/>
          <p:cNvSpPr>
            <a:spLocks noChangeAspect="1" noChangeArrowheads="1"/>
          </p:cNvSpPr>
          <p:nvPr/>
        </p:nvSpPr>
        <p:spPr bwMode="auto">
          <a:xfrm>
            <a:off x="6084888" y="123825"/>
            <a:ext cx="2789237" cy="1943100"/>
          </a:xfrm>
          <a:prstGeom prst="rect">
            <a:avLst/>
          </a:prstGeom>
          <a:noFill/>
          <a:ln w="28575">
            <a:solidFill>
              <a:srgbClr val="37609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114753" name="Рисунок 11"/>
          <p:cNvSpPr>
            <a:spLocks noChangeAspect="1" noChangeArrowheads="1"/>
          </p:cNvSpPr>
          <p:nvPr/>
        </p:nvSpPr>
        <p:spPr bwMode="auto">
          <a:xfrm>
            <a:off x="207963" y="123825"/>
            <a:ext cx="2563812" cy="1943100"/>
          </a:xfrm>
          <a:prstGeom prst="rect">
            <a:avLst/>
          </a:prstGeom>
          <a:noFill/>
          <a:ln w="28575">
            <a:solidFill>
              <a:srgbClr val="37609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pic>
        <p:nvPicPr>
          <p:cNvPr id="114754" name="Picture 6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8050" y="120650"/>
            <a:ext cx="2982913" cy="1943100"/>
          </a:xfrm>
          <a:prstGeom prst="rect">
            <a:avLst/>
          </a:prstGeom>
          <a:noFill/>
          <a:ln w="22225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4755" name="Picture 64" descr="C:\Users\КОВЕНЕВА.BUDGET\Desktop\mt-0064-main-page-slider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963" y="123825"/>
            <a:ext cx="2779712" cy="1943100"/>
          </a:xfrm>
          <a:prstGeom prst="rect">
            <a:avLst/>
          </a:prstGeom>
          <a:noFill/>
          <a:ln w="222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706618"/>
              </p:ext>
            </p:extLst>
          </p:nvPr>
        </p:nvGraphicFramePr>
        <p:xfrm>
          <a:off x="539552" y="1900239"/>
          <a:ext cx="7953573" cy="3055753"/>
        </p:xfrm>
        <a:graphic>
          <a:graphicData uri="http://schemas.openxmlformats.org/drawingml/2006/table">
            <a:tbl>
              <a:tblPr/>
              <a:tblGrid>
                <a:gridCol w="6475208"/>
                <a:gridCol w="493319"/>
                <a:gridCol w="491727"/>
                <a:gridCol w="493319"/>
              </a:tblGrid>
              <a:tr h="38347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Наименование мероприятий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52" marR="54252" marT="27126" marB="27126" anchor="ctr" horzOverflow="overflow">
                    <a:lnL w="38100" cap="flat" cmpd="sng" algn="ctr">
                      <a:solidFill>
                        <a:srgbClr val="4D7F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4D7F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2022 год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52" marR="54252" marT="27126" marB="271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4D7F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2023 год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52" marR="54252" marT="27126" marB="271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4D7F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2024 год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52" marR="54252" marT="27126" marB="271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4D7F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4D7F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4861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Всего</a:t>
                      </a:r>
                      <a:endParaRPr kumimoji="0" lang="ru-RU" alt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52" marR="54252" marT="27126" marB="27126" anchor="ctr" horzOverflow="overflow">
                    <a:lnL w="38100" cap="flat" cmpd="sng" algn="ctr">
                      <a:solidFill>
                        <a:srgbClr val="4D7F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166,0</a:t>
                      </a:r>
                    </a:p>
                  </a:txBody>
                  <a:tcPr marL="54252" marR="54252" marT="27126" marB="271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65,4</a:t>
                      </a:r>
                    </a:p>
                  </a:txBody>
                  <a:tcPr marL="54252" marR="54252" marT="27126" marB="271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59,0</a:t>
                      </a:r>
                    </a:p>
                  </a:txBody>
                  <a:tcPr marL="54252" marR="54252" marT="27126" marB="271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4D7F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CBFF"/>
                    </a:solidFill>
                  </a:tcPr>
                </a:tc>
              </a:tr>
              <a:tr h="2693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itchFamily="34" charset="0"/>
                          <a:ea typeface="+mn-ea"/>
                          <a:cs typeface="Times New Roman" pitchFamily="18" charset="0"/>
                        </a:rPr>
                        <a:t>Расходы на реализацию федерального проекта «Жилье» (строительство улиц «Перспективная – 2» и «Перспективная -3)</a:t>
                      </a:r>
                    </a:p>
                  </a:txBody>
                  <a:tcPr marL="54252" marR="54252" marT="27126" marB="27126" anchor="ctr" horzOverflow="overflow">
                    <a:lnL w="38100" cap="flat" cmpd="sng" algn="ctr">
                      <a:solidFill>
                        <a:srgbClr val="4D7F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95,1</a:t>
                      </a:r>
                    </a:p>
                  </a:txBody>
                  <a:tcPr marL="54252" marR="54252" marT="27126" marB="271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54252" marR="54252" marT="27126" marB="271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54252" marR="54252" marT="27126" marB="271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4D7F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  <a:tr h="43348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Реализация проектов в рамках комплексного освоения и развития территорий, предусматривающих обеспечение земельных участков инженерной, социальной и транспортной инфраструктурой</a:t>
                      </a:r>
                    </a:p>
                  </a:txBody>
                  <a:tcPr marL="54252" marR="54252" marT="27126" marB="27126" anchor="ctr" horzOverflow="overflow">
                    <a:lnL w="38100" cap="flat" cmpd="sng" algn="ctr">
                      <a:solidFill>
                        <a:srgbClr val="4D7F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5,3</a:t>
                      </a:r>
                    </a:p>
                  </a:txBody>
                  <a:tcPr marL="54252" marR="54252" marT="27126" marB="271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3,8</a:t>
                      </a:r>
                    </a:p>
                  </a:txBody>
                  <a:tcPr marL="54252" marR="54252" marT="27126" marB="271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2,2</a:t>
                      </a:r>
                    </a:p>
                  </a:txBody>
                  <a:tcPr marL="54252" marR="54252" marT="27126" marB="271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4D7F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  <a:tr h="22630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Разработка градостроительной и проектной документации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54252" marR="54252" marT="27126" marB="27126" anchor="ctr" horzOverflow="overflow">
                    <a:lnL w="38100" cap="flat" cmpd="sng" algn="ctr">
                      <a:solidFill>
                        <a:srgbClr val="4D7F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10,9</a:t>
                      </a:r>
                    </a:p>
                  </a:txBody>
                  <a:tcPr marL="54252" marR="54252" marT="27126" marB="271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6,7</a:t>
                      </a:r>
                    </a:p>
                  </a:txBody>
                  <a:tcPr marL="54252" marR="54252" marT="27126" marB="271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1,7</a:t>
                      </a:r>
                    </a:p>
                  </a:txBody>
                  <a:tcPr marL="54252" marR="54252" marT="27126" marB="271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4D7F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  <a:tr h="3984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Предоставление молодым семьям социальных выплат на приобретение жилья или строительство индивидуального жилого дома</a:t>
                      </a:r>
                    </a:p>
                  </a:txBody>
                  <a:tcPr marL="54252" marR="54252" marT="27126" marB="27126" anchor="ctr" horzOverflow="overflow">
                    <a:lnL w="38100" cap="flat" cmpd="sng" algn="ctr">
                      <a:solidFill>
                        <a:srgbClr val="4D7F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3,5</a:t>
                      </a:r>
                    </a:p>
                  </a:txBody>
                  <a:tcPr marL="54252" marR="54252" marT="27126" marB="271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3,6</a:t>
                      </a:r>
                    </a:p>
                  </a:txBody>
                  <a:tcPr marL="54252" marR="54252" marT="27126" marB="271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3,8</a:t>
                      </a:r>
                    </a:p>
                  </a:txBody>
                  <a:tcPr marL="54252" marR="54252" marT="27126" marB="271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4D7F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  <a:tr h="22630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Льготное ипотечное кредитование</a:t>
                      </a:r>
                    </a:p>
                  </a:txBody>
                  <a:tcPr marL="54252" marR="54252" marT="27126" marB="27126" anchor="ctr" horzOverflow="overflow">
                    <a:lnL w="38100" cap="flat" cmpd="sng" algn="ctr">
                      <a:solidFill>
                        <a:srgbClr val="4D7F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2,6</a:t>
                      </a:r>
                    </a:p>
                  </a:txBody>
                  <a:tcPr marL="54252" marR="54252" marT="27126" marB="271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2,6</a:t>
                      </a:r>
                    </a:p>
                  </a:txBody>
                  <a:tcPr marL="54252" marR="54252" marT="27126" marB="271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2,6</a:t>
                      </a:r>
                    </a:p>
                  </a:txBody>
                  <a:tcPr marL="54252" marR="54252" marT="27126" marB="271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4D7F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  <a:tr h="22630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Субсидирование процентной ставки по банковскому кредиту</a:t>
                      </a:r>
                    </a:p>
                  </a:txBody>
                  <a:tcPr marL="54252" marR="54252" marT="27126" marB="27126" anchor="ctr" horzOverflow="overflow">
                    <a:lnL w="38100" cap="flat" cmpd="sng" algn="ctr">
                      <a:solidFill>
                        <a:srgbClr val="4D7F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9,0</a:t>
                      </a:r>
                    </a:p>
                  </a:txBody>
                  <a:tcPr marL="54252" marR="54252" marT="27126" marB="271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9,0</a:t>
                      </a:r>
                    </a:p>
                  </a:txBody>
                  <a:tcPr marL="54252" marR="54252" marT="27126" marB="271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9,0</a:t>
                      </a:r>
                    </a:p>
                  </a:txBody>
                  <a:tcPr marL="54252" marR="54252" marT="27126" marB="271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4D7F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  <a:tr h="22630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Осмотр местонахождения объекта адресации на территории города Рязани</a:t>
                      </a:r>
                    </a:p>
                  </a:txBody>
                  <a:tcPr marL="54252" marR="54252" marT="27126" marB="27126" anchor="ctr" horzOverflow="overflow">
                    <a:lnL w="38100" cap="flat" cmpd="sng" algn="ctr">
                      <a:solidFill>
                        <a:srgbClr val="4D7F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0,5</a:t>
                      </a:r>
                    </a:p>
                  </a:txBody>
                  <a:tcPr marL="54252" marR="54252" marT="27126" marB="271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0,5</a:t>
                      </a:r>
                    </a:p>
                  </a:txBody>
                  <a:tcPr marL="54252" marR="54252" marT="27126" marB="271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0,5</a:t>
                      </a:r>
                    </a:p>
                  </a:txBody>
                  <a:tcPr marL="54252" marR="54252" marT="27126" marB="271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4D7F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  <a:tr h="24064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Обеспечение деятельности управления капитального строительства</a:t>
                      </a:r>
                    </a:p>
                  </a:txBody>
                  <a:tcPr marL="54252" marR="54252" marT="27126" marB="27126" anchor="ctr" horzOverflow="overflow">
                    <a:lnL w="38100" cap="flat" cmpd="sng" algn="ctr">
                      <a:solidFill>
                        <a:srgbClr val="4D7F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4D7F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39,1</a:t>
                      </a:r>
                    </a:p>
                  </a:txBody>
                  <a:tcPr marL="54252" marR="54252" marT="27126" marB="271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4D7F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39,2</a:t>
                      </a:r>
                    </a:p>
                  </a:txBody>
                  <a:tcPr marL="54252" marR="54252" marT="27126" marB="271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4D7F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39,2</a:t>
                      </a:r>
                    </a:p>
                  </a:txBody>
                  <a:tcPr marL="54252" marR="54252" marT="27126" marB="271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4D7F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4D7F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</a:tbl>
          </a:graphicData>
        </a:graphic>
      </p:graphicFrame>
      <p:sp>
        <p:nvSpPr>
          <p:cNvPr id="65600" name="Прямоугольник 6"/>
          <p:cNvSpPr>
            <a:spLocks noChangeArrowheads="1"/>
          </p:cNvSpPr>
          <p:nvPr/>
        </p:nvSpPr>
        <p:spPr bwMode="auto">
          <a:xfrm>
            <a:off x="4111625" y="1665288"/>
            <a:ext cx="922338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100">
                <a:solidFill>
                  <a:srgbClr val="000000"/>
                </a:solidFill>
                <a:latin typeface="Arial Narrow" pitchFamily="34" charset="0"/>
              </a:rPr>
              <a:t>(млн. рублей)</a:t>
            </a:r>
            <a:endParaRPr lang="ru-RU" altLang="ru-RU" sz="1100">
              <a:solidFill>
                <a:srgbClr val="000000"/>
              </a:solidFill>
            </a:endParaRPr>
          </a:p>
        </p:txBody>
      </p:sp>
      <p:sp>
        <p:nvSpPr>
          <p:cNvPr id="65601" name="Rectangle 4"/>
          <p:cNvSpPr>
            <a:spLocks noChangeArrowheads="1"/>
          </p:cNvSpPr>
          <p:nvPr/>
        </p:nvSpPr>
        <p:spPr bwMode="auto">
          <a:xfrm>
            <a:off x="3111500" y="138113"/>
            <a:ext cx="2922588" cy="101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918" tIns="180918" rIns="180918" bIns="180918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100" b="1">
                <a:solidFill>
                  <a:schemeClr val="tx2"/>
                </a:solidFill>
                <a:latin typeface="Arial Narrow" pitchFamily="34" charset="0"/>
              </a:rPr>
              <a:t>МП «ЖИЛИЩЕ»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100" b="1">
                <a:solidFill>
                  <a:srgbClr val="365F91"/>
                </a:solidFill>
                <a:latin typeface="Arial Narrow" pitchFamily="34" charset="0"/>
              </a:rPr>
              <a:t> </a:t>
            </a:r>
            <a:endParaRPr lang="ru-RU" altLang="ru-RU" sz="2100">
              <a:solidFill>
                <a:srgbClr val="000000"/>
              </a:solidFill>
              <a:latin typeface="Arial Narrow" pitchFamily="34" charset="0"/>
              <a:cs typeface="Times New Roman" pitchFamily="18" charset="0"/>
            </a:endParaRPr>
          </a:p>
        </p:txBody>
      </p:sp>
      <p:sp>
        <p:nvSpPr>
          <p:cNvPr id="65602" name="Rectangle 5"/>
          <p:cNvSpPr>
            <a:spLocks noChangeArrowheads="1"/>
          </p:cNvSpPr>
          <p:nvPr/>
        </p:nvSpPr>
        <p:spPr bwMode="auto">
          <a:xfrm>
            <a:off x="2649538" y="3411538"/>
            <a:ext cx="18415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65603" name="Rectangle 7"/>
          <p:cNvSpPr>
            <a:spLocks noChangeArrowheads="1"/>
          </p:cNvSpPr>
          <p:nvPr/>
        </p:nvSpPr>
        <p:spPr bwMode="auto">
          <a:xfrm>
            <a:off x="2555875" y="3868738"/>
            <a:ext cx="18415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65604" name="Rectangle 8"/>
          <p:cNvSpPr>
            <a:spLocks noChangeArrowheads="1"/>
          </p:cNvSpPr>
          <p:nvPr/>
        </p:nvSpPr>
        <p:spPr bwMode="auto">
          <a:xfrm>
            <a:off x="2649538" y="5654675"/>
            <a:ext cx="365125" cy="174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80918" tIns="180918" rIns="180918" bIns="180918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2600" b="1" u="sng">
                <a:solidFill>
                  <a:srgbClr val="365F91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altLang="ru-RU" sz="2600" b="1" u="sng">
                <a:solidFill>
                  <a:srgbClr val="365F91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</a:br>
            <a:endParaRPr lang="ru-RU" altLang="ru-RU" sz="600">
              <a:solidFill>
                <a:srgbClr val="000000"/>
              </a:solidFill>
              <a:ea typeface="Calibri" pitchFamily="34" charset="0"/>
              <a:cs typeface="Times New Roman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2800" b="1" u="sng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altLang="ru-RU" sz="2800" b="1" u="sng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endParaRPr lang="ru-RU" altLang="ru-RU" sz="1200">
              <a:solidFill>
                <a:srgbClr val="000000"/>
              </a:solidFill>
              <a:ea typeface="Calibri" pitchFamily="34" charset="0"/>
              <a:cs typeface="Times New Roman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8604250" y="4894263"/>
            <a:ext cx="539750" cy="241300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r>
              <a:rPr lang="ru-RU" sz="1400" b="1" cap="small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35</a:t>
            </a:r>
            <a:endParaRPr lang="ru-RU" sz="1400" b="1" cap="small" dirty="0">
              <a:solidFill>
                <a:prstClr val="black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5606" name="Рисунок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4088" y="153988"/>
            <a:ext cx="2835275" cy="1628775"/>
          </a:xfrm>
          <a:prstGeom prst="rect">
            <a:avLst/>
          </a:prstGeom>
          <a:noFill/>
          <a:ln w="222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607" name="Рисунок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8" y="153988"/>
            <a:ext cx="2925762" cy="1628775"/>
          </a:xfrm>
          <a:prstGeom prst="rect">
            <a:avLst/>
          </a:prstGeom>
          <a:noFill/>
          <a:ln w="222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3096888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7694834"/>
              </p:ext>
            </p:extLst>
          </p:nvPr>
        </p:nvGraphicFramePr>
        <p:xfrm>
          <a:off x="467544" y="2066925"/>
          <a:ext cx="8333556" cy="2508851"/>
        </p:xfrm>
        <a:graphic>
          <a:graphicData uri="http://schemas.openxmlformats.org/drawingml/2006/table">
            <a:tbl>
              <a:tblPr/>
              <a:tblGrid>
                <a:gridCol w="6690839"/>
                <a:gridCol w="524049"/>
                <a:gridCol w="522046"/>
                <a:gridCol w="596622"/>
              </a:tblGrid>
              <a:tr h="4399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Наименование мероприятий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46" marR="54246" marT="27123" marB="27123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2022 год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46" marR="54246" marT="27123" marB="271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2023 год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46" marR="54246" marT="27123" marB="271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2024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год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46" marR="54246" marT="27123" marB="271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1111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Всего</a:t>
                      </a:r>
                      <a:endParaRPr kumimoji="0" lang="ru-RU" alt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46" marR="54246" marT="27123" marB="27123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1 074,7</a:t>
                      </a:r>
                    </a:p>
                  </a:txBody>
                  <a:tcPr marL="54246" marR="54246" marT="27123" marB="271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1 092,8</a:t>
                      </a:r>
                    </a:p>
                  </a:txBody>
                  <a:tcPr marL="54246" marR="54246" marT="27123" marB="271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1 157,4</a:t>
                      </a:r>
                    </a:p>
                  </a:txBody>
                  <a:tcPr marL="54246" marR="54246" marT="27123" marB="271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CBFF"/>
                    </a:solidFill>
                  </a:tcPr>
                </a:tc>
              </a:tr>
              <a:tr h="22194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Дополнительное профессиональное образование муниципальных служащих</a:t>
                      </a:r>
                    </a:p>
                  </a:txBody>
                  <a:tcPr marL="54246" marR="54246" marT="27123" marB="27123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0,7</a:t>
                      </a:r>
                    </a:p>
                  </a:txBody>
                  <a:tcPr marL="54246" marR="54246" marT="27123" marB="271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0,7</a:t>
                      </a:r>
                    </a:p>
                  </a:txBody>
                  <a:tcPr marL="54246" marR="54246" marT="27123" marB="271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0,7</a:t>
                      </a:r>
                    </a:p>
                  </a:txBody>
                  <a:tcPr marL="54246" marR="54246" marT="27123" marB="271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  <a:tr h="22194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Управление муниципальным имуществом города Рязани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54246" marR="54246" marT="27123" marB="27123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5,0</a:t>
                      </a:r>
                    </a:p>
                  </a:txBody>
                  <a:tcPr marL="54246" marR="54246" marT="27123" marB="271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5,1</a:t>
                      </a:r>
                    </a:p>
                  </a:txBody>
                  <a:tcPr marL="54246" marR="54246" marT="27123" marB="271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5,1</a:t>
                      </a:r>
                    </a:p>
                  </a:txBody>
                  <a:tcPr marL="54246" marR="54246" marT="27123" marB="271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  <a:tr h="22194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Обеспечение деятельности администрации города Рязани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54246" marR="54246" marT="27123" marB="27123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389,6</a:t>
                      </a:r>
                    </a:p>
                  </a:txBody>
                  <a:tcPr marL="54246" marR="54246" marT="27123" marB="271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386,3</a:t>
                      </a:r>
                    </a:p>
                  </a:txBody>
                  <a:tcPr marL="54246" marR="54246" marT="27123" marB="271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387,6</a:t>
                      </a:r>
                    </a:p>
                  </a:txBody>
                  <a:tcPr marL="54246" marR="54246" marT="27123" marB="271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  <a:tr h="22194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Обеспечение деятельности муниципальных казенных учреждений, подведомственных администрации города Рязани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54246" marR="54246" marT="27123" marB="27123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470,4</a:t>
                      </a:r>
                    </a:p>
                  </a:txBody>
                  <a:tcPr marL="54246" marR="54246" marT="27123" marB="271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446,0</a:t>
                      </a:r>
                    </a:p>
                  </a:txBody>
                  <a:tcPr marL="54246" marR="54246" marT="27123" marB="271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448,3</a:t>
                      </a:r>
                    </a:p>
                  </a:txBody>
                  <a:tcPr marL="54246" marR="54246" marT="27123" marB="271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  <a:tr h="38965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Выполнение переданных государственных полномочий по созданию административных комиссий и определению перечня должностных лиц, уполномоченных составлять протоколы об административных правонарушениях</a:t>
                      </a:r>
                    </a:p>
                  </a:txBody>
                  <a:tcPr marL="54246" marR="54246" marT="27123" marB="27123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1,6</a:t>
                      </a:r>
                    </a:p>
                  </a:txBody>
                  <a:tcPr marL="54246" marR="54246" marT="27123" marB="271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1,6</a:t>
                      </a:r>
                    </a:p>
                  </a:txBody>
                  <a:tcPr marL="54246" marR="54246" marT="27123" marB="271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1,6</a:t>
                      </a:r>
                    </a:p>
                  </a:txBody>
                  <a:tcPr marL="54246" marR="54246" marT="27123" marB="271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  <a:tr h="24016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Обслуживание муниципального долга</a:t>
                      </a:r>
                    </a:p>
                  </a:txBody>
                  <a:tcPr marL="54246" marR="54246" marT="27123" marB="27123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207,3</a:t>
                      </a:r>
                    </a:p>
                  </a:txBody>
                  <a:tcPr marL="54246" marR="54246" marT="27123" marB="271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253</a:t>
                      </a:r>
                    </a:p>
                  </a:txBody>
                  <a:tcPr marL="54246" marR="54246" marT="27123" marB="271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314</a:t>
                      </a:r>
                    </a:p>
                  </a:txBody>
                  <a:tcPr marL="54246" marR="54246" marT="27123" marB="271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  <a:tr h="24016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Создание архива электронных документов администрации города Рязани</a:t>
                      </a:r>
                    </a:p>
                  </a:txBody>
                  <a:tcPr marL="54246" marR="54246" marT="27123" marB="27123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0,1</a:t>
                      </a:r>
                    </a:p>
                  </a:txBody>
                  <a:tcPr marL="54246" marR="54246" marT="27123" marB="271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0,1</a:t>
                      </a:r>
                    </a:p>
                  </a:txBody>
                  <a:tcPr marL="54246" marR="54246" marT="27123" marB="271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0,1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54246" marR="54246" marT="27123" marB="271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</a:tbl>
          </a:graphicData>
        </a:graphic>
      </p:graphicFrame>
      <p:sp>
        <p:nvSpPr>
          <p:cNvPr id="116800" name="Прямоугольник 6"/>
          <p:cNvSpPr>
            <a:spLocks noChangeArrowheads="1"/>
          </p:cNvSpPr>
          <p:nvPr/>
        </p:nvSpPr>
        <p:spPr bwMode="auto">
          <a:xfrm>
            <a:off x="3995738" y="1811338"/>
            <a:ext cx="922337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100">
                <a:solidFill>
                  <a:srgbClr val="000000"/>
                </a:solidFill>
                <a:latin typeface="Arial Narrow" pitchFamily="34" charset="0"/>
              </a:rPr>
              <a:t>(млн. рублей)</a:t>
            </a:r>
            <a:endParaRPr lang="ru-RU" altLang="ru-RU" sz="1100">
              <a:solidFill>
                <a:srgbClr val="000000"/>
              </a:solidFill>
            </a:endParaRPr>
          </a:p>
        </p:txBody>
      </p:sp>
      <p:sp>
        <p:nvSpPr>
          <p:cNvPr id="116801" name="Rectangle 4"/>
          <p:cNvSpPr>
            <a:spLocks noChangeArrowheads="1"/>
          </p:cNvSpPr>
          <p:nvPr/>
        </p:nvSpPr>
        <p:spPr bwMode="auto">
          <a:xfrm>
            <a:off x="1619250" y="153988"/>
            <a:ext cx="5832475" cy="98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918" tIns="180918" rIns="180918" bIns="180918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000" b="1">
                <a:solidFill>
                  <a:srgbClr val="365F91"/>
                </a:solidFill>
                <a:latin typeface="Arial Narrow" pitchFamily="34" charset="0"/>
              </a:rPr>
              <a:t>МП «Повышение эффективности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000" b="1">
                <a:solidFill>
                  <a:srgbClr val="365F91"/>
                </a:solidFill>
                <a:latin typeface="Arial Narrow" pitchFamily="34" charset="0"/>
              </a:rPr>
              <a:t> муниципального управления»</a:t>
            </a:r>
          </a:p>
        </p:txBody>
      </p:sp>
      <p:sp>
        <p:nvSpPr>
          <p:cNvPr id="116802" name="Rectangle 8"/>
          <p:cNvSpPr>
            <a:spLocks noChangeArrowheads="1"/>
          </p:cNvSpPr>
          <p:nvPr/>
        </p:nvSpPr>
        <p:spPr bwMode="auto">
          <a:xfrm>
            <a:off x="2649538" y="630078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80918" tIns="180918" rIns="180918" bIns="180918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2600" b="1" u="sng">
                <a:solidFill>
                  <a:srgbClr val="365F91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altLang="ru-RU" sz="2600" b="1" u="sng">
                <a:solidFill>
                  <a:srgbClr val="365F91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</a:br>
            <a:endParaRPr lang="ru-RU" altLang="ru-RU" sz="600">
              <a:solidFill>
                <a:srgbClr val="000000"/>
              </a:solidFill>
              <a:ea typeface="Calibri" pitchFamily="34" charset="0"/>
              <a:cs typeface="Times New Roman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2800" b="1" u="sng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altLang="ru-RU" sz="2800" b="1" u="sng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endParaRPr lang="ru-RU" altLang="ru-RU" sz="1200">
              <a:solidFill>
                <a:srgbClr val="000000"/>
              </a:solidFill>
              <a:ea typeface="Calibri" pitchFamily="34" charset="0"/>
              <a:cs typeface="Times New Roman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8604250" y="4894263"/>
            <a:ext cx="539750" cy="241300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  <a:defRPr/>
            </a:pPr>
            <a:r>
              <a:rPr lang="ru-RU" sz="1400" b="1" cap="small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36</a:t>
            </a:r>
            <a:endParaRPr lang="ru-RU" sz="1400" b="1" dirty="0">
              <a:solidFill>
                <a:prstClr val="black"/>
              </a:solidFill>
            </a:endParaRPr>
          </a:p>
        </p:txBody>
      </p:sp>
      <p:pic>
        <p:nvPicPr>
          <p:cNvPr id="116804" name="Picture 2" descr="C:\Users\КОВЕНЕВА.BUDGET\Desktop\grafi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125413"/>
            <a:ext cx="2501900" cy="1685925"/>
          </a:xfrm>
          <a:prstGeom prst="rect">
            <a:avLst/>
          </a:prstGeom>
          <a:noFill/>
          <a:ln w="12700">
            <a:solidFill>
              <a:srgbClr val="37609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6805" name="Picture 3" descr="C:\Users\КОВЕНЕВА.BUDGET\Desktop\a47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25413"/>
            <a:ext cx="2470150" cy="1685925"/>
          </a:xfrm>
          <a:prstGeom prst="rect">
            <a:avLst/>
          </a:prstGeom>
          <a:noFill/>
          <a:ln w="12700">
            <a:solidFill>
              <a:srgbClr val="37609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7450043"/>
              </p:ext>
            </p:extLst>
          </p:nvPr>
        </p:nvGraphicFramePr>
        <p:xfrm>
          <a:off x="149225" y="2037338"/>
          <a:ext cx="8599488" cy="3001050"/>
        </p:xfrm>
        <a:graphic>
          <a:graphicData uri="http://schemas.openxmlformats.org/drawingml/2006/table">
            <a:tbl>
              <a:tblPr/>
              <a:tblGrid>
                <a:gridCol w="7001065"/>
                <a:gridCol w="533381"/>
                <a:gridCol w="531661"/>
                <a:gridCol w="533381"/>
              </a:tblGrid>
              <a:tr h="42280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Наименование мероприятий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54" marR="54254" marT="27126" marB="27126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2022 год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54" marR="54254" marT="27126" marB="271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2023 год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54" marR="54254" marT="27126" marB="271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2024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год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54" marR="54254" marT="27126" marB="271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4569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Всего</a:t>
                      </a:r>
                      <a:endParaRPr kumimoji="0" lang="ru-RU" alt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54" marR="54254" marT="27126" marB="27126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   1,07</a:t>
                      </a:r>
                    </a:p>
                  </a:txBody>
                  <a:tcPr marL="54254" marR="54254" marT="27126" marB="271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  1,12</a:t>
                      </a:r>
                    </a:p>
                  </a:txBody>
                  <a:tcPr marL="54254" marR="54254" marT="27126" marB="271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1,16</a:t>
                      </a:r>
                    </a:p>
                  </a:txBody>
                  <a:tcPr marL="54254" marR="54254" marT="27126" marB="271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CBFF"/>
                    </a:solidFill>
                  </a:tcPr>
                </a:tc>
              </a:tr>
              <a:tr h="40238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Проведение мероприятий, направленных на сохранение национальных традиций и религиозных обычаев среди национально-культурных, религиозных и иных национальных общественных объединений города 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54254" marR="54254" marT="27126" marB="27126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0,16</a:t>
                      </a:r>
                    </a:p>
                  </a:txBody>
                  <a:tcPr marL="54254" marR="54254" marT="27126" marB="271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0,17</a:t>
                      </a:r>
                    </a:p>
                  </a:txBody>
                  <a:tcPr marL="54254" marR="54254" marT="27126" marB="271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0,17</a:t>
                      </a:r>
                    </a:p>
                  </a:txBody>
                  <a:tcPr marL="54254" marR="54254" marT="27126" marB="271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  <a:tr h="38953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Проведение мероприятий, направленных на воспитание у детей, подростков и молодежи уважительного отношения к национальным традициям и религиозным обычаям народов, проживающих на территории города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54254" marR="54254" marT="27126" marB="27126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0,45</a:t>
                      </a:r>
                    </a:p>
                  </a:txBody>
                  <a:tcPr marL="54254" marR="54254" marT="27126" marB="271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0,47</a:t>
                      </a:r>
                    </a:p>
                  </a:txBody>
                  <a:tcPr marL="54254" marR="54254" marT="27126" marB="271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0,49</a:t>
                      </a:r>
                    </a:p>
                  </a:txBody>
                  <a:tcPr marL="54254" marR="54254" marT="27126" marB="271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  <a:tr h="38953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Проведение мероприятий, направленных на укрепление межнациональных, межконфессиональных и межкультурных отношений среди жителей города Рязани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54254" marR="54254" marT="27126" marB="27126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0,30</a:t>
                      </a:r>
                    </a:p>
                  </a:txBody>
                  <a:tcPr marL="54254" marR="54254" marT="27126" marB="271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0,31</a:t>
                      </a:r>
                    </a:p>
                  </a:txBody>
                  <a:tcPr marL="54254" marR="54254" marT="27126" marB="271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0,32</a:t>
                      </a:r>
                    </a:p>
                  </a:txBody>
                  <a:tcPr marL="54254" marR="54254" marT="27126" marB="271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  <a:tr h="5755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Проведение конференций, «круглых столов», семинаров, методических совещаний, тематических вечеров, занятий, мастер-классов, интеллектуальных игр по вопросам гармонизации межнациональных, межконфессиональных и межкультурных отношений в городе Рязани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54254" marR="54254" marT="27126" marB="27126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0,10</a:t>
                      </a:r>
                    </a:p>
                  </a:txBody>
                  <a:tcPr marL="54254" marR="54254" marT="27126" marB="271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0,10</a:t>
                      </a:r>
                    </a:p>
                  </a:txBody>
                  <a:tcPr marL="54254" marR="54254" marT="27126" marB="271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0,11</a:t>
                      </a:r>
                    </a:p>
                  </a:txBody>
                  <a:tcPr marL="54254" marR="54254" marT="27126" marB="271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  <a:tr h="45480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Проведение мероприятий, направленных на профилактику межнациональных и межконфессиональных конфликтов посредством информирования и просвещения жителей города Рязани о существующих национальных обычаях, традициях, культурах и религиях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54254" marR="54254" marT="27126" marB="27126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0,06</a:t>
                      </a:r>
                    </a:p>
                  </a:txBody>
                  <a:tcPr marL="54254" marR="54254" marT="27126" marB="271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0,07</a:t>
                      </a:r>
                    </a:p>
                  </a:txBody>
                  <a:tcPr marL="54254" marR="54254" marT="27126" marB="271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0,07</a:t>
                      </a:r>
                    </a:p>
                  </a:txBody>
                  <a:tcPr marL="54254" marR="54254" marT="27126" marB="271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</a:tbl>
          </a:graphicData>
        </a:graphic>
      </p:graphicFrame>
      <p:sp>
        <p:nvSpPr>
          <p:cNvPr id="117804" name="Прямоугольник 6"/>
          <p:cNvSpPr>
            <a:spLocks noChangeArrowheads="1"/>
          </p:cNvSpPr>
          <p:nvPr/>
        </p:nvSpPr>
        <p:spPr bwMode="auto">
          <a:xfrm>
            <a:off x="4049712" y="1731963"/>
            <a:ext cx="1062037" cy="255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100" dirty="0">
                <a:solidFill>
                  <a:srgbClr val="000000"/>
                </a:solidFill>
                <a:latin typeface="Arial Narrow" pitchFamily="34" charset="0"/>
              </a:rPr>
              <a:t>(млн. рублей)</a:t>
            </a:r>
            <a:endParaRPr lang="ru-RU" altLang="ru-RU" sz="1100" dirty="0">
              <a:solidFill>
                <a:srgbClr val="000000"/>
              </a:solidFill>
            </a:endParaRPr>
          </a:p>
        </p:txBody>
      </p:sp>
      <p:sp>
        <p:nvSpPr>
          <p:cNvPr id="117805" name="Rectangle 7"/>
          <p:cNvSpPr>
            <a:spLocks noChangeArrowheads="1"/>
          </p:cNvSpPr>
          <p:nvPr/>
        </p:nvSpPr>
        <p:spPr bwMode="auto">
          <a:xfrm>
            <a:off x="2649538" y="382428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17806" name="Rectangle 8"/>
          <p:cNvSpPr>
            <a:spLocks noChangeArrowheads="1"/>
          </p:cNvSpPr>
          <p:nvPr/>
        </p:nvSpPr>
        <p:spPr bwMode="auto">
          <a:xfrm>
            <a:off x="2649538" y="630078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80918" tIns="180918" rIns="180918" bIns="180918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2600" b="1" u="sng">
                <a:solidFill>
                  <a:srgbClr val="365F91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altLang="ru-RU" sz="2600" b="1" u="sng">
                <a:solidFill>
                  <a:srgbClr val="365F91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</a:br>
            <a:endParaRPr lang="ru-RU" altLang="ru-RU" sz="600">
              <a:solidFill>
                <a:srgbClr val="000000"/>
              </a:solidFill>
              <a:ea typeface="Calibri" pitchFamily="34" charset="0"/>
              <a:cs typeface="Times New Roman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2800" b="1" u="sng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altLang="ru-RU" sz="2800" b="1" u="sng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endParaRPr lang="ru-RU" altLang="ru-RU" sz="1200">
              <a:solidFill>
                <a:srgbClr val="000000"/>
              </a:solidFill>
              <a:ea typeface="Calibri" pitchFamily="34" charset="0"/>
              <a:cs typeface="Times New Roman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8604250" y="4894263"/>
            <a:ext cx="539750" cy="241300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  <a:defRPr/>
            </a:pPr>
            <a:r>
              <a:rPr lang="ru-RU" sz="1400" b="1" cap="small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37</a:t>
            </a:r>
            <a:endParaRPr lang="ru-RU" sz="1400" b="1" dirty="0">
              <a:solidFill>
                <a:prstClr val="black"/>
              </a:solidFill>
            </a:endParaRPr>
          </a:p>
        </p:txBody>
      </p:sp>
      <p:sp>
        <p:nvSpPr>
          <p:cNvPr id="117808" name="Прямоугольник 1"/>
          <p:cNvSpPr>
            <a:spLocks noChangeArrowheads="1"/>
          </p:cNvSpPr>
          <p:nvPr/>
        </p:nvSpPr>
        <p:spPr bwMode="auto">
          <a:xfrm>
            <a:off x="2636838" y="166688"/>
            <a:ext cx="3889375" cy="147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800" b="1" dirty="0">
                <a:solidFill>
                  <a:srgbClr val="365F91"/>
                </a:solidFill>
                <a:latin typeface="Arial Narrow" pitchFamily="34" charset="0"/>
              </a:rPr>
              <a:t>МП «Гармонизация межнациональных (межэтнических),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800" b="1" dirty="0">
                <a:solidFill>
                  <a:srgbClr val="365F91"/>
                </a:solidFill>
                <a:latin typeface="Arial Narrow" pitchFamily="34" charset="0"/>
              </a:rPr>
              <a:t>межконфессиональных и межкультурных отношений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800" b="1" dirty="0">
                <a:solidFill>
                  <a:srgbClr val="365F91"/>
                </a:solidFill>
                <a:latin typeface="Arial Narrow" pitchFamily="34" charset="0"/>
              </a:rPr>
              <a:t> в городе Рязани»</a:t>
            </a:r>
            <a:endParaRPr lang="ru-RU" altLang="ru-RU" sz="1800" dirty="0">
              <a:solidFill>
                <a:srgbClr val="000000"/>
              </a:solidFill>
              <a:latin typeface="Arial Narrow" pitchFamily="34" charset="0"/>
              <a:cs typeface="Times New Roman" pitchFamily="18" charset="0"/>
            </a:endParaRPr>
          </a:p>
        </p:txBody>
      </p:sp>
      <p:pic>
        <p:nvPicPr>
          <p:cNvPr id="117809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27" y="166688"/>
            <a:ext cx="2376487" cy="1704975"/>
          </a:xfrm>
          <a:prstGeom prst="rect">
            <a:avLst/>
          </a:prstGeom>
          <a:noFill/>
          <a:ln w="22225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7810" name="Picture 52" descr="C:\Users\КОВЕНЕВА.BUDGET\Desktop\5c17ab4cec5c30.67043972_mnogonacionalniyKry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4841" y="140320"/>
            <a:ext cx="2376488" cy="1704975"/>
          </a:xfrm>
          <a:prstGeom prst="rect">
            <a:avLst/>
          </a:prstGeom>
          <a:noFill/>
          <a:ln w="222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755650" y="3135313"/>
          <a:ext cx="7372350" cy="1835150"/>
        </p:xfrm>
        <a:graphic>
          <a:graphicData uri="http://schemas.openxmlformats.org/drawingml/2006/table">
            <a:tbl>
              <a:tblPr/>
              <a:tblGrid>
                <a:gridCol w="4127500"/>
                <a:gridCol w="1089025"/>
                <a:gridCol w="1006475"/>
                <a:gridCol w="1149350"/>
              </a:tblGrid>
              <a:tr h="3429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Наименование мероприятий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46" marR="54246" marT="27112" marB="27112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2022 год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46" marR="54246" marT="27112" marB="2711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2023 год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46" marR="54246" marT="27112" marB="2711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2024 год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46" marR="54246" marT="27112" marB="2711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079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Всего</a:t>
                      </a:r>
                      <a:endParaRPr kumimoji="0" lang="ru-RU" alt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46" marR="54246" marT="27112" marB="27112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29,6</a:t>
                      </a:r>
                    </a:p>
                  </a:txBody>
                  <a:tcPr marL="54246" marR="54246" marT="27112" marB="2711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29,6</a:t>
                      </a:r>
                    </a:p>
                  </a:txBody>
                  <a:tcPr marL="54246" marR="54246" marT="27112" marB="2711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29,6</a:t>
                      </a:r>
                    </a:p>
                  </a:txBody>
                  <a:tcPr marL="54246" marR="54246" marT="27112" marB="2711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CBFF"/>
                    </a:solidFill>
                  </a:tcPr>
                </a:tc>
              </a:tr>
              <a:tr h="3905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Calibri" pitchFamily="34" charset="0"/>
                        </a:rPr>
                        <a:t>Благоустройство дворовых территорий города и проездов к ним</a:t>
                      </a:r>
                    </a:p>
                  </a:txBody>
                  <a:tcPr marL="68573" marR="68573" marT="0" marB="0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10,5</a:t>
                      </a:r>
                    </a:p>
                  </a:txBody>
                  <a:tcPr marL="54246" marR="54246" marT="27112" marB="2711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10,5</a:t>
                      </a:r>
                    </a:p>
                  </a:txBody>
                  <a:tcPr marL="54246" marR="54246" marT="27112" marB="2711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10,5</a:t>
                      </a:r>
                    </a:p>
                  </a:txBody>
                  <a:tcPr marL="54246" marR="54246" marT="27112" marB="2711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  <a:tr h="3968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Благоустройство общественных территорий города Рязани</a:t>
                      </a:r>
                    </a:p>
                  </a:txBody>
                  <a:tcPr marL="54246" marR="54246" marT="27112" marB="27112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11,6</a:t>
                      </a:r>
                    </a:p>
                  </a:txBody>
                  <a:tcPr marL="54246" marR="54246" marT="27112" marB="2711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11,6</a:t>
                      </a:r>
                    </a:p>
                  </a:txBody>
                  <a:tcPr marL="54246" marR="54246" marT="27112" marB="2711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11,6</a:t>
                      </a:r>
                    </a:p>
                  </a:txBody>
                  <a:tcPr marL="54246" marR="54246" marT="27112" marB="2711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  <a:tr h="3968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Реализация проектов местных инициатив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54246" marR="54246" marT="27112" marB="27112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7,5</a:t>
                      </a:r>
                    </a:p>
                  </a:txBody>
                  <a:tcPr marL="54246" marR="54246" marT="27112" marB="2711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7,5</a:t>
                      </a:r>
                    </a:p>
                  </a:txBody>
                  <a:tcPr marL="54246" marR="54246" marT="27112" marB="2711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7,5</a:t>
                      </a:r>
                    </a:p>
                  </a:txBody>
                  <a:tcPr marL="54246" marR="54246" marT="27112" marB="2711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</a:tbl>
          </a:graphicData>
        </a:graphic>
      </p:graphicFrame>
      <p:pic>
        <p:nvPicPr>
          <p:cNvPr id="64546" name="Рисунок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760413"/>
            <a:ext cx="2636838" cy="2241550"/>
          </a:xfrm>
          <a:prstGeom prst="rect">
            <a:avLst/>
          </a:prstGeom>
          <a:noFill/>
          <a:ln w="222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4547" name="Прямоугольник 6"/>
          <p:cNvSpPr>
            <a:spLocks noChangeArrowheads="1"/>
          </p:cNvSpPr>
          <p:nvPr/>
        </p:nvSpPr>
        <p:spPr bwMode="auto">
          <a:xfrm>
            <a:off x="4073525" y="2816225"/>
            <a:ext cx="922338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100">
                <a:solidFill>
                  <a:srgbClr val="000000"/>
                </a:solidFill>
                <a:latin typeface="Arial Narrow" pitchFamily="34" charset="0"/>
              </a:rPr>
              <a:t>(млн. рублей)</a:t>
            </a:r>
            <a:endParaRPr lang="ru-RU" altLang="ru-RU" sz="1100">
              <a:solidFill>
                <a:srgbClr val="000000"/>
              </a:solidFill>
            </a:endParaRPr>
          </a:p>
        </p:txBody>
      </p:sp>
      <p:sp>
        <p:nvSpPr>
          <p:cNvPr id="64548" name="Rectangle 4"/>
          <p:cNvSpPr>
            <a:spLocks noChangeArrowheads="1"/>
          </p:cNvSpPr>
          <p:nvPr/>
        </p:nvSpPr>
        <p:spPr bwMode="auto">
          <a:xfrm>
            <a:off x="1619250" y="92075"/>
            <a:ext cx="5832475" cy="147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918" tIns="180918" rIns="180918" bIns="180918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400" b="1" dirty="0">
                <a:solidFill>
                  <a:srgbClr val="1F497D"/>
                </a:solidFill>
                <a:latin typeface="Arial Narrow" pitchFamily="34" charset="0"/>
              </a:rPr>
              <a:t>МП «Формирование современной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400" b="1" dirty="0">
                <a:solidFill>
                  <a:srgbClr val="1F497D"/>
                </a:solidFill>
                <a:latin typeface="Arial Narrow" pitchFamily="34" charset="0"/>
              </a:rPr>
              <a:t> городской среды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400" b="1" dirty="0">
                <a:solidFill>
                  <a:srgbClr val="1F497D"/>
                </a:solidFill>
                <a:latin typeface="Arial Narrow" pitchFamily="34" charset="0"/>
              </a:rPr>
              <a:t>города Рязани»</a:t>
            </a:r>
          </a:p>
        </p:txBody>
      </p:sp>
      <p:sp>
        <p:nvSpPr>
          <p:cNvPr id="64549" name="Rectangle 5"/>
          <p:cNvSpPr>
            <a:spLocks noChangeArrowheads="1"/>
          </p:cNvSpPr>
          <p:nvPr/>
        </p:nvSpPr>
        <p:spPr bwMode="auto">
          <a:xfrm>
            <a:off x="2649538" y="3411538"/>
            <a:ext cx="18415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64550" name="Rectangle 7"/>
          <p:cNvSpPr>
            <a:spLocks noChangeArrowheads="1"/>
          </p:cNvSpPr>
          <p:nvPr/>
        </p:nvSpPr>
        <p:spPr bwMode="auto">
          <a:xfrm>
            <a:off x="2649538" y="3868738"/>
            <a:ext cx="18415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64551" name="Rectangle 8"/>
          <p:cNvSpPr>
            <a:spLocks noChangeArrowheads="1"/>
          </p:cNvSpPr>
          <p:nvPr/>
        </p:nvSpPr>
        <p:spPr bwMode="auto">
          <a:xfrm>
            <a:off x="2649538" y="5654675"/>
            <a:ext cx="365125" cy="174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80918" tIns="180918" rIns="180918" bIns="180918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2600" b="1" u="sng">
                <a:solidFill>
                  <a:srgbClr val="365F91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altLang="ru-RU" sz="2600" b="1" u="sng">
                <a:solidFill>
                  <a:srgbClr val="365F91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</a:br>
            <a:endParaRPr lang="ru-RU" altLang="ru-RU" sz="600">
              <a:solidFill>
                <a:srgbClr val="000000"/>
              </a:solidFill>
              <a:ea typeface="Calibri" pitchFamily="34" charset="0"/>
              <a:cs typeface="Times New Roman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2800" b="1" u="sng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altLang="ru-RU" sz="2800" b="1" u="sng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endParaRPr lang="ru-RU" altLang="ru-RU" sz="1200">
              <a:solidFill>
                <a:srgbClr val="000000"/>
              </a:solidFill>
              <a:ea typeface="Calibri" pitchFamily="34" charset="0"/>
              <a:cs typeface="Times New Roman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8604250" y="4894263"/>
            <a:ext cx="539750" cy="241300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r>
              <a:rPr lang="ru-RU" sz="1400" b="1" cap="small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38</a:t>
            </a:r>
            <a:endParaRPr lang="ru-RU" sz="1400" b="1" cap="small" dirty="0">
              <a:solidFill>
                <a:prstClr val="black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455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913" y="760413"/>
            <a:ext cx="2743200" cy="2241550"/>
          </a:xfrm>
          <a:prstGeom prst="rect">
            <a:avLst/>
          </a:prstGeom>
          <a:noFill/>
          <a:ln w="22225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51156436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C:\Users\КОВЕНЕВА.BUDGET\Desktop\untitled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05225" y="2203450"/>
            <a:ext cx="1730375" cy="1649413"/>
          </a:xfrm>
          <a:prstGeom prst="rect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</a:ln>
        </p:spPr>
      </p:pic>
      <p:sp>
        <p:nvSpPr>
          <p:cNvPr id="9" name="Скругленный прямоугольник 4"/>
          <p:cNvSpPr/>
          <p:nvPr/>
        </p:nvSpPr>
        <p:spPr>
          <a:xfrm>
            <a:off x="4148138" y="1041400"/>
            <a:ext cx="1627187" cy="915988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171450" tIns="171450" rIns="171450" bIns="171450" spcCol="1270" anchor="ctr"/>
          <a:lstStyle/>
          <a:p>
            <a:pPr algn="ctr" defTabSz="2000250" eaLnBrk="1" fontAlgn="auto" hangingPunct="1">
              <a:lnSpc>
                <a:spcPct val="90000"/>
              </a:lnSpc>
              <a:spcAft>
                <a:spcPct val="35000"/>
              </a:spcAft>
              <a:defRPr/>
            </a:pPr>
            <a:endParaRPr lang="ru-RU" sz="45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</a:endParaRPr>
          </a:p>
        </p:txBody>
      </p:sp>
      <p:sp>
        <p:nvSpPr>
          <p:cNvPr id="26" name="Заголовок 1"/>
          <p:cNvSpPr txBox="1">
            <a:spLocks/>
          </p:cNvSpPr>
          <p:nvPr/>
        </p:nvSpPr>
        <p:spPr>
          <a:xfrm>
            <a:off x="8532813" y="4894263"/>
            <a:ext cx="611187" cy="241300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  <a:defRPr/>
            </a:pPr>
            <a:r>
              <a:rPr lang="ru-RU" sz="14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3</a:t>
            </a:r>
            <a:endParaRPr lang="ru-RU" sz="1400" b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pic>
        <p:nvPicPr>
          <p:cNvPr id="82949" name="Picture 2" descr="http://www.lenagold.ru/fon/clipart/d/deng/deng8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2013" y="427038"/>
            <a:ext cx="2101850" cy="177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49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Заголовок 1"/>
          <p:cNvSpPr txBox="1">
            <a:spLocks/>
          </p:cNvSpPr>
          <p:nvPr/>
        </p:nvSpPr>
        <p:spPr>
          <a:xfrm>
            <a:off x="3768725" y="1201738"/>
            <a:ext cx="1368425" cy="323850"/>
          </a:xfrm>
          <a:prstGeom prst="rect">
            <a:avLst/>
          </a:prstGeom>
          <a:noFill/>
        </p:spPr>
        <p:txBody>
          <a:bodyPr>
            <a:normAutofit fontScale="7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</a:t>
            </a:r>
            <a:endParaRPr lang="ru-RU" sz="24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4" name="Группа 23"/>
          <p:cNvGrpSpPr/>
          <p:nvPr/>
        </p:nvGrpSpPr>
        <p:grpSpPr>
          <a:xfrm>
            <a:off x="410711" y="1514143"/>
            <a:ext cx="2476765" cy="1187055"/>
            <a:chOff x="251735" y="-268357"/>
            <a:chExt cx="2918865" cy="1670946"/>
          </a:xfrm>
          <a:solidFill>
            <a:schemeClr val="bg1"/>
          </a:solidFill>
          <a:scene3d>
            <a:camera prst="orthographicFront"/>
            <a:lightRig rig="flat" dir="t"/>
          </a:scene3d>
        </p:grpSpPr>
        <p:sp>
          <p:nvSpPr>
            <p:cNvPr id="30" name="Скругленный прямоугольник 29"/>
            <p:cNvSpPr/>
            <p:nvPr/>
          </p:nvSpPr>
          <p:spPr>
            <a:xfrm>
              <a:off x="251735" y="-268357"/>
              <a:ext cx="2918865" cy="1670946"/>
            </a:xfrm>
            <a:prstGeom prst="roundRect">
              <a:avLst>
                <a:gd name="adj" fmla="val 10000"/>
              </a:avLst>
            </a:prstGeom>
            <a:grpFill/>
            <a:ln w="57150">
              <a:solidFill>
                <a:srgbClr val="0070C0"/>
              </a:solidFill>
            </a:ln>
            <a:sp3d prstMaterial="dkEdge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0"/>
                <a:satOff val="0"/>
                <a:lumOff val="0"/>
                <a:alphaOff val="0"/>
              </a:schemeClr>
            </a:fillRef>
            <a:effectRef idx="2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1" name="Скругленный прямоугольник 4"/>
            <p:cNvSpPr/>
            <p:nvPr/>
          </p:nvSpPr>
          <p:spPr>
            <a:xfrm>
              <a:off x="325468" y="-198684"/>
              <a:ext cx="2807169" cy="1456865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60960" tIns="60960" rIns="60960" bIns="60960" spcCol="1270" anchor="ctr"/>
            <a:lstStyle/>
            <a:p>
              <a:pPr algn="ctr" defTabSz="711200" eaLnBrk="1" fontAlgn="auto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6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Помогает формировать доходную часть бюджета (налог на доходы физических лиц)</a:t>
              </a:r>
            </a:p>
          </p:txBody>
        </p:sp>
      </p:grpSp>
      <p:grpSp>
        <p:nvGrpSpPr>
          <p:cNvPr id="32" name="Группа 31"/>
          <p:cNvGrpSpPr/>
          <p:nvPr/>
        </p:nvGrpSpPr>
        <p:grpSpPr>
          <a:xfrm>
            <a:off x="5940876" y="1514143"/>
            <a:ext cx="2960659" cy="1243227"/>
            <a:chOff x="213772" y="3787875"/>
            <a:chExt cx="2956827" cy="1296144"/>
          </a:xfrm>
          <a:solidFill>
            <a:schemeClr val="bg1"/>
          </a:solidFill>
          <a:scene3d>
            <a:camera prst="orthographicFront"/>
            <a:lightRig rig="flat" dir="t"/>
          </a:scene3d>
        </p:grpSpPr>
        <p:sp>
          <p:nvSpPr>
            <p:cNvPr id="33" name="Скругленный прямоугольник 32"/>
            <p:cNvSpPr/>
            <p:nvPr/>
          </p:nvSpPr>
          <p:spPr>
            <a:xfrm>
              <a:off x="213772" y="3787875"/>
              <a:ext cx="2956827" cy="1296144"/>
            </a:xfrm>
            <a:prstGeom prst="roundRect">
              <a:avLst>
                <a:gd name="adj" fmla="val 10000"/>
              </a:avLst>
            </a:prstGeom>
            <a:grpFill/>
            <a:ln w="57150">
              <a:solidFill>
                <a:srgbClr val="0070C0"/>
              </a:solidFill>
            </a:ln>
            <a:sp3d prstMaterial="dkEdge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11250264"/>
                <a:satOff val="-16880"/>
                <a:lumOff val="-2745"/>
                <a:alphaOff val="0"/>
              </a:schemeClr>
            </a:fillRef>
            <a:effectRef idx="2">
              <a:schemeClr val="accent3">
                <a:hueOff val="11250264"/>
                <a:satOff val="-16880"/>
                <a:lumOff val="-2745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4" name="Скругленный прямоугольник 4"/>
            <p:cNvSpPr/>
            <p:nvPr/>
          </p:nvSpPr>
          <p:spPr>
            <a:xfrm>
              <a:off x="280097" y="3839478"/>
              <a:ext cx="2825619" cy="1200079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60960" tIns="60960" rIns="60960" bIns="60960" spcCol="1270" anchor="ctr"/>
            <a:lstStyle/>
            <a:p>
              <a:pPr algn="ctr" defTabSz="711200" eaLnBrk="1" fontAlgn="auto" hangingPunct="1">
                <a:lnSpc>
                  <a:spcPct val="80000"/>
                </a:lnSpc>
                <a:spcAft>
                  <a:spcPct val="35000"/>
                </a:spcAft>
                <a:defRPr/>
              </a:pPr>
              <a:r>
                <a:rPr lang="ru-RU" sz="16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Получает социальные гарантии – расходная часть бюджета (образование, культура, физическая культура и спорт, социальные выплаты и др.)</a:t>
              </a:r>
            </a:p>
          </p:txBody>
        </p:sp>
      </p:grpSp>
      <p:sp>
        <p:nvSpPr>
          <p:cNvPr id="3" name="Стрелка углом 2"/>
          <p:cNvSpPr/>
          <p:nvPr/>
        </p:nvSpPr>
        <p:spPr>
          <a:xfrm>
            <a:off x="1219200" y="715963"/>
            <a:ext cx="2085975" cy="703262"/>
          </a:xfrm>
          <a:prstGeom prst="ben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36" name="Стрелка углом 35"/>
          <p:cNvSpPr/>
          <p:nvPr/>
        </p:nvSpPr>
        <p:spPr>
          <a:xfrm rot="5400000">
            <a:off x="6513513" y="-73025"/>
            <a:ext cx="630237" cy="2354263"/>
          </a:xfrm>
          <a:prstGeom prst="ben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37" name="Стрелка углом 36"/>
          <p:cNvSpPr/>
          <p:nvPr/>
        </p:nvSpPr>
        <p:spPr>
          <a:xfrm rot="16200000">
            <a:off x="1833563" y="2139950"/>
            <a:ext cx="854075" cy="2282825"/>
          </a:xfrm>
          <a:prstGeom prst="ben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40" name="Стрелка углом 39"/>
          <p:cNvSpPr/>
          <p:nvPr/>
        </p:nvSpPr>
        <p:spPr>
          <a:xfrm rot="10800000">
            <a:off x="5651500" y="2854325"/>
            <a:ext cx="2303463" cy="1066800"/>
          </a:xfrm>
          <a:prstGeom prst="ben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41" name="Заголовок 1"/>
          <p:cNvSpPr txBox="1">
            <a:spLocks/>
          </p:cNvSpPr>
          <p:nvPr/>
        </p:nvSpPr>
        <p:spPr>
          <a:xfrm>
            <a:off x="547688" y="123825"/>
            <a:ext cx="8291512" cy="401638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2400" b="1" cap="all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ГРАЖДАНИН - УЧАСТНИК БЮДЖЕТНОГО ПРОЦЕССА</a:t>
            </a:r>
            <a:endParaRPr lang="ru-RU" sz="2400" b="1" cap="all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913" y="3489325"/>
            <a:ext cx="2303462" cy="217488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1200" b="1" cap="all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Как налогоплательщик</a:t>
            </a:r>
            <a:endParaRPr lang="ru-RU" sz="1200" b="1" cap="all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42" name="Заголовок 1"/>
          <p:cNvSpPr txBox="1">
            <a:spLocks/>
          </p:cNvSpPr>
          <p:nvPr/>
        </p:nvSpPr>
        <p:spPr>
          <a:xfrm>
            <a:off x="5580063" y="3508375"/>
            <a:ext cx="2374900" cy="344488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lnSpc>
                <a:spcPct val="70000"/>
              </a:lnSpc>
              <a:spcAft>
                <a:spcPts val="0"/>
              </a:spcAft>
              <a:defRPr/>
            </a:pPr>
            <a:r>
              <a:rPr lang="ru-RU" sz="1100" b="1" cap="all" dirty="0" smtClean="0">
                <a:solidFill>
                  <a:prstClr val="white"/>
                </a:solidFill>
                <a:latin typeface="Arial Narrow" panose="020B0606020202030204" pitchFamily="34" charset="0"/>
              </a:rPr>
              <a:t>Как получатель социальных гарантий</a:t>
            </a:r>
            <a:endParaRPr lang="ru-RU" sz="1100" b="1" cap="all" dirty="0">
              <a:solidFill>
                <a:prstClr val="white"/>
              </a:solidFill>
              <a:latin typeface="Arial Narrow" panose="020B0606020202030204" pitchFamily="34" charset="0"/>
            </a:endParaRPr>
          </a:p>
        </p:txBody>
      </p:sp>
      <p:sp>
        <p:nvSpPr>
          <p:cNvPr id="25" name="Прямоугольник с двумя скругленными противолежащими углами 24"/>
          <p:cNvSpPr/>
          <p:nvPr/>
        </p:nvSpPr>
        <p:spPr>
          <a:xfrm>
            <a:off x="458788" y="3921125"/>
            <a:ext cx="8208962" cy="1069975"/>
          </a:xfrm>
          <a:prstGeom prst="round2DiagRect">
            <a:avLst/>
          </a:prstGeom>
          <a:solidFill>
            <a:srgbClr val="9FCFFF"/>
          </a:solidFill>
          <a:ln w="22225"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Граждане – как налогоплательщики, и как потребители общественных благ – должны быть уверены в том, что передаваемые ими в распоряжение государства средства используются прозрачно и эффективно, приносят конкретные результаты как для общества в целом, так и для каждой семьи, для каждого человека.</a:t>
            </a:r>
          </a:p>
        </p:txBody>
      </p:sp>
    </p:spTree>
  </p:cSld>
  <p:clrMapOvr>
    <a:masterClrMapping/>
  </p:clrMapOvr>
  <p:transition spd="slow" advClick="0" advTm="2000">
    <p:circl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323850" y="1665288"/>
          <a:ext cx="8280400" cy="3338516"/>
        </p:xfrm>
        <a:graphic>
          <a:graphicData uri="http://schemas.openxmlformats.org/drawingml/2006/table">
            <a:tbl>
              <a:tblPr/>
              <a:tblGrid>
                <a:gridCol w="6552473"/>
                <a:gridCol w="576042"/>
                <a:gridCol w="574431"/>
                <a:gridCol w="577454"/>
              </a:tblGrid>
              <a:tr h="39594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Наименование мероприятий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44" marR="54244" marT="27127" marB="27127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2022 год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44" marR="54244" marT="27127" marB="271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2023 год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44" marR="54244" marT="27127" marB="271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2024 год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44" marR="54244" marT="27127" marB="2712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4704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Всего</a:t>
                      </a:r>
                      <a:endParaRPr kumimoji="0" lang="ru-RU" alt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44" marR="54244" marT="27127" marB="27127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725,3</a:t>
                      </a:r>
                    </a:p>
                  </a:txBody>
                  <a:tcPr marL="54244" marR="54244" marT="27127" marB="271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643,5</a:t>
                      </a:r>
                    </a:p>
                  </a:txBody>
                  <a:tcPr marL="54244" marR="54244" marT="27127" marB="271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661,0</a:t>
                      </a:r>
                    </a:p>
                  </a:txBody>
                  <a:tcPr marL="54244" marR="54244" marT="27127" marB="2712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CBFF"/>
                    </a:solidFill>
                  </a:tcPr>
                </a:tc>
              </a:tr>
              <a:tr h="22189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Социальная поддержка граждан,  находящихся в тяжелой жизненной ситуации</a:t>
                      </a:r>
                    </a:p>
                  </a:txBody>
                  <a:tcPr marL="54244" marR="54244" marT="27127" marB="27127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24,6</a:t>
                      </a:r>
                    </a:p>
                  </a:txBody>
                  <a:tcPr marL="54244" marR="54244" marT="27127" marB="271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25,4</a:t>
                      </a:r>
                    </a:p>
                  </a:txBody>
                  <a:tcPr marL="54244" marR="54244" marT="27127" marB="271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26,1</a:t>
                      </a:r>
                    </a:p>
                  </a:txBody>
                  <a:tcPr marL="54244" marR="54244" marT="27127" marB="2712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  <a:tr h="22189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Обеспечение ежемесячными выплатами отдельных категорий граждан</a:t>
                      </a:r>
                    </a:p>
                  </a:txBody>
                  <a:tcPr marL="54244" marR="54244" marT="27127" marB="27127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42,5</a:t>
                      </a:r>
                    </a:p>
                  </a:txBody>
                  <a:tcPr marL="54244" marR="54244" marT="27127" marB="271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44,1</a:t>
                      </a:r>
                    </a:p>
                  </a:txBody>
                  <a:tcPr marL="54244" marR="54244" marT="27127" marB="271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45,5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54244" marR="54244" marT="27127" marB="2712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  <a:tr h="22189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Предоставление  выплат и гарантий Почетным гражданам города Рязани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68" marR="68568" marT="0" marB="0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2,2</a:t>
                      </a:r>
                    </a:p>
                  </a:txBody>
                  <a:tcPr marL="54244" marR="54244" marT="27127" marB="271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2,5</a:t>
                      </a:r>
                    </a:p>
                  </a:txBody>
                  <a:tcPr marL="54244" marR="54244" marT="27127" marB="271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2,5</a:t>
                      </a:r>
                    </a:p>
                  </a:txBody>
                  <a:tcPr marL="54244" marR="54244" marT="27127" marB="2712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  <a:tr h="24982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Льготный </a:t>
                      </a: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проезд на городском транспорте  отдельных категорий граждан </a:t>
                      </a:r>
                    </a:p>
                  </a:txBody>
                  <a:tcPr marL="54244" marR="54244" marT="27127" marB="27127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375,0</a:t>
                      </a:r>
                    </a:p>
                  </a:txBody>
                  <a:tcPr marL="54244" marR="54244" marT="27127" marB="271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275,9</a:t>
                      </a:r>
                    </a:p>
                  </a:txBody>
                  <a:tcPr marL="54244" marR="54244" marT="27127" marB="271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276,4</a:t>
                      </a:r>
                    </a:p>
                  </a:txBody>
                  <a:tcPr marL="54244" marR="54244" marT="27127" marB="2712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  <a:tr h="38953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Реализация переданных государственных полномочий в сфере обеспечения льготных категорий граждан жилыми помещениями</a:t>
                      </a:r>
                    </a:p>
                  </a:txBody>
                  <a:tcPr marL="54244" marR="54244" marT="27127" marB="27127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133,2</a:t>
                      </a:r>
                    </a:p>
                  </a:txBody>
                  <a:tcPr marL="54244" marR="54244" marT="27127" marB="271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144,2</a:t>
                      </a:r>
                    </a:p>
                  </a:txBody>
                  <a:tcPr marL="54244" marR="54244" marT="27127" marB="271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155,8</a:t>
                      </a:r>
                    </a:p>
                  </a:txBody>
                  <a:tcPr marL="54244" marR="54244" marT="27127" marB="2712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  <a:tr h="22189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Осуществление переданных государственных полномочий по опеке и попечительству</a:t>
                      </a:r>
                    </a:p>
                  </a:txBody>
                  <a:tcPr marL="54244" marR="54244" marT="27127" marB="27127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81,3</a:t>
                      </a:r>
                    </a:p>
                  </a:txBody>
                  <a:tcPr marL="54244" marR="54244" marT="27127" marB="271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84,5</a:t>
                      </a:r>
                    </a:p>
                  </a:txBody>
                  <a:tcPr marL="54244" marR="54244" marT="27127" marB="271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87,4</a:t>
                      </a:r>
                    </a:p>
                  </a:txBody>
                  <a:tcPr marL="54244" marR="54244" marT="27127" marB="2712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  <a:tr h="38953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Выплаты денежных средств на вознаграждение, причитающееся приемным родителям, патронатным воспитателям, на предоставление мер социальной поддержки приемным семьям</a:t>
                      </a:r>
                    </a:p>
                  </a:txBody>
                  <a:tcPr marL="54244" marR="54244" marT="27127" marB="27127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10,1</a:t>
                      </a:r>
                    </a:p>
                  </a:txBody>
                  <a:tcPr marL="54244" marR="54244" marT="27127" marB="271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10,5</a:t>
                      </a:r>
                    </a:p>
                  </a:txBody>
                  <a:tcPr marL="54244" marR="54244" marT="27127" marB="271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10,9</a:t>
                      </a:r>
                    </a:p>
                  </a:txBody>
                  <a:tcPr marL="54244" marR="54244" marT="27127" marB="2712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  <a:tr h="38953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Выплаты компенсации родительской платы за присмотр и уход за детьми в образовательных организациях, реализующих образовательную программу дошкольного образования</a:t>
                      </a:r>
                    </a:p>
                  </a:txBody>
                  <a:tcPr marL="54244" marR="54244" marT="27127" marB="27127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53,9</a:t>
                      </a:r>
                    </a:p>
                  </a:txBody>
                  <a:tcPr marL="54244" marR="54244" marT="27127" marB="271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53,9</a:t>
                      </a:r>
                    </a:p>
                  </a:txBody>
                  <a:tcPr marL="54244" marR="54244" marT="27127" marB="271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53,9</a:t>
                      </a:r>
                    </a:p>
                  </a:txBody>
                  <a:tcPr marL="54244" marR="54244" marT="27127" marB="2712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  <a:tr h="38953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Возмещение недополученных доходов, связанных с предоставлением дополнительных мер социальной поддержки и социальной помощи отдельным категориям граждан по оплате за услуги по помывке в бане (общее отделение)</a:t>
                      </a:r>
                    </a:p>
                  </a:txBody>
                  <a:tcPr marL="54244" marR="54244" marT="27127" marB="27127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2,5</a:t>
                      </a:r>
                    </a:p>
                  </a:txBody>
                  <a:tcPr marL="54244" marR="54244" marT="27127" marB="271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2,5</a:t>
                      </a:r>
                    </a:p>
                  </a:txBody>
                  <a:tcPr marL="54244" marR="54244" marT="27127" marB="271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2,5</a:t>
                      </a:r>
                    </a:p>
                  </a:txBody>
                  <a:tcPr marL="54244" marR="54244" marT="27127" marB="2712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</a:tbl>
          </a:graphicData>
        </a:graphic>
      </p:graphicFrame>
      <p:pic>
        <p:nvPicPr>
          <p:cNvPr id="5184" name="Рисунок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3575" y="123825"/>
            <a:ext cx="1835150" cy="1338263"/>
          </a:xfrm>
          <a:prstGeom prst="rect">
            <a:avLst/>
          </a:prstGeom>
          <a:noFill/>
          <a:ln w="222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85" name="Прямоугольник 6"/>
          <p:cNvSpPr>
            <a:spLocks noChangeArrowheads="1"/>
          </p:cNvSpPr>
          <p:nvPr/>
        </p:nvSpPr>
        <p:spPr bwMode="auto">
          <a:xfrm>
            <a:off x="4073525" y="1377950"/>
            <a:ext cx="922338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100" smtClean="0">
                <a:solidFill>
                  <a:srgbClr val="000000"/>
                </a:solidFill>
                <a:latin typeface="Arial Narrow" pitchFamily="34" charset="0"/>
              </a:rPr>
              <a:t>(млн. рублей)</a:t>
            </a:r>
            <a:endParaRPr lang="ru-RU" altLang="ru-RU" sz="1100" smtClean="0">
              <a:solidFill>
                <a:srgbClr val="000000"/>
              </a:solidFill>
            </a:endParaRPr>
          </a:p>
        </p:txBody>
      </p:sp>
      <p:sp>
        <p:nvSpPr>
          <p:cNvPr id="5186" name="Rectangle 4"/>
          <p:cNvSpPr>
            <a:spLocks noChangeArrowheads="1"/>
          </p:cNvSpPr>
          <p:nvPr/>
        </p:nvSpPr>
        <p:spPr bwMode="auto">
          <a:xfrm>
            <a:off x="1619250" y="0"/>
            <a:ext cx="5832475" cy="1289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918" tIns="180918" rIns="180918" bIns="180918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000" b="1" dirty="0" smtClean="0">
                <a:solidFill>
                  <a:srgbClr val="1F497D"/>
                </a:solidFill>
                <a:latin typeface="Arial Narrow" pitchFamily="34" charset="0"/>
              </a:rPr>
              <a:t>МП «Обеспечение социальной поддержкой, гарантиями и выплатами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000" b="1" dirty="0" smtClean="0">
                <a:solidFill>
                  <a:srgbClr val="1F497D"/>
                </a:solidFill>
                <a:latin typeface="Arial Narrow" pitchFamily="34" charset="0"/>
              </a:rPr>
              <a:t> отдельных категорий граждан»</a:t>
            </a:r>
          </a:p>
        </p:txBody>
      </p:sp>
      <p:sp>
        <p:nvSpPr>
          <p:cNvPr id="5187" name="Rectangle 5"/>
          <p:cNvSpPr>
            <a:spLocks noChangeArrowheads="1"/>
          </p:cNvSpPr>
          <p:nvPr/>
        </p:nvSpPr>
        <p:spPr bwMode="auto">
          <a:xfrm>
            <a:off x="2649538" y="3411538"/>
            <a:ext cx="18415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 smtClean="0">
              <a:solidFill>
                <a:srgbClr val="000000"/>
              </a:solidFill>
            </a:endParaRPr>
          </a:p>
        </p:txBody>
      </p:sp>
      <p:sp>
        <p:nvSpPr>
          <p:cNvPr id="5188" name="Rectangle 7"/>
          <p:cNvSpPr>
            <a:spLocks noChangeArrowheads="1"/>
          </p:cNvSpPr>
          <p:nvPr/>
        </p:nvSpPr>
        <p:spPr bwMode="auto">
          <a:xfrm>
            <a:off x="2649538" y="3868738"/>
            <a:ext cx="18415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 smtClean="0">
              <a:solidFill>
                <a:srgbClr val="000000"/>
              </a:solidFill>
            </a:endParaRPr>
          </a:p>
        </p:txBody>
      </p:sp>
      <p:sp>
        <p:nvSpPr>
          <p:cNvPr id="5189" name="Rectangle 8"/>
          <p:cNvSpPr>
            <a:spLocks noChangeArrowheads="1"/>
          </p:cNvSpPr>
          <p:nvPr/>
        </p:nvSpPr>
        <p:spPr bwMode="auto">
          <a:xfrm>
            <a:off x="2659063" y="5654675"/>
            <a:ext cx="365125" cy="174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80918" tIns="180918" rIns="180918" bIns="180918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2600" b="1" u="sng" smtClean="0">
                <a:solidFill>
                  <a:srgbClr val="365F91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altLang="ru-RU" sz="2600" b="1" u="sng" smtClean="0">
                <a:solidFill>
                  <a:srgbClr val="365F91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</a:br>
            <a:endParaRPr lang="ru-RU" altLang="ru-RU" sz="600" smtClean="0">
              <a:solidFill>
                <a:srgbClr val="000000"/>
              </a:solidFill>
              <a:ea typeface="Calibri" pitchFamily="34" charset="0"/>
              <a:cs typeface="Times New Roman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2800" b="1" u="sng" smtClean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altLang="ru-RU" sz="2800" b="1" u="sng" smtClean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endParaRPr lang="ru-RU" altLang="ru-RU" sz="1200" smtClean="0">
              <a:solidFill>
                <a:srgbClr val="000000"/>
              </a:solidFill>
              <a:ea typeface="Calibri" pitchFamily="34" charset="0"/>
              <a:cs typeface="Times New Roman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ru-RU" altLang="ru-RU" sz="1800" smtClean="0">
              <a:solidFill>
                <a:srgbClr val="000000"/>
              </a:solidFill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8604250" y="4894263"/>
            <a:ext cx="539750" cy="241300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1400" b="1" cap="small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39</a:t>
            </a:r>
            <a:endParaRPr lang="ru-RU" sz="1400" b="1" dirty="0">
              <a:solidFill>
                <a:prstClr val="black"/>
              </a:solidFill>
            </a:endParaRPr>
          </a:p>
        </p:txBody>
      </p:sp>
      <p:pic>
        <p:nvPicPr>
          <p:cNvPr id="519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23825"/>
            <a:ext cx="1914525" cy="1338263"/>
          </a:xfrm>
          <a:prstGeom prst="rect">
            <a:avLst/>
          </a:prstGeom>
          <a:noFill/>
          <a:ln w="22225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62210225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2736216"/>
              </p:ext>
            </p:extLst>
          </p:nvPr>
        </p:nvGraphicFramePr>
        <p:xfrm>
          <a:off x="323850" y="2715766"/>
          <a:ext cx="8496622" cy="1821917"/>
        </p:xfrm>
        <a:graphic>
          <a:graphicData uri="http://schemas.openxmlformats.org/drawingml/2006/table">
            <a:tbl>
              <a:tblPr/>
              <a:tblGrid>
                <a:gridCol w="6624414"/>
                <a:gridCol w="648072"/>
                <a:gridCol w="576064"/>
                <a:gridCol w="648072"/>
              </a:tblGrid>
              <a:tr h="43204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Наименование мероприятий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44" marR="54244" marT="27127" marB="27127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2022 год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44" marR="54244" marT="27127" marB="271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2023 год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44" marR="54244" marT="27127" marB="271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2024 год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44" marR="54244" marT="27127" marB="2712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1283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Всего</a:t>
                      </a:r>
                      <a:endParaRPr kumimoji="0" lang="ru-RU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44" marR="54244" marT="27127" marB="27127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3,3</a:t>
                      </a:r>
                    </a:p>
                  </a:txBody>
                  <a:tcPr marL="54244" marR="54244" marT="27127" marB="271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643,5</a:t>
                      </a:r>
                    </a:p>
                  </a:txBody>
                  <a:tcPr marL="54244" marR="54244" marT="27127" marB="271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661,0</a:t>
                      </a:r>
                    </a:p>
                  </a:txBody>
                  <a:tcPr marL="54244" marR="54244" marT="27127" marB="2712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CBFF"/>
                    </a:solidFill>
                  </a:tcPr>
                </a:tc>
              </a:tr>
              <a:tr h="43204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Организация предоставления муниципальных услуг в электронной форме</a:t>
                      </a:r>
                    </a:p>
                  </a:txBody>
                  <a:tcPr marL="54244" marR="54244" marT="27127" marB="27127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0,7</a:t>
                      </a:r>
                    </a:p>
                  </a:txBody>
                  <a:tcPr marL="54244" marR="54244" marT="27127" marB="271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0,7</a:t>
                      </a:r>
                    </a:p>
                  </a:txBody>
                  <a:tcPr marL="54244" marR="54244" marT="27127" marB="271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0,7</a:t>
                      </a:r>
                    </a:p>
                  </a:txBody>
                  <a:tcPr marL="54244" marR="54244" marT="27127" marB="2712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  <a:tr h="43204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Информатизация администрации города Рязани</a:t>
                      </a:r>
                    </a:p>
                  </a:txBody>
                  <a:tcPr marL="54244" marR="54244" marT="27127" marB="27127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2,6</a:t>
                      </a:r>
                    </a:p>
                  </a:txBody>
                  <a:tcPr marL="54244" marR="54244" marT="27127" marB="271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2,8</a:t>
                      </a:r>
                    </a:p>
                  </a:txBody>
                  <a:tcPr marL="54244" marR="54244" marT="27127" marB="271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2,9</a:t>
                      </a:r>
                    </a:p>
                  </a:txBody>
                  <a:tcPr marL="54244" marR="54244" marT="27127" marB="2712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</a:tbl>
          </a:graphicData>
        </a:graphic>
      </p:graphicFrame>
      <p:pic>
        <p:nvPicPr>
          <p:cNvPr id="5184" name="Рисунок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16215" y="224864"/>
            <a:ext cx="2357909" cy="2101882"/>
          </a:xfrm>
          <a:prstGeom prst="rect">
            <a:avLst/>
          </a:prstGeom>
          <a:noFill/>
          <a:ln w="222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85" name="Прямоугольник 6"/>
          <p:cNvSpPr>
            <a:spLocks noChangeArrowheads="1"/>
          </p:cNvSpPr>
          <p:nvPr/>
        </p:nvSpPr>
        <p:spPr bwMode="auto">
          <a:xfrm>
            <a:off x="4073525" y="2211710"/>
            <a:ext cx="922338" cy="216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100" dirty="0" smtClean="0">
                <a:solidFill>
                  <a:srgbClr val="000000"/>
                </a:solidFill>
                <a:latin typeface="Arial Narrow" pitchFamily="34" charset="0"/>
              </a:rPr>
              <a:t>(млн. рублей)</a:t>
            </a:r>
            <a:endParaRPr lang="ru-RU" altLang="ru-RU" sz="1100" dirty="0" smtClean="0">
              <a:solidFill>
                <a:srgbClr val="000000"/>
              </a:solidFill>
            </a:endParaRPr>
          </a:p>
        </p:txBody>
      </p:sp>
      <p:sp>
        <p:nvSpPr>
          <p:cNvPr id="5186" name="Rectangle 4"/>
          <p:cNvSpPr>
            <a:spLocks noChangeArrowheads="1"/>
          </p:cNvSpPr>
          <p:nvPr/>
        </p:nvSpPr>
        <p:spPr bwMode="auto">
          <a:xfrm>
            <a:off x="1619250" y="154064"/>
            <a:ext cx="5832475" cy="9809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918" tIns="180918" rIns="180918" bIns="180918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000" b="1" dirty="0" smtClean="0">
                <a:solidFill>
                  <a:srgbClr val="1F497D"/>
                </a:solidFill>
                <a:latin typeface="Arial Narrow" pitchFamily="34" charset="0"/>
              </a:rPr>
              <a:t>МП «</a:t>
            </a:r>
            <a:r>
              <a:rPr lang="ru-RU" altLang="ru-RU" sz="2000" b="1" dirty="0" err="1" smtClean="0">
                <a:solidFill>
                  <a:srgbClr val="1F497D"/>
                </a:solidFill>
                <a:latin typeface="Arial Narrow" pitchFamily="34" charset="0"/>
              </a:rPr>
              <a:t>Цифровизация</a:t>
            </a:r>
            <a:r>
              <a:rPr lang="ru-RU" altLang="ru-RU" sz="2000" b="1" dirty="0" smtClean="0">
                <a:solidFill>
                  <a:srgbClr val="1F497D"/>
                </a:solidFill>
                <a:latin typeface="Arial Narrow" pitchFamily="34" charset="0"/>
              </a:rPr>
              <a:t>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000" b="1" dirty="0" smtClean="0">
                <a:solidFill>
                  <a:srgbClr val="1F497D"/>
                </a:solidFill>
                <a:latin typeface="Arial Narrow" pitchFamily="34" charset="0"/>
              </a:rPr>
              <a:t>городской среды»</a:t>
            </a:r>
          </a:p>
        </p:txBody>
      </p:sp>
      <p:sp>
        <p:nvSpPr>
          <p:cNvPr id="5187" name="Rectangle 5"/>
          <p:cNvSpPr>
            <a:spLocks noChangeArrowheads="1"/>
          </p:cNvSpPr>
          <p:nvPr/>
        </p:nvSpPr>
        <p:spPr bwMode="auto">
          <a:xfrm>
            <a:off x="2649538" y="3411538"/>
            <a:ext cx="18415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 smtClean="0">
              <a:solidFill>
                <a:srgbClr val="000000"/>
              </a:solidFill>
            </a:endParaRPr>
          </a:p>
        </p:txBody>
      </p:sp>
      <p:sp>
        <p:nvSpPr>
          <p:cNvPr id="5188" name="Rectangle 7"/>
          <p:cNvSpPr>
            <a:spLocks noChangeArrowheads="1"/>
          </p:cNvSpPr>
          <p:nvPr/>
        </p:nvSpPr>
        <p:spPr bwMode="auto">
          <a:xfrm>
            <a:off x="2649538" y="3868738"/>
            <a:ext cx="18415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 smtClean="0">
              <a:solidFill>
                <a:srgbClr val="000000"/>
              </a:solidFill>
            </a:endParaRPr>
          </a:p>
        </p:txBody>
      </p:sp>
      <p:sp>
        <p:nvSpPr>
          <p:cNvPr id="5189" name="Rectangle 8"/>
          <p:cNvSpPr>
            <a:spLocks noChangeArrowheads="1"/>
          </p:cNvSpPr>
          <p:nvPr/>
        </p:nvSpPr>
        <p:spPr bwMode="auto">
          <a:xfrm>
            <a:off x="2659063" y="5654675"/>
            <a:ext cx="365125" cy="174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80918" tIns="180918" rIns="180918" bIns="180918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2600" b="1" u="sng" smtClean="0">
                <a:solidFill>
                  <a:srgbClr val="365F91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altLang="ru-RU" sz="2600" b="1" u="sng" smtClean="0">
                <a:solidFill>
                  <a:srgbClr val="365F91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</a:br>
            <a:endParaRPr lang="ru-RU" altLang="ru-RU" sz="600" smtClean="0">
              <a:solidFill>
                <a:srgbClr val="000000"/>
              </a:solidFill>
              <a:ea typeface="Calibri" pitchFamily="34" charset="0"/>
              <a:cs typeface="Times New Roman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2800" b="1" u="sng" smtClean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altLang="ru-RU" sz="2800" b="1" u="sng" smtClean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endParaRPr lang="ru-RU" altLang="ru-RU" sz="1200" smtClean="0">
              <a:solidFill>
                <a:srgbClr val="000000"/>
              </a:solidFill>
              <a:ea typeface="Calibri" pitchFamily="34" charset="0"/>
              <a:cs typeface="Times New Roman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ru-RU" altLang="ru-RU" sz="1800" smtClean="0">
              <a:solidFill>
                <a:srgbClr val="000000"/>
              </a:solidFill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8604250" y="4894263"/>
            <a:ext cx="539750" cy="241300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1400" b="1" cap="small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40</a:t>
            </a:r>
            <a:endParaRPr lang="ru-RU" sz="1400" b="1" dirty="0">
              <a:solidFill>
                <a:prstClr val="black"/>
              </a:solidFill>
            </a:endParaRPr>
          </a:p>
        </p:txBody>
      </p:sp>
      <p:pic>
        <p:nvPicPr>
          <p:cNvPr id="5191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0995" y="224864"/>
            <a:ext cx="2689943" cy="1986846"/>
          </a:xfrm>
          <a:prstGeom prst="rect">
            <a:avLst/>
          </a:prstGeom>
          <a:noFill/>
          <a:ln w="22225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03475835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9694769"/>
              </p:ext>
            </p:extLst>
          </p:nvPr>
        </p:nvGraphicFramePr>
        <p:xfrm>
          <a:off x="646113" y="3076575"/>
          <a:ext cx="7934325" cy="1870031"/>
        </p:xfrm>
        <a:graphic>
          <a:graphicData uri="http://schemas.openxmlformats.org/drawingml/2006/table">
            <a:tbl>
              <a:tblPr/>
              <a:tblGrid>
                <a:gridCol w="6459537"/>
                <a:gridCol w="492125"/>
                <a:gridCol w="490538"/>
                <a:gridCol w="492125"/>
              </a:tblGrid>
              <a:tr h="47484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Наименование программ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52" marR="54252" marT="27109" marB="27109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2022 год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52" marR="54252" marT="27109" marB="271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2023 год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52" marR="54252" marT="27109" marB="271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2024 год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52" marR="54252" marT="27109" marB="2710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6506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Всего</a:t>
                      </a: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52" marR="54252" marT="27109" marB="27109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1 100,5</a:t>
                      </a:r>
                    </a:p>
                  </a:txBody>
                  <a:tcPr marL="54252" marR="54252" marT="27109" marB="271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1 117,4</a:t>
                      </a:r>
                    </a:p>
                  </a:txBody>
                  <a:tcPr marL="54252" marR="54252" marT="27109" marB="271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1182,5</a:t>
                      </a:r>
                    </a:p>
                  </a:txBody>
                  <a:tcPr marL="54252" marR="54252" marT="27109" marB="2710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CBFF"/>
                    </a:solidFill>
                  </a:tcPr>
                </a:tc>
              </a:tr>
              <a:tr h="26824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МП «Повышение эффективности муниципального управления»</a:t>
                      </a:r>
                    </a:p>
                  </a:txBody>
                  <a:tcPr marL="54252" marR="54252" marT="27109" marB="27109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1 074,7</a:t>
                      </a:r>
                    </a:p>
                  </a:txBody>
                  <a:tcPr marL="54252" marR="54252" marT="27109" marB="271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1 092,8</a:t>
                      </a:r>
                    </a:p>
                  </a:txBody>
                  <a:tcPr marL="54252" marR="54252" marT="27109" marB="271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1 157,4</a:t>
                      </a:r>
                    </a:p>
                  </a:txBody>
                  <a:tcPr marL="54252" marR="54252" marT="27109" marB="2710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  <a:tr h="28729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МП «Профилактика правонарушений в городе Рязани»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54252" marR="54252" marT="27109" marB="27109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16,9</a:t>
                      </a:r>
                    </a:p>
                  </a:txBody>
                  <a:tcPr marL="54252" marR="54252" marT="27109" marB="271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16,1</a:t>
                      </a:r>
                    </a:p>
                  </a:txBody>
                  <a:tcPr marL="54252" marR="54252" marT="27109" marB="271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16,2</a:t>
                      </a:r>
                    </a:p>
                  </a:txBody>
                  <a:tcPr marL="54252" marR="54252" marT="27109" marB="2710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  <a:tr h="28729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МП «Стимулирование развития экономики в городе Рязани»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54252" marR="54252" marT="27109" marB="27109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5,6</a:t>
                      </a:r>
                    </a:p>
                  </a:txBody>
                  <a:tcPr marL="54252" marR="54252" marT="27109" marB="271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5,1</a:t>
                      </a:r>
                    </a:p>
                  </a:txBody>
                  <a:tcPr marL="54252" marR="54252" marT="27109" marB="271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5,3</a:t>
                      </a:r>
                    </a:p>
                  </a:txBody>
                  <a:tcPr marL="54252" marR="54252" marT="27109" marB="2710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  <a:tr h="28729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МП «</a:t>
                      </a:r>
                      <a:r>
                        <a:rPr kumimoji="0" lang="ru-RU" alt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Цифровизация</a:t>
                      </a: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 городской среды»</a:t>
                      </a:r>
                    </a:p>
                  </a:txBody>
                  <a:tcPr marL="54252" marR="54252" marT="27109" marB="27109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3,3</a:t>
                      </a:r>
                    </a:p>
                  </a:txBody>
                  <a:tcPr marL="54252" marR="54252" marT="27109" marB="271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3,4</a:t>
                      </a:r>
                    </a:p>
                  </a:txBody>
                  <a:tcPr marL="54252" marR="54252" marT="27109" marB="271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3,6</a:t>
                      </a:r>
                    </a:p>
                  </a:txBody>
                  <a:tcPr marL="54252" marR="54252" marT="27109" marB="2710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</a:tbl>
          </a:graphicData>
        </a:graphic>
      </p:graphicFrame>
      <p:sp>
        <p:nvSpPr>
          <p:cNvPr id="120866" name="Прямоугольник 6"/>
          <p:cNvSpPr>
            <a:spLocks noChangeArrowheads="1"/>
          </p:cNvSpPr>
          <p:nvPr/>
        </p:nvSpPr>
        <p:spPr bwMode="auto">
          <a:xfrm>
            <a:off x="3995738" y="2803525"/>
            <a:ext cx="922337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100">
                <a:solidFill>
                  <a:srgbClr val="000000"/>
                </a:solidFill>
                <a:latin typeface="Arial Narrow" pitchFamily="34" charset="0"/>
              </a:rPr>
              <a:t>(млн. рублей)</a:t>
            </a:r>
            <a:endParaRPr lang="ru-RU" altLang="ru-RU" sz="1100">
              <a:solidFill>
                <a:srgbClr val="000000"/>
              </a:solidFill>
            </a:endParaRPr>
          </a:p>
        </p:txBody>
      </p:sp>
      <p:sp>
        <p:nvSpPr>
          <p:cNvPr id="120867" name="Rectangle 4"/>
          <p:cNvSpPr>
            <a:spLocks noChangeArrowheads="1"/>
          </p:cNvSpPr>
          <p:nvPr/>
        </p:nvSpPr>
        <p:spPr bwMode="auto">
          <a:xfrm>
            <a:off x="1979613" y="-11113"/>
            <a:ext cx="5040312" cy="1903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918" tIns="180918" rIns="180918" bIns="180918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000" b="1">
                <a:solidFill>
                  <a:srgbClr val="1F497D"/>
                </a:solidFill>
                <a:latin typeface="Arial Narrow" pitchFamily="34" charset="0"/>
                <a:cs typeface="Times New Roman" pitchFamily="18" charset="0"/>
              </a:rPr>
              <a:t>ПРОГРАММЫ, НАПРАВЛЕННЫЕ НА ПОВЫШЕНИЕ ИНВЕСТИЦИОННОЙ ПРИВЛЕКАТЕЛЬНОСТИ ГОРОДА И РЕШЕНИЕ ВОПРОСОВ ОРГАНОВ МЕСТНОГО САМОУПРАВЛЕНИЯ</a:t>
            </a:r>
            <a:endParaRPr lang="ru-RU" altLang="ru-RU" sz="2000" b="1">
              <a:solidFill>
                <a:srgbClr val="1F497D"/>
              </a:solidFill>
              <a:latin typeface="Arial Narrow" pitchFamily="34" charset="0"/>
            </a:endParaRPr>
          </a:p>
        </p:txBody>
      </p:sp>
      <p:sp>
        <p:nvSpPr>
          <p:cNvPr id="120868" name="Rectangle 5"/>
          <p:cNvSpPr>
            <a:spLocks noChangeArrowheads="1"/>
          </p:cNvSpPr>
          <p:nvPr/>
        </p:nvSpPr>
        <p:spPr bwMode="auto">
          <a:xfrm>
            <a:off x="2649538" y="3411538"/>
            <a:ext cx="18415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20869" name="Rectangle 7"/>
          <p:cNvSpPr>
            <a:spLocks noChangeArrowheads="1"/>
          </p:cNvSpPr>
          <p:nvPr/>
        </p:nvSpPr>
        <p:spPr bwMode="auto">
          <a:xfrm>
            <a:off x="2649538" y="3868738"/>
            <a:ext cx="18415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20870" name="Rectangle 8"/>
          <p:cNvSpPr>
            <a:spLocks noChangeArrowheads="1"/>
          </p:cNvSpPr>
          <p:nvPr/>
        </p:nvSpPr>
        <p:spPr bwMode="auto">
          <a:xfrm>
            <a:off x="2649538" y="5654675"/>
            <a:ext cx="365125" cy="174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80918" tIns="180918" rIns="180918" bIns="180918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2600" b="1" u="sng">
                <a:solidFill>
                  <a:srgbClr val="365F91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altLang="ru-RU" sz="2600" b="1" u="sng">
                <a:solidFill>
                  <a:srgbClr val="365F91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</a:br>
            <a:endParaRPr lang="ru-RU" altLang="ru-RU" sz="600">
              <a:solidFill>
                <a:srgbClr val="000000"/>
              </a:solidFill>
              <a:ea typeface="Calibri" pitchFamily="34" charset="0"/>
              <a:cs typeface="Times New Roman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2800" b="1" u="sng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altLang="ru-RU" sz="2800" b="1" u="sng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endParaRPr lang="ru-RU" altLang="ru-RU" sz="1200">
              <a:solidFill>
                <a:srgbClr val="000000"/>
              </a:solidFill>
              <a:ea typeface="Calibri" pitchFamily="34" charset="0"/>
              <a:cs typeface="Times New Roman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8604250" y="4894263"/>
            <a:ext cx="539750" cy="241300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1400" b="1" cap="small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41</a:t>
            </a:r>
            <a:endParaRPr lang="ru-RU" sz="1400" b="1" dirty="0">
              <a:solidFill>
                <a:prstClr val="black"/>
              </a:solidFill>
            </a:endParaRPr>
          </a:p>
        </p:txBody>
      </p:sp>
      <p:pic>
        <p:nvPicPr>
          <p:cNvPr id="120872" name="Picture 2" descr="C:\Users\КОВЕНЕВА.BUDGET\Desktop\grafi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9088" y="842963"/>
            <a:ext cx="2314575" cy="1843087"/>
          </a:xfrm>
          <a:prstGeom prst="rect">
            <a:avLst/>
          </a:prstGeom>
          <a:noFill/>
          <a:ln w="12700">
            <a:solidFill>
              <a:srgbClr val="37609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0873" name="Picture 73" descr="C:\Users\КОВЕНЕВА.BUDGET\Desktop\kartinka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842963"/>
            <a:ext cx="2125663" cy="1897062"/>
          </a:xfrm>
          <a:prstGeom prst="rect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3069121"/>
              </p:ext>
            </p:extLst>
          </p:nvPr>
        </p:nvGraphicFramePr>
        <p:xfrm>
          <a:off x="611188" y="2932113"/>
          <a:ext cx="8108950" cy="1631951"/>
        </p:xfrm>
        <a:graphic>
          <a:graphicData uri="http://schemas.openxmlformats.org/drawingml/2006/table">
            <a:tbl>
              <a:tblPr/>
              <a:tblGrid>
                <a:gridCol w="6092825"/>
                <a:gridCol w="647700"/>
                <a:gridCol w="701675"/>
                <a:gridCol w="666750"/>
              </a:tblGrid>
              <a:tr h="47466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Наименование программ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52" marR="54252" marT="27113" marB="27113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2022 год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52" marR="54252" marT="27113" marB="271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2023 год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52" marR="54252" marT="27113" marB="271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2024 год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52" marR="54252" marT="27113" marB="2711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651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Всего</a:t>
                      </a:r>
                      <a:endParaRPr kumimoji="0" lang="ru-RU" alt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52" marR="54252" marT="27113" marB="27113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117,2</a:t>
                      </a:r>
                    </a:p>
                  </a:txBody>
                  <a:tcPr marL="54252" marR="54252" marT="27113" marB="271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125,8</a:t>
                      </a:r>
                    </a:p>
                  </a:txBody>
                  <a:tcPr marL="54252" marR="54252" marT="27113" marB="271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127,7</a:t>
                      </a:r>
                    </a:p>
                  </a:txBody>
                  <a:tcPr marL="54252" marR="54252" marT="27113" marB="2711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CBFF"/>
                    </a:solidFill>
                  </a:tcPr>
                </a:tc>
              </a:tr>
              <a:tr h="3175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ВЦП «Адресная инвестиционная программа г. Рязани»</a:t>
                      </a:r>
                    </a:p>
                  </a:txBody>
                  <a:tcPr marL="54252" marR="54252" marT="27113" marB="27113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33,5</a:t>
                      </a:r>
                    </a:p>
                  </a:txBody>
                  <a:tcPr marL="54252" marR="54252" marT="27113" marB="271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42,0</a:t>
                      </a:r>
                    </a:p>
                  </a:txBody>
                  <a:tcPr marL="54252" marR="54252" marT="27113" marB="271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43,8</a:t>
                      </a:r>
                    </a:p>
                  </a:txBody>
                  <a:tcPr marL="54252" marR="54252" marT="27113" marB="2711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  <a:tr h="2873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ВЦП </a:t>
                      </a: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«Развитие территориального общественного самоуправления в городе Рязани»</a:t>
                      </a:r>
                    </a:p>
                  </a:txBody>
                  <a:tcPr marL="54252" marR="54252" marT="27113" marB="27113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2,1</a:t>
                      </a:r>
                    </a:p>
                  </a:txBody>
                  <a:tcPr marL="54252" marR="54252" marT="27113" marB="271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2,2</a:t>
                      </a:r>
                    </a:p>
                  </a:txBody>
                  <a:tcPr marL="54252" marR="54252" marT="27113" marB="271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2,3</a:t>
                      </a:r>
                    </a:p>
                  </a:txBody>
                  <a:tcPr marL="54252" marR="54252" marT="27113" marB="2711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  <a:tr h="2873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ВЦП </a:t>
                      </a: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«Повышение эффективности управления муниципальными финансами» </a:t>
                      </a:r>
                    </a:p>
                  </a:txBody>
                  <a:tcPr marL="54252" marR="54252" marT="27113" marB="27113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81,6</a:t>
                      </a:r>
                    </a:p>
                  </a:txBody>
                  <a:tcPr marL="54252" marR="54252" marT="27113" marB="271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81,6</a:t>
                      </a:r>
                    </a:p>
                  </a:txBody>
                  <a:tcPr marL="54252" marR="54252" marT="27113" marB="271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81,6</a:t>
                      </a:r>
                    </a:p>
                  </a:txBody>
                  <a:tcPr marL="54252" marR="54252" marT="27113" marB="2711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</a:tbl>
          </a:graphicData>
        </a:graphic>
      </p:graphicFrame>
      <p:sp>
        <p:nvSpPr>
          <p:cNvPr id="121890" name="Прямоугольник 6"/>
          <p:cNvSpPr>
            <a:spLocks noChangeArrowheads="1"/>
          </p:cNvSpPr>
          <p:nvPr/>
        </p:nvSpPr>
        <p:spPr bwMode="auto">
          <a:xfrm>
            <a:off x="7815263" y="2662238"/>
            <a:ext cx="922337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ru-RU" altLang="ru-RU" sz="1100">
                <a:solidFill>
                  <a:srgbClr val="000000"/>
                </a:solidFill>
                <a:latin typeface="Arial Narrow" pitchFamily="34" charset="0"/>
              </a:rPr>
              <a:t>(млн. рублей)</a:t>
            </a:r>
            <a:endParaRPr lang="ru-RU" altLang="ru-RU" sz="1100">
              <a:solidFill>
                <a:srgbClr val="000000"/>
              </a:solidFill>
            </a:endParaRPr>
          </a:p>
        </p:txBody>
      </p:sp>
      <p:sp>
        <p:nvSpPr>
          <p:cNvPr id="121891" name="Rectangle 4"/>
          <p:cNvSpPr>
            <a:spLocks noChangeArrowheads="1"/>
          </p:cNvSpPr>
          <p:nvPr/>
        </p:nvSpPr>
        <p:spPr bwMode="auto">
          <a:xfrm>
            <a:off x="1619250" y="153988"/>
            <a:ext cx="5832475" cy="98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918" tIns="180918" rIns="180918" bIns="180918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000" b="1">
                <a:solidFill>
                  <a:srgbClr val="1F497D"/>
                </a:solidFill>
                <a:latin typeface="Arial Narrow" pitchFamily="34" charset="0"/>
              </a:rPr>
              <a:t>ВЕДОМСТВЕННЫЕ 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000" b="1">
                <a:solidFill>
                  <a:srgbClr val="1F497D"/>
                </a:solidFill>
                <a:latin typeface="Arial Narrow" pitchFamily="34" charset="0"/>
              </a:rPr>
              <a:t>ЦЕЛЕВЫЕ ПРОГРАММЫ</a:t>
            </a:r>
          </a:p>
        </p:txBody>
      </p:sp>
      <p:sp>
        <p:nvSpPr>
          <p:cNvPr id="121892" name="Rectangle 5"/>
          <p:cNvSpPr>
            <a:spLocks noChangeArrowheads="1"/>
          </p:cNvSpPr>
          <p:nvPr/>
        </p:nvSpPr>
        <p:spPr bwMode="auto">
          <a:xfrm>
            <a:off x="2649538" y="3411538"/>
            <a:ext cx="18415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21893" name="Rectangle 7"/>
          <p:cNvSpPr>
            <a:spLocks noChangeArrowheads="1"/>
          </p:cNvSpPr>
          <p:nvPr/>
        </p:nvSpPr>
        <p:spPr bwMode="auto">
          <a:xfrm>
            <a:off x="2649538" y="3868738"/>
            <a:ext cx="18415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21894" name="Rectangle 8"/>
          <p:cNvSpPr>
            <a:spLocks noChangeArrowheads="1"/>
          </p:cNvSpPr>
          <p:nvPr/>
        </p:nvSpPr>
        <p:spPr bwMode="auto">
          <a:xfrm>
            <a:off x="2649538" y="5654675"/>
            <a:ext cx="365125" cy="174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80918" tIns="180918" rIns="180918" bIns="180918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2600" b="1" u="sng">
                <a:solidFill>
                  <a:srgbClr val="365F91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altLang="ru-RU" sz="2600" b="1" u="sng">
                <a:solidFill>
                  <a:srgbClr val="365F91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</a:br>
            <a:endParaRPr lang="ru-RU" altLang="ru-RU" sz="600">
              <a:solidFill>
                <a:srgbClr val="000000"/>
              </a:solidFill>
              <a:ea typeface="Calibri" pitchFamily="34" charset="0"/>
              <a:cs typeface="Times New Roman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2800" b="1" u="sng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altLang="ru-RU" sz="2800" b="1" u="sng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endParaRPr lang="ru-RU" altLang="ru-RU" sz="1200">
              <a:solidFill>
                <a:srgbClr val="000000"/>
              </a:solidFill>
              <a:ea typeface="Calibri" pitchFamily="34" charset="0"/>
              <a:cs typeface="Times New Roman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8604250" y="4894263"/>
            <a:ext cx="539750" cy="241300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1400" b="1" cap="small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42</a:t>
            </a:r>
            <a:endParaRPr lang="ru-RU" sz="1400" b="1" dirty="0">
              <a:solidFill>
                <a:prstClr val="black"/>
              </a:solidFill>
            </a:endParaRPr>
          </a:p>
        </p:txBody>
      </p:sp>
      <p:pic>
        <p:nvPicPr>
          <p:cNvPr id="121896" name="Picture 2" descr="C:\Users\КОВЕНЕВА.BUDGET\Desktop\tos-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201738"/>
            <a:ext cx="2519363" cy="1657350"/>
          </a:xfrm>
          <a:prstGeom prst="rect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1897" name="Picture 4" descr="C:\Users\КОВЕНЕВА.BUDGET\Desktop\2df6a041ad6c4e6c77e1675a52cc772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925" y="287338"/>
            <a:ext cx="2452688" cy="1568450"/>
          </a:xfrm>
          <a:prstGeom prst="rect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1898" name="Picture 5" descr="C:\Users\КОВЕНЕВА.BUDGET\Desktop\10-samyh-vygodnyh-vkladov-v-nadezhnyh-bankah-2019-2020_1576252008-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268288"/>
            <a:ext cx="2479675" cy="1587500"/>
          </a:xfrm>
          <a:prstGeom prst="rect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1788" y="87313"/>
            <a:ext cx="5940425" cy="269875"/>
          </a:xfrm>
          <a:noFill/>
          <a:ln w="15875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СТРУКТУРА МУНИЦИПАЛЬНОГО ДОЛГА</a:t>
            </a:r>
          </a:p>
        </p:txBody>
      </p:sp>
      <p:graphicFrame>
        <p:nvGraphicFramePr>
          <p:cNvPr id="3" name="Объект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29695575"/>
              </p:ext>
            </p:extLst>
          </p:nvPr>
        </p:nvGraphicFramePr>
        <p:xfrm>
          <a:off x="3309851" y="555526"/>
          <a:ext cx="2471910" cy="23400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Объект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77819036"/>
              </p:ext>
            </p:extLst>
          </p:nvPr>
        </p:nvGraphicFramePr>
        <p:xfrm>
          <a:off x="417512" y="555526"/>
          <a:ext cx="2584450" cy="23034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3681413" y="727075"/>
            <a:ext cx="1728787" cy="215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anchor="ctr"/>
          <a:lstStyle/>
          <a:p>
            <a:pPr algn="ctr" defTabSz="68578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600" u="sng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971550" y="690563"/>
            <a:ext cx="1476375" cy="2889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anchor="ctr"/>
          <a:lstStyle/>
          <a:p>
            <a:pPr algn="ctr" defTabSz="68578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u="sng" dirty="0">
                <a:solidFill>
                  <a:prstClr val="black"/>
                </a:solidFill>
                <a:latin typeface="Arial Narrow" panose="020B0606020202030204" pitchFamily="34" charset="0"/>
              </a:rPr>
              <a:t>на 01.01.20</a:t>
            </a:r>
            <a:r>
              <a:rPr lang="en-US" sz="1600" u="sng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2</a:t>
            </a:r>
            <a:r>
              <a:rPr lang="ru-RU" sz="1600" u="sng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3 </a:t>
            </a:r>
            <a:endParaRPr lang="ru-RU" sz="1600" u="sng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122887" name="Заголовок 1"/>
          <p:cNvSpPr txBox="1">
            <a:spLocks/>
          </p:cNvSpPr>
          <p:nvPr/>
        </p:nvSpPr>
        <p:spPr bwMode="auto">
          <a:xfrm>
            <a:off x="7542213" y="4894263"/>
            <a:ext cx="458787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79" tIns="34289" rIns="68579" bIns="34289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/>
            <a:endParaRPr lang="ru-RU" altLang="ru-RU" sz="1100" b="1">
              <a:solidFill>
                <a:srgbClr val="000000"/>
              </a:solidFill>
            </a:endParaRPr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532813" y="4883150"/>
            <a:ext cx="611187" cy="201613"/>
          </a:xfrm>
        </p:spPr>
        <p:txBody>
          <a:bodyPr/>
          <a:lstStyle/>
          <a:p>
            <a:pPr algn="l" fontAlgn="auto">
              <a:spcAft>
                <a:spcPts val="0"/>
              </a:spcAft>
              <a:defRPr/>
            </a:pPr>
            <a:r>
              <a:rPr lang="ru-RU" sz="1200" b="1" cap="small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43</a:t>
            </a:r>
            <a:endParaRPr lang="ru-RU" sz="1200" b="1" dirty="0">
              <a:solidFill>
                <a:prstClr val="black"/>
              </a:solidFill>
            </a:endParaRPr>
          </a:p>
        </p:txBody>
      </p:sp>
      <p:graphicFrame>
        <p:nvGraphicFramePr>
          <p:cNvPr id="5" name="Объект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56755815"/>
              </p:ext>
            </p:extLst>
          </p:nvPr>
        </p:nvGraphicFramePr>
        <p:xfrm>
          <a:off x="6156325" y="592138"/>
          <a:ext cx="2520950" cy="23034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6" name="Диаграмма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51815659"/>
              </p:ext>
            </p:extLst>
          </p:nvPr>
        </p:nvGraphicFramePr>
        <p:xfrm>
          <a:off x="1547664" y="3147813"/>
          <a:ext cx="6776987" cy="18670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1" name="Объект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7238517"/>
              </p:ext>
            </p:extLst>
          </p:nvPr>
        </p:nvGraphicFramePr>
        <p:xfrm>
          <a:off x="3285331" y="555526"/>
          <a:ext cx="2520950" cy="23034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</p:cSld>
  <p:clrMapOvr>
    <a:masterClrMapping/>
  </p:clrMapOvr>
  <p:transition spd="slow" advClick="0" advTm="1000">
    <p:circle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609600" y="-17463"/>
            <a:ext cx="431800" cy="514350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ru-RU" sz="2000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pic>
        <p:nvPicPr>
          <p:cNvPr id="9218" name="Picture 2" descr="http://www.rusknife.com/uploads/monthly_07_2011/post-59-0-50028100-1310025366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8313" y="465138"/>
            <a:ext cx="719137" cy="64770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2">
                <a:lumMod val="60000"/>
                <a:lumOff val="40000"/>
              </a:schemeClr>
            </a:solidFill>
          </a:ln>
        </p:spPr>
      </p:pic>
      <p:sp>
        <p:nvSpPr>
          <p:cNvPr id="123908" name="Заголовок 1"/>
          <p:cNvSpPr txBox="1">
            <a:spLocks/>
          </p:cNvSpPr>
          <p:nvPr/>
        </p:nvSpPr>
        <p:spPr bwMode="auto">
          <a:xfrm>
            <a:off x="6011863" y="3759200"/>
            <a:ext cx="2816225" cy="10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2000">
              <a:solidFill>
                <a:srgbClr val="71A2DD"/>
              </a:solidFill>
              <a:latin typeface="Arial Narrow" pitchFamily="34" charset="0"/>
            </a:endParaRPr>
          </a:p>
        </p:txBody>
      </p:sp>
      <p:sp>
        <p:nvSpPr>
          <p:cNvPr id="123909" name="Заголовок 1"/>
          <p:cNvSpPr txBox="1">
            <a:spLocks/>
          </p:cNvSpPr>
          <p:nvPr/>
        </p:nvSpPr>
        <p:spPr bwMode="auto">
          <a:xfrm>
            <a:off x="2151063" y="1600200"/>
            <a:ext cx="5040312" cy="124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342900" indent="-34290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lvl="1" algn="ctr" eaLnBrk="1" hangingPunct="1">
              <a:spcBef>
                <a:spcPct val="0"/>
              </a:spcBef>
              <a:buFontTx/>
              <a:buNone/>
            </a:pPr>
            <a:r>
              <a:rPr lang="ru-RU" altLang="ru-RU" sz="6000" b="1">
                <a:solidFill>
                  <a:srgbClr val="0070C0"/>
                </a:solidFill>
                <a:latin typeface="Arial Narrow" pitchFamily="34" charset="0"/>
              </a:rPr>
              <a:t>Спасибо</a:t>
            </a:r>
          </a:p>
          <a:p>
            <a:pPr lvl="1" algn="ctr" eaLnBrk="1" hangingPunct="1">
              <a:spcBef>
                <a:spcPct val="0"/>
              </a:spcBef>
              <a:buFontTx/>
              <a:buNone/>
            </a:pPr>
            <a:r>
              <a:rPr lang="ru-RU" altLang="ru-RU" sz="6000" b="1">
                <a:solidFill>
                  <a:srgbClr val="0070C0"/>
                </a:solidFill>
                <a:latin typeface="Arial Narrow" pitchFamily="34" charset="0"/>
              </a:rPr>
              <a:t>за внимание.</a:t>
            </a: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65138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000" b="1" cap="all" dirty="0" smtClean="0">
                <a:latin typeface="Arial Narrow" panose="020B0606020202030204" pitchFamily="34" charset="0"/>
              </a:rPr>
              <a:t>Механизм участия гражданина в бюджетном процессе</a:t>
            </a:r>
            <a:endParaRPr lang="ru-RU" sz="2000" b="1" cap="all" dirty="0">
              <a:latin typeface="Arial Narrow" panose="020B0606020202030204" pitchFamily="34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333500" y="666750"/>
            <a:ext cx="4521200" cy="536575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Ознакомиться с ФЗ № 131 от 06.10.2003 в ред. 06.12.2011 «Об общих принципах организации местного самоуправления в РФ» и с Бюджетным Кодексом РФ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2308225" y="1489075"/>
            <a:ext cx="4603750" cy="558800"/>
          </a:xfrm>
          <a:prstGeom prst="roundRect">
            <a:avLst/>
          </a:prstGeom>
          <a:solidFill>
            <a:srgbClr val="BC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rgbClr val="FFFFC9"/>
                </a:solidFill>
                <a:latin typeface="Arial Narrow" panose="020B0606020202030204" pitchFamily="34" charset="0"/>
              </a:rPr>
              <a:t>Администрация города  готовит проект бюджета, который подлежит официальному опубликованию на сайте администрации и обсуждению на публичных слушаниях</a:t>
            </a: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2195513" y="3219450"/>
            <a:ext cx="6840537" cy="1027113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prstClr val="black"/>
                </a:solidFill>
                <a:latin typeface="Arial Narrow" panose="020B0606020202030204" pitchFamily="34" charset="0"/>
              </a:rPr>
              <a:t>Публичные слушания проводятся в целях: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prstClr val="black"/>
                </a:solidFill>
                <a:latin typeface="Arial Narrow" panose="020B0606020202030204" pitchFamily="34" charset="0"/>
              </a:rPr>
              <a:t>1) обеспечения участия жителей города Рязани в обсуждении проекта бюджета города;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prstClr val="black"/>
                </a:solidFill>
                <a:latin typeface="Arial Narrow" panose="020B0606020202030204" pitchFamily="34" charset="0"/>
              </a:rPr>
              <a:t>2) выявления мнения населения  и подготовки рекомендаций по итогам обсуждения населением проекта бюджета города;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prstClr val="black"/>
                </a:solidFill>
                <a:latin typeface="Arial Narrow" panose="020B0606020202030204" pitchFamily="34" charset="0"/>
              </a:rPr>
              <a:t>3) изучения и обобщения предложений и рекомендаций жителей города Рязани по проекту бюджета города.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200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1420813" y="2252663"/>
            <a:ext cx="7254875" cy="687387"/>
          </a:xfrm>
          <a:prstGeom prst="roundRect">
            <a:avLst/>
          </a:prstGeom>
          <a:solidFill>
            <a:srgbClr val="A6D86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prstClr val="black"/>
                </a:solidFill>
                <a:latin typeface="Arial Narrow" panose="020B0606020202030204" pitchFamily="34" charset="0"/>
              </a:rPr>
              <a:t>Подготовить свои обоснованные предложения (изменения) в проект. Выступить в качестве активного участника, защищающего свои интересы). Каждый житель вправе высказать свое мнение, представить материалы, письменные предложения и замечания для включения их в протокол публичных слушаний.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2046288" y="4375150"/>
            <a:ext cx="6376987" cy="635000"/>
          </a:xfrm>
          <a:prstGeom prst="roundRect">
            <a:avLst/>
          </a:prstGeom>
          <a:solidFill>
            <a:srgbClr val="BC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rgbClr val="FFFFC9"/>
                </a:solidFill>
                <a:latin typeface="Arial Narrow" panose="020B0606020202030204" pitchFamily="34" charset="0"/>
              </a:rPr>
              <a:t>Заключение о результатах публичных слушаний с мотивированным обоснованием принятых решений публикуется (обнародуется) в средствах массовой информации и размещается на официальном сайте Рязанской городской Думы в информационно-телекоммуникационной сети «Интернет»</a:t>
            </a:r>
          </a:p>
        </p:txBody>
      </p:sp>
      <p:sp>
        <p:nvSpPr>
          <p:cNvPr id="29" name="Овал 28"/>
          <p:cNvSpPr/>
          <p:nvPr/>
        </p:nvSpPr>
        <p:spPr>
          <a:xfrm>
            <a:off x="82550" y="523875"/>
            <a:ext cx="1338263" cy="771525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</a:rPr>
              <a:t>Проявить активность</a:t>
            </a:r>
          </a:p>
        </p:txBody>
      </p:sp>
      <p:sp>
        <p:nvSpPr>
          <p:cNvPr id="30" name="Овал 29"/>
          <p:cNvSpPr/>
          <p:nvPr/>
        </p:nvSpPr>
        <p:spPr>
          <a:xfrm>
            <a:off x="649288" y="1303338"/>
            <a:ext cx="1731962" cy="849312"/>
          </a:xfrm>
          <a:prstGeom prst="ellipse">
            <a:avLst/>
          </a:prstGeom>
          <a:solidFill>
            <a:schemeClr val="bg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</a:rPr>
              <a:t>Ознакомиться с проектом бюджета</a:t>
            </a:r>
          </a:p>
        </p:txBody>
      </p:sp>
      <p:sp>
        <p:nvSpPr>
          <p:cNvPr id="31" name="Овал 30"/>
          <p:cNvSpPr/>
          <p:nvPr/>
        </p:nvSpPr>
        <p:spPr>
          <a:xfrm>
            <a:off x="82550" y="2146300"/>
            <a:ext cx="1465263" cy="849313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dirty="0">
                <a:solidFill>
                  <a:prstClr val="black"/>
                </a:solidFill>
                <a:latin typeface="Arial Narrow" panose="020B0606020202030204" pitchFamily="34" charset="0"/>
              </a:rPr>
              <a:t>Изложить свои предложения</a:t>
            </a:r>
          </a:p>
        </p:txBody>
      </p:sp>
      <p:sp>
        <p:nvSpPr>
          <p:cNvPr id="32" name="Овал 31"/>
          <p:cNvSpPr/>
          <p:nvPr/>
        </p:nvSpPr>
        <p:spPr>
          <a:xfrm>
            <a:off x="935038" y="3055938"/>
            <a:ext cx="1373187" cy="9017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dirty="0">
                <a:solidFill>
                  <a:prstClr val="black"/>
                </a:solidFill>
                <a:latin typeface="Arial Narrow" panose="020B0606020202030204" pitchFamily="34" charset="0"/>
              </a:rPr>
              <a:t>Принять участие в публичных слушаниях</a:t>
            </a:r>
          </a:p>
        </p:txBody>
      </p:sp>
      <p:sp>
        <p:nvSpPr>
          <p:cNvPr id="33" name="Овал 32"/>
          <p:cNvSpPr/>
          <p:nvPr/>
        </p:nvSpPr>
        <p:spPr>
          <a:xfrm>
            <a:off x="38100" y="3948113"/>
            <a:ext cx="1879600" cy="1081087"/>
          </a:xfrm>
          <a:prstGeom prst="ellipse">
            <a:avLst/>
          </a:prstGeom>
          <a:solidFill>
            <a:schemeClr val="bg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dirty="0">
                <a:solidFill>
                  <a:prstClr val="black"/>
                </a:solidFill>
                <a:latin typeface="Arial Narrow" panose="020B0606020202030204" pitchFamily="34" charset="0"/>
              </a:rPr>
              <a:t>Проконтролиро-вать решение Рязанской городской Думы</a:t>
            </a:r>
          </a:p>
        </p:txBody>
      </p:sp>
      <p:sp>
        <p:nvSpPr>
          <p:cNvPr id="4" name="Стрелка вниз 3"/>
          <p:cNvSpPr/>
          <p:nvPr/>
        </p:nvSpPr>
        <p:spPr>
          <a:xfrm rot="19960163">
            <a:off x="1096963" y="1204913"/>
            <a:ext cx="246062" cy="23018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pic>
        <p:nvPicPr>
          <p:cNvPr id="839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393700"/>
            <a:ext cx="2987675" cy="132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Стрелка вниз 15"/>
          <p:cNvSpPr/>
          <p:nvPr/>
        </p:nvSpPr>
        <p:spPr>
          <a:xfrm rot="1742856">
            <a:off x="1576388" y="3894138"/>
            <a:ext cx="201612" cy="4222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7" name="Стрелка вниз 16"/>
          <p:cNvSpPr/>
          <p:nvPr/>
        </p:nvSpPr>
        <p:spPr>
          <a:xfrm rot="20012114">
            <a:off x="971550" y="2960688"/>
            <a:ext cx="242888" cy="368300"/>
          </a:xfrm>
          <a:prstGeom prst="downArrow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9" name="Стрелка вниз 18"/>
          <p:cNvSpPr/>
          <p:nvPr/>
        </p:nvSpPr>
        <p:spPr>
          <a:xfrm rot="1742856">
            <a:off x="1050925" y="2098675"/>
            <a:ext cx="277813" cy="276225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0" name="Заголовок 1"/>
          <p:cNvSpPr txBox="1">
            <a:spLocks/>
          </p:cNvSpPr>
          <p:nvPr/>
        </p:nvSpPr>
        <p:spPr>
          <a:xfrm>
            <a:off x="8532813" y="4894263"/>
            <a:ext cx="611187" cy="241300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  <a:defRPr/>
            </a:pPr>
            <a:endParaRPr lang="ru-RU" sz="1400" b="1" dirty="0">
              <a:solidFill>
                <a:prstClr val="black"/>
              </a:solidFill>
            </a:endParaRPr>
          </a:p>
        </p:txBody>
      </p:sp>
      <p:sp>
        <p:nvSpPr>
          <p:cNvPr id="21" name="Заголовок 1"/>
          <p:cNvSpPr txBox="1">
            <a:spLocks/>
          </p:cNvSpPr>
          <p:nvPr/>
        </p:nvSpPr>
        <p:spPr>
          <a:xfrm>
            <a:off x="8556625" y="4926013"/>
            <a:ext cx="611188" cy="241300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  <a:defRPr/>
            </a:pPr>
            <a:endParaRPr lang="ru-RU" sz="1400" b="1" dirty="0">
              <a:solidFill>
                <a:prstClr val="black"/>
              </a:solidFill>
            </a:endParaRPr>
          </a:p>
        </p:txBody>
      </p:sp>
      <p:sp>
        <p:nvSpPr>
          <p:cNvPr id="22" name="Заголовок 1"/>
          <p:cNvSpPr txBox="1">
            <a:spLocks/>
          </p:cNvSpPr>
          <p:nvPr/>
        </p:nvSpPr>
        <p:spPr>
          <a:xfrm>
            <a:off x="8515350" y="4889500"/>
            <a:ext cx="611188" cy="241300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  <a:defRPr/>
            </a:pPr>
            <a:r>
              <a:rPr lang="ru-RU" sz="14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4</a:t>
            </a:r>
            <a:endParaRPr lang="ru-RU" sz="1400" b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</p:spTree>
  </p:cSld>
  <p:clrMapOvr>
    <a:masterClrMapping/>
  </p:clrMapOvr>
  <p:transition spd="slow" advClick="0" advTm="2000">
    <p:circl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/>
        </p:nvGraphicFramePr>
        <p:xfrm>
          <a:off x="491896" y="594646"/>
          <a:ext cx="8136904" cy="43309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5" name="Заголовок 1"/>
          <p:cNvSpPr txBox="1">
            <a:spLocks/>
          </p:cNvSpPr>
          <p:nvPr/>
        </p:nvSpPr>
        <p:spPr>
          <a:xfrm>
            <a:off x="5443538" y="2565400"/>
            <a:ext cx="3273425" cy="1638300"/>
          </a:xfrm>
          <a:prstGeom prst="rect">
            <a:avLst/>
          </a:prstGeom>
          <a:solidFill>
            <a:srgbClr val="FFFFDD"/>
          </a:solidFill>
          <a:ln w="25400">
            <a:solidFill>
              <a:schemeClr val="tx1"/>
            </a:solidFill>
          </a:ln>
          <a:effectLst/>
        </p:spPr>
        <p:txBody>
          <a:bodyPr lIns="72000" tIns="14400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ru-RU" sz="5600" b="1" dirty="0" smtClean="0">
              <a:solidFill>
                <a:prstClr val="black"/>
              </a:solidFill>
            </a:endParaRPr>
          </a:p>
          <a:p>
            <a:pPr fontAlgn="auto">
              <a:spcAft>
                <a:spcPts val="0"/>
              </a:spcAft>
              <a:defRPr/>
            </a:pPr>
            <a:r>
              <a:rPr lang="ru-RU" sz="5600" b="1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Поступления от уплаты налогов, установленных законодательством РФ  о налогах и сборах, и местных налогов, например:</a:t>
            </a:r>
          </a:p>
          <a:p>
            <a:pPr algn="l" fontAlgn="auto">
              <a:spcAft>
                <a:spcPts val="0"/>
              </a:spcAft>
              <a:defRPr/>
            </a:pPr>
            <a:r>
              <a:rPr lang="ru-RU" sz="5600" b="1" dirty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- налог на доходы физических лиц,</a:t>
            </a:r>
          </a:p>
          <a:p>
            <a:pPr algn="l" fontAlgn="auto">
              <a:spcAft>
                <a:spcPts val="0"/>
              </a:spcAft>
              <a:defRPr/>
            </a:pPr>
            <a:r>
              <a:rPr lang="ru-RU" sz="5600" b="1" dirty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- налог на имущество физических лиц,</a:t>
            </a:r>
          </a:p>
          <a:p>
            <a:pPr algn="l" fontAlgn="auto">
              <a:spcAft>
                <a:spcPts val="0"/>
              </a:spcAft>
              <a:defRPr/>
            </a:pPr>
            <a:r>
              <a:rPr lang="ru-RU" sz="5600" b="1" dirty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- </a:t>
            </a:r>
            <a:r>
              <a:rPr lang="ru-RU" sz="5600" b="1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земельный налог,</a:t>
            </a:r>
          </a:p>
          <a:p>
            <a:pPr algn="l" fontAlgn="auto">
              <a:spcAft>
                <a:spcPts val="0"/>
              </a:spcAft>
              <a:defRPr/>
            </a:pPr>
            <a:r>
              <a:rPr lang="ru-RU" sz="5600" b="1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- единый налог на вмененный доход</a:t>
            </a:r>
          </a:p>
          <a:p>
            <a:pPr algn="l" fontAlgn="auto">
              <a:spcAft>
                <a:spcPts val="0"/>
              </a:spcAft>
              <a:defRPr/>
            </a:pPr>
            <a:r>
              <a:rPr lang="ru-RU" sz="5600" b="1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и иные налоговые доходы</a:t>
            </a:r>
            <a:endParaRPr lang="ru-RU" sz="5600" b="1" dirty="0">
              <a:solidFill>
                <a:prstClr val="black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defRPr/>
            </a:pPr>
            <a:endParaRPr lang="ru-RU" sz="3600" b="1" dirty="0" smtClean="0">
              <a:solidFill>
                <a:prstClr val="black"/>
              </a:solidFill>
            </a:endParaRPr>
          </a:p>
          <a:p>
            <a:pPr fontAlgn="auto">
              <a:spcAft>
                <a:spcPts val="0"/>
              </a:spcAft>
              <a:defRPr/>
            </a:pPr>
            <a:endParaRPr lang="ru-RU" sz="3600" b="1" dirty="0" smtClean="0">
              <a:solidFill>
                <a:prstClr val="black"/>
              </a:solidFill>
            </a:endParaRPr>
          </a:p>
          <a:p>
            <a:pPr fontAlgn="auto">
              <a:spcAft>
                <a:spcPts val="0"/>
              </a:spcAft>
              <a:defRPr/>
            </a:pPr>
            <a:endParaRPr lang="ru-RU" sz="3600" b="1" dirty="0">
              <a:solidFill>
                <a:prstClr val="black"/>
              </a:solidFill>
            </a:endParaRPr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498475" y="50800"/>
            <a:ext cx="8229600" cy="566738"/>
          </a:xfrm>
          <a:prstGeom prst="rect">
            <a:avLst/>
          </a:prstGeom>
          <a:noFill/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2400" b="1" cap="small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ДОХОДЫ БЮДЖЕТА ГОРОДА</a:t>
            </a:r>
            <a:endParaRPr lang="ru-RU" sz="2400" b="1" cap="small" dirty="0">
              <a:solidFill>
                <a:prstClr val="black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4997" name="Заголовок 1"/>
          <p:cNvSpPr txBox="1">
            <a:spLocks/>
          </p:cNvSpPr>
          <p:nvPr/>
        </p:nvSpPr>
        <p:spPr bwMode="auto">
          <a:xfrm>
            <a:off x="755650" y="2466975"/>
            <a:ext cx="3240088" cy="917575"/>
          </a:xfrm>
          <a:prstGeom prst="rect">
            <a:avLst/>
          </a:prstGeom>
          <a:solidFill>
            <a:srgbClr val="FFFFDD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ru-RU" altLang="ru-RU" sz="1400" b="1">
                <a:solidFill>
                  <a:srgbClr val="000000"/>
                </a:solidFill>
                <a:latin typeface="Arial Narrow" pitchFamily="34" charset="0"/>
                <a:cs typeface="Times New Roman" pitchFamily="18" charset="0"/>
              </a:rPr>
              <a:t>Поступления доходов от использования муниципального имущества, от продажи имущества, платы за негативное воздействие на окружающую среду, штрафы и иные неналоговые доходы</a:t>
            </a:r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498475" y="4356100"/>
            <a:ext cx="5111750" cy="649288"/>
          </a:xfrm>
          <a:prstGeom prst="rect">
            <a:avLst/>
          </a:prstGeom>
          <a:solidFill>
            <a:srgbClr val="FFFFDD"/>
          </a:solidFill>
          <a:ln w="25400">
            <a:solidFill>
              <a:schemeClr val="tx1"/>
            </a:solidFill>
          </a:ln>
          <a:effectLst/>
        </p:spPr>
        <p:txBody>
          <a:bodyPr lIns="36000" tIns="108000" rIns="36000" bIns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5600" b="1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Поступающие в бюджет денежные средства из бюджета Рязанской области (межбюджетные трансферты) и от физических  и юридических лиц, в том числе добровольные пожертвования</a:t>
            </a:r>
          </a:p>
          <a:p>
            <a:pPr fontAlgn="auto">
              <a:spcAft>
                <a:spcPts val="0"/>
              </a:spcAft>
              <a:defRPr/>
            </a:pPr>
            <a:endParaRPr lang="ru-RU" sz="3600" b="1" dirty="0">
              <a:solidFill>
                <a:prstClr val="black"/>
              </a:solidFill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8532813" y="4894263"/>
            <a:ext cx="611187" cy="241300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  <a:defRPr/>
            </a:pPr>
            <a:endParaRPr lang="ru-RU" sz="1400" b="1" dirty="0">
              <a:solidFill>
                <a:prstClr val="black"/>
              </a:solidFill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8532813" y="4894263"/>
            <a:ext cx="611187" cy="241300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  <a:defRPr/>
            </a:pPr>
            <a:r>
              <a:rPr lang="ru-RU" sz="14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5</a:t>
            </a:r>
            <a:endParaRPr lang="ru-RU" sz="1400" b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</p:spTree>
  </p:cSld>
  <p:clrMapOvr>
    <a:masterClrMapping/>
  </p:clrMapOvr>
  <p:transition spd="slow" advClick="0" advTm="2000">
    <p:circl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Схема 13"/>
          <p:cNvGraphicFramePr/>
          <p:nvPr/>
        </p:nvGraphicFramePr>
        <p:xfrm>
          <a:off x="199338" y="983610"/>
          <a:ext cx="8784975" cy="39644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Заголовок 1"/>
          <p:cNvSpPr txBox="1">
            <a:spLocks/>
          </p:cNvSpPr>
          <p:nvPr/>
        </p:nvSpPr>
        <p:spPr>
          <a:xfrm>
            <a:off x="6012160" y="4374992"/>
            <a:ext cx="2016224" cy="408840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6">
                <a:lumMod val="75000"/>
              </a:schemeClr>
            </a:solidFill>
          </a:ln>
          <a:effectLst>
            <a:glow rad="88900">
              <a:schemeClr val="accent6">
                <a:lumMod val="75000"/>
                <a:alpha val="40000"/>
              </a:schemeClr>
            </a:glow>
          </a:effectLst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1400" b="1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1100</a:t>
            </a:r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 Физическая культура и спорт</a:t>
            </a:r>
            <a:endParaRPr lang="ru-RU" sz="1400" dirty="0">
              <a:solidFill>
                <a:srgbClr val="F28660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847194" y="4115156"/>
            <a:ext cx="2016224" cy="278942"/>
          </a:xfrm>
          <a:prstGeom prst="rect">
            <a:avLst/>
          </a:prstGeom>
          <a:solidFill>
            <a:schemeClr val="bg1"/>
          </a:solidFill>
          <a:ln w="38100">
            <a:solidFill>
              <a:srgbClr val="8AAC46"/>
            </a:solidFill>
          </a:ln>
          <a:effectLst>
            <a:glow rad="177800">
              <a:srgbClr val="8AAC46">
                <a:alpha val="40000"/>
              </a:srgbClr>
            </a:glow>
          </a:effectLst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1400" b="1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0700</a:t>
            </a:r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 Образование</a:t>
            </a:r>
            <a:endParaRPr lang="ru-RU" sz="1400" dirty="0">
              <a:solidFill>
                <a:srgbClr val="F28660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2328165" y="4783832"/>
            <a:ext cx="2016224" cy="248108"/>
          </a:xfrm>
          <a:prstGeom prst="rect">
            <a:avLst/>
          </a:prstGeom>
          <a:solidFill>
            <a:schemeClr val="bg1"/>
          </a:solidFill>
          <a:ln w="38100">
            <a:solidFill>
              <a:srgbClr val="C00000"/>
            </a:solidFill>
          </a:ln>
          <a:effectLst>
            <a:glow rad="127000">
              <a:srgbClr val="C00000">
                <a:alpha val="40000"/>
              </a:srgbClr>
            </a:glow>
          </a:effectLst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1400" b="1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0800</a:t>
            </a:r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 Культура</a:t>
            </a:r>
            <a:endParaRPr lang="ru-RU" sz="1400" dirty="0">
              <a:solidFill>
                <a:srgbClr val="F28660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409613" y="2219344"/>
            <a:ext cx="2006579" cy="422288"/>
          </a:xfrm>
          <a:prstGeom prst="rect">
            <a:avLst/>
          </a:prstGeom>
          <a:solidFill>
            <a:schemeClr val="bg1"/>
          </a:solidFill>
          <a:ln w="38100">
            <a:solidFill>
              <a:srgbClr val="2787A0"/>
            </a:solidFill>
          </a:ln>
          <a:effectLst>
            <a:glow rad="101600">
              <a:srgbClr val="2787A0">
                <a:alpha val="40000"/>
              </a:srgbClr>
            </a:glow>
          </a:effectLst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1400" b="1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0400</a:t>
            </a:r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 Национальная экономика</a:t>
            </a:r>
            <a:endParaRPr lang="ru-RU" sz="1400" dirty="0">
              <a:solidFill>
                <a:srgbClr val="F28660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539552" y="3210740"/>
            <a:ext cx="1790554" cy="411874"/>
          </a:xfrm>
          <a:prstGeom prst="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  <a:effectLst>
            <a:glow rad="101600">
              <a:srgbClr val="7030A0">
                <a:alpha val="40000"/>
              </a:srgbClr>
            </a:glow>
          </a:effectLst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1400" b="1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0600</a:t>
            </a:r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 Охрана окружающей среды</a:t>
            </a:r>
            <a:endParaRPr lang="ru-RU" sz="1400" dirty="0">
              <a:solidFill>
                <a:srgbClr val="F28660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6732241" y="3210740"/>
            <a:ext cx="1800200" cy="657154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  <a:effectLst>
            <a:glow rad="101600">
              <a:srgbClr val="2787A0">
                <a:alpha val="40000"/>
              </a:srgbClr>
            </a:glow>
          </a:effectLst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1400" b="1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1300</a:t>
            </a:r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 Обслуживание государственного и муниципального долга</a:t>
            </a:r>
            <a:endParaRPr lang="ru-RU" sz="1400" dirty="0">
              <a:solidFill>
                <a:srgbClr val="F28660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6749988" y="2219344"/>
            <a:ext cx="2088232" cy="411924"/>
          </a:xfrm>
          <a:prstGeom prst="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1400" b="1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0500</a:t>
            </a:r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 Жилищно-коммунальное хозяйство</a:t>
            </a:r>
            <a:endParaRPr lang="ru-RU" sz="1400" dirty="0">
              <a:solidFill>
                <a:srgbClr val="F28660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6297244" y="843558"/>
            <a:ext cx="2016224" cy="885035"/>
          </a:xfrm>
          <a:prstGeom prst="rect">
            <a:avLst/>
          </a:prstGeom>
          <a:solidFill>
            <a:schemeClr val="bg1"/>
          </a:solidFill>
          <a:ln w="38100">
            <a:solidFill>
              <a:srgbClr val="6D8838"/>
            </a:solidFill>
          </a:ln>
          <a:effectLst>
            <a:glow rad="114300">
              <a:schemeClr val="accent3">
                <a:satMod val="175000"/>
                <a:alpha val="40000"/>
              </a:schemeClr>
            </a:glow>
          </a:effectLst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1400" b="1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0300</a:t>
            </a:r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 Национальная безопасность и правоохранительная деятельность</a:t>
            </a:r>
            <a:endParaRPr lang="ru-RU" sz="1400" dirty="0">
              <a:solidFill>
                <a:srgbClr val="F28660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2452638" y="555526"/>
            <a:ext cx="2428444" cy="417367"/>
          </a:xfrm>
          <a:prstGeom prst="rect">
            <a:avLst/>
          </a:prstGeom>
          <a:solidFill>
            <a:schemeClr val="bg1"/>
          </a:solidFill>
          <a:ln w="38100">
            <a:solidFill>
              <a:srgbClr val="B00000"/>
            </a:solidFill>
          </a:ln>
          <a:effectLst>
            <a:glow rad="88900">
              <a:schemeClr val="accent2">
                <a:satMod val="175000"/>
                <a:alpha val="40000"/>
              </a:schemeClr>
            </a:glow>
          </a:effectLst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1400" b="1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0100</a:t>
            </a:r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 Общегосударственные вопросы</a:t>
            </a:r>
            <a:endParaRPr lang="ru-RU" sz="1400" dirty="0">
              <a:solidFill>
                <a:srgbClr val="F28660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889906" y="1318761"/>
            <a:ext cx="2016224" cy="409833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6">
                <a:lumMod val="75000"/>
              </a:schemeClr>
            </a:solidFill>
          </a:ln>
          <a:effectLst>
            <a:glow rad="88900">
              <a:schemeClr val="accent6">
                <a:lumMod val="75000"/>
                <a:alpha val="40000"/>
              </a:schemeClr>
            </a:glow>
          </a:effectLst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1400" b="1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1000</a:t>
            </a:r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 Социальная политика</a:t>
            </a:r>
            <a:endParaRPr lang="ru-RU" sz="1400" dirty="0">
              <a:solidFill>
                <a:srgbClr val="F28660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6049" name="Заголовок 1"/>
          <p:cNvSpPr txBox="1">
            <a:spLocks/>
          </p:cNvSpPr>
          <p:nvPr/>
        </p:nvSpPr>
        <p:spPr bwMode="auto">
          <a:xfrm>
            <a:off x="539750" y="0"/>
            <a:ext cx="8208963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>
                <a:solidFill>
                  <a:srgbClr val="000000"/>
                </a:solidFill>
                <a:latin typeface="Arial Narrow" pitchFamily="34" charset="0"/>
                <a:cs typeface="Times New Roman" pitchFamily="18" charset="0"/>
              </a:rPr>
              <a:t>РАЗДЕЛЫ КЛАССИФИКАЦИИ РАСХОДОВ БЮДЖЕТА</a:t>
            </a:r>
          </a:p>
        </p:txBody>
      </p:sp>
      <p:pic>
        <p:nvPicPr>
          <p:cNvPr id="8605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6925" y="4041775"/>
            <a:ext cx="574675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6051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1450" y="1452563"/>
            <a:ext cx="587375" cy="43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6052" name="Picture 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2950" y="2227263"/>
            <a:ext cx="601663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6053" name="Picture 1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3550" y="4302125"/>
            <a:ext cx="608013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6054" name="Picture 11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06" r="18102"/>
          <a:stretch>
            <a:fillRect/>
          </a:stretch>
        </p:blipFill>
        <p:spPr bwMode="auto">
          <a:xfrm>
            <a:off x="5219700" y="4052888"/>
            <a:ext cx="579438" cy="40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6055" name="Picture 1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2125" y="1144588"/>
            <a:ext cx="615950" cy="39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6056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2313" y="3241675"/>
            <a:ext cx="60007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6057" name="Picture 3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9075" y="2262188"/>
            <a:ext cx="6175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6058" name="Picture 4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2413" y="3211513"/>
            <a:ext cx="579437" cy="442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6059" name="Рисунок 75" descr="sz_logo.png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8363" y="1431925"/>
            <a:ext cx="550862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Заголовок 1"/>
          <p:cNvSpPr txBox="1">
            <a:spLocks/>
          </p:cNvSpPr>
          <p:nvPr/>
        </p:nvSpPr>
        <p:spPr>
          <a:xfrm>
            <a:off x="8532813" y="4894263"/>
            <a:ext cx="611187" cy="241300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  <a:defRPr/>
            </a:pPr>
            <a:r>
              <a:rPr lang="ru-RU" sz="14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6</a:t>
            </a:r>
            <a:endParaRPr lang="ru-RU" sz="1400" b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</p:spTree>
  </p:cSld>
  <p:clrMapOvr>
    <a:masterClrMapping/>
  </p:clrMapOvr>
  <p:transition spd="slow" advClick="0" advTm="2000">
    <p:circl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7042" name="Группа 3"/>
          <p:cNvGrpSpPr>
            <a:grpSpLocks/>
          </p:cNvGrpSpPr>
          <p:nvPr/>
        </p:nvGrpSpPr>
        <p:grpSpPr bwMode="auto">
          <a:xfrm>
            <a:off x="1025525" y="762000"/>
            <a:ext cx="7734300" cy="4186238"/>
            <a:chOff x="993127" y="980728"/>
            <a:chExt cx="7589848" cy="5580000"/>
          </a:xfrm>
        </p:grpSpPr>
        <p:sp>
          <p:nvSpPr>
            <p:cNvPr id="87072" name="Прямоугольник 11"/>
            <p:cNvSpPr>
              <a:spLocks noChangeArrowheads="1"/>
            </p:cNvSpPr>
            <p:nvPr/>
          </p:nvSpPr>
          <p:spPr bwMode="auto">
            <a:xfrm>
              <a:off x="1115616" y="980728"/>
              <a:ext cx="7416824" cy="558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  <p:sp>
          <p:nvSpPr>
            <p:cNvPr id="14" name="Полилиния 13"/>
            <p:cNvSpPr/>
            <p:nvPr/>
          </p:nvSpPr>
          <p:spPr>
            <a:xfrm>
              <a:off x="1005590" y="1930831"/>
              <a:ext cx="7577385" cy="691945"/>
            </a:xfrm>
            <a:custGeom>
              <a:avLst/>
              <a:gdLst>
                <a:gd name="connsiteX0" fmla="*/ 0 w 7416824"/>
                <a:gd name="connsiteY0" fmla="*/ 153549 h 921275"/>
                <a:gd name="connsiteX1" fmla="*/ 153549 w 7416824"/>
                <a:gd name="connsiteY1" fmla="*/ 0 h 921275"/>
                <a:gd name="connsiteX2" fmla="*/ 7263275 w 7416824"/>
                <a:gd name="connsiteY2" fmla="*/ 0 h 921275"/>
                <a:gd name="connsiteX3" fmla="*/ 7416824 w 7416824"/>
                <a:gd name="connsiteY3" fmla="*/ 153549 h 921275"/>
                <a:gd name="connsiteX4" fmla="*/ 7416824 w 7416824"/>
                <a:gd name="connsiteY4" fmla="*/ 767726 h 921275"/>
                <a:gd name="connsiteX5" fmla="*/ 7263275 w 7416824"/>
                <a:gd name="connsiteY5" fmla="*/ 921275 h 921275"/>
                <a:gd name="connsiteX6" fmla="*/ 153549 w 7416824"/>
                <a:gd name="connsiteY6" fmla="*/ 921275 h 921275"/>
                <a:gd name="connsiteX7" fmla="*/ 0 w 7416824"/>
                <a:gd name="connsiteY7" fmla="*/ 767726 h 921275"/>
                <a:gd name="connsiteX8" fmla="*/ 0 w 7416824"/>
                <a:gd name="connsiteY8" fmla="*/ 153549 h 921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416824" h="921275">
                  <a:moveTo>
                    <a:pt x="0" y="153549"/>
                  </a:moveTo>
                  <a:cubicBezTo>
                    <a:pt x="0" y="68746"/>
                    <a:pt x="68746" y="0"/>
                    <a:pt x="153549" y="0"/>
                  </a:cubicBezTo>
                  <a:lnTo>
                    <a:pt x="7263275" y="0"/>
                  </a:lnTo>
                  <a:cubicBezTo>
                    <a:pt x="7348078" y="0"/>
                    <a:pt x="7416824" y="68746"/>
                    <a:pt x="7416824" y="153549"/>
                  </a:cubicBezTo>
                  <a:lnTo>
                    <a:pt x="7416824" y="767726"/>
                  </a:lnTo>
                  <a:cubicBezTo>
                    <a:pt x="7416824" y="852529"/>
                    <a:pt x="7348078" y="921275"/>
                    <a:pt x="7263275" y="921275"/>
                  </a:cubicBezTo>
                  <a:lnTo>
                    <a:pt x="153549" y="921275"/>
                  </a:lnTo>
                  <a:cubicBezTo>
                    <a:pt x="68746" y="921275"/>
                    <a:pt x="0" y="852529"/>
                    <a:pt x="0" y="767726"/>
                  </a:cubicBezTo>
                  <a:lnTo>
                    <a:pt x="0" y="153549"/>
                  </a:lnTo>
                  <a:close/>
                </a:path>
              </a:pathLst>
            </a:custGeom>
            <a:solidFill>
              <a:srgbClr val="FFFFD9"/>
            </a:solidFill>
            <a:ln>
              <a:solidFill>
                <a:schemeClr val="accent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105933" tIns="105933" rIns="105933" bIns="105933" spcCol="1270" anchor="ctr"/>
            <a:lstStyle/>
            <a:p>
              <a:pPr defTabSz="711200" eaLnBrk="1" fontAlgn="auto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1400" dirty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Полилиния 14"/>
            <p:cNvSpPr/>
            <p:nvPr/>
          </p:nvSpPr>
          <p:spPr>
            <a:xfrm>
              <a:off x="993127" y="2796291"/>
              <a:ext cx="7589848" cy="651741"/>
            </a:xfrm>
            <a:custGeom>
              <a:avLst/>
              <a:gdLst>
                <a:gd name="connsiteX0" fmla="*/ 0 w 7416824"/>
                <a:gd name="connsiteY0" fmla="*/ 153549 h 921275"/>
                <a:gd name="connsiteX1" fmla="*/ 153549 w 7416824"/>
                <a:gd name="connsiteY1" fmla="*/ 0 h 921275"/>
                <a:gd name="connsiteX2" fmla="*/ 7263275 w 7416824"/>
                <a:gd name="connsiteY2" fmla="*/ 0 h 921275"/>
                <a:gd name="connsiteX3" fmla="*/ 7416824 w 7416824"/>
                <a:gd name="connsiteY3" fmla="*/ 153549 h 921275"/>
                <a:gd name="connsiteX4" fmla="*/ 7416824 w 7416824"/>
                <a:gd name="connsiteY4" fmla="*/ 767726 h 921275"/>
                <a:gd name="connsiteX5" fmla="*/ 7263275 w 7416824"/>
                <a:gd name="connsiteY5" fmla="*/ 921275 h 921275"/>
                <a:gd name="connsiteX6" fmla="*/ 153549 w 7416824"/>
                <a:gd name="connsiteY6" fmla="*/ 921275 h 921275"/>
                <a:gd name="connsiteX7" fmla="*/ 0 w 7416824"/>
                <a:gd name="connsiteY7" fmla="*/ 767726 h 921275"/>
                <a:gd name="connsiteX8" fmla="*/ 0 w 7416824"/>
                <a:gd name="connsiteY8" fmla="*/ 153549 h 921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416824" h="921275">
                  <a:moveTo>
                    <a:pt x="0" y="153549"/>
                  </a:moveTo>
                  <a:cubicBezTo>
                    <a:pt x="0" y="68746"/>
                    <a:pt x="68746" y="0"/>
                    <a:pt x="153549" y="0"/>
                  </a:cubicBezTo>
                  <a:lnTo>
                    <a:pt x="7263275" y="0"/>
                  </a:lnTo>
                  <a:cubicBezTo>
                    <a:pt x="7348078" y="0"/>
                    <a:pt x="7416824" y="68746"/>
                    <a:pt x="7416824" y="153549"/>
                  </a:cubicBezTo>
                  <a:lnTo>
                    <a:pt x="7416824" y="767726"/>
                  </a:lnTo>
                  <a:cubicBezTo>
                    <a:pt x="7416824" y="852529"/>
                    <a:pt x="7348078" y="921275"/>
                    <a:pt x="7263275" y="921275"/>
                  </a:cubicBezTo>
                  <a:lnTo>
                    <a:pt x="153549" y="921275"/>
                  </a:lnTo>
                  <a:cubicBezTo>
                    <a:pt x="68746" y="921275"/>
                    <a:pt x="0" y="852529"/>
                    <a:pt x="0" y="767726"/>
                  </a:cubicBezTo>
                  <a:lnTo>
                    <a:pt x="0" y="153549"/>
                  </a:lnTo>
                  <a:close/>
                </a:path>
              </a:pathLst>
            </a:custGeom>
            <a:solidFill>
              <a:srgbClr val="AFD7FF"/>
            </a:solidFill>
            <a:ln>
              <a:solidFill>
                <a:schemeClr val="accent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105933" tIns="105933" rIns="105933" bIns="105933" spcCol="1270" anchor="ctr"/>
            <a:lstStyle/>
            <a:p>
              <a:pPr defTabSz="711200" eaLnBrk="1" fontAlgn="auto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400" dirty="0">
                  <a:solidFill>
                    <a:prstClr val="black"/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Указа Президента Российской Федерации от 21 июля 2020 года № 474  «О национальных целях развития Российской Федерации на период до 2030 года»</a:t>
              </a:r>
            </a:p>
          </p:txBody>
        </p:sp>
        <p:sp>
          <p:nvSpPr>
            <p:cNvPr id="16" name="Полилиния 15"/>
            <p:cNvSpPr/>
            <p:nvPr/>
          </p:nvSpPr>
          <p:spPr>
            <a:xfrm>
              <a:off x="993127" y="4427759"/>
              <a:ext cx="7589848" cy="556518"/>
            </a:xfrm>
            <a:custGeom>
              <a:avLst/>
              <a:gdLst>
                <a:gd name="connsiteX0" fmla="*/ 0 w 7416824"/>
                <a:gd name="connsiteY0" fmla="*/ 153549 h 921275"/>
                <a:gd name="connsiteX1" fmla="*/ 153549 w 7416824"/>
                <a:gd name="connsiteY1" fmla="*/ 0 h 921275"/>
                <a:gd name="connsiteX2" fmla="*/ 7263275 w 7416824"/>
                <a:gd name="connsiteY2" fmla="*/ 0 h 921275"/>
                <a:gd name="connsiteX3" fmla="*/ 7416824 w 7416824"/>
                <a:gd name="connsiteY3" fmla="*/ 153549 h 921275"/>
                <a:gd name="connsiteX4" fmla="*/ 7416824 w 7416824"/>
                <a:gd name="connsiteY4" fmla="*/ 767726 h 921275"/>
                <a:gd name="connsiteX5" fmla="*/ 7263275 w 7416824"/>
                <a:gd name="connsiteY5" fmla="*/ 921275 h 921275"/>
                <a:gd name="connsiteX6" fmla="*/ 153549 w 7416824"/>
                <a:gd name="connsiteY6" fmla="*/ 921275 h 921275"/>
                <a:gd name="connsiteX7" fmla="*/ 0 w 7416824"/>
                <a:gd name="connsiteY7" fmla="*/ 767726 h 921275"/>
                <a:gd name="connsiteX8" fmla="*/ 0 w 7416824"/>
                <a:gd name="connsiteY8" fmla="*/ 153549 h 921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416824" h="921275">
                  <a:moveTo>
                    <a:pt x="0" y="153549"/>
                  </a:moveTo>
                  <a:cubicBezTo>
                    <a:pt x="0" y="68746"/>
                    <a:pt x="68746" y="0"/>
                    <a:pt x="153549" y="0"/>
                  </a:cubicBezTo>
                  <a:lnTo>
                    <a:pt x="7263275" y="0"/>
                  </a:lnTo>
                  <a:cubicBezTo>
                    <a:pt x="7348078" y="0"/>
                    <a:pt x="7416824" y="68746"/>
                    <a:pt x="7416824" y="153549"/>
                  </a:cubicBezTo>
                  <a:lnTo>
                    <a:pt x="7416824" y="767726"/>
                  </a:lnTo>
                  <a:cubicBezTo>
                    <a:pt x="7416824" y="852529"/>
                    <a:pt x="7348078" y="921275"/>
                    <a:pt x="7263275" y="921275"/>
                  </a:cubicBezTo>
                  <a:lnTo>
                    <a:pt x="153549" y="921275"/>
                  </a:lnTo>
                  <a:cubicBezTo>
                    <a:pt x="68746" y="921275"/>
                    <a:pt x="0" y="852529"/>
                    <a:pt x="0" y="767726"/>
                  </a:cubicBezTo>
                  <a:lnTo>
                    <a:pt x="0" y="153549"/>
                  </a:lnTo>
                  <a:close/>
                </a:path>
              </a:pathLst>
            </a:custGeom>
            <a:solidFill>
              <a:srgbClr val="AFD7FF"/>
            </a:solidFill>
            <a:ln>
              <a:solidFill>
                <a:schemeClr val="accent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105933" tIns="105933" rIns="105933" bIns="105933" spcCol="1270" anchor="ctr"/>
            <a:lstStyle/>
            <a:p>
              <a:pPr defTabSz="711200" eaLnBrk="1" fontAlgn="auto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400" dirty="0">
                  <a:solidFill>
                    <a:prstClr val="black"/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Основных направлений бюджетной и налоговой политики Рязанской области  на </a:t>
              </a:r>
              <a:r>
                <a:rPr lang="ru-RU" sz="1400" dirty="0" smtClean="0">
                  <a:solidFill>
                    <a:prstClr val="black"/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2022  </a:t>
              </a:r>
              <a:r>
                <a:rPr lang="ru-RU" sz="1400" dirty="0">
                  <a:solidFill>
                    <a:prstClr val="black"/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год и на плановый период </a:t>
              </a:r>
              <a:r>
                <a:rPr lang="ru-RU" sz="1400" dirty="0" smtClean="0">
                  <a:solidFill>
                    <a:prstClr val="black"/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2023 </a:t>
              </a:r>
              <a:r>
                <a:rPr lang="ru-RU" sz="1400" dirty="0">
                  <a:solidFill>
                    <a:prstClr val="black"/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и </a:t>
              </a:r>
              <a:r>
                <a:rPr lang="ru-RU" sz="1400" dirty="0" smtClean="0">
                  <a:solidFill>
                    <a:prstClr val="black"/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2024 </a:t>
              </a:r>
              <a:r>
                <a:rPr lang="ru-RU" sz="1400" dirty="0">
                  <a:solidFill>
                    <a:prstClr val="black"/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годов</a:t>
              </a:r>
            </a:p>
          </p:txBody>
        </p:sp>
      </p:grpSp>
      <p:sp>
        <p:nvSpPr>
          <p:cNvPr id="3" name="Прямоугольник 2"/>
          <p:cNvSpPr/>
          <p:nvPr/>
        </p:nvSpPr>
        <p:spPr>
          <a:xfrm>
            <a:off x="308608" y="953107"/>
            <a:ext cx="395610" cy="315069"/>
          </a:xfrm>
          <a:prstGeom prst="rect">
            <a:avLst/>
          </a:prstGeom>
          <a:solidFill>
            <a:srgbClr val="AFD7FF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08608" y="3399705"/>
            <a:ext cx="395610" cy="314846"/>
          </a:xfrm>
          <a:prstGeom prst="rect">
            <a:avLst/>
          </a:prstGeom>
          <a:solidFill>
            <a:srgbClr val="AFD7FF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08608" y="3952417"/>
            <a:ext cx="395610" cy="314921"/>
          </a:xfrm>
          <a:prstGeom prst="rect">
            <a:avLst/>
          </a:prstGeom>
          <a:solidFill>
            <a:srgbClr val="FFFFD9"/>
          </a:solidFill>
          <a:ln>
            <a:solidFill>
              <a:schemeClr val="accent3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08608" y="2813132"/>
            <a:ext cx="395610" cy="315466"/>
          </a:xfrm>
          <a:prstGeom prst="rect">
            <a:avLst/>
          </a:prstGeom>
          <a:solidFill>
            <a:srgbClr val="FFFFD9"/>
          </a:solidFill>
          <a:ln>
            <a:solidFill>
              <a:schemeClr val="accent3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506413" y="249238"/>
            <a:ext cx="8229600" cy="620712"/>
          </a:xfrm>
          <a:prstGeom prst="rect">
            <a:avLst/>
          </a:prstGeom>
          <a:noFill/>
        </p:spPr>
        <p:txBody>
          <a:bodyPr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lnSpc>
                <a:spcPct val="120000"/>
              </a:lnSpc>
              <a:spcAft>
                <a:spcPts val="0"/>
              </a:spcAft>
              <a:defRPr/>
            </a:pPr>
            <a:r>
              <a:rPr lang="ru-RU" sz="27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700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lnSpc>
                <a:spcPct val="120000"/>
              </a:lnSpc>
              <a:spcAft>
                <a:spcPts val="0"/>
              </a:spcAft>
              <a:defRPr/>
            </a:pPr>
            <a:endParaRPr lang="ru-RU" sz="27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lnSpc>
                <a:spcPct val="140000"/>
              </a:lnSpc>
              <a:spcAft>
                <a:spcPts val="0"/>
              </a:spcAft>
              <a:defRPr/>
            </a:pPr>
            <a:r>
              <a:rPr lang="ru-RU" sz="7200" b="1" cap="all" dirty="0">
                <a:solidFill>
                  <a:srgbClr val="1F497D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При формировании бюджета города Рязани </a:t>
            </a:r>
            <a:r>
              <a:rPr lang="ru-RU" sz="7200" b="1" cap="all">
                <a:solidFill>
                  <a:srgbClr val="1F497D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на </a:t>
            </a:r>
            <a:r>
              <a:rPr lang="ru-RU" sz="7200" b="1" cap="all" smtClean="0">
                <a:solidFill>
                  <a:srgbClr val="1F497D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2022 </a:t>
            </a:r>
            <a:r>
              <a:rPr lang="ru-RU" sz="7200" b="1" cap="all" dirty="0">
                <a:solidFill>
                  <a:srgbClr val="1F497D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год и на плановый </a:t>
            </a:r>
            <a:r>
              <a:rPr lang="ru-RU" sz="7200" b="1" cap="all">
                <a:solidFill>
                  <a:srgbClr val="1F497D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период </a:t>
            </a:r>
            <a:r>
              <a:rPr lang="ru-RU" sz="7200" b="1" cap="all" smtClean="0">
                <a:solidFill>
                  <a:srgbClr val="1F497D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2023 </a:t>
            </a:r>
            <a:r>
              <a:rPr lang="ru-RU" sz="7200" b="1" cap="all">
                <a:solidFill>
                  <a:srgbClr val="1F497D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и </a:t>
            </a:r>
            <a:r>
              <a:rPr lang="ru-RU" sz="7200" b="1" cap="all" smtClean="0">
                <a:solidFill>
                  <a:srgbClr val="1F497D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2024 </a:t>
            </a:r>
            <a:r>
              <a:rPr lang="ru-RU" sz="7200" b="1" cap="all" dirty="0">
                <a:solidFill>
                  <a:srgbClr val="1F497D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годов учтены основные положения:</a:t>
            </a:r>
          </a:p>
          <a:p>
            <a:pPr fontAlgn="auto">
              <a:lnSpc>
                <a:spcPct val="120000"/>
              </a:lnSpc>
              <a:spcAft>
                <a:spcPts val="0"/>
              </a:spcAft>
              <a:defRPr/>
            </a:pPr>
            <a:r>
              <a:rPr lang="ru-RU" sz="8000" dirty="0" smtClean="0">
                <a:solidFill>
                  <a:prstClr val="black"/>
                </a:solidFill>
              </a:rPr>
              <a:t/>
            </a:r>
            <a:br>
              <a:rPr lang="ru-RU" sz="8000" dirty="0" smtClean="0">
                <a:solidFill>
                  <a:prstClr val="black"/>
                </a:solidFill>
              </a:rPr>
            </a:br>
            <a:endParaRPr lang="ru-RU" sz="8000" dirty="0">
              <a:solidFill>
                <a:prstClr val="black"/>
              </a:solidFill>
            </a:endParaRPr>
          </a:p>
        </p:txBody>
      </p:sp>
      <p:sp>
        <p:nvSpPr>
          <p:cNvPr id="19" name="Заголовок 1"/>
          <p:cNvSpPr txBox="1">
            <a:spLocks/>
          </p:cNvSpPr>
          <p:nvPr/>
        </p:nvSpPr>
        <p:spPr>
          <a:xfrm>
            <a:off x="5076825" y="249238"/>
            <a:ext cx="1117600" cy="215900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ru-RU" sz="1100" b="1" dirty="0">
              <a:solidFill>
                <a:prstClr val="black"/>
              </a:solidFill>
            </a:endParaRPr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8532813" y="4894263"/>
            <a:ext cx="611187" cy="241300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1400" b="1" dirty="0" smtClean="0">
                <a:solidFill>
                  <a:prstClr val="black"/>
                </a:solidFill>
              </a:rPr>
              <a:t>7</a:t>
            </a:r>
            <a:endParaRPr lang="ru-RU" sz="1400" b="1" dirty="0">
              <a:solidFill>
                <a:prstClr val="black"/>
              </a:solidFill>
            </a:endParaRPr>
          </a:p>
        </p:txBody>
      </p:sp>
      <p:sp>
        <p:nvSpPr>
          <p:cNvPr id="20" name="Полилиния 19"/>
          <p:cNvSpPr/>
          <p:nvPr/>
        </p:nvSpPr>
        <p:spPr bwMode="auto">
          <a:xfrm>
            <a:off x="1025525" y="4464050"/>
            <a:ext cx="7734300" cy="377825"/>
          </a:xfrm>
          <a:custGeom>
            <a:avLst/>
            <a:gdLst>
              <a:gd name="connsiteX0" fmla="*/ 0 w 7416824"/>
              <a:gd name="connsiteY0" fmla="*/ 153549 h 921275"/>
              <a:gd name="connsiteX1" fmla="*/ 153549 w 7416824"/>
              <a:gd name="connsiteY1" fmla="*/ 0 h 921275"/>
              <a:gd name="connsiteX2" fmla="*/ 7263275 w 7416824"/>
              <a:gd name="connsiteY2" fmla="*/ 0 h 921275"/>
              <a:gd name="connsiteX3" fmla="*/ 7416824 w 7416824"/>
              <a:gd name="connsiteY3" fmla="*/ 153549 h 921275"/>
              <a:gd name="connsiteX4" fmla="*/ 7416824 w 7416824"/>
              <a:gd name="connsiteY4" fmla="*/ 767726 h 921275"/>
              <a:gd name="connsiteX5" fmla="*/ 7263275 w 7416824"/>
              <a:gd name="connsiteY5" fmla="*/ 921275 h 921275"/>
              <a:gd name="connsiteX6" fmla="*/ 153549 w 7416824"/>
              <a:gd name="connsiteY6" fmla="*/ 921275 h 921275"/>
              <a:gd name="connsiteX7" fmla="*/ 0 w 7416824"/>
              <a:gd name="connsiteY7" fmla="*/ 767726 h 921275"/>
              <a:gd name="connsiteX8" fmla="*/ 0 w 7416824"/>
              <a:gd name="connsiteY8" fmla="*/ 153549 h 921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416824" h="921275">
                <a:moveTo>
                  <a:pt x="0" y="153549"/>
                </a:moveTo>
                <a:cubicBezTo>
                  <a:pt x="0" y="68746"/>
                  <a:pt x="68746" y="0"/>
                  <a:pt x="153549" y="0"/>
                </a:cubicBezTo>
                <a:lnTo>
                  <a:pt x="7263275" y="0"/>
                </a:lnTo>
                <a:cubicBezTo>
                  <a:pt x="7348078" y="0"/>
                  <a:pt x="7416824" y="68746"/>
                  <a:pt x="7416824" y="153549"/>
                </a:cubicBezTo>
                <a:lnTo>
                  <a:pt x="7416824" y="767726"/>
                </a:lnTo>
                <a:cubicBezTo>
                  <a:pt x="7416824" y="852529"/>
                  <a:pt x="7348078" y="921275"/>
                  <a:pt x="7263275" y="921275"/>
                </a:cubicBezTo>
                <a:lnTo>
                  <a:pt x="153549" y="921275"/>
                </a:lnTo>
                <a:cubicBezTo>
                  <a:pt x="68746" y="921275"/>
                  <a:pt x="0" y="852529"/>
                  <a:pt x="0" y="767726"/>
                </a:cubicBezTo>
                <a:lnTo>
                  <a:pt x="0" y="153549"/>
                </a:lnTo>
                <a:close/>
              </a:path>
            </a:pathLst>
          </a:custGeom>
          <a:solidFill>
            <a:srgbClr val="AFD7FF"/>
          </a:solidFill>
          <a:ln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05933" tIns="105933" rIns="105933" bIns="105933" spcCol="1270" anchor="ctr"/>
          <a:lstStyle/>
          <a:p>
            <a:pPr defTabSz="711200" eaLnBrk="1" fontAlgn="auto" hangingPunct="1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Прогноза социально-экономического развития города Рязани на </a:t>
            </a:r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2022 </a:t>
            </a:r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год и на период до </a:t>
            </a:r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2024 </a:t>
            </a:r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года 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308608" y="1579891"/>
            <a:ext cx="395610" cy="315466"/>
          </a:xfrm>
          <a:prstGeom prst="rect">
            <a:avLst/>
          </a:prstGeom>
          <a:solidFill>
            <a:srgbClr val="FFFFD9"/>
          </a:solidFill>
          <a:ln>
            <a:solidFill>
              <a:schemeClr val="accent3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4" name="Полилиния 23"/>
          <p:cNvSpPr/>
          <p:nvPr/>
        </p:nvSpPr>
        <p:spPr bwMode="auto">
          <a:xfrm>
            <a:off x="1027113" y="869950"/>
            <a:ext cx="7721600" cy="481013"/>
          </a:xfrm>
          <a:custGeom>
            <a:avLst/>
            <a:gdLst>
              <a:gd name="connsiteX0" fmla="*/ 0 w 7416824"/>
              <a:gd name="connsiteY0" fmla="*/ 153549 h 921275"/>
              <a:gd name="connsiteX1" fmla="*/ 153549 w 7416824"/>
              <a:gd name="connsiteY1" fmla="*/ 0 h 921275"/>
              <a:gd name="connsiteX2" fmla="*/ 7263275 w 7416824"/>
              <a:gd name="connsiteY2" fmla="*/ 0 h 921275"/>
              <a:gd name="connsiteX3" fmla="*/ 7416824 w 7416824"/>
              <a:gd name="connsiteY3" fmla="*/ 153549 h 921275"/>
              <a:gd name="connsiteX4" fmla="*/ 7416824 w 7416824"/>
              <a:gd name="connsiteY4" fmla="*/ 767726 h 921275"/>
              <a:gd name="connsiteX5" fmla="*/ 7263275 w 7416824"/>
              <a:gd name="connsiteY5" fmla="*/ 921275 h 921275"/>
              <a:gd name="connsiteX6" fmla="*/ 153549 w 7416824"/>
              <a:gd name="connsiteY6" fmla="*/ 921275 h 921275"/>
              <a:gd name="connsiteX7" fmla="*/ 0 w 7416824"/>
              <a:gd name="connsiteY7" fmla="*/ 767726 h 921275"/>
              <a:gd name="connsiteX8" fmla="*/ 0 w 7416824"/>
              <a:gd name="connsiteY8" fmla="*/ 153549 h 921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416824" h="921275">
                <a:moveTo>
                  <a:pt x="0" y="153549"/>
                </a:moveTo>
                <a:cubicBezTo>
                  <a:pt x="0" y="68746"/>
                  <a:pt x="68746" y="0"/>
                  <a:pt x="153549" y="0"/>
                </a:cubicBezTo>
                <a:lnTo>
                  <a:pt x="7263275" y="0"/>
                </a:lnTo>
                <a:cubicBezTo>
                  <a:pt x="7348078" y="0"/>
                  <a:pt x="7416824" y="68746"/>
                  <a:pt x="7416824" y="153549"/>
                </a:cubicBezTo>
                <a:lnTo>
                  <a:pt x="7416824" y="767726"/>
                </a:lnTo>
                <a:cubicBezTo>
                  <a:pt x="7416824" y="852529"/>
                  <a:pt x="7348078" y="921275"/>
                  <a:pt x="7263275" y="921275"/>
                </a:cubicBezTo>
                <a:lnTo>
                  <a:pt x="153549" y="921275"/>
                </a:lnTo>
                <a:cubicBezTo>
                  <a:pt x="68746" y="921275"/>
                  <a:pt x="0" y="852529"/>
                  <a:pt x="0" y="767726"/>
                </a:cubicBezTo>
                <a:lnTo>
                  <a:pt x="0" y="153549"/>
                </a:lnTo>
                <a:close/>
              </a:path>
            </a:pathLst>
          </a:custGeom>
          <a:solidFill>
            <a:srgbClr val="AFD7FF"/>
          </a:solidFill>
          <a:ln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05933" tIns="105933" rIns="105933" bIns="105933" spcCol="1270" anchor="ctr"/>
          <a:lstStyle/>
          <a:p>
            <a:pPr defTabSz="711200" eaLnBrk="1" fontAlgn="auto" hangingPunct="1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Послания Президента Российской Федерации Федеральному Собранию Российской Федерации                        от </a:t>
            </a:r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21 апреля 2021 </a:t>
            </a:r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года</a:t>
            </a:r>
          </a:p>
        </p:txBody>
      </p:sp>
      <p:sp>
        <p:nvSpPr>
          <p:cNvPr id="21" name="Полилиния 20"/>
          <p:cNvSpPr/>
          <p:nvPr/>
        </p:nvSpPr>
        <p:spPr bwMode="auto">
          <a:xfrm>
            <a:off x="1025525" y="2735263"/>
            <a:ext cx="7734300" cy="469900"/>
          </a:xfrm>
          <a:custGeom>
            <a:avLst/>
            <a:gdLst>
              <a:gd name="connsiteX0" fmla="*/ 0 w 7416824"/>
              <a:gd name="connsiteY0" fmla="*/ 153549 h 921275"/>
              <a:gd name="connsiteX1" fmla="*/ 153549 w 7416824"/>
              <a:gd name="connsiteY1" fmla="*/ 0 h 921275"/>
              <a:gd name="connsiteX2" fmla="*/ 7263275 w 7416824"/>
              <a:gd name="connsiteY2" fmla="*/ 0 h 921275"/>
              <a:gd name="connsiteX3" fmla="*/ 7416824 w 7416824"/>
              <a:gd name="connsiteY3" fmla="*/ 153549 h 921275"/>
              <a:gd name="connsiteX4" fmla="*/ 7416824 w 7416824"/>
              <a:gd name="connsiteY4" fmla="*/ 767726 h 921275"/>
              <a:gd name="connsiteX5" fmla="*/ 7263275 w 7416824"/>
              <a:gd name="connsiteY5" fmla="*/ 921275 h 921275"/>
              <a:gd name="connsiteX6" fmla="*/ 153549 w 7416824"/>
              <a:gd name="connsiteY6" fmla="*/ 921275 h 921275"/>
              <a:gd name="connsiteX7" fmla="*/ 0 w 7416824"/>
              <a:gd name="connsiteY7" fmla="*/ 767726 h 921275"/>
              <a:gd name="connsiteX8" fmla="*/ 0 w 7416824"/>
              <a:gd name="connsiteY8" fmla="*/ 153549 h 921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416824" h="921275">
                <a:moveTo>
                  <a:pt x="0" y="153549"/>
                </a:moveTo>
                <a:cubicBezTo>
                  <a:pt x="0" y="68746"/>
                  <a:pt x="68746" y="0"/>
                  <a:pt x="153549" y="0"/>
                </a:cubicBezTo>
                <a:lnTo>
                  <a:pt x="7263275" y="0"/>
                </a:lnTo>
                <a:cubicBezTo>
                  <a:pt x="7348078" y="0"/>
                  <a:pt x="7416824" y="68746"/>
                  <a:pt x="7416824" y="153549"/>
                </a:cubicBezTo>
                <a:lnTo>
                  <a:pt x="7416824" y="767726"/>
                </a:lnTo>
                <a:cubicBezTo>
                  <a:pt x="7416824" y="852529"/>
                  <a:pt x="7348078" y="921275"/>
                  <a:pt x="7263275" y="921275"/>
                </a:cubicBezTo>
                <a:lnTo>
                  <a:pt x="153549" y="921275"/>
                </a:lnTo>
                <a:cubicBezTo>
                  <a:pt x="68746" y="921275"/>
                  <a:pt x="0" y="852529"/>
                  <a:pt x="0" y="767726"/>
                </a:cubicBezTo>
                <a:lnTo>
                  <a:pt x="0" y="153549"/>
                </a:lnTo>
                <a:close/>
              </a:path>
            </a:pathLst>
          </a:custGeom>
          <a:solidFill>
            <a:srgbClr val="FFFFD9"/>
          </a:solidFill>
          <a:ln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05933" tIns="105933" rIns="105933" bIns="105933" spcCol="1270" anchor="ctr"/>
          <a:lstStyle/>
          <a:p>
            <a:pPr defTabSz="711200" eaLnBrk="1" fontAlgn="auto" hangingPunct="1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Основных направлений бюджетной, налоговой и таможенно-тарифной политики Российской Федерации на  </a:t>
            </a:r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2022 </a:t>
            </a:r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год и на плановый период </a:t>
            </a:r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2023 </a:t>
            </a:r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и </a:t>
            </a:r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2024 </a:t>
            </a:r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годов</a:t>
            </a:r>
          </a:p>
        </p:txBody>
      </p:sp>
      <p:sp>
        <p:nvSpPr>
          <p:cNvPr id="23" name="Полилиния 22"/>
          <p:cNvSpPr/>
          <p:nvPr/>
        </p:nvSpPr>
        <p:spPr bwMode="auto">
          <a:xfrm>
            <a:off x="1025525" y="3887788"/>
            <a:ext cx="7734300" cy="444500"/>
          </a:xfrm>
          <a:custGeom>
            <a:avLst/>
            <a:gdLst>
              <a:gd name="connsiteX0" fmla="*/ 0 w 7416824"/>
              <a:gd name="connsiteY0" fmla="*/ 153549 h 921275"/>
              <a:gd name="connsiteX1" fmla="*/ 153549 w 7416824"/>
              <a:gd name="connsiteY1" fmla="*/ 0 h 921275"/>
              <a:gd name="connsiteX2" fmla="*/ 7263275 w 7416824"/>
              <a:gd name="connsiteY2" fmla="*/ 0 h 921275"/>
              <a:gd name="connsiteX3" fmla="*/ 7416824 w 7416824"/>
              <a:gd name="connsiteY3" fmla="*/ 153549 h 921275"/>
              <a:gd name="connsiteX4" fmla="*/ 7416824 w 7416824"/>
              <a:gd name="connsiteY4" fmla="*/ 767726 h 921275"/>
              <a:gd name="connsiteX5" fmla="*/ 7263275 w 7416824"/>
              <a:gd name="connsiteY5" fmla="*/ 921275 h 921275"/>
              <a:gd name="connsiteX6" fmla="*/ 153549 w 7416824"/>
              <a:gd name="connsiteY6" fmla="*/ 921275 h 921275"/>
              <a:gd name="connsiteX7" fmla="*/ 0 w 7416824"/>
              <a:gd name="connsiteY7" fmla="*/ 767726 h 921275"/>
              <a:gd name="connsiteX8" fmla="*/ 0 w 7416824"/>
              <a:gd name="connsiteY8" fmla="*/ 153549 h 921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416824" h="921275">
                <a:moveTo>
                  <a:pt x="0" y="153549"/>
                </a:moveTo>
                <a:cubicBezTo>
                  <a:pt x="0" y="68746"/>
                  <a:pt x="68746" y="0"/>
                  <a:pt x="153549" y="0"/>
                </a:cubicBezTo>
                <a:lnTo>
                  <a:pt x="7263275" y="0"/>
                </a:lnTo>
                <a:cubicBezTo>
                  <a:pt x="7348078" y="0"/>
                  <a:pt x="7416824" y="68746"/>
                  <a:pt x="7416824" y="153549"/>
                </a:cubicBezTo>
                <a:lnTo>
                  <a:pt x="7416824" y="767726"/>
                </a:lnTo>
                <a:cubicBezTo>
                  <a:pt x="7416824" y="852529"/>
                  <a:pt x="7348078" y="921275"/>
                  <a:pt x="7263275" y="921275"/>
                </a:cubicBezTo>
                <a:lnTo>
                  <a:pt x="153549" y="921275"/>
                </a:lnTo>
                <a:cubicBezTo>
                  <a:pt x="68746" y="921275"/>
                  <a:pt x="0" y="852529"/>
                  <a:pt x="0" y="767726"/>
                </a:cubicBezTo>
                <a:lnTo>
                  <a:pt x="0" y="153549"/>
                </a:lnTo>
                <a:close/>
              </a:path>
            </a:pathLst>
          </a:custGeom>
          <a:solidFill>
            <a:srgbClr val="FFFFD9"/>
          </a:solidFill>
          <a:ln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05933" tIns="105933" rIns="105933" bIns="105933" spcCol="1270" anchor="ctr"/>
          <a:lstStyle/>
          <a:p>
            <a:pPr defTabSz="711200" eaLnBrk="1" fontAlgn="auto" hangingPunct="1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Основных направлений бюджетной и налоговой политики города Рязани  на </a:t>
            </a:r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2022 </a:t>
            </a:r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год и на плановый период </a:t>
            </a:r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2023 </a:t>
            </a:r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и </a:t>
            </a:r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2024 </a:t>
            </a:r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годов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308608" y="2211715"/>
            <a:ext cx="395610" cy="314846"/>
          </a:xfrm>
          <a:prstGeom prst="rect">
            <a:avLst/>
          </a:prstGeom>
          <a:solidFill>
            <a:srgbClr val="AFD7FF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87068" name="Прямоугольник 3"/>
          <p:cNvSpPr>
            <a:spLocks noChangeArrowheads="1"/>
          </p:cNvSpPr>
          <p:nvPr/>
        </p:nvSpPr>
        <p:spPr bwMode="auto">
          <a:xfrm>
            <a:off x="1025525" y="1476375"/>
            <a:ext cx="77216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400">
                <a:solidFill>
                  <a:srgbClr val="000000"/>
                </a:solidFill>
                <a:latin typeface="Arial Narrow" pitchFamily="34" charset="0"/>
              </a:rPr>
              <a:t>Указа Президента Российской Федерации от 7 мая 2018 года № 204 «О национальных целях и стратегических задачах развития Российской Федерации на период до 2024 года»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308608" y="4495725"/>
            <a:ext cx="395610" cy="314846"/>
          </a:xfrm>
          <a:prstGeom prst="rect">
            <a:avLst/>
          </a:prstGeom>
          <a:solidFill>
            <a:srgbClr val="AFD7FF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3435813"/>
              </p:ext>
            </p:extLst>
          </p:nvPr>
        </p:nvGraphicFramePr>
        <p:xfrm>
          <a:off x="250825" y="842963"/>
          <a:ext cx="8713788" cy="39020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30045"/>
                <a:gridCol w="1101747"/>
                <a:gridCol w="881397"/>
                <a:gridCol w="954847"/>
                <a:gridCol w="881397"/>
                <a:gridCol w="954847"/>
                <a:gridCol w="881397"/>
                <a:gridCol w="928111"/>
              </a:tblGrid>
              <a:tr h="98297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ПОКАЗАТЕЛИ</a:t>
                      </a:r>
                      <a:endParaRPr lang="ru-RU" sz="1400" b="0" dirty="0" smtClean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49" marR="91449" marT="34289" marB="34289" anchor="ctr">
                    <a:lnL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План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на 2021 год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(на 1 октября)</a:t>
                      </a:r>
                      <a:endParaRPr lang="ru-RU" sz="1100" b="0" dirty="0" smtClean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Проект бюджета </a:t>
                      </a:r>
                    </a:p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на 2022 год</a:t>
                      </a:r>
                      <a:endParaRPr lang="ru-RU" sz="1100" b="0" dirty="0" smtClean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Отклонение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2022 к 2021</a:t>
                      </a:r>
                      <a:endParaRPr lang="ru-RU" sz="1100" b="0" dirty="0" smtClean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в %</a:t>
                      </a:r>
                      <a:endParaRPr lang="ru-RU" sz="11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Проект бюджета</a:t>
                      </a:r>
                    </a:p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на 2023 год</a:t>
                      </a:r>
                      <a:endParaRPr lang="ru-RU" sz="1100" b="0" dirty="0" smtClean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Отклонение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2023 к 2022</a:t>
                      </a:r>
                      <a:endParaRPr kumimoji="0" lang="ru-RU" sz="11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 Narrow" panose="020B060602020203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в %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Проект бюджета </a:t>
                      </a:r>
                    </a:p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на 2024 год</a:t>
                      </a:r>
                      <a:endParaRPr lang="ru-RU" sz="1100" b="0" dirty="0" smtClean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Отклонение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2024 к 2023</a:t>
                      </a:r>
                      <a:endParaRPr kumimoji="0" lang="ru-RU" sz="11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 Narrow" panose="020B060602020203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в %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</a:tr>
              <a:tr h="457781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effectLst/>
                          <a:latin typeface="Arial Narrow" panose="020B0606020202030204" pitchFamily="34" charset="0"/>
                        </a:rPr>
                        <a:t>ДОХОДЫ</a:t>
                      </a:r>
                      <a:endParaRPr lang="ru-RU" sz="1400" b="1" dirty="0">
                        <a:solidFill>
                          <a:sysClr val="windowText" lastClr="000000"/>
                        </a:solidFill>
                        <a:effectLst/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49" marR="91449" marT="34289" marB="34289" anchor="ctr">
                    <a:lnL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13 492,1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49" marR="91449" marT="34289" marB="3428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13 068,7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49" marR="91449" marT="34289" marB="3428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i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+mn-cs"/>
                        </a:rPr>
                        <a:t>96,9</a:t>
                      </a:r>
                      <a:endParaRPr lang="ru-RU" sz="1400" b="1" i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49" marR="91449" marT="34289" marB="3428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11 544,5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49" marR="91449" marT="34289" marB="3428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i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88,3</a:t>
                      </a:r>
                      <a:endParaRPr lang="ru-RU" sz="1400" b="1" i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49" marR="91449" marT="34289" marB="3428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11 775,0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49" marR="91449" marT="34289" marB="3428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i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102,0</a:t>
                      </a:r>
                      <a:endParaRPr lang="ru-RU" sz="1400" b="1" i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49" marR="91449" marT="34289" marB="3428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59826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Arial Narrow" panose="020B0606020202030204" pitchFamily="34" charset="0"/>
                        </a:rPr>
                        <a:t>собственные</a:t>
                      </a:r>
                      <a:endParaRPr lang="ru-RU" sz="1400" b="1" i="1" dirty="0">
                        <a:solidFill>
                          <a:sysClr val="windowText" lastClr="000000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49" marR="91449" marT="34289" marB="34289" anchor="ctr">
                    <a:lnL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4 997,0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49" marR="91449" marT="34289" marB="3428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5 632,6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49" marR="91449" marT="34289" marB="3428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i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112,7</a:t>
                      </a:r>
                      <a:endParaRPr lang="ru-RU" sz="1400" b="1" i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49" marR="91449" marT="34289" marB="3428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5 780,0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49" marR="91449" marT="34289" marB="3428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i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102,6</a:t>
                      </a:r>
                      <a:endParaRPr lang="ru-RU" sz="1400" b="1" i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49" marR="91449" marT="34289" marB="3428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6 053,6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49" marR="91449" marT="34289" marB="3428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i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104,7</a:t>
                      </a:r>
                    </a:p>
                  </a:txBody>
                  <a:tcPr marL="91449" marR="91449" marT="34289" marB="3428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</a:tr>
              <a:tr h="351420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Arial Narrow" panose="020B0606020202030204" pitchFamily="34" charset="0"/>
                        </a:rPr>
                        <a:t>    - налоговые</a:t>
                      </a:r>
                      <a:endParaRPr lang="ru-RU" sz="1400" b="1" dirty="0">
                        <a:solidFill>
                          <a:sysClr val="windowText" lastClr="000000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49" marR="91449" marT="34289" marB="34289" anchor="ctr">
                    <a:lnL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4 339,0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49" marR="91449" marT="34289" marB="3428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4 944,1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49" marR="91449" marT="34289" marB="3428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i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113,9</a:t>
                      </a:r>
                      <a:endParaRPr lang="ru-RU" sz="1400" b="1" i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49" marR="91449" marT="34289" marB="3428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5 188,5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49" marR="91449" marT="34289" marB="3428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i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104,9</a:t>
                      </a:r>
                      <a:endParaRPr lang="ru-RU" sz="1400" b="1" i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49" marR="91449" marT="34289" marB="3428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5 432,3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49" marR="91449" marT="34289" marB="3428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i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104,7</a:t>
                      </a:r>
                    </a:p>
                  </a:txBody>
                  <a:tcPr marL="91449" marR="91449" marT="34289" marB="3428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</a:tr>
              <a:tr h="35999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   - неналоговые доходы </a:t>
                      </a:r>
                      <a:endParaRPr kumimoji="0" lang="ru-RU" sz="1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Arial Narrow" panose="020B060602020203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449" marR="91449" marT="34289" marB="34289" anchor="ctr">
                    <a:lnL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658,0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49" marR="91449" marT="34289" marB="3428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688,5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49" marR="91449" marT="34289" marB="3428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i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104,6</a:t>
                      </a:r>
                      <a:endParaRPr lang="ru-RU" sz="1400" b="1" i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49" marR="91449" marT="34289" marB="3428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591,5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49" marR="91449" marT="34289" marB="3428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i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85,9</a:t>
                      </a:r>
                      <a:endParaRPr lang="ru-RU" sz="1400" b="1" i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49" marR="91449" marT="34289" marB="3428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621,3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49" marR="91449" marT="34289" marB="3428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i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105,0</a:t>
                      </a:r>
                    </a:p>
                  </a:txBody>
                  <a:tcPr marL="91449" marR="91449" marT="34289" marB="3428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</a:tr>
              <a:tr h="502920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Arial Narrow" panose="020B0606020202030204" pitchFamily="34" charset="0"/>
                        </a:rPr>
                        <a:t>безвозмездные поступления</a:t>
                      </a:r>
                      <a:endParaRPr lang="ru-RU" sz="1400" b="1" dirty="0">
                        <a:solidFill>
                          <a:sysClr val="windowText" lastClr="000000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49" marR="91449" marT="34289" marB="34289" anchor="ctr">
                    <a:lnL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8 495,1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49" marR="91449" marT="34289" marB="3428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7 436,1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49" marR="91449" marT="34289" marB="3428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i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87,5</a:t>
                      </a:r>
                    </a:p>
                  </a:txBody>
                  <a:tcPr marL="91449" marR="91449" marT="34289" marB="3428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5 764,5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49" marR="91449" marT="34289" marB="3428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i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77,5</a:t>
                      </a:r>
                      <a:endParaRPr lang="ru-RU" sz="1400" b="1" i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49" marR="91449" marT="34289" marB="3428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5 721,4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49" marR="91449" marT="34289" marB="3428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i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99,3</a:t>
                      </a:r>
                      <a:endParaRPr lang="ru-RU" sz="1400" b="1" i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49" marR="91449" marT="34289" marB="3428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</a:tr>
              <a:tr h="524976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Arial Narrow" panose="020B0606020202030204" pitchFamily="34" charset="0"/>
                        </a:rPr>
                        <a:t>РАСХОДЫ</a:t>
                      </a:r>
                      <a:endParaRPr lang="ru-RU" sz="1400" b="1" dirty="0">
                        <a:solidFill>
                          <a:sysClr val="windowText" lastClr="000000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49" marR="91449" marT="34289" marB="34289" anchor="ctr">
                    <a:lnL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14 018,3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49" marR="91449" marT="34289" marB="3428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13</a:t>
                      </a:r>
                      <a:r>
                        <a:rPr lang="ru-RU" sz="1400" b="1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505,1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49" marR="91449" marT="34289" marB="3428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i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+mn-cs"/>
                        </a:rPr>
                        <a:t>96,3</a:t>
                      </a:r>
                      <a:endParaRPr lang="ru-RU" sz="1400" b="1" i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49" marR="91449" marT="34289" marB="3428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12</a:t>
                      </a:r>
                      <a:r>
                        <a:rPr lang="ru-RU" sz="1400" b="1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016</a:t>
                      </a: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,7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49" marR="91449" marT="34289" marB="3428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i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89,0</a:t>
                      </a:r>
                      <a:endParaRPr lang="ru-RU" sz="1400" b="1" i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49" marR="91449" marT="34289" marB="3428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12 289,5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49" marR="91449" marT="34289" marB="3428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i="1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102,3</a:t>
                      </a:r>
                      <a:endParaRPr lang="ru-RU" sz="1400" b="1" i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49" marR="91449" marT="34289" marB="3428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62176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Arial Narrow" panose="020B0606020202030204" pitchFamily="34" charset="0"/>
                        </a:rPr>
                        <a:t>ДЕФИЦИТ (ПРОФИЦИТ) +,-</a:t>
                      </a:r>
                      <a:endParaRPr lang="ru-RU" sz="1400" b="1" dirty="0">
                        <a:solidFill>
                          <a:sysClr val="windowText" lastClr="000000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49" marR="91449" marT="34289" marB="34289" anchor="ctr">
                    <a:lnL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-526,2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49" marR="91449" marT="34289" marB="3428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-436,4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49" marR="91449" marT="34289" marB="3428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400" b="1" i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49" marR="91449" marT="34289" marB="3428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+mn-cs"/>
                        </a:rPr>
                        <a:t>-472,2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49" marR="91449" marT="34289" marB="3428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400" b="1" i="1" dirty="0" smtClean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49" marR="91449" marT="34289" marB="3428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-514,5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49" marR="91449" marT="34289" marB="3428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400" b="1" i="1" dirty="0">
                        <a:solidFill>
                          <a:srgbClr val="C00000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49" marR="91449" marT="34289" marB="3428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7740650" y="555625"/>
            <a:ext cx="1223963" cy="2873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</a:rPr>
              <a:t>млн. рублей</a:t>
            </a: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250825" y="123825"/>
            <a:ext cx="8929688" cy="573088"/>
          </a:xfrm>
          <a:prstGeom prst="rect">
            <a:avLst/>
          </a:prstGeom>
        </p:spPr>
        <p:txBody>
          <a:bodyPr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rgbClr val="1F497D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ОСНОВНЫЕ ПАРАМЕТРЫ БЮДЖЕТА ГОРОДА РЯЗАНИ </a:t>
            </a:r>
            <a:br>
              <a:rPr lang="ru-RU" sz="2000" b="1" dirty="0" smtClean="0">
                <a:solidFill>
                  <a:srgbClr val="1F497D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r>
              <a:rPr lang="ru-RU" sz="2000" b="1" cap="small" dirty="0" smtClean="0">
                <a:solidFill>
                  <a:srgbClr val="1F497D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на 2022 год </a:t>
            </a:r>
            <a:r>
              <a:rPr lang="ru-RU" sz="1800" b="1" cap="small" dirty="0" smtClean="0">
                <a:solidFill>
                  <a:srgbClr val="1F497D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и на плановый период 2023 и 2024 годов</a:t>
            </a:r>
            <a:endParaRPr lang="ru-RU" sz="1800" b="1" dirty="0">
              <a:solidFill>
                <a:srgbClr val="1F497D"/>
              </a:solidFill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8629650" y="4894263"/>
            <a:ext cx="473075" cy="241300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1400" b="1" dirty="0" smtClean="0">
                <a:solidFill>
                  <a:prstClr val="black"/>
                </a:solidFill>
              </a:rPr>
              <a:t>8</a:t>
            </a:r>
            <a:endParaRPr lang="ru-RU" sz="1400" b="1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15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5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7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8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1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9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1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23095</TotalTime>
  <Words>4010</Words>
  <Application>Microsoft Office PowerPoint</Application>
  <PresentationFormat>Экран (16:9)</PresentationFormat>
  <Paragraphs>1191</Paragraphs>
  <Slides>45</Slides>
  <Notes>17</Notes>
  <HiddenSlides>0</HiddenSlides>
  <MMClips>0</MMClips>
  <ScaleCrop>false</ScaleCrop>
  <HeadingPairs>
    <vt:vector size="4" baseType="variant">
      <vt:variant>
        <vt:lpstr>Тема</vt:lpstr>
      </vt:variant>
      <vt:variant>
        <vt:i4>12</vt:i4>
      </vt:variant>
      <vt:variant>
        <vt:lpstr>Заголовки слайдов</vt:lpstr>
      </vt:variant>
      <vt:variant>
        <vt:i4>45</vt:i4>
      </vt:variant>
    </vt:vector>
  </HeadingPairs>
  <TitlesOfParts>
    <vt:vector size="57" baseType="lpstr">
      <vt:lpstr>2_Тема Office</vt:lpstr>
      <vt:lpstr>3_Тема Office</vt:lpstr>
      <vt:lpstr>Тема Office</vt:lpstr>
      <vt:lpstr>1_Тема Office</vt:lpstr>
      <vt:lpstr>7_Тема Office</vt:lpstr>
      <vt:lpstr>8_Тема Office</vt:lpstr>
      <vt:lpstr>12_Тема Office</vt:lpstr>
      <vt:lpstr>9_Тема Office</vt:lpstr>
      <vt:lpstr>11_Тема Office</vt:lpstr>
      <vt:lpstr>15_Тема Office</vt:lpstr>
      <vt:lpstr>4_Тема Office</vt:lpstr>
      <vt:lpstr>5_Тема Office</vt:lpstr>
      <vt:lpstr>Презентация PowerPoint</vt:lpstr>
      <vt:lpstr>ЧТО ТАКОЕ муниципальный БЮДЖЕТ?</vt:lpstr>
      <vt:lpstr>ЭТАПЫ БЮДЖЕТНОГО ПРОЦЕССА</vt:lpstr>
      <vt:lpstr>Как налогоплательщик</vt:lpstr>
      <vt:lpstr>Механизм участия гражданина в бюджетном процессе</vt:lpstr>
      <vt:lpstr>Презентация PowerPoint</vt:lpstr>
      <vt:lpstr>Презентация PowerPoint</vt:lpstr>
      <vt:lpstr>Презентация PowerPoint</vt:lpstr>
      <vt:lpstr>Презентация PowerPoint</vt:lpstr>
      <vt:lpstr>ДИНАМИКА ПОСТУПЛЕНИЙ НАЛОГОВЫХ И НЕНАЛОГОВЫХ ДОХОДОВ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ДИНАМИКА ПОСТУПЛЕНИЙ ДОХОДОВ БЮДЖЕТА ГОРОДА РЯЗАНИ</vt:lpstr>
      <vt:lpstr>ОБЪЕМ БЕЗВОЗМЕЗДНЫХ ПОСТУПЛЕНИЙ ИЗ ОБЛАСТНОГО БЮДЖЕТА</vt:lpstr>
      <vt:lpstr>Презентация PowerPoint</vt:lpstr>
      <vt:lpstr>Презентация PowerPoint</vt:lpstr>
      <vt:lpstr>доля фонда оплаты труда работников социальной сферы в бюджете города рязани</vt:lpstr>
      <vt:lpstr>СТРУКТУРА РАСХОДОВ БЮДЖЕТА ГОРОДА РЯЗАНИ</vt:lpstr>
      <vt:lpstr>ДОЛЯ РАСХОДОВ ОТРАСЛЕЙ СОЦИАЛЬНО-КУЛЬТУРНОЙ СФЕРЫ В ОБЩИХ РАСХОДАХ БЮДЖЕТА ГОРОДА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СТРУКТУРА МУНИЦИПАЛЬНОГО ДОЛГА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КОВЕНЕВА</dc:creator>
  <cp:lastModifiedBy>Татьяна</cp:lastModifiedBy>
  <cp:revision>2061</cp:revision>
  <cp:lastPrinted>2021-11-23T12:58:07Z</cp:lastPrinted>
  <dcterms:created xsi:type="dcterms:W3CDTF">2013-10-29T07:14:12Z</dcterms:created>
  <dcterms:modified xsi:type="dcterms:W3CDTF">2021-11-25T07:37:13Z</dcterms:modified>
</cp:coreProperties>
</file>