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drawings/drawing6.xml" ContentType="application/vnd.openxmlformats-officedocument.drawingml.chartshapes+xml"/>
  <Override PartName="/ppt/charts/chart24.xml" ContentType="application/vnd.openxmlformats-officedocument.drawingml.chart+xml"/>
  <Override PartName="/ppt/drawings/drawing7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3994" r:id="rId2"/>
    <p:sldMasterId id="2147484018" r:id="rId3"/>
    <p:sldMasterId id="2147484030" r:id="rId4"/>
    <p:sldMasterId id="2147484043" r:id="rId5"/>
    <p:sldMasterId id="2147484056" r:id="rId6"/>
    <p:sldMasterId id="2147484080" r:id="rId7"/>
    <p:sldMasterId id="2147484092" r:id="rId8"/>
    <p:sldMasterId id="2147484105" r:id="rId9"/>
    <p:sldMasterId id="2147484118" r:id="rId10"/>
    <p:sldMasterId id="2147484130" r:id="rId11"/>
  </p:sldMasterIdLst>
  <p:notesMasterIdLst>
    <p:notesMasterId r:id="rId40"/>
  </p:notesMasterIdLst>
  <p:sldIdLst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42" r:id="rId22"/>
    <p:sldId id="534" r:id="rId23"/>
    <p:sldId id="541" r:id="rId24"/>
    <p:sldId id="536" r:id="rId25"/>
    <p:sldId id="512" r:id="rId26"/>
    <p:sldId id="513" r:id="rId27"/>
    <p:sldId id="537" r:id="rId28"/>
    <p:sldId id="538" r:id="rId29"/>
    <p:sldId id="539" r:id="rId30"/>
    <p:sldId id="516" r:id="rId31"/>
    <p:sldId id="517" r:id="rId32"/>
    <p:sldId id="518" r:id="rId33"/>
    <p:sldId id="519" r:id="rId34"/>
    <p:sldId id="520" r:id="rId35"/>
    <p:sldId id="540" r:id="rId36"/>
    <p:sldId id="521" r:id="rId37"/>
    <p:sldId id="522" r:id="rId38"/>
    <p:sldId id="474" r:id="rId39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42"/>
            <p14:sldId id="534"/>
            <p14:sldId id="541"/>
            <p14:sldId id="536"/>
            <p14:sldId id="512"/>
            <p14:sldId id="513"/>
            <p14:sldId id="537"/>
            <p14:sldId id="538"/>
            <p14:sldId id="539"/>
            <p14:sldId id="516"/>
            <p14:sldId id="517"/>
            <p14:sldId id="518"/>
            <p14:sldId id="519"/>
            <p14:sldId id="520"/>
            <p14:sldId id="540"/>
            <p14:sldId id="521"/>
            <p14:sldId id="522"/>
            <p14:sldId id="4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7"/>
    <a:srgbClr val="C6E6A2"/>
    <a:srgbClr val="FFFF00"/>
    <a:srgbClr val="FFFFDB"/>
    <a:srgbClr val="FF00FF"/>
    <a:srgbClr val="3399FF"/>
    <a:srgbClr val="33CCFF"/>
    <a:srgbClr val="ABFFE3"/>
    <a:srgbClr val="FFFF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9" autoAdjust="0"/>
    <p:restoredTop sz="99568" autoAdjust="0"/>
  </p:normalViewPr>
  <p:slideViewPr>
    <p:cSldViewPr>
      <p:cViewPr varScale="1">
        <p:scale>
          <a:sx n="117" d="100"/>
          <a:sy n="117" d="100"/>
        </p:scale>
        <p:origin x="-696" y="-7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002977721E-2"/>
          <c:y val="0.10606906772263398"/>
          <c:w val="0.83191991013344191"/>
          <c:h val="0.6996127414414271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(план)</c:v>
                </c:pt>
                <c:pt idx="2">
                  <c:v>2024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34.200000000000003</c:v>
                </c:pt>
                <c:pt idx="1">
                  <c:v>38.299999999999997</c:v>
                </c:pt>
                <c:pt idx="2">
                  <c:v>41.8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(план)</c:v>
                </c:pt>
                <c:pt idx="2">
                  <c:v>2024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65.8</c:v>
                </c:pt>
                <c:pt idx="1">
                  <c:v>61.7</c:v>
                </c:pt>
                <c:pt idx="2">
                  <c:v>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528768"/>
        <c:axId val="150530688"/>
        <c:axId val="0"/>
      </c:bar3DChart>
      <c:catAx>
        <c:axId val="15052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0530688"/>
        <c:crosses val="autoZero"/>
        <c:auto val="1"/>
        <c:lblAlgn val="ctr"/>
        <c:lblOffset val="100"/>
        <c:noMultiLvlLbl val="0"/>
      </c:catAx>
      <c:valAx>
        <c:axId val="150530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50528768"/>
        <c:crosses val="autoZero"/>
        <c:crossBetween val="between"/>
      </c:valAx>
      <c:spPr>
        <a:noFill/>
        <a:ln w="53975" cmpd="tri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81790123457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778549382716093E-2"/>
                  <c:y val="0.278129078727063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603395061728396E-2"/>
                  <c:y val="0.274207821880480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31.7</c:v>
                </c:pt>
                <c:pt idx="1">
                  <c:v>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4490368"/>
        <c:axId val="174491904"/>
        <c:axId val="174553728"/>
      </c:bar3DChart>
      <c:catAx>
        <c:axId val="1744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491904"/>
        <c:crosses val="autoZero"/>
        <c:auto val="0"/>
        <c:lblAlgn val="ctr"/>
        <c:lblOffset val="100"/>
        <c:tickMarkSkip val="2"/>
        <c:noMultiLvlLbl val="0"/>
      </c:catAx>
      <c:valAx>
        <c:axId val="174491904"/>
        <c:scaling>
          <c:orientation val="minMax"/>
          <c:max val="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74490368"/>
        <c:crosses val="autoZero"/>
        <c:crossBetween val="between"/>
        <c:majorUnit val="10"/>
      </c:valAx>
      <c:serAx>
        <c:axId val="174553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7449190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20563271604941"/>
          <c:y val="7.6039478566978402E-2"/>
          <c:w val="0.79802854938271606"/>
          <c:h val="0.697343469660809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778549382716006E-2"/>
                  <c:y val="0.231829872120530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03703703703705E-2"/>
                  <c:y val="0.23275391976648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69.5</c:v>
                </c:pt>
                <c:pt idx="1">
                  <c:v>69.8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4361984"/>
        <c:axId val="174863488"/>
        <c:axId val="173638080"/>
      </c:bar3DChart>
      <c:catAx>
        <c:axId val="17436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863488"/>
        <c:crosses val="autoZero"/>
        <c:auto val="0"/>
        <c:lblAlgn val="ctr"/>
        <c:lblOffset val="100"/>
        <c:tickMarkSkip val="2"/>
        <c:noMultiLvlLbl val="0"/>
      </c:catAx>
      <c:valAx>
        <c:axId val="174863488"/>
        <c:scaling>
          <c:orientation val="minMax"/>
          <c:max val="9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74361984"/>
        <c:crosses val="autoZero"/>
        <c:crossBetween val="between"/>
        <c:majorUnit val="30"/>
      </c:valAx>
      <c:serAx>
        <c:axId val="173638080"/>
        <c:scaling>
          <c:orientation val="minMax"/>
        </c:scaling>
        <c:delete val="1"/>
        <c:axPos val="b"/>
        <c:majorTickMark val="out"/>
        <c:minorTickMark val="none"/>
        <c:tickLblPos val="nextTo"/>
        <c:crossAx val="17486348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81790123457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778549382716051E-2"/>
                  <c:y val="0.18512469192900416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31,7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402777777777688E-2"/>
                  <c:y val="0.25174584618159984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46,1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31.7</c:v>
                </c:pt>
                <c:pt idx="1">
                  <c:v>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4414848"/>
        <c:axId val="174445312"/>
        <c:axId val="173639424"/>
      </c:bar3DChart>
      <c:catAx>
        <c:axId val="17441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445312"/>
        <c:crosses val="autoZero"/>
        <c:auto val="0"/>
        <c:lblAlgn val="ctr"/>
        <c:lblOffset val="100"/>
        <c:tickMarkSkip val="2"/>
        <c:noMultiLvlLbl val="0"/>
      </c:catAx>
      <c:valAx>
        <c:axId val="174445312"/>
        <c:scaling>
          <c:orientation val="minMax"/>
          <c:max val="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74414848"/>
        <c:crosses val="autoZero"/>
        <c:crossBetween val="between"/>
        <c:majorUnit val="25"/>
        <c:minorUnit val="10"/>
      </c:valAx>
      <c:serAx>
        <c:axId val="173639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7444531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32291666666668"/>
          <c:y val="5.8497332647472818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678240740740697E-2"/>
                  <c:y val="0.243000583498657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57445987654321E-2"/>
                  <c:y val="0.24882156611039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212.4</c:v>
                </c:pt>
                <c:pt idx="1">
                  <c:v>233.1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4946176"/>
        <c:axId val="174947712"/>
        <c:axId val="173640768"/>
      </c:bar3DChart>
      <c:catAx>
        <c:axId val="17494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947712"/>
        <c:crosses val="autoZero"/>
        <c:auto val="0"/>
        <c:lblAlgn val="ctr"/>
        <c:lblOffset val="100"/>
        <c:tickMarkSkip val="2"/>
        <c:noMultiLvlLbl val="0"/>
      </c:catAx>
      <c:valAx>
        <c:axId val="174947712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74946176"/>
        <c:crosses val="autoZero"/>
        <c:crossBetween val="between"/>
        <c:majorUnit val="80"/>
      </c:valAx>
      <c:serAx>
        <c:axId val="173640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7494771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81790123457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778692794545342E-2"/>
                  <c:y val="0.292446897158939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802416107991382E-2"/>
                  <c:y val="0.299167295567819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31.7</c:v>
                </c:pt>
                <c:pt idx="1">
                  <c:v>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5047424"/>
        <c:axId val="175048960"/>
        <c:axId val="175027520"/>
      </c:bar3DChart>
      <c:catAx>
        <c:axId val="17504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5048960"/>
        <c:crosses val="autoZero"/>
        <c:auto val="0"/>
        <c:lblAlgn val="ctr"/>
        <c:lblOffset val="100"/>
        <c:tickMarkSkip val="2"/>
        <c:noMultiLvlLbl val="0"/>
      </c:catAx>
      <c:valAx>
        <c:axId val="175048960"/>
        <c:scaling>
          <c:orientation val="minMax"/>
          <c:max val="2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75047424"/>
        <c:crosses val="autoZero"/>
        <c:crossBetween val="between"/>
        <c:majorUnit val="10"/>
        <c:minorUnit val="10"/>
      </c:valAx>
      <c:serAx>
        <c:axId val="17502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75048960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solidDmnd">
          <a:fgClr>
            <a:srgbClr val="0070C0"/>
          </a:fgClr>
          <a:bgClr>
            <a:schemeClr val="bg1"/>
          </a:bgClr>
        </a:pattFill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94811054811"/>
          <c:y val="0.1264275990453223"/>
          <c:w val="0.77905889990549415"/>
          <c:h val="0.59299758843829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962765239433727E-2"/>
                  <c:y val="0.252714692955675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923941700184321E-2"/>
                  <c:y val="0.267277757835696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1245,7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1124.5999999999999</c:v>
                </c:pt>
                <c:pt idx="1">
                  <c:v>1245.7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5078784"/>
        <c:axId val="175121536"/>
        <c:axId val="175028864"/>
      </c:bar3DChart>
      <c:catAx>
        <c:axId val="17507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5121536"/>
        <c:crosses val="autoZero"/>
        <c:auto val="0"/>
        <c:lblAlgn val="ctr"/>
        <c:lblOffset val="100"/>
        <c:tickMarkSkip val="2"/>
        <c:noMultiLvlLbl val="0"/>
      </c:catAx>
      <c:valAx>
        <c:axId val="17512153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none"/>
        <c:minorTickMark val="none"/>
        <c:tickLblPos val="none"/>
        <c:spPr>
          <a:ln w="31750">
            <a:noFill/>
          </a:ln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5078784"/>
        <c:crosses val="autoZero"/>
        <c:crossBetween val="between"/>
        <c:majorUnit val="200"/>
      </c:valAx>
      <c:serAx>
        <c:axId val="175028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75121536"/>
        <c:crosses val="autoZero"/>
      </c:serAx>
      <c:spPr>
        <a:noFill/>
        <a:ln cmpd="sng"/>
      </c:spPr>
    </c:plotArea>
    <c:plotVisOnly val="1"/>
    <c:dispBlanksAs val="gap"/>
    <c:showDLblsOverMax val="0"/>
  </c:chart>
  <c:spPr>
    <a:noFill/>
    <a:ln w="57150"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1705246913581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678240740740742E-2"/>
                  <c:y val="0.26247578550296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40162037037037E-2"/>
                  <c:y val="0.28619284484236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313.8</c:v>
                </c:pt>
                <c:pt idx="1">
                  <c:v>354.1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4627456"/>
        <c:axId val="174629248"/>
        <c:axId val="173641216"/>
      </c:bar3DChart>
      <c:catAx>
        <c:axId val="17462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629248"/>
        <c:crosses val="autoZero"/>
        <c:auto val="0"/>
        <c:lblAlgn val="ctr"/>
        <c:lblOffset val="100"/>
        <c:tickMarkSkip val="2"/>
        <c:noMultiLvlLbl val="0"/>
      </c:catAx>
      <c:valAx>
        <c:axId val="174629248"/>
        <c:scaling>
          <c:orientation val="minMax"/>
          <c:max val="3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74627456"/>
        <c:crosses val="autoZero"/>
        <c:crossBetween val="between"/>
        <c:majorUnit val="120"/>
        <c:minorUnit val="12"/>
      </c:valAx>
      <c:serAx>
        <c:axId val="17364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7462924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21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96737910347125"/>
          <c:y val="2.9303274275570761E-2"/>
          <c:w val="0.80537379627040162"/>
          <c:h val="0.75570067897455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8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1686377120294425"/>
                  <c:y val="0.11110824829487247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Субвенции
</a:t>
                    </a:r>
                    <a:r>
                      <a:rPr lang="ru-RU" dirty="0" smtClean="0"/>
                      <a:t>57,1%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723558174251384"/>
                  <c:y val="-0.2415297385932582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Субсидии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39,1%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128218192870016E-2"/>
                  <c:y val="6.7210635934889823E-2"/>
                </c:manualLayout>
              </c:layout>
              <c:tx>
                <c:rich>
                  <a:bodyPr/>
                  <a:lstStyle/>
                  <a:p>
                    <a:pPr>
                      <a:defRPr sz="1500"/>
                    </a:pPr>
                    <a:r>
                      <a:rPr lang="ru-RU" dirty="0" smtClean="0"/>
                      <a:t>Дотации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1,8%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076611538692381"/>
                  <c:y val="-7.2111820064051882E-2"/>
                </c:manualLayout>
              </c:layout>
              <c:tx>
                <c:rich>
                  <a:bodyPr/>
                  <a:lstStyle/>
                  <a:p>
                    <a:pPr>
                      <a:defRPr sz="1500"/>
                    </a:pPr>
                    <a:r>
                      <a:rPr lang="ru-RU" dirty="0"/>
                      <a:t>Иные межбюджетные трансферты
</a:t>
                    </a:r>
                    <a:r>
                      <a:rPr lang="ru-RU" dirty="0" smtClean="0"/>
                      <a:t>2,0%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7199084.0999999996</c:v>
                </c:pt>
                <c:pt idx="1">
                  <c:v>4926089.0999999996</c:v>
                </c:pt>
                <c:pt idx="2">
                  <c:v>221736.6</c:v>
                </c:pt>
                <c:pt idx="3">
                  <c:v>244483.6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B"/>
        </a:solidFill>
        <a:ln>
          <a:noFill/>
        </a:ln>
      </c:spPr>
    </c:plotArea>
    <c:plotVisOnly val="1"/>
    <c:dispBlanksAs val="zero"/>
    <c:showDLblsOverMax val="0"/>
  </c:chart>
  <c:spPr>
    <a:solidFill>
      <a:srgbClr val="FFFFDB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1004077471967"/>
          <c:y val="0.15095074615928206"/>
          <c:w val="0.7270194099990791"/>
          <c:h val="0.668733391243904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и источников финансирования дефицита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9.2189092762487261E-4"/>
                  <c:y val="1.9258764687807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086136595310911E-4"/>
                  <c:y val="-5.1091008591020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833588175331296E-3"/>
                  <c:y val="-8.9874235209770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(план)</c:v>
                </c:pt>
                <c:pt idx="2">
                  <c:v>2024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7677.8</c:v>
                </c:pt>
                <c:pt idx="1">
                  <c:v>9253.1</c:v>
                </c:pt>
                <c:pt idx="2">
                  <c:v>9158.2000000000007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6075433231396534E-3"/>
                  <c:y val="-1.2144506730925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882772680937817E-3"/>
                  <c:y val="1.442436049459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712028542303772E-3"/>
                  <c:y val="1.1564258235436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(план)</c:v>
                </c:pt>
                <c:pt idx="2">
                  <c:v>2024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13096.7</c:v>
                </c:pt>
                <c:pt idx="1">
                  <c:v>12719.2</c:v>
                </c:pt>
                <c:pt idx="2">
                  <c:v>12369.3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73749376"/>
        <c:axId val="174096384"/>
        <c:axId val="0"/>
      </c:bar3DChart>
      <c:catAx>
        <c:axId val="17374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096384"/>
        <c:crosses val="autoZero"/>
        <c:auto val="0"/>
        <c:lblAlgn val="ctr"/>
        <c:lblOffset val="100"/>
        <c:noMultiLvlLbl val="0"/>
      </c:catAx>
      <c:valAx>
        <c:axId val="17409638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73749376"/>
        <c:crosses val="autoZero"/>
        <c:crossBetween val="between"/>
        <c:majorUnit val="4000"/>
      </c:valAx>
      <c:spPr>
        <a:noFill/>
        <a:ln cmpd="sng"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051401630988793"/>
          <c:y val="0.17416025743491595"/>
          <c:w val="0.21948598369011219"/>
          <c:h val="0.6462369770853269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(план)</c:v>
                </c:pt>
                <c:pt idx="2">
                  <c:v>2024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36.9</c:v>
                </c:pt>
                <c:pt idx="1">
                  <c:v>42.1</c:v>
                </c:pt>
                <c:pt idx="2">
                  <c:v>42.5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63,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(план)</c:v>
                </c:pt>
                <c:pt idx="2">
                  <c:v>2024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63.1</c:v>
                </c:pt>
                <c:pt idx="1">
                  <c:v>57.9</c:v>
                </c:pt>
                <c:pt idx="2">
                  <c:v>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921024"/>
        <c:axId val="175958272"/>
        <c:axId val="0"/>
      </c:bar3DChart>
      <c:catAx>
        <c:axId val="17592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5958272"/>
        <c:crosses val="autoZero"/>
        <c:auto val="1"/>
        <c:lblAlgn val="ctr"/>
        <c:lblOffset val="100"/>
        <c:noMultiLvlLbl val="0"/>
      </c:catAx>
      <c:valAx>
        <c:axId val="175958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759210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rgbClr val="97CBFF"/>
        </a:gs>
        <a:gs pos="43000">
          <a:srgbClr val="FFFFDD"/>
        </a:gs>
        <a:gs pos="100000">
          <a:srgbClr val="97CBFF"/>
        </a:gs>
      </a:gsLst>
      <a:lin ang="16200000" scaled="1"/>
    </a:gra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39768640031113E-2"/>
          <c:y val="4.2355581011024455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693642461359277E-3"/>
                  <c:y val="1.8805644340578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930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637212015165E-3"/>
                  <c:y val="1.72133726518983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020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447555166715268E-3"/>
                  <c:y val="1.87079988976914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050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(план)</c:v>
                </c:pt>
                <c:pt idx="2">
                  <c:v>2024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6930.4</c:v>
                </c:pt>
                <c:pt idx="1">
                  <c:v>8020</c:v>
                </c:pt>
                <c:pt idx="2">
                  <c:v>9050.7000000000007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1.06890525164933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13 354,4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294E-3"/>
                  <c:y val="1.603357877474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ru-RU" baseline="0" dirty="0" smtClean="0"/>
                      <a:t> 940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64197530864196E-3"/>
                  <c:y val="2.1378105032986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12 600,0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(план)</c:v>
                </c:pt>
                <c:pt idx="2">
                  <c:v>2024 год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13354.4</c:v>
                </c:pt>
                <c:pt idx="1">
                  <c:v>12940.9</c:v>
                </c:pt>
                <c:pt idx="2">
                  <c:v>12600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62148608"/>
        <c:axId val="62150144"/>
        <c:axId val="0"/>
      </c:bar3DChart>
      <c:catAx>
        <c:axId val="6214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62150144"/>
        <c:crosses val="autoZero"/>
        <c:auto val="0"/>
        <c:lblAlgn val="ctr"/>
        <c:lblOffset val="100"/>
        <c:noMultiLvlLbl val="0"/>
      </c:catAx>
      <c:valAx>
        <c:axId val="6215014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62148608"/>
        <c:crosses val="autoZero"/>
        <c:crossBetween val="between"/>
        <c:majorUnit val="5000"/>
      </c:valAx>
      <c:spPr>
        <a:solidFill>
          <a:srgbClr val="FFFFDD"/>
        </a:solidFill>
        <a:ln cmpd="sng"/>
      </c:spPr>
    </c:plotArea>
    <c:legend>
      <c:legendPos val="r"/>
      <c:layout>
        <c:manualLayout>
          <c:xMode val="edge"/>
          <c:yMode val="edge"/>
          <c:x val="0.74146349761835328"/>
          <c:y val="0.33150160567243608"/>
          <c:w val="0.22988820841839214"/>
          <c:h val="0.1839771102777765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270392066152429"/>
          <c:w val="1"/>
          <c:h val="0.877295891854310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4240385802469135"/>
                  <c:y val="-0.170692656633722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488425925925923E-2"/>
                  <c:y val="-3.87206427965376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050000000000002E-2"/>
                  <c:y val="-1.78474953029370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620216049382722E-2"/>
                  <c:y val="-1.03653450381364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543672839506178E-2"/>
                  <c:y val="-8.81936847462152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3819444444444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42129629629629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49699074074074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55.873649982580417</c:v>
                </c:pt>
                <c:pt idx="1">
                  <c:v>15.338055974915807</c:v>
                </c:pt>
                <c:pt idx="2">
                  <c:v>11.836023690628267</c:v>
                </c:pt>
                <c:pt idx="3">
                  <c:v>6.9673673208686573</c:v>
                </c:pt>
                <c:pt idx="4">
                  <c:v>3.7983973986761121</c:v>
                </c:pt>
                <c:pt idx="5">
                  <c:v>2.6631053303913599</c:v>
                </c:pt>
                <c:pt idx="6">
                  <c:v>1.876204854256184</c:v>
                </c:pt>
                <c:pt idx="7">
                  <c:v>1.647195447683196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12028.2</c:v>
                </c:pt>
                <c:pt idx="1">
                  <c:v>3301.9</c:v>
                </c:pt>
                <c:pt idx="2">
                  <c:v>2548</c:v>
                </c:pt>
                <c:pt idx="3">
                  <c:v>1499.9</c:v>
                </c:pt>
                <c:pt idx="4">
                  <c:v>817.7</c:v>
                </c:pt>
                <c:pt idx="5">
                  <c:v>573.29999999999995</c:v>
                </c:pt>
                <c:pt idx="6">
                  <c:v>403.9</c:v>
                </c:pt>
                <c:pt idx="7">
                  <c:v>354.6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21527.5</c:v>
                </c:pt>
                <c:pt idx="1">
                  <c:v>21527.5</c:v>
                </c:pt>
                <c:pt idx="2">
                  <c:v>21527.5</c:v>
                </c:pt>
                <c:pt idx="3">
                  <c:v>21527.5</c:v>
                </c:pt>
                <c:pt idx="4">
                  <c:v>21527.5</c:v>
                </c:pt>
                <c:pt idx="5">
                  <c:v>21527.5</c:v>
                </c:pt>
                <c:pt idx="6">
                  <c:v>21527.5</c:v>
                </c:pt>
                <c:pt idx="7">
                  <c:v>21527.5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644834771367711"/>
          <c:y val="3.4323009248972337E-2"/>
          <c:w val="0.56602646999576423"/>
          <c:h val="0.840399677813576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3852.7</c:v>
                </c:pt>
                <c:pt idx="1">
                  <c:v>4335.1000000000004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5921.4</c:v>
                </c:pt>
                <c:pt idx="1">
                  <c:v>6346.9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928.1</c:v>
                </c:pt>
                <c:pt idx="1">
                  <c:v>1062.5999999999999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0.7</c:v>
                </c:pt>
                <c:pt idx="1">
                  <c:v>0.8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D85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261.10000000000002</c:v>
                </c:pt>
                <c:pt idx="1">
                  <c:v>282.8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130112"/>
        <c:axId val="177136000"/>
        <c:axId val="0"/>
      </c:bar3DChart>
      <c:catAx>
        <c:axId val="1771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7136000"/>
        <c:crosses val="autoZero"/>
        <c:auto val="1"/>
        <c:lblAlgn val="ctr"/>
        <c:lblOffset val="100"/>
        <c:noMultiLvlLbl val="0"/>
      </c:catAx>
      <c:valAx>
        <c:axId val="177136000"/>
        <c:scaling>
          <c:orientation val="minMax"/>
          <c:max val="120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77130112"/>
        <c:crosses val="autoZero"/>
        <c:crossBetween val="between"/>
        <c:majorUnit val="200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481.3</c:v>
                </c:pt>
                <c:pt idx="1">
                  <c:v>546.5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24</c:v>
                </c:pt>
                <c:pt idx="1">
                  <c:v>26.8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505.3</c:v>
                </c:pt>
                <c:pt idx="1">
                  <c:v>573.29999999999995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236224"/>
        <c:axId val="177238016"/>
        <c:axId val="0"/>
      </c:bar3DChart>
      <c:catAx>
        <c:axId val="1772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7238016"/>
        <c:crosses val="autoZero"/>
        <c:auto val="1"/>
        <c:lblAlgn val="ctr"/>
        <c:lblOffset val="100"/>
        <c:noMultiLvlLbl val="0"/>
      </c:catAx>
      <c:valAx>
        <c:axId val="177238016"/>
        <c:scaling>
          <c:orientation val="minMax"/>
          <c:max val="6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7723622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2655167944302485"/>
          <c:h val="0.46782013738515427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</c:v>
                </c:pt>
                <c:pt idx="1">
                  <c:v>0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33.299999999999997</c:v>
                </c:pt>
                <c:pt idx="1">
                  <c:v>5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300.8</c:v>
                </c:pt>
                <c:pt idx="1">
                  <c:v>379.3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17.100000000000001</c:v>
                </c:pt>
                <c:pt idx="1">
                  <c:v>19.600000000000001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445888"/>
        <c:axId val="177468160"/>
        <c:axId val="0"/>
      </c:bar3DChart>
      <c:catAx>
        <c:axId val="17744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7468160"/>
        <c:crosses val="autoZero"/>
        <c:auto val="1"/>
        <c:lblAlgn val="ctr"/>
        <c:lblOffset val="100"/>
        <c:noMultiLvlLbl val="0"/>
      </c:catAx>
      <c:valAx>
        <c:axId val="177468160"/>
        <c:scaling>
          <c:orientation val="minMax"/>
          <c:max val="400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77445888"/>
        <c:crosses val="autoZero"/>
        <c:crossBetween val="between"/>
        <c:majorUnit val="5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380654837634528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6819507867086499E-2"/>
          <c:y val="2.8976432765142841E-2"/>
          <c:w val="0.56602646999576423"/>
          <c:h val="0.881655660074924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49.6</c:v>
                </c:pt>
                <c:pt idx="1">
                  <c:v>85.4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409</c:v>
                </c:pt>
                <c:pt idx="1">
                  <c:v>352.2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323</c:v>
                </c:pt>
                <c:pt idx="1">
                  <c:v>356.9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16.7</c:v>
                </c:pt>
                <c:pt idx="1">
                  <c:v>23.2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365376"/>
        <c:axId val="177366912"/>
        <c:axId val="0"/>
      </c:bar3DChart>
      <c:catAx>
        <c:axId val="17736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7366912"/>
        <c:crosses val="autoZero"/>
        <c:auto val="1"/>
        <c:lblAlgn val="ctr"/>
        <c:lblOffset val="100"/>
        <c:noMultiLvlLbl val="0"/>
      </c:catAx>
      <c:valAx>
        <c:axId val="17736691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 baseline="0">
                <a:latin typeface="Arial Narrow" panose="020B0606020202030204" pitchFamily="34" charset="0"/>
              </a:defRPr>
            </a:pPr>
            <a:endParaRPr lang="ru-RU"/>
          </a:p>
        </c:txPr>
        <c:crossAx val="177365376"/>
        <c:crosses val="autoZero"/>
        <c:crossBetween val="between"/>
        <c:majorUnit val="100"/>
        <c:minorUnit val="5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282579519333618"/>
          <c:y val="5.1105269424878863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51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2259439859663021"/>
          <c:y val="7.870671952787292E-2"/>
          <c:w val="0.83531457074933591"/>
          <c:h val="0.719553950739816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1435.7</c:v>
                </c:pt>
                <c:pt idx="1">
                  <c:v>1480.4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439232"/>
        <c:axId val="176043136"/>
        <c:axId val="0"/>
      </c:bar3DChart>
      <c:catAx>
        <c:axId val="17543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76043136"/>
        <c:crosses val="autoZero"/>
        <c:auto val="1"/>
        <c:lblAlgn val="ctr"/>
        <c:lblOffset val="100"/>
        <c:noMultiLvlLbl val="0"/>
      </c:catAx>
      <c:valAx>
        <c:axId val="176043136"/>
        <c:scaling>
          <c:orientation val="minMax"/>
          <c:max val="15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>
                <a:latin typeface="Arial Narrow" panose="020B0606020202030204" pitchFamily="34" charset="0"/>
              </a:defRPr>
            </a:pPr>
            <a:endParaRPr lang="ru-RU"/>
          </a:p>
        </c:txPr>
        <c:crossAx val="175439232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6.1615772850635644E-2"/>
          <c:w val="0.56602646999576411"/>
          <c:h val="0.768414620597711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193.5</c:v>
                </c:pt>
                <c:pt idx="1">
                  <c:v>167.3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2689.5</c:v>
                </c:pt>
                <c:pt idx="1">
                  <c:v>2504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850.7</c:v>
                </c:pt>
                <c:pt idx="1">
                  <c:v>520.20000000000005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165.6</c:v>
                </c:pt>
                <c:pt idx="1">
                  <c:v>110.4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2023 года</c:v>
                </c:pt>
                <c:pt idx="1">
                  <c:v>Факт 2024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464256"/>
        <c:axId val="176465792"/>
        <c:axId val="0"/>
      </c:bar3DChart>
      <c:catAx>
        <c:axId val="1764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6465792"/>
        <c:crosses val="autoZero"/>
        <c:auto val="1"/>
        <c:lblAlgn val="ctr"/>
        <c:lblOffset val="100"/>
        <c:noMultiLvlLbl val="0"/>
      </c:catAx>
      <c:valAx>
        <c:axId val="17646579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 Narrow" panose="020B0606020202030204" pitchFamily="34" charset="0"/>
              </a:defRPr>
            </a:pPr>
            <a:endParaRPr lang="ru-RU"/>
          </a:p>
        </c:txPr>
        <c:crossAx val="17646425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8781987186608893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7170619386517"/>
          <c:y val="2.5747495292545844E-2"/>
          <c:w val="0.79110953902725401"/>
          <c:h val="0.88675225544740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explosion val="1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6201358890406511"/>
                  <c:y val="0.187989796005572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81,</a:t>
                    </a:r>
                    <a:r>
                      <a:rPr lang="ru-RU" baseline="0" dirty="0" smtClean="0"/>
                      <a:t>8</a:t>
                    </a:r>
                    <a:r>
                      <a:rPr lang="en-US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9312886803427"/>
                      <c:h val="0.200111312418278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9682480813678654"/>
                  <c:y val="-0.1983059574577183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18,</a:t>
                    </a:r>
                    <a:r>
                      <a:rPr lang="ru-RU" baseline="0" dirty="0" smtClean="0"/>
                      <a:t>2</a:t>
                    </a:r>
                    <a:r>
                      <a:rPr lang="en-US" baseline="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2700</c:v>
                </c:pt>
                <c:pt idx="1">
                  <c:v>602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3.6335015063685736E-2"/>
          <c:y val="0.79635489219146594"/>
          <c:w val="0.67891737227609628"/>
          <c:h val="0.18780854833793395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3231553556437237"/>
                  <c:y val="0.207873626577103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</a:t>
                    </a:r>
                    <a:r>
                      <a:rPr lang="en-US" dirty="0" smtClean="0"/>
                      <a:t>,2%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488091484439243"/>
                  <c:y val="-0.178222718843205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</a:t>
                    </a:r>
                    <a:r>
                      <a:rPr lang="en-US" dirty="0" smtClean="0"/>
                      <a:t>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81.224230891214717</c:v>
                </c:pt>
                <c:pt idx="1">
                  <c:v>18.775769108785283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9766440881568716E-2"/>
          <c:y val="0.79284731149801713"/>
          <c:w val="0.6591064504853853"/>
          <c:h val="0.1902409873329771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1561349966465"/>
          <c:y val="0.38152459456072485"/>
          <c:w val="0.86118586760740778"/>
          <c:h val="0.3902435739324242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450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>
                <c:manualLayout>
                  <c:x val="-6.9948161252463892E-2"/>
                  <c:y val="0.15617917915455948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946680145391462E-2"/>
                  <c:y val="0.1561791791545594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943717931246546E-2"/>
                  <c:y val="0.17105338669308889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2589</c:v>
                </c:pt>
                <c:pt idx="1">
                  <c:v>3153</c:v>
                </c:pt>
                <c:pt idx="2">
                  <c:v>3302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254592"/>
        <c:axId val="178256128"/>
      </c:lineChart>
      <c:catAx>
        <c:axId val="178254592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178256128"/>
        <c:crossesAt val="0"/>
        <c:auto val="1"/>
        <c:lblAlgn val="ctr"/>
        <c:lblOffset val="100"/>
        <c:tickLblSkip val="1"/>
        <c:noMultiLvlLbl val="0"/>
      </c:catAx>
      <c:valAx>
        <c:axId val="17825612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1"/>
        <c:majorTickMark val="in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78254592"/>
        <c:crossesAt val="1"/>
        <c:crossBetween val="between"/>
        <c:majorUnit val="1000"/>
        <c:minorUnit val="100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 cap="sq">
      <a:solidFill>
        <a:schemeClr val="tx1"/>
      </a:solidFill>
      <a:prstDash val="solid"/>
      <a:beve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851352433708918E-3"/>
          <c:y val="0.12090144528991237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explosion val="18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6027763792771269"/>
                  <c:y val="-0.259882775370637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613620286916082"/>
                  <c:y val="4.74881648952585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7804.99</c:v>
                </c:pt>
                <c:pt idx="1">
                  <c:v>1245.7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81423252713527E-2"/>
          <c:y val="0.1407096269140071"/>
          <c:w val="0.91853505295277271"/>
          <c:h val="0.744708155844556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6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382900607942787E-2"/>
                  <c:y val="6.12945604214749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660474417571176E-2"/>
                  <c:y val="1.83883681264424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6133840425999184E-2"/>
                  <c:y val="4.29061922950324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099769922205024"/>
                  <c:y val="0.122589120842949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6387869048141936E-2"/>
                  <c:y val="1.83878854921084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459109194585614"/>
                  <c:y val="-3.67767362528849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254028622142759E-2"/>
                  <c:y val="-2.8571952574419799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869270339471325"/>
                  <c:y val="-1.2544631610039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  <c:pt idx="6">
                  <c:v>Акцизы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5196</c:v>
                </c:pt>
                <c:pt idx="1">
                  <c:v>660.6</c:v>
                </c:pt>
                <c:pt idx="2">
                  <c:v>975.4</c:v>
                </c:pt>
                <c:pt idx="3">
                  <c:v>776.4</c:v>
                </c:pt>
                <c:pt idx="4">
                  <c:v>145.4</c:v>
                </c:pt>
                <c:pt idx="5">
                  <c:v>1245.7</c:v>
                </c:pt>
                <c:pt idx="6">
                  <c:v>51.2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D"/>
        </a:solidFill>
        <a:ln>
          <a:noFill/>
        </a:ln>
      </c:spPr>
    </c:plotArea>
    <c:plotVisOnly val="1"/>
    <c:dispBlanksAs val="zero"/>
    <c:showDLblsOverMax val="0"/>
  </c:chart>
  <c:spPr>
    <a:solidFill>
      <a:srgbClr val="FFFFD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89971739259726"/>
          <c:y val="3.4322598299083122E-2"/>
          <c:w val="0.81915164562428078"/>
          <c:h val="0.855641871010116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925190399982646E-2"/>
                  <c:y val="0.19261573143283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94443523653311E-2"/>
                  <c:y val="0.231389286283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27706763484993E-2"/>
                  <c:y val="0.33502624036853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180427101717587E-3"/>
                  <c:y val="0.3037471145181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(факт)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927</c:v>
                </c:pt>
                <c:pt idx="1">
                  <c:v>975.4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shape val="cylinder"/>
        <c:axId val="173061248"/>
        <c:axId val="173062784"/>
        <c:axId val="170766784"/>
      </c:bar3DChart>
      <c:catAx>
        <c:axId val="17306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062784"/>
        <c:crosses val="autoZero"/>
        <c:auto val="0"/>
        <c:lblAlgn val="ctr"/>
        <c:lblOffset val="100"/>
        <c:noMultiLvlLbl val="0"/>
      </c:catAx>
      <c:valAx>
        <c:axId val="173062784"/>
        <c:scaling>
          <c:orientation val="minMax"/>
          <c:max val="1000"/>
          <c:min val="6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061248"/>
        <c:crosses val="autoZero"/>
        <c:crossBetween val="between"/>
        <c:majorUnit val="100"/>
      </c:valAx>
      <c:serAx>
        <c:axId val="170766784"/>
        <c:scaling>
          <c:orientation val="minMax"/>
        </c:scaling>
        <c:delete val="1"/>
        <c:axPos val="b"/>
        <c:majorTickMark val="out"/>
        <c:minorTickMark val="none"/>
        <c:tickLblPos val="nextTo"/>
        <c:crossAx val="17306278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46249234718601"/>
          <c:y val="5.2346744133139667E-2"/>
          <c:w val="0.83540954078388452"/>
          <c:h val="0.839910109205893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4480731455370205E-2"/>
                  <c:y val="0.2216433095280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26012948915843E-2"/>
                  <c:y val="0.17433098462708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06859828765449E-3"/>
                  <c:y val="0.35051213940015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64875061710946E-2"/>
                  <c:y val="0.32232888967849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(факт)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902.5</c:v>
                </c:pt>
                <c:pt idx="1">
                  <c:v>776.4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73792256"/>
        <c:axId val="174093056"/>
        <c:axId val="170767680"/>
      </c:bar3DChart>
      <c:catAx>
        <c:axId val="17379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093056"/>
        <c:crosses val="autoZero"/>
        <c:auto val="0"/>
        <c:lblAlgn val="ctr"/>
        <c:lblOffset val="100"/>
        <c:tickMarkSkip val="10"/>
        <c:noMultiLvlLbl val="0"/>
      </c:catAx>
      <c:valAx>
        <c:axId val="174093056"/>
        <c:scaling>
          <c:orientation val="minMax"/>
          <c:max val="900"/>
          <c:min val="6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792256"/>
        <c:crosses val="autoZero"/>
        <c:crossBetween val="between"/>
        <c:majorUnit val="100"/>
      </c:valAx>
      <c:serAx>
        <c:axId val="170767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74093056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91806982014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78851512788767E-2"/>
                  <c:y val="0.253822890448694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503073879986841E-2"/>
                  <c:y val="0.276364769784165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329.7</c:v>
                </c:pt>
                <c:pt idx="1">
                  <c:v>363.8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4527232"/>
        <c:axId val="174528768"/>
        <c:axId val="173544768"/>
      </c:bar3DChart>
      <c:catAx>
        <c:axId val="17452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528768"/>
        <c:crosses val="autoZero"/>
        <c:auto val="0"/>
        <c:lblAlgn val="ctr"/>
        <c:lblOffset val="100"/>
        <c:tickMarkSkip val="2"/>
        <c:noMultiLvlLbl val="0"/>
      </c:catAx>
      <c:valAx>
        <c:axId val="174528768"/>
        <c:scaling>
          <c:orientation val="minMax"/>
          <c:max val="3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74527232"/>
        <c:crosses val="autoZero"/>
        <c:crossBetween val="between"/>
        <c:majorUnit val="120"/>
      </c:valAx>
      <c:serAx>
        <c:axId val="173544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7452876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6098227352013"/>
          <c:y val="8.4197066910591381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78858024691357E-2"/>
                  <c:y val="0.240930470347648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18287037037038E-2"/>
                  <c:y val="0.25787180010781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29</c:v>
                </c:pt>
                <c:pt idx="1">
                  <c:v>32.299999999999997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3730048"/>
        <c:axId val="173613056"/>
        <c:axId val="174551040"/>
      </c:bar3DChart>
      <c:catAx>
        <c:axId val="17373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3613056"/>
        <c:crosses val="autoZero"/>
        <c:auto val="0"/>
        <c:lblAlgn val="ctr"/>
        <c:lblOffset val="100"/>
        <c:tickMarkSkip val="2"/>
        <c:noMultiLvlLbl val="0"/>
      </c:catAx>
      <c:valAx>
        <c:axId val="17361305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73730048"/>
        <c:crosses val="autoZero"/>
        <c:crossBetween val="between"/>
        <c:majorUnit val="20"/>
      </c:valAx>
      <c:serAx>
        <c:axId val="174551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7361305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91806982014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78851512788767E-2"/>
                  <c:y val="0.298549593753202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603384412274532E-2"/>
                  <c:y val="0.298258325856858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 (план)</c:v>
                </c:pt>
                <c:pt idx="1">
                  <c:v>2024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329.7</c:v>
                </c:pt>
                <c:pt idx="1">
                  <c:v>363.8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4335872"/>
        <c:axId val="174337408"/>
        <c:axId val="174553280"/>
      </c:bar3DChart>
      <c:catAx>
        <c:axId val="17433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4337408"/>
        <c:crosses val="autoZero"/>
        <c:auto val="0"/>
        <c:lblAlgn val="ctr"/>
        <c:lblOffset val="100"/>
        <c:tickMarkSkip val="2"/>
        <c:noMultiLvlLbl val="0"/>
      </c:catAx>
      <c:valAx>
        <c:axId val="174337408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74335872"/>
        <c:crosses val="autoZero"/>
        <c:crossBetween val="between"/>
        <c:majorUnit val="20"/>
      </c:valAx>
      <c:serAx>
        <c:axId val="17455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7433740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08191" custScaleY="225692" custRadScaleRad="84124" custRadScaleInc="-3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6736" custScaleY="202103" custRadScaleRad="116084" custRadScaleInc="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161153" custRadScaleInc="4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66112" custScaleY="156189" custRadScaleRad="128974" custRadScaleInc="-3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63690" custScaleY="146941" custRadScaleRad="133079" custRadScaleInc="5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2945" custScaleY="168216" custRadScaleRad="170613" custRadScaleInc="-3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9010" custScaleY="169230" custRadScaleRad="124885" custRadScaleInc="-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5134BBC-10E1-422C-B8EF-9A0DA94F268D}" type="presOf" srcId="{CBBE3567-C6F7-4BAB-9067-FDC8A32F0041}" destId="{191E1915-7B43-453A-9B3B-8BE365BAB7F0}" srcOrd="0" destOrd="0" presId="urn:microsoft.com/office/officeart/2005/8/layout/cycle5"/>
    <dgm:cxn modelId="{7DC06955-34A9-421D-BEAF-6EE474341BFC}" type="presOf" srcId="{83D8F672-682C-4EEF-83C3-46A0F47A1E51}" destId="{2C814299-90FC-466A-8C27-58BBE7C3AD9B}" srcOrd="0" destOrd="0" presId="urn:microsoft.com/office/officeart/2005/8/layout/cycle5"/>
    <dgm:cxn modelId="{7B73A76D-A0E3-4650-97B4-84D4BC98A00F}" type="presOf" srcId="{1B6EB8D1-E4C2-40F7-BAF0-BED45F5C904D}" destId="{37B34B6A-4DCE-4DE3-951A-2EF6B41DAEEC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9AE9EEA6-462F-4851-9D3A-05E3F74826ED}" type="presOf" srcId="{7D26771F-14FC-487C-BE39-6B56926D70D0}" destId="{DA554C6D-A2BD-4B94-802C-6C55DB9F2BF8}" srcOrd="0" destOrd="0" presId="urn:microsoft.com/office/officeart/2005/8/layout/cycle5"/>
    <dgm:cxn modelId="{DDBF35AE-D3BE-4F22-9BF5-D92DB454334C}" type="presOf" srcId="{FD2A65F7-0EFD-427A-9350-4EE82EF8A3A3}" destId="{E20084B0-DED3-4DEB-8998-F77FEE57635D}" srcOrd="0" destOrd="0" presId="urn:microsoft.com/office/officeart/2005/8/layout/cycle5"/>
    <dgm:cxn modelId="{334E770E-2407-4D6B-919A-A71B45E1CD0B}" type="presOf" srcId="{8BA3E322-4EFF-422F-8958-15FC13EBBE0A}" destId="{F93ECD45-54D8-465B-A0C2-914295F3C5BD}" srcOrd="0" destOrd="0" presId="urn:microsoft.com/office/officeart/2005/8/layout/cycle5"/>
    <dgm:cxn modelId="{0E6686F0-EF5C-425D-8948-5E8BAA14AC9B}" type="presOf" srcId="{1F9A309A-9FC0-485D-BD9D-D3AA06914A86}" destId="{43434E4B-C4FB-4DAC-9533-71DBE927953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4307D1E-6907-4876-A997-8B99040DB49D}" type="presOf" srcId="{582979A8-C384-483D-9063-70433550210F}" destId="{03867FA4-A613-4921-92BD-CBD0DE5AF6C1}" srcOrd="0" destOrd="0" presId="urn:microsoft.com/office/officeart/2005/8/layout/cycle5"/>
    <dgm:cxn modelId="{BFAFE441-8EE0-4017-8BC7-F24B340F3F31}" type="presOf" srcId="{3E04EBF9-6BCF-4C97-97CC-16053D8ADECA}" destId="{D76CEF15-AD37-4FF7-A9D9-F30101483B47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0B719D2E-25E7-4E3B-A514-42AF09672EE8}" type="presOf" srcId="{2F3150F9-E42C-4C20-8C2E-D3A5F4293F34}" destId="{26BC9EC0-F33D-4C53-893E-E607BC23B588}" srcOrd="0" destOrd="0" presId="urn:microsoft.com/office/officeart/2005/8/layout/cycle5"/>
    <dgm:cxn modelId="{5418E24B-848E-421C-9998-B75EDB7A15CF}" type="presOf" srcId="{443ECAFA-A6D7-41FF-AC7E-E0473AEE9907}" destId="{18E1BD14-653F-47B3-BB46-667C8FB2497F}" srcOrd="0" destOrd="0" presId="urn:microsoft.com/office/officeart/2005/8/layout/cycle5"/>
    <dgm:cxn modelId="{E4FB23BB-4CA3-4218-981E-A80D39A966AF}" type="presOf" srcId="{CE6B3773-E288-4ED6-8D2D-7A94A1E9116E}" destId="{B61698C4-7017-4D89-87F7-56075D701F9E}" srcOrd="0" destOrd="0" presId="urn:microsoft.com/office/officeart/2005/8/layout/cycle5"/>
    <dgm:cxn modelId="{944C6565-E348-494F-AE63-A25BBDA01729}" type="presOf" srcId="{8FBAAD1B-5BAC-4AC0-8BA9-6D0621EB872A}" destId="{5C1B40A2-C95B-481E-9090-4B7BCF3B56CE}" srcOrd="0" destOrd="0" presId="urn:microsoft.com/office/officeart/2005/8/layout/cycle5"/>
    <dgm:cxn modelId="{3509C918-BCD6-419C-A00D-876E63B800CD}" type="presOf" srcId="{724D7F1B-A1E0-49D7-BF3E-FEFCD1C743CE}" destId="{A54D8CAD-B47B-492A-A92F-69E42EBB0CBD}" srcOrd="0" destOrd="0" presId="urn:microsoft.com/office/officeart/2005/8/layout/cycle5"/>
    <dgm:cxn modelId="{BD403B8A-8C96-4D4C-9F85-59174A137F66}" type="presOf" srcId="{AC3117F4-22F7-4278-9E67-6CE483EEA235}" destId="{644BD4D3-8D2A-489F-BC0B-191B4AEF9533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775B8C8B-59C3-4019-A729-AFF9AD57C65A}" type="presOf" srcId="{99AA82BB-5D7A-4078-8B23-18C254D0DC4B}" destId="{529DDF86-EE24-4644-BF9F-F7994B1A08DB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EA569397-0DE9-4255-8904-57BD5DE61EBE}" type="presOf" srcId="{181EA984-4962-4DC5-8CDA-71251781BB72}" destId="{6B2E63ED-B4B9-4312-8B34-C6298E61E31E}" srcOrd="0" destOrd="0" presId="urn:microsoft.com/office/officeart/2005/8/layout/cycle5"/>
    <dgm:cxn modelId="{76ECD3EC-DBA7-4E9A-A283-DC263B761A49}" type="presParOf" srcId="{5C1B40A2-C95B-481E-9090-4B7BCF3B56CE}" destId="{18E1BD14-653F-47B3-BB46-667C8FB2497F}" srcOrd="0" destOrd="0" presId="urn:microsoft.com/office/officeart/2005/8/layout/cycle5"/>
    <dgm:cxn modelId="{2D38A5CD-6629-40DB-8531-C98D3C67180A}" type="presParOf" srcId="{5C1B40A2-C95B-481E-9090-4B7BCF3B56CE}" destId="{63F2586D-5C2A-47F2-8FBF-D647F1535402}" srcOrd="1" destOrd="0" presId="urn:microsoft.com/office/officeart/2005/8/layout/cycle5"/>
    <dgm:cxn modelId="{7BB37C33-C802-43C1-AB40-39029C7FFE83}" type="presParOf" srcId="{5C1B40A2-C95B-481E-9090-4B7BCF3B56CE}" destId="{43434E4B-C4FB-4DAC-9533-71DBE9279538}" srcOrd="2" destOrd="0" presId="urn:microsoft.com/office/officeart/2005/8/layout/cycle5"/>
    <dgm:cxn modelId="{1D99C281-3D35-408D-BFE1-891628A8CA8D}" type="presParOf" srcId="{5C1B40A2-C95B-481E-9090-4B7BCF3B56CE}" destId="{A54D8CAD-B47B-492A-A92F-69E42EBB0CBD}" srcOrd="3" destOrd="0" presId="urn:microsoft.com/office/officeart/2005/8/layout/cycle5"/>
    <dgm:cxn modelId="{9B5956D7-96E2-4E18-9D0B-237D89F36464}" type="presParOf" srcId="{5C1B40A2-C95B-481E-9090-4B7BCF3B56CE}" destId="{C1BE9F86-1024-42B7-8000-210EB09C538A}" srcOrd="4" destOrd="0" presId="urn:microsoft.com/office/officeart/2005/8/layout/cycle5"/>
    <dgm:cxn modelId="{13577E45-F389-4A2D-8819-E9B1CE130AAD}" type="presParOf" srcId="{5C1B40A2-C95B-481E-9090-4B7BCF3B56CE}" destId="{F93ECD45-54D8-465B-A0C2-914295F3C5BD}" srcOrd="5" destOrd="0" presId="urn:microsoft.com/office/officeart/2005/8/layout/cycle5"/>
    <dgm:cxn modelId="{D12C84C9-F38A-4E00-AB94-3ABB99F36002}" type="presParOf" srcId="{5C1B40A2-C95B-481E-9090-4B7BCF3B56CE}" destId="{D76CEF15-AD37-4FF7-A9D9-F30101483B47}" srcOrd="6" destOrd="0" presId="urn:microsoft.com/office/officeart/2005/8/layout/cycle5"/>
    <dgm:cxn modelId="{18DB33A8-11BF-4FA0-9DE6-E800F3FAD34A}" type="presParOf" srcId="{5C1B40A2-C95B-481E-9090-4B7BCF3B56CE}" destId="{89825730-0866-4745-85D0-1D1DCFBF2A18}" srcOrd="7" destOrd="0" presId="urn:microsoft.com/office/officeart/2005/8/layout/cycle5"/>
    <dgm:cxn modelId="{6BBD56D7-45F7-405D-B0C0-1E364C335932}" type="presParOf" srcId="{5C1B40A2-C95B-481E-9090-4B7BCF3B56CE}" destId="{DA554C6D-A2BD-4B94-802C-6C55DB9F2BF8}" srcOrd="8" destOrd="0" presId="urn:microsoft.com/office/officeart/2005/8/layout/cycle5"/>
    <dgm:cxn modelId="{D2A5440E-B3CA-4163-A2FA-1CD412D03553}" type="presParOf" srcId="{5C1B40A2-C95B-481E-9090-4B7BCF3B56CE}" destId="{644BD4D3-8D2A-489F-BC0B-191B4AEF9533}" srcOrd="9" destOrd="0" presId="urn:microsoft.com/office/officeart/2005/8/layout/cycle5"/>
    <dgm:cxn modelId="{09333C73-3642-43B1-AEF4-C7A8EFDB8894}" type="presParOf" srcId="{5C1B40A2-C95B-481E-9090-4B7BCF3B56CE}" destId="{DAC3B005-4E2A-4348-9B77-486F2914FE10}" srcOrd="10" destOrd="0" presId="urn:microsoft.com/office/officeart/2005/8/layout/cycle5"/>
    <dgm:cxn modelId="{11E73925-755A-419E-90BA-AA5CCC21B668}" type="presParOf" srcId="{5C1B40A2-C95B-481E-9090-4B7BCF3B56CE}" destId="{2C814299-90FC-466A-8C27-58BBE7C3AD9B}" srcOrd="11" destOrd="0" presId="urn:microsoft.com/office/officeart/2005/8/layout/cycle5"/>
    <dgm:cxn modelId="{8FDBF07F-8740-46F6-AC21-605E289FD599}" type="presParOf" srcId="{5C1B40A2-C95B-481E-9090-4B7BCF3B56CE}" destId="{03867FA4-A613-4921-92BD-CBD0DE5AF6C1}" srcOrd="12" destOrd="0" presId="urn:microsoft.com/office/officeart/2005/8/layout/cycle5"/>
    <dgm:cxn modelId="{273138A8-7A94-4D4B-8DC8-38459007AE34}" type="presParOf" srcId="{5C1B40A2-C95B-481E-9090-4B7BCF3B56CE}" destId="{A543EB03-7087-4967-BA16-52B020590675}" srcOrd="13" destOrd="0" presId="urn:microsoft.com/office/officeart/2005/8/layout/cycle5"/>
    <dgm:cxn modelId="{BE4C8184-F501-4997-B26F-E3858C5FAD5B}" type="presParOf" srcId="{5C1B40A2-C95B-481E-9090-4B7BCF3B56CE}" destId="{191E1915-7B43-453A-9B3B-8BE365BAB7F0}" srcOrd="14" destOrd="0" presId="urn:microsoft.com/office/officeart/2005/8/layout/cycle5"/>
    <dgm:cxn modelId="{7D35E64A-B47B-4420-88AC-087936CCB7FA}" type="presParOf" srcId="{5C1B40A2-C95B-481E-9090-4B7BCF3B56CE}" destId="{529DDF86-EE24-4644-BF9F-F7994B1A08DB}" srcOrd="15" destOrd="0" presId="urn:microsoft.com/office/officeart/2005/8/layout/cycle5"/>
    <dgm:cxn modelId="{8545F486-C7E0-4860-AEE9-5B029E4A106B}" type="presParOf" srcId="{5C1B40A2-C95B-481E-9090-4B7BCF3B56CE}" destId="{273D6908-0A8E-4F45-889A-67CE25D68E3E}" srcOrd="16" destOrd="0" presId="urn:microsoft.com/office/officeart/2005/8/layout/cycle5"/>
    <dgm:cxn modelId="{9425F384-C2D1-4588-92A1-546A2DF97F95}" type="presParOf" srcId="{5C1B40A2-C95B-481E-9090-4B7BCF3B56CE}" destId="{B61698C4-7017-4D89-87F7-56075D701F9E}" srcOrd="17" destOrd="0" presId="urn:microsoft.com/office/officeart/2005/8/layout/cycle5"/>
    <dgm:cxn modelId="{760D51B2-CB68-48EB-A86A-1A6F3030524E}" type="presParOf" srcId="{5C1B40A2-C95B-481E-9090-4B7BCF3B56CE}" destId="{E20084B0-DED3-4DEB-8998-F77FEE57635D}" srcOrd="18" destOrd="0" presId="urn:microsoft.com/office/officeart/2005/8/layout/cycle5"/>
    <dgm:cxn modelId="{0304A0FF-D74B-4E37-87DA-5EE91DC9091B}" type="presParOf" srcId="{5C1B40A2-C95B-481E-9090-4B7BCF3B56CE}" destId="{284E5A02-1953-4AC1-8DE5-B9171905FABE}" srcOrd="19" destOrd="0" presId="urn:microsoft.com/office/officeart/2005/8/layout/cycle5"/>
    <dgm:cxn modelId="{19E76D07-7BF3-4BE1-8400-46B8ADEBAD68}" type="presParOf" srcId="{5C1B40A2-C95B-481E-9090-4B7BCF3B56CE}" destId="{37B34B6A-4DCE-4DE3-951A-2EF6B41DAEEC}" srcOrd="20" destOrd="0" presId="urn:microsoft.com/office/officeart/2005/8/layout/cycle5"/>
    <dgm:cxn modelId="{E9993631-06A7-4927-B7FF-5BDB26AD19EF}" type="presParOf" srcId="{5C1B40A2-C95B-481E-9090-4B7BCF3B56CE}" destId="{26BC9EC0-F33D-4C53-893E-E607BC23B588}" srcOrd="21" destOrd="0" presId="urn:microsoft.com/office/officeart/2005/8/layout/cycle5"/>
    <dgm:cxn modelId="{7057710C-FC65-48D7-87B8-AD3D16DF97B1}" type="presParOf" srcId="{5C1B40A2-C95B-481E-9090-4B7BCF3B56CE}" destId="{AAF36583-BB7F-476C-A980-E0851D9947DB}" srcOrd="22" destOrd="0" presId="urn:microsoft.com/office/officeart/2005/8/layout/cycle5"/>
    <dgm:cxn modelId="{90F485C2-C864-42D2-8D77-DAD916C85DA6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67025" custScaleY="75391" custRadScaleRad="125567" custRadScaleInc="-19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54870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119154" custRadScaleInc="9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C747F-D487-4946-8569-58C4FB583F95}" type="presOf" srcId="{2C971819-3A7E-44D6-A607-E41E2CC546CA}" destId="{2A42BF92-E0CA-4C74-94D9-9AE3F4260038}" srcOrd="0" destOrd="0" presId="urn:microsoft.com/office/officeart/2008/layout/RadialCluster"/>
    <dgm:cxn modelId="{363B2510-7418-499C-8693-09500131819F}" type="presOf" srcId="{B48DC76A-8C89-4A47-A084-03205D8C4A2A}" destId="{A1F9C609-4FDF-427E-A3A7-017CF8E0D1F8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F2336538-DE1F-42B0-AD08-976F17538530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FC86E18C-E263-434F-95FC-6F7CFEEF53B1}" type="presOf" srcId="{30BF6DE8-1E0A-4F3F-9C5D-54B1D0FEA649}" destId="{BF1427F8-47F7-429E-8B9A-D7AD3446727D}" srcOrd="0" destOrd="0" presId="urn:microsoft.com/office/officeart/2008/layout/RadialCluster"/>
    <dgm:cxn modelId="{6290FCD4-89C1-41B0-B15E-28DE9F064448}" type="presOf" srcId="{51B0975B-EA65-4A15-BAF2-DB307B86BC96}" destId="{341F0CCF-4C81-46C6-BAD1-DDC17631079D}" srcOrd="0" destOrd="0" presId="urn:microsoft.com/office/officeart/2008/layout/RadialCluster"/>
    <dgm:cxn modelId="{FE6F70C5-8D0D-40BB-9D8D-19092E680986}" type="presOf" srcId="{9D6328B3-3D5F-410C-9275-2F3B736C0074}" destId="{0999DAA6-78E7-4C62-AD9F-BB89E1F317A5}" srcOrd="0" destOrd="0" presId="urn:microsoft.com/office/officeart/2008/layout/RadialCluster"/>
    <dgm:cxn modelId="{247DFF6B-97D2-41A2-96F1-72AC2FE971A0}" type="presOf" srcId="{FB48CFB2-2144-464F-99B0-7B4517BBF385}" destId="{55E128A9-086C-4AB0-9BB3-7B78F9CA19C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3349D313-2B4E-445A-BBEC-D78FFD023448}" type="presOf" srcId="{BF147029-5588-4C67-A975-3EDDF959302B}" destId="{A7E70BED-E9F9-4186-91D6-4C4AD5C34513}" srcOrd="0" destOrd="0" presId="urn:microsoft.com/office/officeart/2008/layout/RadialCluster"/>
    <dgm:cxn modelId="{4B0FA6B1-6E8C-40A0-B2D8-1096247BD174}" type="presParOf" srcId="{8B244CFF-22F3-49C3-BAD4-562F5B34DCEA}" destId="{767A95D3-4209-465C-93E1-7443651645A0}" srcOrd="0" destOrd="0" presId="urn:microsoft.com/office/officeart/2008/layout/RadialCluster"/>
    <dgm:cxn modelId="{510068A6-1731-44CA-9E04-578DE2F7D820}" type="presParOf" srcId="{767A95D3-4209-465C-93E1-7443651645A0}" destId="{55E128A9-086C-4AB0-9BB3-7B78F9CA19C8}" srcOrd="0" destOrd="0" presId="urn:microsoft.com/office/officeart/2008/layout/RadialCluster"/>
    <dgm:cxn modelId="{7C083B7A-0EF6-4893-AF0D-C937C8EF800C}" type="presParOf" srcId="{767A95D3-4209-465C-93E1-7443651645A0}" destId="{2A42BF92-E0CA-4C74-94D9-9AE3F4260038}" srcOrd="1" destOrd="0" presId="urn:microsoft.com/office/officeart/2008/layout/RadialCluster"/>
    <dgm:cxn modelId="{DE383C75-B9CD-4601-8F0B-02134BFF947F}" type="presParOf" srcId="{767A95D3-4209-465C-93E1-7443651645A0}" destId="{A7E70BED-E9F9-4186-91D6-4C4AD5C34513}" srcOrd="2" destOrd="0" presId="urn:microsoft.com/office/officeart/2008/layout/RadialCluster"/>
    <dgm:cxn modelId="{332B1FD9-322D-4723-BEC3-60C13F8BE9AD}" type="presParOf" srcId="{767A95D3-4209-465C-93E1-7443651645A0}" destId="{0999DAA6-78E7-4C62-AD9F-BB89E1F317A5}" srcOrd="3" destOrd="0" presId="urn:microsoft.com/office/officeart/2008/layout/RadialCluster"/>
    <dgm:cxn modelId="{55B38963-4C31-4405-BABA-86837983F2A5}" type="presParOf" srcId="{767A95D3-4209-465C-93E1-7443651645A0}" destId="{A1F9C609-4FDF-427E-A3A7-017CF8E0D1F8}" srcOrd="4" destOrd="0" presId="urn:microsoft.com/office/officeart/2008/layout/RadialCluster"/>
    <dgm:cxn modelId="{F8E7C149-3EEE-4E74-B1D0-9814CF5E58F2}" type="presParOf" srcId="{767A95D3-4209-465C-93E1-7443651645A0}" destId="{BF1427F8-47F7-429E-8B9A-D7AD3446727D}" srcOrd="5" destOrd="0" presId="urn:microsoft.com/office/officeart/2008/layout/RadialCluster"/>
    <dgm:cxn modelId="{8D8A64B9-9D9F-43A1-9AFD-D154E046AA56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CC7F92-EAF7-46A4-8D05-594CC5F2EB44}" type="presOf" srcId="{9F96D360-CB55-48DB-9778-BF90DCE1129E}" destId="{69EA0517-EDCB-4CEB-899F-D56DCF7B4404}" srcOrd="0" destOrd="0" presId="urn:microsoft.com/office/officeart/2005/8/layout/radial5"/>
    <dgm:cxn modelId="{69AF6A7F-94BC-469D-984D-3996FC20486A}" type="presOf" srcId="{6F647F05-65E5-443B-9310-4AF895EEC1B0}" destId="{ED72E44C-8498-48F8-9652-E5DD6AC5818D}" srcOrd="0" destOrd="0" presId="urn:microsoft.com/office/officeart/2005/8/layout/radial5"/>
    <dgm:cxn modelId="{AE52F81E-CE55-4B34-87C7-4AAD3689DE65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884C3B0-0C52-40D5-ACC5-21E7CF06932B}" type="presOf" srcId="{BC4B6763-2F33-4CCB-B9CC-377BBD0F0800}" destId="{E3A5A4EE-729B-477E-AEA8-7FC61FA6B941}" srcOrd="1" destOrd="0" presId="urn:microsoft.com/office/officeart/2005/8/layout/radial5"/>
    <dgm:cxn modelId="{C023B578-C444-4661-BB12-3985A53AF1B3}" type="presOf" srcId="{4B1A8440-411B-4A5D-AFC7-3583C59ADD0E}" destId="{73BC26A8-8D0F-45E6-9E3B-37EADD227262}" srcOrd="0" destOrd="0" presId="urn:microsoft.com/office/officeart/2005/8/layout/radial5"/>
    <dgm:cxn modelId="{F2982A88-2B7D-4FD3-AB1C-633C1CFE6C8D}" type="presOf" srcId="{082CE592-953F-441B-B0C2-F864433A8493}" destId="{839DF450-14DD-4280-9AEE-DA73938E9B9D}" srcOrd="1" destOrd="0" presId="urn:microsoft.com/office/officeart/2005/8/layout/radial5"/>
    <dgm:cxn modelId="{5EDAC155-AC80-4600-AA0F-714456DBE1BD}" type="presOf" srcId="{A8FC0520-4E1C-47C9-9459-5A566E2A3269}" destId="{47F0322C-5978-482D-A409-1280E22C6D82}" srcOrd="1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B89A7A53-DE1A-465D-A41D-B2A640157D4B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3C25460B-B511-4299-96F4-A9B9E26F135F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8B6B87E3-9D77-4298-82EB-A24E7A02A5AE}" type="presOf" srcId="{77DF95E1-3397-43CE-99EF-E82D1E9B2066}" destId="{7A035AEB-3A20-4DC3-9A60-032AB2743B03}" srcOrd="0" destOrd="0" presId="urn:microsoft.com/office/officeart/2005/8/layout/radial5"/>
    <dgm:cxn modelId="{BF836530-6CC7-4BED-9B74-413883AFCA63}" type="presOf" srcId="{D78F1D4C-A2EF-4C56-940B-FB3F18A7298D}" destId="{EDA34655-9131-4731-957F-5382F53A0660}" srcOrd="0" destOrd="0" presId="urn:microsoft.com/office/officeart/2005/8/layout/radial5"/>
    <dgm:cxn modelId="{E17BAB67-500E-4DEF-91CA-2D0CA12B444D}" type="presOf" srcId="{08170AFC-8E89-4179-A96D-636AFFD8C3F3}" destId="{53D78D63-5F88-4163-9535-46A64127BD3A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65B1E6A6-C1DD-446C-8634-938A07C021F0}" type="presOf" srcId="{D2A69AB7-A0A6-4501-95CD-2902A3384DE3}" destId="{FED909B6-8F19-4D98-AAC2-EBEEF4830C2B}" srcOrd="0" destOrd="0" presId="urn:microsoft.com/office/officeart/2005/8/layout/radial5"/>
    <dgm:cxn modelId="{1A62ED73-FC92-4A83-B4E3-A56E2C7E540D}" type="presOf" srcId="{9DEE7B50-C1CB-48D2-999B-DF1098A88396}" destId="{881BA4B6-6173-4BE7-ACB0-127409627ABA}" srcOrd="1" destOrd="0" presId="urn:microsoft.com/office/officeart/2005/8/layout/radial5"/>
    <dgm:cxn modelId="{829236C2-07DC-4E33-94F4-3627330AA204}" type="presOf" srcId="{BC4B6763-2F33-4CCB-B9CC-377BBD0F0800}" destId="{A0B7EB92-DF16-476D-BB87-6C0D26E26F61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0CA010A5-E849-4A1C-81B7-7AF4F30CB114}" type="presOf" srcId="{082CE592-953F-441B-B0C2-F864433A8493}" destId="{A0E222DD-64BD-4A89-BBB9-2B80D8318D4A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47C269D-98EE-4F5D-B7A7-1F85F5563553}" type="presOf" srcId="{77DF95E1-3397-43CE-99EF-E82D1E9B2066}" destId="{4273F29E-B93C-44D6-A671-FCDC77ED9BA3}" srcOrd="1" destOrd="0" presId="urn:microsoft.com/office/officeart/2005/8/layout/radial5"/>
    <dgm:cxn modelId="{DD5B7BF0-49E7-4937-9E9C-CA75C083A4E5}" type="presOf" srcId="{62E153EB-408C-4CB3-B6CA-2A439518E14B}" destId="{83F11675-07D9-406F-853D-13FD28BBB805}" srcOrd="0" destOrd="0" presId="urn:microsoft.com/office/officeart/2005/8/layout/radial5"/>
    <dgm:cxn modelId="{1721A9C6-092C-4B6F-8B3E-B3AA4CB64100}" type="presOf" srcId="{6598F354-400C-439C-BDD5-729D663E252E}" destId="{FA950D33-9BD9-4D37-A533-789F5554AFB5}" srcOrd="0" destOrd="0" presId="urn:microsoft.com/office/officeart/2005/8/layout/radial5"/>
    <dgm:cxn modelId="{95A46935-765F-4748-BC2A-FDFA9BF5B525}" type="presOf" srcId="{66E51CD7-05D6-4658-BDAA-92C6F3E19708}" destId="{553B84E4-4A31-43DB-B3BF-8E8EF2B79F2D}" srcOrd="0" destOrd="0" presId="urn:microsoft.com/office/officeart/2005/8/layout/radial5"/>
    <dgm:cxn modelId="{11B4F2F5-F6EB-472C-B5F4-00F23D920F10}" type="presOf" srcId="{C021BE46-16AF-4372-B2A0-67875E2C82CF}" destId="{DA660ED5-C4B7-4208-928A-B8DD66837486}" srcOrd="1" destOrd="0" presId="urn:microsoft.com/office/officeart/2005/8/layout/radial5"/>
    <dgm:cxn modelId="{712E52BE-1D38-45D3-B4C9-A44D3A5D48A5}" type="presOf" srcId="{8D513BD1-7137-4BB2-A1F4-1B02EFB0F34F}" destId="{4731EA70-1FA8-49F5-A6BF-4AE9CB97C303}" srcOrd="0" destOrd="0" presId="urn:microsoft.com/office/officeart/2005/8/layout/radial5"/>
    <dgm:cxn modelId="{27E4E8C9-D678-4778-95A0-5DEC104747BC}" type="presOf" srcId="{6B4A9C71-5243-4375-98C7-BA189146832B}" destId="{8B82EA68-B59A-424E-9756-C221A13DB47F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C0F3E8B7-ACDF-4D10-995B-472ED415D3E3}" type="presOf" srcId="{3BA0FA79-0F0A-4F39-8C6F-85BF113366C3}" destId="{E0AC84DD-2093-416F-85DE-E547FE520660}" srcOrd="0" destOrd="0" presId="urn:microsoft.com/office/officeart/2005/8/layout/radial5"/>
    <dgm:cxn modelId="{0083A8EF-11EA-4173-B5AF-21ED3376DAE0}" type="presOf" srcId="{A8FC0520-4E1C-47C9-9459-5A566E2A3269}" destId="{E7EAB10C-E176-4610-B2C6-BE8F83AD0F9B}" srcOrd="0" destOrd="0" presId="urn:microsoft.com/office/officeart/2005/8/layout/radial5"/>
    <dgm:cxn modelId="{BCB8A0F7-7B73-41C9-91CD-98B5740F95E9}" type="presOf" srcId="{C021BE46-16AF-4372-B2A0-67875E2C82CF}" destId="{06F93DE9-E67A-4CE1-BC6B-5C458B1137B0}" srcOrd="0" destOrd="0" presId="urn:microsoft.com/office/officeart/2005/8/layout/radial5"/>
    <dgm:cxn modelId="{0C336539-92D2-41DF-B57B-6DF00A089AA0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102B473C-B877-4ECC-B280-349B121A0304}" type="presOf" srcId="{637E412C-91EE-486E-8354-15F2384BE3EA}" destId="{D8B200F5-4D07-49B2-A587-C2FE6CEC49F8}" srcOrd="0" destOrd="0" presId="urn:microsoft.com/office/officeart/2005/8/layout/radial5"/>
    <dgm:cxn modelId="{050720CB-EEB7-4862-8BB4-E9804E92E2F2}" type="presOf" srcId="{6598F354-400C-439C-BDD5-729D663E252E}" destId="{F326903B-AF5C-41D9-A950-9DE60C069BDF}" srcOrd="1" destOrd="0" presId="urn:microsoft.com/office/officeart/2005/8/layout/radial5"/>
    <dgm:cxn modelId="{F8EBD28F-E1E7-4BC8-949E-9305ED431A50}" type="presOf" srcId="{D63A74EC-A1EC-4823-AB28-835C2DE63D58}" destId="{E2EC1D87-F728-458A-8AB1-7A3D78F9D25E}" srcOrd="0" destOrd="0" presId="urn:microsoft.com/office/officeart/2005/8/layout/radial5"/>
    <dgm:cxn modelId="{C914B0A1-643A-4A21-8946-E9F7B0363202}" type="presOf" srcId="{420BA717-63F2-4ED1-9193-BDF0AD7BC7EB}" destId="{FFE63D16-C443-42C8-BB30-4CA61876A647}" srcOrd="0" destOrd="0" presId="urn:microsoft.com/office/officeart/2005/8/layout/radial5"/>
    <dgm:cxn modelId="{3288EC4A-58DE-4FCA-BF92-B28F6A809194}" type="presOf" srcId="{8D513BD1-7137-4BB2-A1F4-1B02EFB0F34F}" destId="{8D15C70B-27DC-4BC4-8B54-1A6B8CC1DBC1}" srcOrd="1" destOrd="0" presId="urn:microsoft.com/office/officeart/2005/8/layout/radial5"/>
    <dgm:cxn modelId="{741FFF00-6EE3-4E59-9AD3-1419FD9A7AB2}" type="presParOf" srcId="{8B82EA68-B59A-424E-9756-C221A13DB47F}" destId="{ED72E44C-8498-48F8-9652-E5DD6AC5818D}" srcOrd="0" destOrd="0" presId="urn:microsoft.com/office/officeart/2005/8/layout/radial5"/>
    <dgm:cxn modelId="{24856F52-A778-44D7-B031-68414B56E734}" type="presParOf" srcId="{8B82EA68-B59A-424E-9756-C221A13DB47F}" destId="{4731EA70-1FA8-49F5-A6BF-4AE9CB97C303}" srcOrd="1" destOrd="0" presId="urn:microsoft.com/office/officeart/2005/8/layout/radial5"/>
    <dgm:cxn modelId="{FF900B64-23DF-4A6D-A8AE-07525B3FC0F4}" type="presParOf" srcId="{4731EA70-1FA8-49F5-A6BF-4AE9CB97C303}" destId="{8D15C70B-27DC-4BC4-8B54-1A6B8CC1DBC1}" srcOrd="0" destOrd="0" presId="urn:microsoft.com/office/officeart/2005/8/layout/radial5"/>
    <dgm:cxn modelId="{84FE7649-2C48-40EA-B68B-3A46F2149B2F}" type="presParOf" srcId="{8B82EA68-B59A-424E-9756-C221A13DB47F}" destId="{E2EC1D87-F728-458A-8AB1-7A3D78F9D25E}" srcOrd="2" destOrd="0" presId="urn:microsoft.com/office/officeart/2005/8/layout/radial5"/>
    <dgm:cxn modelId="{8CFBF135-95CD-46A6-9989-109417A5A74B}" type="presParOf" srcId="{8B82EA68-B59A-424E-9756-C221A13DB47F}" destId="{A0E222DD-64BD-4A89-BBB9-2B80D8318D4A}" srcOrd="3" destOrd="0" presId="urn:microsoft.com/office/officeart/2005/8/layout/radial5"/>
    <dgm:cxn modelId="{94FAC32B-5EED-4F5A-A04E-CB4A4195E2FE}" type="presParOf" srcId="{A0E222DD-64BD-4A89-BBB9-2B80D8318D4A}" destId="{839DF450-14DD-4280-9AEE-DA73938E9B9D}" srcOrd="0" destOrd="0" presId="urn:microsoft.com/office/officeart/2005/8/layout/radial5"/>
    <dgm:cxn modelId="{0A55D492-DFDF-481F-864C-40FBCEC4E930}" type="presParOf" srcId="{8B82EA68-B59A-424E-9756-C221A13DB47F}" destId="{73BC26A8-8D0F-45E6-9E3B-37EADD227262}" srcOrd="4" destOrd="0" presId="urn:microsoft.com/office/officeart/2005/8/layout/radial5"/>
    <dgm:cxn modelId="{24515FBA-6E54-483A-8C37-E63C2ADF416D}" type="presParOf" srcId="{8B82EA68-B59A-424E-9756-C221A13DB47F}" destId="{06F93DE9-E67A-4CE1-BC6B-5C458B1137B0}" srcOrd="5" destOrd="0" presId="urn:microsoft.com/office/officeart/2005/8/layout/radial5"/>
    <dgm:cxn modelId="{0D14B25A-92D6-4FE2-8014-0CEECBE51CF3}" type="presParOf" srcId="{06F93DE9-E67A-4CE1-BC6B-5C458B1137B0}" destId="{DA660ED5-C4B7-4208-928A-B8DD66837486}" srcOrd="0" destOrd="0" presId="urn:microsoft.com/office/officeart/2005/8/layout/radial5"/>
    <dgm:cxn modelId="{65E77181-FFC1-4341-A0CE-328BA5D71434}" type="presParOf" srcId="{8B82EA68-B59A-424E-9756-C221A13DB47F}" destId="{D8B200F5-4D07-49B2-A587-C2FE6CEC49F8}" srcOrd="6" destOrd="0" presId="urn:microsoft.com/office/officeart/2005/8/layout/radial5"/>
    <dgm:cxn modelId="{8BCBDDDD-E207-4148-8321-9EE16DE69EA9}" type="presParOf" srcId="{8B82EA68-B59A-424E-9756-C221A13DB47F}" destId="{E7EAB10C-E176-4610-B2C6-BE8F83AD0F9B}" srcOrd="7" destOrd="0" presId="urn:microsoft.com/office/officeart/2005/8/layout/radial5"/>
    <dgm:cxn modelId="{26865A7A-5797-4585-B5D2-EA74AE06FCAF}" type="presParOf" srcId="{E7EAB10C-E176-4610-B2C6-BE8F83AD0F9B}" destId="{47F0322C-5978-482D-A409-1280E22C6D82}" srcOrd="0" destOrd="0" presId="urn:microsoft.com/office/officeart/2005/8/layout/radial5"/>
    <dgm:cxn modelId="{5622160D-19E3-43B2-B826-C9E8382FE0D6}" type="presParOf" srcId="{8B82EA68-B59A-424E-9756-C221A13DB47F}" destId="{FFE63D16-C443-42C8-BB30-4CA61876A647}" srcOrd="8" destOrd="0" presId="urn:microsoft.com/office/officeart/2005/8/layout/radial5"/>
    <dgm:cxn modelId="{1B1D3127-AA01-41E6-8F37-15323F74F6C8}" type="presParOf" srcId="{8B82EA68-B59A-424E-9756-C221A13DB47F}" destId="{FA950D33-9BD9-4D37-A533-789F5554AFB5}" srcOrd="9" destOrd="0" presId="urn:microsoft.com/office/officeart/2005/8/layout/radial5"/>
    <dgm:cxn modelId="{C94D9CCB-F371-4714-A577-D5BB28700ADF}" type="presParOf" srcId="{FA950D33-9BD9-4D37-A533-789F5554AFB5}" destId="{F326903B-AF5C-41D9-A950-9DE60C069BDF}" srcOrd="0" destOrd="0" presId="urn:microsoft.com/office/officeart/2005/8/layout/radial5"/>
    <dgm:cxn modelId="{3DC854D4-237C-4579-AE1D-41911DAAC6B4}" type="presParOf" srcId="{8B82EA68-B59A-424E-9756-C221A13DB47F}" destId="{EB1C3899-7B42-47CD-912B-DD035472498D}" srcOrd="10" destOrd="0" presId="urn:microsoft.com/office/officeart/2005/8/layout/radial5"/>
    <dgm:cxn modelId="{7F45652D-AD91-4A8D-B510-6B0A2FBE532D}" type="presParOf" srcId="{8B82EA68-B59A-424E-9756-C221A13DB47F}" destId="{2F5553CB-2478-4421-B002-5FA728364A78}" srcOrd="11" destOrd="0" presId="urn:microsoft.com/office/officeart/2005/8/layout/radial5"/>
    <dgm:cxn modelId="{F6531DFF-3832-49A7-8B08-DF53A3D14977}" type="presParOf" srcId="{2F5553CB-2478-4421-B002-5FA728364A78}" destId="{881BA4B6-6173-4BE7-ACB0-127409627ABA}" srcOrd="0" destOrd="0" presId="urn:microsoft.com/office/officeart/2005/8/layout/radial5"/>
    <dgm:cxn modelId="{D2CD814E-6E8E-4782-9F92-7B78F5BA57A0}" type="presParOf" srcId="{8B82EA68-B59A-424E-9756-C221A13DB47F}" destId="{FED909B6-8F19-4D98-AAC2-EBEEF4830C2B}" srcOrd="12" destOrd="0" presId="urn:microsoft.com/office/officeart/2005/8/layout/radial5"/>
    <dgm:cxn modelId="{4B882413-1E2F-4D6A-A968-B925050FAEB7}" type="presParOf" srcId="{8B82EA68-B59A-424E-9756-C221A13DB47F}" destId="{A0B7EB92-DF16-476D-BB87-6C0D26E26F61}" srcOrd="13" destOrd="0" presId="urn:microsoft.com/office/officeart/2005/8/layout/radial5"/>
    <dgm:cxn modelId="{D66713BF-E9EA-41A3-B6D8-4799DC83ED57}" type="presParOf" srcId="{A0B7EB92-DF16-476D-BB87-6C0D26E26F61}" destId="{E3A5A4EE-729B-477E-AEA8-7FC61FA6B941}" srcOrd="0" destOrd="0" presId="urn:microsoft.com/office/officeart/2005/8/layout/radial5"/>
    <dgm:cxn modelId="{39B7C3C0-3503-4F6F-AA77-068627863D72}" type="presParOf" srcId="{8B82EA68-B59A-424E-9756-C221A13DB47F}" destId="{69EA0517-EDCB-4CEB-899F-D56DCF7B4404}" srcOrd="14" destOrd="0" presId="urn:microsoft.com/office/officeart/2005/8/layout/radial5"/>
    <dgm:cxn modelId="{97144716-70A8-4D0B-98C3-CE74E01A06E4}" type="presParOf" srcId="{8B82EA68-B59A-424E-9756-C221A13DB47F}" destId="{7A035AEB-3A20-4DC3-9A60-032AB2743B03}" srcOrd="15" destOrd="0" presId="urn:microsoft.com/office/officeart/2005/8/layout/radial5"/>
    <dgm:cxn modelId="{7D1CAD61-5858-4102-8EFD-10AECAC3C28A}" type="presParOf" srcId="{7A035AEB-3A20-4DC3-9A60-032AB2743B03}" destId="{4273F29E-B93C-44D6-A671-FCDC77ED9BA3}" srcOrd="0" destOrd="0" presId="urn:microsoft.com/office/officeart/2005/8/layout/radial5"/>
    <dgm:cxn modelId="{9F150FB8-6F8E-4594-8829-5C402DA423B2}" type="presParOf" srcId="{8B82EA68-B59A-424E-9756-C221A13DB47F}" destId="{83F11675-07D9-406F-853D-13FD28BBB805}" srcOrd="16" destOrd="0" presId="urn:microsoft.com/office/officeart/2005/8/layout/radial5"/>
    <dgm:cxn modelId="{2BF241F3-CFD5-4254-A08F-43C33C53C275}" type="presParOf" srcId="{8B82EA68-B59A-424E-9756-C221A13DB47F}" destId="{DF27FC25-052B-426A-9E06-117E992234F6}" srcOrd="17" destOrd="0" presId="urn:microsoft.com/office/officeart/2005/8/layout/radial5"/>
    <dgm:cxn modelId="{7DDB6E13-BD0D-4263-BCE1-2A8C2466BA0A}" type="presParOf" srcId="{DF27FC25-052B-426A-9E06-117E992234F6}" destId="{53D78D63-5F88-4163-9535-46A64127BD3A}" srcOrd="0" destOrd="0" presId="urn:microsoft.com/office/officeart/2005/8/layout/radial5"/>
    <dgm:cxn modelId="{2F44A83D-F708-479D-B6B2-FDD564BBA0E5}" type="presParOf" srcId="{8B82EA68-B59A-424E-9756-C221A13DB47F}" destId="{EDA34655-9131-4731-957F-5382F53A0660}" srcOrd="18" destOrd="0" presId="urn:microsoft.com/office/officeart/2005/8/layout/radial5"/>
    <dgm:cxn modelId="{C0DD1912-F31D-4B03-8C62-A88664E1A4CE}" type="presParOf" srcId="{8B82EA68-B59A-424E-9756-C221A13DB47F}" destId="{553B84E4-4A31-43DB-B3BF-8E8EF2B79F2D}" srcOrd="19" destOrd="0" presId="urn:microsoft.com/office/officeart/2005/8/layout/radial5"/>
    <dgm:cxn modelId="{8C4F506F-0220-4CDD-9089-ACDD41D25707}" type="presParOf" srcId="{553B84E4-4A31-43DB-B3BF-8E8EF2B79F2D}" destId="{C47D9E4B-AD47-4E79-B529-9B264E8F4F6B}" srcOrd="0" destOrd="0" presId="urn:microsoft.com/office/officeart/2005/8/layout/radial5"/>
    <dgm:cxn modelId="{7286E498-B799-4AE4-83E4-C9689E8EACB8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963488" y="45141"/>
          <a:ext cx="1674629" cy="1180011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21091" y="102744"/>
        <a:ext cx="1559423" cy="1064805"/>
      </dsp:txXfrm>
    </dsp:sp>
    <dsp:sp modelId="{43434E4B-C4FB-4DAC-9533-71DBE9279538}">
      <dsp:nvSpPr>
        <dsp:cNvPr id="0" name=""/>
        <dsp:cNvSpPr/>
      </dsp:nvSpPr>
      <dsp:spPr>
        <a:xfrm>
          <a:off x="3864900" y="46238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889034" y="254648"/>
              </a:moveTo>
              <a:arcTo wR="1816574" hR="1816574" stAng="14357778" swAng="79109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86623" y="510152"/>
          <a:ext cx="1502051" cy="105667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38206" y="561735"/>
        <a:ext cx="1398885" cy="953512"/>
      </dsp:txXfrm>
    </dsp:sp>
    <dsp:sp modelId="{F93ECD45-54D8-465B-A0C2-914295F3C5BD}">
      <dsp:nvSpPr>
        <dsp:cNvPr id="0" name=""/>
        <dsp:cNvSpPr/>
      </dsp:nvSpPr>
      <dsp:spPr>
        <a:xfrm>
          <a:off x="3850681" y="154071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17697" y="70487"/>
              </a:moveTo>
              <a:arcTo wR="1816574" hR="1816574" stAng="17160800" swAng="115615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264693" y="1998222"/>
          <a:ext cx="1192143" cy="928927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10039" y="2043568"/>
        <a:ext cx="1101451" cy="838235"/>
      </dsp:txXfrm>
    </dsp:sp>
    <dsp:sp modelId="{DA554C6D-A2BD-4B94-802C-6C55DB9F2BF8}">
      <dsp:nvSpPr>
        <dsp:cNvPr id="0" name=""/>
        <dsp:cNvSpPr/>
      </dsp:nvSpPr>
      <dsp:spPr>
        <a:xfrm>
          <a:off x="3929551" y="-3875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709092" y="3398775"/>
              </a:moveTo>
              <a:arcTo wR="1816574" hR="1816574" stAng="3634362" swAng="91466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01984" y="3222358"/>
          <a:ext cx="1336158" cy="816621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41848" y="3262222"/>
        <a:ext cx="1256430" cy="736893"/>
      </dsp:txXfrm>
    </dsp:sp>
    <dsp:sp modelId="{2C814299-90FC-466A-8C27-58BBE7C3AD9B}">
      <dsp:nvSpPr>
        <dsp:cNvPr id="0" name=""/>
        <dsp:cNvSpPr/>
      </dsp:nvSpPr>
      <dsp:spPr>
        <a:xfrm>
          <a:off x="3571357" y="40636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602081" y="3620442"/>
              </a:moveTo>
              <a:arcTo wR="1816574" hR="1816574" stAng="5806864" swAng="98437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327007" y="3476732"/>
          <a:ext cx="1192143" cy="872612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69604" y="3519329"/>
        <a:ext cx="1106949" cy="787418"/>
      </dsp:txXfrm>
    </dsp:sp>
    <dsp:sp modelId="{191E1915-7B43-453A-9B3B-8BE365BAB7F0}">
      <dsp:nvSpPr>
        <dsp:cNvPr id="0" name=""/>
        <dsp:cNvSpPr/>
      </dsp:nvSpPr>
      <dsp:spPr>
        <a:xfrm>
          <a:off x="665840" y="37444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487325" y="3504780"/>
              </a:moveTo>
              <a:arcTo wR="1816574" hR="1816574" stAng="4099879" swAng="110836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368160" y="3237094"/>
          <a:ext cx="1316676" cy="76826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05664" y="3274598"/>
        <a:ext cx="1241668" cy="693260"/>
      </dsp:txXfrm>
    </dsp:sp>
    <dsp:sp modelId="{B61698C4-7017-4D89-87F7-56075D701F9E}">
      <dsp:nvSpPr>
        <dsp:cNvPr id="0" name=""/>
        <dsp:cNvSpPr/>
      </dsp:nvSpPr>
      <dsp:spPr>
        <a:xfrm>
          <a:off x="227476" y="-37778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378208" y="3579464"/>
              </a:moveTo>
              <a:arcTo wR="1816574" hR="1816574" stAng="6237850" swAng="106920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288029" y="1998224"/>
          <a:ext cx="1149809" cy="879503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0963" y="2041158"/>
        <a:ext cx="1063941" cy="793635"/>
      </dsp:txXfrm>
    </dsp:sp>
    <dsp:sp modelId="{37B34B6A-4DCE-4DE3-951A-2EF6B41DAEEC}">
      <dsp:nvSpPr>
        <dsp:cNvPr id="0" name=""/>
        <dsp:cNvSpPr/>
      </dsp:nvSpPr>
      <dsp:spPr>
        <a:xfrm>
          <a:off x="253910" y="1530862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757195" y="340885"/>
              </a:moveTo>
              <a:arcTo wR="1816574" hR="1816574" stAng="14059553" swAng="117055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13809" y="672581"/>
          <a:ext cx="1439905" cy="884804"/>
        </a:xfrm>
        <a:prstGeom prst="roundRect">
          <a:avLst/>
        </a:prstGeom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57002" y="715774"/>
        <a:ext cx="1353519" cy="798418"/>
      </dsp:txXfrm>
    </dsp:sp>
    <dsp:sp modelId="{6B2E63ED-B4B9-4312-8B34-C6298E61E31E}">
      <dsp:nvSpPr>
        <dsp:cNvPr id="0" name=""/>
        <dsp:cNvSpPr/>
      </dsp:nvSpPr>
      <dsp:spPr>
        <a:xfrm>
          <a:off x="78133" y="64079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09785" y="68236"/>
              </a:moveTo>
              <a:arcTo wR="1816574" hR="1816574" stAng="17145233" swAng="915950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924891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356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410745">
          <a:off x="1235382" y="2120123"/>
          <a:ext cx="3230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53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144009" y="3466879"/>
          <a:ext cx="3195046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76047" y="3498917"/>
        <a:ext cx="3130970" cy="592221"/>
      </dsp:txXfrm>
    </dsp:sp>
    <dsp:sp modelId="{0999DAA6-78E7-4C62-AD9F-BB89E1F317A5}">
      <dsp:nvSpPr>
        <dsp:cNvPr id="0" name=""/>
        <dsp:cNvSpPr/>
      </dsp:nvSpPr>
      <dsp:spPr>
        <a:xfrm rot="1981715">
          <a:off x="4488051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3930602" y="983679"/>
          <a:ext cx="3089234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70748" y="1023825"/>
        <a:ext cx="3008942" cy="742093"/>
      </dsp:txXfrm>
    </dsp:sp>
    <dsp:sp modelId="{BF1427F8-47F7-429E-8B9A-D7AD3446727D}">
      <dsp:nvSpPr>
        <dsp:cNvPr id="0" name=""/>
        <dsp:cNvSpPr/>
      </dsp:nvSpPr>
      <dsp:spPr>
        <a:xfrm rot="9136716">
          <a:off x="2515659" y="967999"/>
          <a:ext cx="83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82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11122" y="1162632"/>
          <a:ext cx="2452514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48385" y="1199895"/>
        <a:ext cx="2377988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48268" y="1241947"/>
          <a:ext cx="1715830" cy="1798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kern="1200" dirty="0"/>
        </a:p>
      </dsp:txBody>
      <dsp:txXfrm>
        <a:off x="3899545" y="1505318"/>
        <a:ext cx="1213276" cy="1271666"/>
      </dsp:txXfrm>
    </dsp:sp>
    <dsp:sp modelId="{4731EA70-1FA8-49F5-A6BF-4AE9CB97C303}">
      <dsp:nvSpPr>
        <dsp:cNvPr id="0" name=""/>
        <dsp:cNvSpPr/>
      </dsp:nvSpPr>
      <dsp:spPr>
        <a:xfrm rot="16260366">
          <a:off x="4411503" y="864570"/>
          <a:ext cx="2282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45143" y="966274"/>
        <a:ext cx="159791" cy="202403"/>
      </dsp:txXfrm>
    </dsp:sp>
    <dsp:sp modelId="{E2EC1D87-F728-458A-8AB1-7A3D78F9D25E}">
      <dsp:nvSpPr>
        <dsp:cNvPr id="0" name=""/>
        <dsp:cNvSpPr/>
      </dsp:nvSpPr>
      <dsp:spPr>
        <a:xfrm>
          <a:off x="4139633" y="17782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134023"/>
        <a:ext cx="561259" cy="561259"/>
      </dsp:txXfrm>
    </dsp:sp>
    <dsp:sp modelId="{A0E222DD-64BD-4A89-BBB9-2B80D8318D4A}">
      <dsp:nvSpPr>
        <dsp:cNvPr id="0" name=""/>
        <dsp:cNvSpPr/>
      </dsp:nvSpPr>
      <dsp:spPr>
        <a:xfrm rot="18342319">
          <a:off x="5030543" y="1076196"/>
          <a:ext cx="23962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45509" y="1172852"/>
        <a:ext cx="167739" cy="202403"/>
      </dsp:txXfrm>
    </dsp:sp>
    <dsp:sp modelId="{73BC26A8-8D0F-45E6-9E3B-37EADD227262}">
      <dsp:nvSpPr>
        <dsp:cNvPr id="0" name=""/>
        <dsp:cNvSpPr/>
      </dsp:nvSpPr>
      <dsp:spPr>
        <a:xfrm>
          <a:off x="5120999" y="336647"/>
          <a:ext cx="793741" cy="7937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452888"/>
        <a:ext cx="561259" cy="561259"/>
      </dsp:txXfrm>
    </dsp:sp>
    <dsp:sp modelId="{06F93DE9-E67A-4CE1-BC6B-5C458B1137B0}">
      <dsp:nvSpPr>
        <dsp:cNvPr id="0" name=""/>
        <dsp:cNvSpPr/>
      </dsp:nvSpPr>
      <dsp:spPr>
        <a:xfrm rot="20430380">
          <a:off x="5406923" y="1610708"/>
          <a:ext cx="2424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09008" y="1690313"/>
        <a:ext cx="169731" cy="202403"/>
      </dsp:txXfrm>
    </dsp:sp>
    <dsp:sp modelId="{D8B200F5-4D07-49B2-A587-C2FE6CEC49F8}">
      <dsp:nvSpPr>
        <dsp:cNvPr id="0" name=""/>
        <dsp:cNvSpPr/>
      </dsp:nvSpPr>
      <dsp:spPr>
        <a:xfrm>
          <a:off x="5727517" y="1171447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1287688"/>
        <a:ext cx="561259" cy="561259"/>
      </dsp:txXfrm>
    </dsp:sp>
    <dsp:sp modelId="{E7EAB10C-E176-4610-B2C6-BE8F83AD0F9B}">
      <dsp:nvSpPr>
        <dsp:cNvPr id="0" name=""/>
        <dsp:cNvSpPr/>
      </dsp:nvSpPr>
      <dsp:spPr>
        <a:xfrm rot="950221">
          <a:off x="5419857" y="2263565"/>
          <a:ext cx="22492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1138" y="2321826"/>
        <a:ext cx="157446" cy="202403"/>
      </dsp:txXfrm>
    </dsp:sp>
    <dsp:sp modelId="{FFE63D16-C443-42C8-BB30-4CA61876A647}">
      <dsp:nvSpPr>
        <dsp:cNvPr id="0" name=""/>
        <dsp:cNvSpPr/>
      </dsp:nvSpPr>
      <dsp:spPr>
        <a:xfrm>
          <a:off x="5727517" y="2203316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2319557"/>
        <a:ext cx="561259" cy="561259"/>
      </dsp:txXfrm>
    </dsp:sp>
    <dsp:sp modelId="{FA950D33-9BD9-4D37-A533-789F5554AFB5}">
      <dsp:nvSpPr>
        <dsp:cNvPr id="0" name=""/>
        <dsp:cNvSpPr/>
      </dsp:nvSpPr>
      <dsp:spPr>
        <a:xfrm rot="3118628">
          <a:off x="5062236" y="2806531"/>
          <a:ext cx="192228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73309" y="2851285"/>
        <a:ext cx="134560" cy="202403"/>
      </dsp:txXfrm>
    </dsp:sp>
    <dsp:sp modelId="{EB1C3899-7B42-47CD-912B-DD035472498D}">
      <dsp:nvSpPr>
        <dsp:cNvPr id="0" name=""/>
        <dsp:cNvSpPr/>
      </dsp:nvSpPr>
      <dsp:spPr>
        <a:xfrm>
          <a:off x="5120999" y="3038116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3154357"/>
        <a:ext cx="561259" cy="561259"/>
      </dsp:txXfrm>
    </dsp:sp>
    <dsp:sp modelId="{2F5553CB-2478-4421-B002-5FA728364A78}">
      <dsp:nvSpPr>
        <dsp:cNvPr id="0" name=""/>
        <dsp:cNvSpPr/>
      </dsp:nvSpPr>
      <dsp:spPr>
        <a:xfrm rot="5335375">
          <a:off x="4441990" y="3025194"/>
          <a:ext cx="167970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66712" y="3067471"/>
        <a:ext cx="117579" cy="202403"/>
      </dsp:txXfrm>
    </dsp:sp>
    <dsp:sp modelId="{FED909B6-8F19-4D98-AAC2-EBEEF4830C2B}">
      <dsp:nvSpPr>
        <dsp:cNvPr id="0" name=""/>
        <dsp:cNvSpPr/>
      </dsp:nvSpPr>
      <dsp:spPr>
        <a:xfrm>
          <a:off x="4139633" y="3356981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3473222"/>
        <a:ext cx="561259" cy="561259"/>
      </dsp:txXfrm>
    </dsp:sp>
    <dsp:sp modelId="{A0B7EB92-DF16-476D-BB87-6C0D26E26F61}">
      <dsp:nvSpPr>
        <dsp:cNvPr id="0" name=""/>
        <dsp:cNvSpPr/>
      </dsp:nvSpPr>
      <dsp:spPr>
        <a:xfrm rot="7579087">
          <a:off x="3803191" y="2811743"/>
          <a:ext cx="17216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44312" y="2858402"/>
        <a:ext cx="120518" cy="202403"/>
      </dsp:txXfrm>
    </dsp:sp>
    <dsp:sp modelId="{69EA0517-EDCB-4CEB-899F-D56DCF7B4404}">
      <dsp:nvSpPr>
        <dsp:cNvPr id="0" name=""/>
        <dsp:cNvSpPr/>
      </dsp:nvSpPr>
      <dsp:spPr>
        <a:xfrm>
          <a:off x="3158267" y="3038116"/>
          <a:ext cx="793741" cy="7937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3154357"/>
        <a:ext cx="561259" cy="561259"/>
      </dsp:txXfrm>
    </dsp:sp>
    <dsp:sp modelId="{7A035AEB-3A20-4DC3-9A60-032AB2743B03}">
      <dsp:nvSpPr>
        <dsp:cNvPr id="0" name=""/>
        <dsp:cNvSpPr/>
      </dsp:nvSpPr>
      <dsp:spPr>
        <a:xfrm rot="9814743">
          <a:off x="3413095" y="2266052"/>
          <a:ext cx="19393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089" y="2325296"/>
        <a:ext cx="135756" cy="202403"/>
      </dsp:txXfrm>
    </dsp:sp>
    <dsp:sp modelId="{83F11675-07D9-406F-853D-13FD28BBB805}">
      <dsp:nvSpPr>
        <dsp:cNvPr id="0" name=""/>
        <dsp:cNvSpPr/>
      </dsp:nvSpPr>
      <dsp:spPr>
        <a:xfrm>
          <a:off x="2551749" y="2203316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2319557"/>
        <a:ext cx="561259" cy="561259"/>
      </dsp:txXfrm>
    </dsp:sp>
    <dsp:sp modelId="{DF27FC25-052B-426A-9E06-117E992234F6}">
      <dsp:nvSpPr>
        <dsp:cNvPr id="0" name=""/>
        <dsp:cNvSpPr/>
      </dsp:nvSpPr>
      <dsp:spPr>
        <a:xfrm rot="12011539">
          <a:off x="3408471" y="1607769"/>
          <a:ext cx="212081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140" y="1686218"/>
        <a:ext cx="148457" cy="202403"/>
      </dsp:txXfrm>
    </dsp:sp>
    <dsp:sp modelId="{EDA34655-9131-4731-957F-5382F53A0660}">
      <dsp:nvSpPr>
        <dsp:cNvPr id="0" name=""/>
        <dsp:cNvSpPr/>
      </dsp:nvSpPr>
      <dsp:spPr>
        <a:xfrm>
          <a:off x="2551749" y="1171447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1287688"/>
        <a:ext cx="561259" cy="561259"/>
      </dsp:txXfrm>
    </dsp:sp>
    <dsp:sp modelId="{553B84E4-4A31-43DB-B3BF-8E8EF2B79F2D}">
      <dsp:nvSpPr>
        <dsp:cNvPr id="0" name=""/>
        <dsp:cNvSpPr/>
      </dsp:nvSpPr>
      <dsp:spPr>
        <a:xfrm rot="14157341">
          <a:off x="3787025" y="1071345"/>
          <a:ext cx="22063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38649" y="1166237"/>
        <a:ext cx="154447" cy="202403"/>
      </dsp:txXfrm>
    </dsp:sp>
    <dsp:sp modelId="{E0AC84DD-2093-416F-85DE-E547FE520660}">
      <dsp:nvSpPr>
        <dsp:cNvPr id="0" name=""/>
        <dsp:cNvSpPr/>
      </dsp:nvSpPr>
      <dsp:spPr>
        <a:xfrm>
          <a:off x="3158267" y="336647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452888"/>
        <a:ext cx="561259" cy="56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0.27391</cdr:x>
      <cdr:y>0.2046</cdr:y>
    </cdr:from>
    <cdr:to>
      <cdr:x>0.4391</cdr:x>
      <cdr:y>0.26238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254185" y="486183"/>
          <a:ext cx="1359447" cy="137301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0.44566</cdr:x>
      <cdr:y>0.20421</cdr:y>
    </cdr:from>
    <cdr:to>
      <cdr:x>0.60245</cdr:x>
      <cdr:y>0.2046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3667626" y="485256"/>
          <a:ext cx="1290319" cy="92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0.22526</cdr:x>
      <cdr:y>0.06061</cdr:y>
    </cdr:from>
    <cdr:to>
      <cdr:x>0.31499</cdr:x>
      <cdr:y>0.1481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53787" y="144015"/>
          <a:ext cx="738442" cy="207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20 284,8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0.39097</cdr:x>
      <cdr:y>0.06061</cdr:y>
    </cdr:from>
    <cdr:to>
      <cdr:x>0.48723</cdr:x>
      <cdr:y>0.1481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217541" y="144015"/>
          <a:ext cx="792181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20 960,9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0.56263</cdr:x>
      <cdr:y>0.06061</cdr:y>
    </cdr:from>
    <cdr:to>
      <cdr:x>0.65685</cdr:x>
      <cdr:y>0.1481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30229" y="144015"/>
          <a:ext cx="775393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21 650,7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0.35432</cdr:x>
      <cdr:y>0.19905</cdr:y>
    </cdr:from>
    <cdr:to>
      <cdr:x>0.79321</cdr:x>
      <cdr:y>0.38519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22560000">
          <a:off x="1199162" y="500475"/>
          <a:ext cx="1485364" cy="468000"/>
        </a:xfrm>
        <a:prstGeom xmlns:a="http://schemas.openxmlformats.org/drawingml/2006/main" prst="curvedDownArrow">
          <a:avLst>
            <a:gd name="adj1" fmla="val 16274"/>
            <a:gd name="adj2" fmla="val 50704"/>
            <a:gd name="adj3" fmla="val 48782"/>
          </a:avLst>
        </a:prstGeom>
        <a:solidFill xmlns:a="http://schemas.openxmlformats.org/drawingml/2006/main">
          <a:srgbClr val="C00000"/>
        </a:solidFill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prstClr val="black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0.29361</cdr:x>
      <cdr:y>0.2973</cdr:y>
    </cdr:from>
    <cdr:to>
      <cdr:x>0.30737</cdr:x>
      <cdr:y>0.34359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4256" y="693747"/>
          <a:ext cx="107989" cy="1080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0.44959</cdr:x>
      <cdr:y>0.26644</cdr:y>
    </cdr:from>
    <cdr:to>
      <cdr:x>0.46335</cdr:x>
      <cdr:y>0.31272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528392" y="621739"/>
          <a:ext cx="107988" cy="1079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0.62392</cdr:x>
      <cdr:y>0.26644</cdr:y>
    </cdr:from>
    <cdr:to>
      <cdr:x>0.63768</cdr:x>
      <cdr:y>0.31272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4896544" y="621739"/>
          <a:ext cx="107989" cy="1079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0.30737</cdr:x>
      <cdr:y>0.28958</cdr:y>
    </cdr:from>
    <cdr:to>
      <cdr:x>0.44959</cdr:x>
      <cdr:y>0.32045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412245" y="675736"/>
          <a:ext cx="1116147" cy="7202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0.46335</cdr:x>
      <cdr:y>0.28958</cdr:y>
    </cdr:from>
    <cdr:to>
      <cdr:x>0.62392</cdr:x>
      <cdr:y>0.28958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636380" y="675736"/>
          <a:ext cx="1260164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0.26608</cdr:x>
      <cdr:y>0.08129</cdr:y>
    </cdr:from>
    <cdr:to>
      <cdr:x>0.36701</cdr:x>
      <cdr:y>0.17386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088196" y="189689"/>
          <a:ext cx="792124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20 774,5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0.42207</cdr:x>
      <cdr:y>0.08129</cdr:y>
    </cdr:from>
    <cdr:to>
      <cdr:x>0.5184</cdr:x>
      <cdr:y>0.17386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12368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21 972,3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0.58722</cdr:x>
      <cdr:y>0.08129</cdr:y>
    </cdr:from>
    <cdr:to>
      <cdr:x>0.68355</cdr:x>
      <cdr:y>0.17386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08512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21 527,5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0.12467</cdr:y>
    </cdr:from>
    <cdr:to>
      <cdr:x>0.29286</cdr:x>
      <cdr:y>0.17305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2" y="287263"/>
          <a:ext cx="108020" cy="1114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0.09375</cdr:y>
    </cdr:from>
    <cdr:to>
      <cdr:x>0.52143</cdr:x>
      <cdr:y>0.14213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216024"/>
          <a:ext cx="108019" cy="1114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0.11794</cdr:y>
    </cdr:from>
    <cdr:to>
      <cdr:x>0.5</cdr:x>
      <cdr:y>0.14886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2" y="271764"/>
          <a:ext cx="1044109" cy="7123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0.02465</cdr:y>
    </cdr:from>
    <cdr:to>
      <cdr:x>0.35714</cdr:x>
      <cdr:y>0.14486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1" y="56803"/>
          <a:ext cx="720044" cy="2769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rtl="0" eaLnBrk="1" fontAlgn="ctr" latinLnBrk="0" hangingPunct="1"/>
          <a:r>
            <a:rPr lang="en-US" sz="1200" b="1" dirty="0" smtClean="0">
              <a:latin typeface="Arial Narrow" panose="020B0606020202030204" pitchFamily="34" charset="0"/>
            </a:rPr>
            <a:t>10</a:t>
          </a:r>
          <a:r>
            <a:rPr lang="ru-RU" sz="1200" b="1" dirty="0" smtClean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ru-RU" sz="1200" b="1" dirty="0" smtClean="0">
              <a:latin typeface="Arial Narrow" panose="020B0606020202030204" pitchFamily="34" charset="0"/>
            </a:rPr>
            <a:t>964</a:t>
          </a:r>
          <a:r>
            <a:rPr lang="ru-RU" sz="1200" b="1" dirty="0" smtClean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rPr>
            <a:t>,</a:t>
          </a:r>
          <a:r>
            <a:rPr lang="ru-RU" sz="1200" b="1" dirty="0">
              <a:latin typeface="Arial Narrow" panose="020B0606020202030204" pitchFamily="34" charset="0"/>
            </a:rPr>
            <a:t>1</a:t>
          </a:r>
          <a:endParaRPr lang="ru-RU" sz="1200" dirty="0" smtClean="0">
            <a:solidFill>
              <a:schemeClr val="dk1"/>
            </a:solidFill>
            <a:latin typeface="Arial Narrow" panose="020B0606020202030204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0.44286</cdr:x>
      <cdr:y>0</cdr:y>
    </cdr:from>
    <cdr:to>
      <cdr:x>0.58571</cdr:x>
      <cdr:y>0.11687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8" y="-556295"/>
          <a:ext cx="720044" cy="2692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12 028,2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0.26389</cdr:x>
      <cdr:y>0.18239</cdr:y>
    </cdr:from>
    <cdr:to>
      <cdr:x>0.28472</cdr:x>
      <cdr:y>0.22012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1" y="522058"/>
          <a:ext cx="107994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0.10692</cdr:y>
    </cdr:from>
    <cdr:to>
      <cdr:x>0.52083</cdr:x>
      <cdr:y>0.14465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306034"/>
          <a:ext cx="107995" cy="10799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0.28472</cdr:x>
      <cdr:y>0.12578</cdr:y>
    </cdr:from>
    <cdr:to>
      <cdr:x>0.5</cdr:x>
      <cdr:y>0.20126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45" y="360031"/>
          <a:ext cx="1116142" cy="21602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0.20833</cdr:x>
      <cdr:y>0.08176</cdr:y>
    </cdr:from>
    <cdr:to>
      <cdr:x>0.32637</cdr:x>
      <cdr:y>0.17584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19" y="234026"/>
          <a:ext cx="611988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150" b="1" dirty="0" smtClean="0">
              <a:latin typeface="Arial Narrow" panose="020B0606020202030204" pitchFamily="34" charset="0"/>
            </a:rPr>
            <a:t>505</a:t>
          </a:r>
          <a:r>
            <a:rPr lang="ru-RU" sz="1150" b="1" dirty="0" smtClean="0">
              <a:latin typeface="Arial Narrow" panose="020B0606020202030204" pitchFamily="34" charset="0"/>
            </a:rPr>
            <a:t>,</a:t>
          </a:r>
          <a:r>
            <a:rPr lang="en-US" sz="1150" b="1" dirty="0" smtClean="0">
              <a:latin typeface="Arial Narrow" panose="020B0606020202030204" pitchFamily="34" charset="0"/>
            </a:rPr>
            <a:t>3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0.00629</cdr:y>
    </cdr:from>
    <cdr:to>
      <cdr:x>0.57638</cdr:x>
      <cdr:y>0.10038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3" y="18002"/>
          <a:ext cx="612039" cy="2693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</a:t>
          </a:r>
          <a:r>
            <a:rPr lang="en-US" sz="1150" b="1" dirty="0" smtClean="0">
              <a:latin typeface="Arial Narrow" panose="020B0606020202030204" pitchFamily="34" charset="0"/>
            </a:rPr>
            <a:t>73</a:t>
          </a:r>
          <a:r>
            <a:rPr lang="ru-RU" sz="1150" b="1" dirty="0" smtClean="0">
              <a:latin typeface="Arial Narrow" panose="020B0606020202030204" pitchFamily="34" charset="0"/>
            </a:rPr>
            <a:t>,3</a:t>
          </a:r>
        </a:p>
      </cdr:txBody>
    </cdr:sp>
  </cdr:relSizeAnchor>
  <cdr:relSizeAnchor xmlns:cdr="http://schemas.openxmlformats.org/drawingml/2006/chartDrawing">
    <cdr:from>
      <cdr:x>0.69444</cdr:x>
      <cdr:y>0.15723</cdr:y>
    </cdr:from>
    <cdr:to>
      <cdr:x>0.70833</cdr:x>
      <cdr:y>0.18238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450050"/>
          <a:ext cx="72014" cy="7198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0.13979</cdr:y>
    </cdr:from>
    <cdr:to>
      <cdr:x>0.29286</cdr:x>
      <cdr:y>0.18817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2" y="312035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0.08697</cdr:y>
    </cdr:from>
    <cdr:to>
      <cdr:x>0.52143</cdr:x>
      <cdr:y>0.13535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194128"/>
          <a:ext cx="108019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0.11116</cdr:y>
    </cdr:from>
    <cdr:to>
      <cdr:x>0.5</cdr:x>
      <cdr:y>0.16398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2" y="248126"/>
          <a:ext cx="1044108" cy="11790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0.22857</cdr:x>
      <cdr:y>0.01494</cdr:y>
    </cdr:from>
    <cdr:to>
      <cdr:x>0.34998</cdr:x>
      <cdr:y>0.13559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8" y="33359"/>
          <a:ext cx="611974" cy="2693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364,2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0.54286</cdr:x>
      <cdr:y>0.01495</cdr:y>
    </cdr:from>
    <cdr:to>
      <cdr:x>0.66428</cdr:x>
      <cdr:y>0.13559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736304" y="33370"/>
          <a:ext cx="612025" cy="2692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403,9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0.27057</cdr:x>
      <cdr:y>0.1558</cdr:y>
    </cdr:from>
    <cdr:to>
      <cdr:x>0.48564</cdr:x>
      <cdr:y>0.1829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10" idx="2"/>
        </cdr:cNvCxnSpPr>
      </cdr:nvCxnSpPr>
      <cdr:spPr>
        <a:xfrm xmlns:a="http://schemas.openxmlformats.org/drawingml/2006/main" flipV="1">
          <a:off x="1404140" y="414038"/>
          <a:ext cx="1116140" cy="7200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0.24976</cdr:x>
      <cdr:y>0.16258</cdr:y>
    </cdr:from>
    <cdr:to>
      <cdr:x>0.27057</cdr:x>
      <cdr:y>0.20322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96144" y="432048"/>
          <a:ext cx="107996" cy="10799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0.20813</cdr:x>
      <cdr:y>0.03062</cdr:y>
    </cdr:from>
    <cdr:to>
      <cdr:x>0.333</cdr:x>
      <cdr:y>0.13197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0" y="81359"/>
          <a:ext cx="648023" cy="2693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798,3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0.44402</cdr:x>
      <cdr:y>0.03062</cdr:y>
    </cdr:from>
    <cdr:to>
      <cdr:x>0.5689</cdr:x>
      <cdr:y>0.13196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04256" y="81372"/>
          <a:ext cx="648076" cy="269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817,7</a:t>
          </a:r>
        </a:p>
      </cdr:txBody>
    </cdr:sp>
  </cdr:relSizeAnchor>
  <cdr:relSizeAnchor xmlns:cdr="http://schemas.openxmlformats.org/drawingml/2006/chartDrawing">
    <cdr:from>
      <cdr:x>0.6799</cdr:x>
      <cdr:y>0.06338</cdr:y>
    </cdr:from>
    <cdr:to>
      <cdr:x>0.70071</cdr:x>
      <cdr:y>0.10402</cdr:y>
    </cdr:to>
    <cdr:sp macro="" textlink="">
      <cdr:nvSpPr>
        <cdr:cNvPr id="19" name="Овал 18"/>
        <cdr:cNvSpPr/>
      </cdr:nvSpPr>
      <cdr:spPr>
        <a:xfrm xmlns:a="http://schemas.openxmlformats.org/drawingml/2006/main" flipH="1" flipV="1">
          <a:off x="3528400" y="16842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0" cy="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0.48564</cdr:x>
      <cdr:y>0.13548</cdr:y>
    </cdr:from>
    <cdr:to>
      <cdr:x>0.50645</cdr:x>
      <cdr:y>0.17612</cdr:y>
    </cdr:to>
    <cdr:sp macro="" textlink="">
      <cdr:nvSpPr>
        <cdr:cNvPr id="10" name="Овал 9"/>
        <cdr:cNvSpPr/>
      </cdr:nvSpPr>
      <cdr:spPr>
        <a:xfrm xmlns:a="http://schemas.openxmlformats.org/drawingml/2006/main" flipV="1">
          <a:off x="2520280" y="360040"/>
          <a:ext cx="107995" cy="1079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0.27221</cdr:x>
      <cdr:y>0.12121</cdr:y>
    </cdr:from>
    <cdr:to>
      <cdr:x>0.29165</cdr:x>
      <cdr:y>0.16666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288032"/>
          <a:ext cx="107993" cy="1080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0.49257</cdr:x>
      <cdr:y>0.21212</cdr:y>
    </cdr:from>
    <cdr:to>
      <cdr:x>0.51201</cdr:x>
      <cdr:y>0.25759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736304" y="504056"/>
          <a:ext cx="107994" cy="1080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0.29165</cdr:x>
      <cdr:y>0.14394</cdr:y>
    </cdr:from>
    <cdr:to>
      <cdr:x>0.49257</cdr:x>
      <cdr:y>0.23485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1620161" y="342033"/>
          <a:ext cx="1116169" cy="21604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0.29813</cdr:x>
      <cdr:y>0.00451</cdr:y>
    </cdr:from>
    <cdr:to>
      <cdr:x>0.41478</cdr:x>
      <cdr:y>0.12107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656184" y="10711"/>
          <a:ext cx="648016" cy="2769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200" b="1" dirty="0">
              <a:solidFill>
                <a:prstClr val="black"/>
              </a:solidFill>
              <a:latin typeface="Arial Narrow" panose="020B0606020202030204" pitchFamily="34" charset="0"/>
            </a:rPr>
            <a:t>3</a:t>
          </a:r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en-US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8</a:t>
          </a:r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99,</a:t>
          </a:r>
          <a:r>
            <a:rPr lang="ru-RU" sz="1200" b="1" dirty="0">
              <a:solidFill>
                <a:prstClr val="black"/>
              </a:solidFill>
              <a:latin typeface="Arial Narrow" panose="020B0606020202030204" pitchFamily="34" charset="0"/>
            </a:rPr>
            <a:t>4</a:t>
          </a:r>
        </a:p>
      </cdr:txBody>
    </cdr:sp>
  </cdr:relSizeAnchor>
  <cdr:relSizeAnchor xmlns:cdr="http://schemas.openxmlformats.org/drawingml/2006/chartDrawing">
    <cdr:from>
      <cdr:x>0.46664</cdr:x>
      <cdr:y>0.09091</cdr:y>
    </cdr:from>
    <cdr:to>
      <cdr:x>0.58329</cdr:x>
      <cdr:y>0.20748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92288" y="216024"/>
          <a:ext cx="648015" cy="2770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 Narrow" panose="020B0606020202030204" pitchFamily="34" charset="0"/>
            </a:rPr>
            <a:t>3</a:t>
          </a:r>
          <a:r>
            <a:rPr lang="ru-RU" sz="1200" b="1" dirty="0" smtClean="0">
              <a:latin typeface="Arial Narrow" panose="020B0606020202030204" pitchFamily="34" charset="0"/>
            </a:rPr>
            <a:t> 301,</a:t>
          </a:r>
          <a:r>
            <a:rPr lang="ru-RU" sz="1200" b="1" dirty="0">
              <a:latin typeface="Arial Narrow" panose="020B0606020202030204" pitchFamily="34" charset="0"/>
            </a:rPr>
            <a:t>9</a:t>
          </a:r>
          <a:endParaRPr lang="ru-RU" sz="1200" b="1" dirty="0" smtClean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0.69996</cdr:x>
      <cdr:y>0.09091</cdr:y>
    </cdr:from>
    <cdr:to>
      <cdr:x>0.71292</cdr:x>
      <cdr:y>0.12641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32" y="216024"/>
          <a:ext cx="72015" cy="8436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>
                <a:solidFill>
                  <a:prstClr val="black"/>
                </a:solidFill>
              </a:rPr>
              <a:pPr eaLnBrk="1" hangingPunct="1"/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6" y="9430092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10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2713" y="571500"/>
            <a:ext cx="7165976" cy="40322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4" y="4746935"/>
            <a:ext cx="5637979" cy="4926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9" y="9430093"/>
            <a:ext cx="2945659" cy="49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265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 defTabSz="914265"/>
              <a:t>11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1125" y="571500"/>
            <a:ext cx="7162800" cy="403066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5" y="4746937"/>
            <a:ext cx="5637979" cy="492619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dirty="0"/>
              <a:t>         </a:t>
            </a:r>
            <a:r>
              <a:rPr lang="ru-RU" altLang="ru-RU" b="1" dirty="0">
                <a:latin typeface="13"/>
              </a:rPr>
              <a:t>Доля налоговых</a:t>
            </a:r>
            <a:r>
              <a:rPr lang="ru-RU" altLang="ru-RU" dirty="0">
                <a:latin typeface="13"/>
              </a:rPr>
              <a:t> поступлений </a:t>
            </a:r>
            <a:r>
              <a:rPr lang="ru-RU" altLang="ru-RU" b="1" dirty="0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13"/>
              </a:rPr>
              <a:t>         </a:t>
            </a:r>
            <a:r>
              <a:rPr lang="ru-RU" altLang="ru-RU" b="1" dirty="0">
                <a:latin typeface="13"/>
              </a:rPr>
              <a:t>Объем налоговых</a:t>
            </a:r>
            <a:r>
              <a:rPr lang="ru-RU" altLang="ru-RU" dirty="0">
                <a:latin typeface="13"/>
              </a:rPr>
              <a:t> поступлений в 2012 году </a:t>
            </a:r>
            <a:r>
              <a:rPr lang="ru-RU" altLang="ru-RU" b="1" dirty="0">
                <a:latin typeface="13"/>
              </a:rPr>
              <a:t>составил 6 372 млн. руб.</a:t>
            </a:r>
            <a:r>
              <a:rPr lang="ru-RU" altLang="ru-RU" dirty="0">
                <a:latin typeface="13"/>
              </a:rPr>
              <a:t> (103% к плановым назначениям 6 210 млн. руб.) и </a:t>
            </a:r>
            <a:r>
              <a:rPr lang="ru-RU" altLang="ru-RU" b="1" dirty="0">
                <a:latin typeface="13"/>
              </a:rPr>
              <a:t>превысил</a:t>
            </a:r>
            <a:r>
              <a:rPr lang="ru-RU" altLang="ru-RU" dirty="0">
                <a:latin typeface="13"/>
              </a:rPr>
              <a:t> аналогичный показатель 2011 года</a:t>
            </a:r>
            <a:r>
              <a:rPr lang="ru-RU" altLang="ru-RU" b="1" dirty="0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13"/>
              </a:rPr>
              <a:t>         Традиционно </a:t>
            </a:r>
            <a:r>
              <a:rPr lang="ru-RU" altLang="ru-RU" b="1" dirty="0">
                <a:latin typeface="13"/>
              </a:rPr>
              <a:t>существенное</a:t>
            </a:r>
            <a:r>
              <a:rPr lang="ru-RU" altLang="ru-RU" dirty="0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 dirty="0">
                <a:latin typeface="13"/>
              </a:rPr>
              <a:t>налог на доходы физических лиц, его доля </a:t>
            </a:r>
            <a:r>
              <a:rPr lang="ru-RU" altLang="ru-RU" dirty="0">
                <a:latin typeface="13"/>
              </a:rPr>
              <a:t>в общем объеме доходов</a:t>
            </a:r>
            <a:r>
              <a:rPr lang="ru-RU" altLang="ru-RU" b="1" dirty="0">
                <a:latin typeface="13"/>
              </a:rPr>
              <a:t> составляет 23%</a:t>
            </a:r>
            <a:r>
              <a:rPr lang="ru-RU" altLang="ru-RU" dirty="0">
                <a:latin typeface="13"/>
              </a:rPr>
              <a:t> . Поступления налога в 2012 году составили </a:t>
            </a:r>
            <a:r>
              <a:rPr lang="ru-RU" altLang="ru-RU" b="1" dirty="0">
                <a:latin typeface="13"/>
              </a:rPr>
              <a:t>4 578 млн. руб</a:t>
            </a:r>
            <a:r>
              <a:rPr lang="ru-RU" altLang="ru-RU" dirty="0">
                <a:latin typeface="13"/>
              </a:rPr>
              <a:t>. (</a:t>
            </a:r>
            <a:r>
              <a:rPr lang="ru-RU" altLang="ru-RU" b="1" dirty="0">
                <a:latin typeface="13"/>
              </a:rPr>
              <a:t>102%</a:t>
            </a:r>
            <a:r>
              <a:rPr lang="ru-RU" altLang="ru-RU" dirty="0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 dirty="0">
                <a:latin typeface="13"/>
              </a:rPr>
              <a:t>449 млн. руб.</a:t>
            </a:r>
            <a:r>
              <a:rPr lang="ru-RU" altLang="ru-RU" dirty="0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13"/>
              </a:rPr>
              <a:t>         </a:t>
            </a:r>
            <a:r>
              <a:rPr lang="ru-RU" altLang="ru-RU" b="1" dirty="0">
                <a:latin typeface="13"/>
              </a:rPr>
              <a:t>Единый налог на вмененный доход </a:t>
            </a:r>
            <a:r>
              <a:rPr lang="ru-RU" altLang="ru-RU" dirty="0">
                <a:latin typeface="13"/>
              </a:rPr>
              <a:t>поступил в бюджет в размере </a:t>
            </a:r>
            <a:r>
              <a:rPr lang="ru-RU" altLang="ru-RU" b="1" dirty="0">
                <a:latin typeface="13"/>
              </a:rPr>
              <a:t>757 млн. руб</a:t>
            </a:r>
            <a:r>
              <a:rPr lang="ru-RU" altLang="ru-RU" dirty="0">
                <a:latin typeface="13"/>
              </a:rPr>
              <a:t>., что соответствует </a:t>
            </a:r>
            <a:r>
              <a:rPr lang="ru-RU" altLang="ru-RU" b="1" dirty="0">
                <a:latin typeface="13"/>
              </a:rPr>
              <a:t>97%</a:t>
            </a:r>
            <a:r>
              <a:rPr lang="ru-RU" altLang="ru-RU" dirty="0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 dirty="0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13"/>
              </a:rPr>
              <a:t>        Поступления </a:t>
            </a:r>
            <a:r>
              <a:rPr lang="ru-RU" altLang="ru-RU" b="1" dirty="0">
                <a:latin typeface="13"/>
              </a:rPr>
              <a:t>земельного налога</a:t>
            </a:r>
            <a:r>
              <a:rPr lang="ru-RU" altLang="ru-RU" dirty="0">
                <a:latin typeface="13"/>
              </a:rPr>
              <a:t> составили </a:t>
            </a:r>
            <a:r>
              <a:rPr lang="ru-RU" altLang="ru-RU" b="1" dirty="0">
                <a:latin typeface="13"/>
              </a:rPr>
              <a:t>842 млн. руб. </a:t>
            </a:r>
            <a:r>
              <a:rPr lang="ru-RU" altLang="ru-RU" dirty="0">
                <a:latin typeface="13"/>
              </a:rPr>
              <a:t>или </a:t>
            </a:r>
            <a:r>
              <a:rPr lang="ru-RU" altLang="ru-RU" b="1" dirty="0">
                <a:latin typeface="13"/>
              </a:rPr>
              <a:t>109% </a:t>
            </a:r>
            <a:r>
              <a:rPr lang="ru-RU" altLang="ru-RU" dirty="0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 dirty="0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13"/>
              </a:rPr>
              <a:t>         Поступления по иным </a:t>
            </a:r>
            <a:r>
              <a:rPr lang="ru-RU" altLang="ru-RU" b="1" dirty="0">
                <a:latin typeface="13"/>
              </a:rPr>
              <a:t>налоговым доходам</a:t>
            </a:r>
            <a:r>
              <a:rPr lang="ru-RU" altLang="ru-RU" dirty="0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6" y="9430092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14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2713" y="571500"/>
            <a:ext cx="7165976" cy="40322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4" y="4746934"/>
            <a:ext cx="5637979" cy="4926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41984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12485"/>
      </p:ext>
    </p:extLst>
  </p:cSld>
  <p:clrMapOvr>
    <a:masterClrMapping/>
  </p:clrMapOvr>
  <p:transition spd="med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9035"/>
      </p:ext>
    </p:extLst>
  </p:cSld>
  <p:clrMapOvr>
    <a:masterClrMapping/>
  </p:clrMapOvr>
  <p:transition spd="med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2006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18606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96628"/>
      </p:ext>
    </p:extLst>
  </p:cSld>
  <p:clrMapOvr>
    <a:masterClrMapping/>
  </p:clrMapOvr>
  <p:transition spd="med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8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0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9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0" Type="http://schemas.openxmlformats.org/officeDocument/2006/relationships/chart" Target="../charts/chart14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chart" Target="../charts/chart17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6"/>
            <a:ext cx="6097438" cy="504000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34982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484" y="134982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40803" cy="3204023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165923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1877242"/>
            <a:ext cx="2268000" cy="23146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00336"/>
            <a:ext cx="2259024" cy="2291594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11488" y="1877242"/>
            <a:ext cx="2619553" cy="2314689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50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515966"/>
            <a:ext cx="8208909" cy="47512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89"/>
            <a:ext cx="6120000" cy="576000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1041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2771800" y="771550"/>
            <a:ext cx="3384376" cy="101565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</a:p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000" b="1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050,7 </a:t>
            </a: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 в 2024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873029"/>
              </p:ext>
            </p:extLst>
          </p:nvPr>
        </p:nvGraphicFramePr>
        <p:xfrm>
          <a:off x="1619672" y="1923678"/>
          <a:ext cx="56886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24118" y="3650704"/>
            <a:ext cx="1944216" cy="648072"/>
          </a:xfrm>
          <a:prstGeom prst="wedgeRectCallout">
            <a:avLst>
              <a:gd name="adj1" fmla="val 98032"/>
              <a:gd name="adj2" fmla="val -8220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Налоговые доходы</a:t>
            </a:r>
          </a:p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sz="16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805,0 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351422" y="2211710"/>
            <a:ext cx="1469050" cy="737693"/>
          </a:xfrm>
          <a:prstGeom prst="wedgeRectCallout">
            <a:avLst>
              <a:gd name="adj1" fmla="val -140892"/>
              <a:gd name="adj2" fmla="val 417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5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1 245,7 </a:t>
            </a:r>
            <a:r>
              <a:rPr lang="ru-RU" sz="15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82" name="SapphireHiddenControl" r:id="rId2" imgW="6111360" imgH="3048120"/>
        </mc:Choice>
        <mc:Fallback>
          <p:control name="SapphireHiddenControl" r:id="rId2" imgW="6111360" imgH="304812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526480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265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87836"/>
              </p:ext>
            </p:extLst>
          </p:nvPr>
        </p:nvGraphicFramePr>
        <p:xfrm>
          <a:off x="244847" y="2990569"/>
          <a:ext cx="8642200" cy="1811280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2023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2024 год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2024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2023 году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1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3 612,5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4 665,8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5 196,0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111,4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+ 1 583,5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122,8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+ 254,1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884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110,3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+ 48,4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902,5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776,4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117,6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- 126,1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149,4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+ 58,2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2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акцизы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47,0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50,2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51,2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102,0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+ 4,2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6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947,8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 124,6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 245,7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110,8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+ 297,9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730518"/>
            <a:ext cx="1782168" cy="10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265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Налоговые </a:t>
            </a:r>
          </a:p>
          <a:p>
            <a:pPr algn="ctr" defTabSz="914265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и неналоговые доходы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за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2024 год – </a:t>
            </a:r>
          </a:p>
          <a:p>
            <a:pPr algn="ctr" defTabSz="914265"/>
            <a:r>
              <a:rPr lang="ru-RU" altLang="ru-RU" sz="2000" b="1" u="sng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9</a:t>
            </a:r>
            <a:r>
              <a:rPr lang="ru-RU" alt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050,7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2024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155066"/>
              </p:ext>
            </p:extLst>
          </p:nvPr>
        </p:nvGraphicFramePr>
        <p:xfrm>
          <a:off x="1169144" y="627534"/>
          <a:ext cx="6192688" cy="207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555134" y="2663494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265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11</a:t>
            </a:r>
            <a:endParaRPr lang="ru-RU" sz="14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0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92429162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899591" y="3351087"/>
            <a:ext cx="2808312" cy="104307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5461997" y="3376283"/>
            <a:ext cx="2808307" cy="99268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516289"/>
              </p:ext>
            </p:extLst>
          </p:nvPr>
        </p:nvGraphicFramePr>
        <p:xfrm>
          <a:off x="5148065" y="738681"/>
          <a:ext cx="3312369" cy="251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382476"/>
              </p:ext>
            </p:extLst>
          </p:nvPr>
        </p:nvGraphicFramePr>
        <p:xfrm>
          <a:off x="655767" y="746265"/>
          <a:ext cx="3384376" cy="251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5171756" y="3435846"/>
            <a:ext cx="3300320" cy="122413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827582" y="3507854"/>
            <a:ext cx="2952327" cy="11521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8588" y="1172194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97442" y="1189703"/>
            <a:ext cx="729108" cy="22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23728" y="844384"/>
            <a:ext cx="684000" cy="2644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86,0%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91519" y="793341"/>
            <a:ext cx="896050" cy="26231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105,2%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1240000">
            <a:off x="6237544" y="1023500"/>
            <a:ext cx="1404000" cy="488587"/>
          </a:xfrm>
          <a:prstGeom prst="curvedDownArrow">
            <a:avLst>
              <a:gd name="adj1" fmla="val 16274"/>
              <a:gd name="adj2" fmla="val 50704"/>
              <a:gd name="adj3" fmla="val 4878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9335" y="195486"/>
            <a:ext cx="3177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10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32974"/>
              </p:ext>
            </p:extLst>
          </p:nvPr>
        </p:nvGraphicFramePr>
        <p:xfrm>
          <a:off x="187413" y="846339"/>
          <a:ext cx="2592001" cy="106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Прямоугольник 77"/>
          <p:cNvSpPr/>
          <p:nvPr/>
        </p:nvSpPr>
        <p:spPr>
          <a:xfrm>
            <a:off x="94942" y="980595"/>
            <a:ext cx="648072" cy="24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256779" y="836613"/>
            <a:ext cx="742477" cy="46233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110,3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Выгнутая вверх стрелка 79"/>
          <p:cNvSpPr/>
          <p:nvPr/>
        </p:nvSpPr>
        <p:spPr>
          <a:xfrm rot="21540000">
            <a:off x="1181552" y="948962"/>
            <a:ext cx="923406" cy="22013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0" name="Выноска со стрелкой вниз 109"/>
          <p:cNvSpPr/>
          <p:nvPr/>
        </p:nvSpPr>
        <p:spPr>
          <a:xfrm rot="10800000">
            <a:off x="204804" y="1845742"/>
            <a:ext cx="2592000" cy="35974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44887"/>
              </p:ext>
            </p:extLst>
          </p:nvPr>
        </p:nvGraphicFramePr>
        <p:xfrm>
          <a:off x="199227" y="2263579"/>
          <a:ext cx="2592000" cy="103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Прямоугольник 88"/>
          <p:cNvSpPr/>
          <p:nvPr/>
        </p:nvSpPr>
        <p:spPr>
          <a:xfrm>
            <a:off x="170098" y="2439808"/>
            <a:ext cx="648079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255552" y="2388257"/>
            <a:ext cx="742477" cy="22666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111,4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Выгнутая вверх стрелка 92"/>
          <p:cNvSpPr/>
          <p:nvPr/>
        </p:nvSpPr>
        <p:spPr>
          <a:xfrm rot="21540000">
            <a:off x="1214379" y="2380122"/>
            <a:ext cx="843891" cy="2575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9" name="Выноска со стрелкой вниз 108"/>
          <p:cNvSpPr/>
          <p:nvPr/>
        </p:nvSpPr>
        <p:spPr>
          <a:xfrm rot="10800000">
            <a:off x="199996" y="3225319"/>
            <a:ext cx="2592000" cy="35974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369688"/>
              </p:ext>
            </p:extLst>
          </p:nvPr>
        </p:nvGraphicFramePr>
        <p:xfrm>
          <a:off x="207457" y="3658123"/>
          <a:ext cx="2592001" cy="111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08624" y="3763706"/>
            <a:ext cx="648072" cy="24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85903" y="3650491"/>
            <a:ext cx="742477" cy="46233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102,2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Выгнутая вверх стрелка 56"/>
          <p:cNvSpPr/>
          <p:nvPr/>
        </p:nvSpPr>
        <p:spPr>
          <a:xfrm rot="21540000">
            <a:off x="1253709" y="3761047"/>
            <a:ext cx="871818" cy="20358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8" name="Выноска со стрелкой вниз 107"/>
          <p:cNvSpPr/>
          <p:nvPr/>
        </p:nvSpPr>
        <p:spPr>
          <a:xfrm rot="10800000">
            <a:off x="227396" y="4709167"/>
            <a:ext cx="2592000" cy="35974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200075"/>
              </p:ext>
            </p:extLst>
          </p:nvPr>
        </p:nvGraphicFramePr>
        <p:xfrm>
          <a:off x="6223716" y="850540"/>
          <a:ext cx="2592000" cy="105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3" name="Выгнутая вверх стрелка 72"/>
          <p:cNvSpPr/>
          <p:nvPr/>
        </p:nvSpPr>
        <p:spPr>
          <a:xfrm>
            <a:off x="7193023" y="922878"/>
            <a:ext cx="907370" cy="20871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47599" y="929088"/>
            <a:ext cx="742477" cy="29765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128,7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164396" y="963122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Выноска со стрелкой вниз 106"/>
          <p:cNvSpPr/>
          <p:nvPr/>
        </p:nvSpPr>
        <p:spPr>
          <a:xfrm rot="10800000">
            <a:off x="6227637" y="1838024"/>
            <a:ext cx="2592000" cy="35974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678453"/>
              </p:ext>
            </p:extLst>
          </p:nvPr>
        </p:nvGraphicFramePr>
        <p:xfrm>
          <a:off x="6241732" y="2263579"/>
          <a:ext cx="2592000" cy="100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7193589" y="2298546"/>
            <a:ext cx="949178" cy="32984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00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,4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Выгнутая вверх стрелка 66"/>
          <p:cNvSpPr/>
          <p:nvPr/>
        </p:nvSpPr>
        <p:spPr>
          <a:xfrm>
            <a:off x="7181040" y="2321977"/>
            <a:ext cx="975525" cy="27145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174928" y="2386698"/>
            <a:ext cx="720080" cy="24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Выноска со стрелкой вниз 104"/>
          <p:cNvSpPr/>
          <p:nvPr/>
        </p:nvSpPr>
        <p:spPr>
          <a:xfrm rot="10800000">
            <a:off x="6227637" y="3216162"/>
            <a:ext cx="2592000" cy="35974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830980"/>
              </p:ext>
            </p:extLst>
          </p:nvPr>
        </p:nvGraphicFramePr>
        <p:xfrm>
          <a:off x="6240352" y="3636799"/>
          <a:ext cx="2592000" cy="113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4" name="Выноска со стрелкой вниз 103"/>
          <p:cNvSpPr/>
          <p:nvPr/>
        </p:nvSpPr>
        <p:spPr>
          <a:xfrm rot="10800000">
            <a:off x="6260291" y="4702534"/>
            <a:ext cx="2592000" cy="35974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082994"/>
              </p:ext>
            </p:extLst>
          </p:nvPr>
        </p:nvGraphicFramePr>
        <p:xfrm>
          <a:off x="3237333" y="848753"/>
          <a:ext cx="2592000" cy="1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7" name="Выноска со стрелкой вниз 86"/>
          <p:cNvSpPr/>
          <p:nvPr/>
        </p:nvSpPr>
        <p:spPr>
          <a:xfrm rot="10800000">
            <a:off x="3230432" y="1850072"/>
            <a:ext cx="2592000" cy="35974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161808"/>
              </p:ext>
            </p:extLst>
          </p:nvPr>
        </p:nvGraphicFramePr>
        <p:xfrm>
          <a:off x="3218630" y="2269844"/>
          <a:ext cx="2645246" cy="101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5" name="Выноска со стрелкой вниз 84"/>
          <p:cNvSpPr/>
          <p:nvPr/>
        </p:nvSpPr>
        <p:spPr>
          <a:xfrm rot="10800000">
            <a:off x="3233983" y="3223034"/>
            <a:ext cx="2592000" cy="35974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300670"/>
              </p:ext>
            </p:extLst>
          </p:nvPr>
        </p:nvGraphicFramePr>
        <p:xfrm>
          <a:off x="5777553" y="4892"/>
          <a:ext cx="3348484" cy="81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lang="ru-RU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213312" y="275883"/>
            <a:ext cx="5707068" cy="287537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НЕНАЛОГОВЫЕ  ДОХОДЫ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1540000">
            <a:off x="7078387" y="33819"/>
            <a:ext cx="909106" cy="205609"/>
          </a:xfrm>
          <a:prstGeom prst="curvedDownArrow">
            <a:avLst>
              <a:gd name="adj1" fmla="val 13237"/>
              <a:gd name="adj2" fmla="val 52328"/>
              <a:gd name="adj3" fmla="val 62438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68798" y="854024"/>
            <a:ext cx="763928" cy="4104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109,8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82231" y="965499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12950" y="42897"/>
            <a:ext cx="723416" cy="18289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110,8%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358719"/>
              </p:ext>
            </p:extLst>
          </p:nvPr>
        </p:nvGraphicFramePr>
        <p:xfrm>
          <a:off x="3247311" y="3654445"/>
          <a:ext cx="2592000" cy="111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9" name="Выноска со стрелкой вниз 48"/>
          <p:cNvSpPr/>
          <p:nvPr/>
        </p:nvSpPr>
        <p:spPr>
          <a:xfrm rot="10800000">
            <a:off x="3267250" y="4699665"/>
            <a:ext cx="2592000" cy="35974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74928" y="3761189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88970" y="3782426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Заголовок 1"/>
          <p:cNvSpPr txBox="1">
            <a:spLocks noChangeAspect="1"/>
          </p:cNvSpPr>
          <p:nvPr/>
        </p:nvSpPr>
        <p:spPr>
          <a:xfrm>
            <a:off x="187413" y="4817021"/>
            <a:ext cx="2592001" cy="26031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ПЛАТА ЗА НАЕМ МУНИЦИПАЛЬНОГО ЖИЛЬЯ</a:t>
            </a:r>
            <a:endParaRPr lang="ru-RU" sz="7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Заголовок 1"/>
          <p:cNvSpPr txBox="1">
            <a:spLocks noChangeAspect="1"/>
          </p:cNvSpPr>
          <p:nvPr/>
        </p:nvSpPr>
        <p:spPr>
          <a:xfrm>
            <a:off x="6278658" y="4803310"/>
            <a:ext cx="2592001" cy="29140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ШТРАФЫ</a:t>
            </a:r>
            <a:endParaRPr lang="ru-RU" sz="7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Заголовок 1"/>
          <p:cNvSpPr txBox="1">
            <a:spLocks noChangeAspect="1"/>
          </p:cNvSpPr>
          <p:nvPr/>
        </p:nvSpPr>
        <p:spPr>
          <a:xfrm>
            <a:off x="3270108" y="4782346"/>
            <a:ext cx="2592001" cy="31193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ПРОДАЖИ МАТЕРИАЛЬНЫХ И НЕМАТЕРИАЛЬНЫХ АКТИВОВ</a:t>
            </a:r>
            <a:endParaRPr lang="ru-RU" sz="7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09190" y="3656424"/>
            <a:ext cx="883145" cy="41073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112,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Выгнутая вверх стрелка 59"/>
          <p:cNvSpPr/>
          <p:nvPr/>
        </p:nvSpPr>
        <p:spPr>
          <a:xfrm rot="21360000">
            <a:off x="7201825" y="3748596"/>
            <a:ext cx="953397" cy="285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77936" y="3721414"/>
            <a:ext cx="742477" cy="3121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145,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3212193" y="1920361"/>
            <a:ext cx="2592164" cy="358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РАЗМЕЩЕНИЕ НЕСТАЦИОНАРНЫХ ТОРГОВЫХ ОБЪЕКТОВ И РЕКЛАМНЫХ КОНСТРУКЦИЙ</a:t>
            </a:r>
            <a:endParaRPr lang="ru-RU" sz="7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6231875" y="3276434"/>
            <a:ext cx="2608954" cy="35889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65">
              <a:spcBef>
                <a:spcPts val="0"/>
              </a:spcBef>
            </a:pPr>
            <a:r>
              <a:rPr lang="ru-RU" sz="7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69" name="Выгнутая вверх стрелка 68"/>
          <p:cNvSpPr/>
          <p:nvPr/>
        </p:nvSpPr>
        <p:spPr>
          <a:xfrm rot="21480000">
            <a:off x="4183180" y="3728014"/>
            <a:ext cx="921735" cy="24943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Выгнутая вверх стрелка 54"/>
          <p:cNvSpPr/>
          <p:nvPr/>
        </p:nvSpPr>
        <p:spPr>
          <a:xfrm rot="-180000">
            <a:off x="4214233" y="916466"/>
            <a:ext cx="928790" cy="21701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Заголовок 1"/>
          <p:cNvSpPr txBox="1">
            <a:spLocks noChangeAspect="1"/>
          </p:cNvSpPr>
          <p:nvPr/>
        </p:nvSpPr>
        <p:spPr>
          <a:xfrm>
            <a:off x="37684" y="1945725"/>
            <a:ext cx="2769885" cy="2784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</a:t>
            </a:r>
            <a:r>
              <a:rPr lang="ru-RU" sz="7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ЗЕМЛЮ</a:t>
            </a:r>
            <a:endParaRPr lang="ru-RU" sz="7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Заголовок 1"/>
          <p:cNvSpPr txBox="1">
            <a:spLocks noChangeAspect="1"/>
          </p:cNvSpPr>
          <p:nvPr/>
        </p:nvSpPr>
        <p:spPr>
          <a:xfrm>
            <a:off x="212692" y="3316279"/>
            <a:ext cx="2592288" cy="28364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ЗА МУНИЦИПАЛЬНОЕ ИМУЩЕСТВО</a:t>
            </a:r>
            <a:endParaRPr lang="ru-RU" sz="7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169083" y="2481598"/>
            <a:ext cx="661385" cy="173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Заголовок 1"/>
          <p:cNvSpPr txBox="1">
            <a:spLocks noChangeAspect="1"/>
          </p:cNvSpPr>
          <p:nvPr/>
        </p:nvSpPr>
        <p:spPr>
          <a:xfrm>
            <a:off x="3237732" y="3334219"/>
            <a:ext cx="2645247" cy="26791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РАЗМЕЩЕНИЕ ОБЪЕКТОВ БЕЗ ПРЕДОСТАВЛЕНИЯ ЗЕМЕЛЬНЫХ УЧАСТКОВ</a:t>
            </a:r>
            <a:endParaRPr lang="ru-RU" sz="7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Выгнутая вверх стрелка 97"/>
          <p:cNvSpPr/>
          <p:nvPr/>
        </p:nvSpPr>
        <p:spPr>
          <a:xfrm>
            <a:off x="4254013" y="2337852"/>
            <a:ext cx="838322" cy="2168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340156" y="2354280"/>
            <a:ext cx="692570" cy="2560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106,4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Заголовок 1"/>
          <p:cNvSpPr txBox="1">
            <a:spLocks noChangeAspect="1"/>
          </p:cNvSpPr>
          <p:nvPr/>
        </p:nvSpPr>
        <p:spPr>
          <a:xfrm>
            <a:off x="6139195" y="1942773"/>
            <a:ext cx="2769885" cy="2784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ПЛАТНЫЕ УСЛУГИ, КОМПЕНСАЦИЯ ЗАТРАТ</a:t>
            </a:r>
            <a:endParaRPr lang="ru-RU" sz="7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686103" y="2939393"/>
            <a:ext cx="1206377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86730"/>
              </p:ext>
            </p:extLst>
          </p:nvPr>
        </p:nvGraphicFramePr>
        <p:xfrm>
          <a:off x="251520" y="3291829"/>
          <a:ext cx="8548287" cy="1400648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17827"/>
                <a:gridCol w="987447"/>
              </a:tblGrid>
              <a:tr h="4731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2023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2024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2024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2023 году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6 233 036,0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7 323 142,2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7 199 084,1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98,3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+ 966 048,1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5 825 540,0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5 151 556,7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4 926 089,1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95,6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- 899 450,9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257 321,6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221 736,6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221 736,6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- 35 585,0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 и прочие поступления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1 038 464,1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244 483,6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253 086,1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- 785 378,0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54864" y="915566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2024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12 599 995,9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0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23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3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2024 году</a:t>
            </a:r>
          </a:p>
          <a:p>
            <a:pPr>
              <a:lnSpc>
                <a:spcPct val="120000"/>
              </a:lnSpc>
            </a:pPr>
            <a:r>
              <a:rPr lang="ru-RU" sz="23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615621"/>
              </p:ext>
            </p:extLst>
          </p:nvPr>
        </p:nvGraphicFramePr>
        <p:xfrm>
          <a:off x="323528" y="477496"/>
          <a:ext cx="6264696" cy="26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29258" y="4803234"/>
            <a:ext cx="414742" cy="26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30" name="SapphireHiddenControl" r:id="rId2" imgW="6111360" imgH="3048120"/>
        </mc:Choice>
        <mc:Fallback>
          <p:control name="SapphireHiddenControl" r:id="rId2" imgW="6111360" imgH="304812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60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19256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705007"/>
              </p:ext>
            </p:extLst>
          </p:nvPr>
        </p:nvGraphicFramePr>
        <p:xfrm>
          <a:off x="611560" y="581859"/>
          <a:ext cx="7848000" cy="23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4485639"/>
              </p:ext>
            </p:extLst>
          </p:nvPr>
        </p:nvGraphicFramePr>
        <p:xfrm>
          <a:off x="1619672" y="3075806"/>
          <a:ext cx="58326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9502"/>
            <a:ext cx="1440160" cy="242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480"/>
            <a:ext cx="8938622" cy="216024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в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09233503"/>
              </p:ext>
            </p:extLst>
          </p:nvPr>
        </p:nvGraphicFramePr>
        <p:xfrm>
          <a:off x="1075662" y="482786"/>
          <a:ext cx="6480000" cy="223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79158"/>
              </p:ext>
            </p:extLst>
          </p:nvPr>
        </p:nvGraphicFramePr>
        <p:xfrm>
          <a:off x="564703" y="2859782"/>
          <a:ext cx="8064897" cy="2212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2024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2023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1 243,0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1 514,9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1 499,9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256</a:t>
                      </a:r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2 779,5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2 631,7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2 548,0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96,8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800" b="1" baseline="0" dirty="0" smtClean="0">
                          <a:latin typeface="Arial Narrow" panose="020B0606020202030204" pitchFamily="34" charset="0"/>
                        </a:rPr>
                        <a:t>231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81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3 899,4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3 339,7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3 301,9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597</a:t>
                      </a:r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10 964,1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12 214,2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12 028,2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1 064</a:t>
                      </a:r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505,3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579,9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573,3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68</a:t>
                      </a:r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6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798,3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930,0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817,7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87,9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 1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364,2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403,9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403,9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800" b="1" baseline="0" dirty="0" smtClean="0"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800" b="1" baseline="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220,7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358,0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354,6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33</a:t>
                      </a:r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800" b="1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257175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627534"/>
            <a:ext cx="14904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2024 год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</a:p>
          <a:p>
            <a:pPr algn="ctr" defTabSz="914265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21 527,5</a:t>
            </a:r>
            <a:endParaRPr lang="ru-RU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МУНИЦИПАЛЬНЫе ПРОГРАММы СОЦИАЛЬНОЙ НАПРАВЛЕННОСТИ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1851670"/>
            <a:ext cx="1196176" cy="216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799956"/>
              </p:ext>
            </p:extLst>
          </p:nvPr>
        </p:nvGraphicFramePr>
        <p:xfrm>
          <a:off x="273413" y="2308860"/>
          <a:ext cx="8568951" cy="2529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2443"/>
                <a:gridCol w="1224136"/>
                <a:gridCol w="1224136"/>
                <a:gridCol w="1152128"/>
                <a:gridCol w="1008112"/>
                <a:gridCol w="957996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2024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2023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образования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10 301,9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11 613,3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11 427,3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+1 125,4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Развитие физической культуры и спорта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362,3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403,0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403,0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+ 40,7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923,4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024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017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94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Жилище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312,6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250,4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246,9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- 65,7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Гармонизация межнациональных (межэтнических), межконфессиональных и межкультурных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отношений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Обеспечение социальной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поддержкой, гарантиями и выплатами отдельных категорий граждан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785,1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907,4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795,1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10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Переселение граждан из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аварийного жилищного фонда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59,6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- 38,5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2576092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5526"/>
            <a:ext cx="2640013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5526"/>
            <a:ext cx="2644268" cy="16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3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ПРОГРАММы поддержки отраслей экономики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2427734"/>
            <a:ext cx="1196176" cy="215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4889"/>
              </p:ext>
            </p:extLst>
          </p:nvPr>
        </p:nvGraphicFramePr>
        <p:xfrm>
          <a:off x="323528" y="2643758"/>
          <a:ext cx="8518836" cy="2308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9644"/>
                <a:gridCol w="1145390"/>
                <a:gridCol w="1073803"/>
                <a:gridCol w="1145390"/>
                <a:gridCol w="1002216"/>
                <a:gridCol w="952393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2024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2023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жилищно-коммунального комплекса </a:t>
                      </a:r>
                      <a:b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энергосбережение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1 032,4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748,3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731,1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- 301,3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Благоустройство 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1 427,6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1 367,1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1 363,9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99,8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- 63,7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Дорожное хозяйство и развитие улично-дорожной сети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1 465,8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1 502,5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1 480,4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98,5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+ 14,6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950" b="0" i="0" dirty="0" smtClean="0">
                          <a:latin typeface="Arial Narrow" panose="020B0606020202030204" pitchFamily="34" charset="0"/>
                        </a:rPr>
                        <a:t>Охрана окружающей среды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20,4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87,3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83,2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95,3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+ 62,8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Формирование современной городской среды </a:t>
                      </a:r>
                      <a:r>
                        <a:rPr lang="ru-RU" sz="950" b="0" i="0" dirty="0" smtClean="0">
                          <a:latin typeface="Arial Narrow" panose="020B0606020202030204" pitchFamily="34" charset="0"/>
                        </a:rPr>
                        <a:t>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265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,5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154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,4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143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,3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- 122,2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9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Адресная инвестиционная программа 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58,2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- 58,2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5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Общественный транспорт в городе Рязани</a:t>
                      </a:r>
                      <a:endParaRPr lang="ru-RU" sz="95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112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,1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070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,5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5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015</a:t>
                      </a:r>
                      <a:r>
                        <a:rPr lang="ru-RU" sz="9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,9</a:t>
                      </a:r>
                      <a:endParaRPr lang="ru-RU" sz="9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94,9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- 96,2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40" y="467916"/>
            <a:ext cx="2828925" cy="1959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518"/>
            <a:ext cx="26206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C:\Users\Ковенева.BUDGET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83518"/>
            <a:ext cx="2536825" cy="191622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7668344" y="2450819"/>
            <a:ext cx="1133773" cy="24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Arial Narrow" pitchFamily="34" charset="0"/>
              </a:rPr>
              <a:t>(млн. рублей</a:t>
            </a: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2195735" y="296244"/>
            <a:ext cx="4824189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ПРОГРАММЫ, НАПРАВЛЕННЫЕ 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НА РЕШЕНИЕ </a:t>
            </a:r>
            <a:r>
              <a:rPr lang="ru-RU" altLang="ru-RU" sz="20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ВОПРОСОВ ОРГАНОВ МЕСТНОГО САМОУПРАВЛЕНИЯ</a:t>
            </a:r>
            <a:endParaRPr lang="ru-RU" alt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0872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36" y="537493"/>
            <a:ext cx="2314575" cy="1843087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3" name="Picture 73" descr="C:\Users\КОВЕНЕВА.BUDGET\Desktop\kartin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83517"/>
            <a:ext cx="2314800" cy="18970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81511"/>
              </p:ext>
            </p:extLst>
          </p:nvPr>
        </p:nvGraphicFramePr>
        <p:xfrm>
          <a:off x="395536" y="2740473"/>
          <a:ext cx="8378007" cy="2078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6749"/>
                <a:gridCol w="1126455"/>
                <a:gridCol w="1056052"/>
                <a:gridCol w="1126455"/>
                <a:gridCol w="985648"/>
                <a:gridCol w="936648"/>
              </a:tblGrid>
              <a:tr h="550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2024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2023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4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Повышение эффективности муниципального управления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1 107,5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1 219,7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1 211,0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+ 103,5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9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Стимулирование развития экономики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212,8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- 209,3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90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Профилактика правонарушений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17,9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23,0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23,0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9839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Повышение эффективности управления муниципальными финансами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338,5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335,2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+ 238,5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4545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территориального общественного самоуправления и гражданского общества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1404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208912" cy="45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496944" cy="457250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2868540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181307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308304" y="4328868"/>
            <a:ext cx="1440160" cy="600164"/>
          </a:xfrm>
          <a:prstGeom prst="wedgeRectCallout">
            <a:avLst>
              <a:gd name="adj1" fmla="val -61127"/>
              <a:gd name="adj2" fmla="val -84253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92"/>
              <a:gd name="adj2" fmla="val 7482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1492" y="1719228"/>
            <a:ext cx="1440160" cy="600164"/>
          </a:xfrm>
          <a:prstGeom prst="wedgeRectCallout">
            <a:avLst>
              <a:gd name="adj1" fmla="val 21928"/>
              <a:gd name="adj2" fmla="val 8561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40352" y="1516622"/>
            <a:ext cx="1235224" cy="938719"/>
          </a:xfrm>
          <a:prstGeom prst="wedgeRectCallout">
            <a:avLst>
              <a:gd name="adj1" fmla="val -32684"/>
              <a:gd name="adj2" fmla="val 6484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5512" y="483518"/>
            <a:ext cx="1152128" cy="600164"/>
          </a:xfrm>
          <a:prstGeom prst="wedgeRectCallout">
            <a:avLst>
              <a:gd name="adj1" fmla="val 53958"/>
              <a:gd name="adj2" fmla="val 945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5527" y="597136"/>
            <a:ext cx="1396125" cy="648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15244" y="248248"/>
            <a:ext cx="1235224" cy="938719"/>
          </a:xfrm>
          <a:prstGeom prst="wedgeRectCallout">
            <a:avLst>
              <a:gd name="adj1" fmla="val -59746"/>
              <a:gd name="adj2" fmla="val 90577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527" y="3990313"/>
            <a:ext cx="1224136" cy="938719"/>
          </a:xfrm>
          <a:prstGeom prst="wedgeRectCallout">
            <a:avLst>
              <a:gd name="adj1" fmla="val 76146"/>
              <a:gd name="adj2" fmla="val 687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84693"/>
            <a:ext cx="9361040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202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5356" y="249492"/>
            <a:ext cx="1196176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0291"/>
              </p:ext>
            </p:extLst>
          </p:nvPr>
        </p:nvGraphicFramePr>
        <p:xfrm>
          <a:off x="251520" y="3003798"/>
          <a:ext cx="8568951" cy="1851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6875"/>
                <a:gridCol w="1234510"/>
                <a:gridCol w="1234510"/>
                <a:gridCol w="1177736"/>
                <a:gridCol w="1146047"/>
                <a:gridCol w="1089273"/>
              </a:tblGrid>
              <a:tr h="23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2024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2023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852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338,4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335,1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482,3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0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921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6 527,2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6 346,9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+ 425,5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Дополнительное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образование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063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1 062,6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+ 134,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26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284,7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282,8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+ 21,7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964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12 214,2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12 028,2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+ 1 064,1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26278447"/>
              </p:ext>
            </p:extLst>
          </p:nvPr>
        </p:nvGraphicFramePr>
        <p:xfrm>
          <a:off x="3851920" y="556295"/>
          <a:ext cx="504056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9" name="Picture 3" descr="C:\Users\КОВЕНЕВА.BUDGET\Desktop\9cc74691b335fca25832cdbde77ab5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4" y="556295"/>
            <a:ext cx="3465047" cy="22322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9"/>
            <a:ext cx="9361040" cy="459046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</a:t>
            </a:r>
            <a:r>
              <a:rPr lang="en-US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54098719"/>
              </p:ext>
            </p:extLst>
          </p:nvPr>
        </p:nvGraphicFramePr>
        <p:xfrm>
          <a:off x="3707905" y="681540"/>
          <a:ext cx="51845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70" y="411510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99698"/>
              </p:ext>
            </p:extLst>
          </p:nvPr>
        </p:nvGraphicFramePr>
        <p:xfrm>
          <a:off x="323530" y="3651870"/>
          <a:ext cx="8496944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505,3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+ 6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КОВЕНЕВА.BUDGET\Desktop\a6c32080a070619fa8a9ce83d4b7fd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3423949" cy="237626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70"/>
            <a:ext cx="9361040" cy="40504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>
              <a:tabLst>
                <a:tab pos="8343900" algn="l"/>
              </a:tabLst>
            </a:pPr>
            <a:r>
              <a:rPr lang="ru-RU" sz="2000" dirty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9" y="35750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55746"/>
              </p:ext>
            </p:extLst>
          </p:nvPr>
        </p:nvGraphicFramePr>
        <p:xfrm>
          <a:off x="323527" y="3003798"/>
          <a:ext cx="8496944" cy="1905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6"/>
                <a:gridCol w="1296146"/>
                <a:gridCol w="1243120"/>
                <a:gridCol w="1148855"/>
                <a:gridCol w="1136417"/>
                <a:gridCol w="10801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 </a:t>
                      </a:r>
                    </a:p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2024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2023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Массовый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спорт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Спорт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высших достижений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78,5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364,2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403,9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403,9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+ 39,7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99077927"/>
              </p:ext>
            </p:extLst>
          </p:nvPr>
        </p:nvGraphicFramePr>
        <p:xfrm>
          <a:off x="3851920" y="603531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https://kartinkin.net/uploads/posts/2022-03/1647052870_44-kartinkin-net-p-fizkultura-i-sport-kartinki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8" y="771550"/>
            <a:ext cx="333294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351039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62380876"/>
              </p:ext>
            </p:extLst>
          </p:nvPr>
        </p:nvGraphicFramePr>
        <p:xfrm>
          <a:off x="3707904" y="555526"/>
          <a:ext cx="5189587" cy="265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339502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53502"/>
              </p:ext>
            </p:extLst>
          </p:nvPr>
        </p:nvGraphicFramePr>
        <p:xfrm>
          <a:off x="323528" y="3305496"/>
          <a:ext cx="8496944" cy="1704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2024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2024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2023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8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+ 35,8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409,0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357,2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352,2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- 56,8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323,0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463,4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356,9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77,0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+ 33,9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+ 6,5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798,3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930,0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817,7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+ 19,4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2" name="Picture 6" descr="https://yashma.office-nko.ru/wp-content/uploads/2021/11/b89591d59692c1a1f69ac480b6ab6bef-82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344438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00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474"/>
            <a:ext cx="8136904" cy="75056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ДОРОЖНОЕ ХОЗЯЙСТВО </a:t>
            </a:r>
            <a:r>
              <a:rPr lang="ru-RU" sz="2000" cap="none" dirty="0" smtClean="0">
                <a:latin typeface="Arial Narrow" panose="020B0606020202030204" pitchFamily="34" charset="0"/>
              </a:rPr>
              <a:t>в 2024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12360" y="359659"/>
            <a:ext cx="1152128" cy="24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16105"/>
              </p:ext>
            </p:extLst>
          </p:nvPr>
        </p:nvGraphicFramePr>
        <p:xfrm>
          <a:off x="251520" y="2499742"/>
          <a:ext cx="8712968" cy="24348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4497"/>
                <a:gridCol w="727976"/>
                <a:gridCol w="811726"/>
                <a:gridCol w="811726"/>
                <a:gridCol w="672907"/>
                <a:gridCol w="1224136"/>
              </a:tblGrid>
              <a:tr h="52386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«Дорожное хозяйство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2024 год,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2024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 испол-нения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снижение(-)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2023 году,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56373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9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зяйство,</a:t>
                      </a:r>
                    </a:p>
                    <a:p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вышестоящих бюджетов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1 435,7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1 221,8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1 420,9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1 113,7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1 400,0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1 108,0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98,5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- 35,7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- 113,8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3824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улучшение состояния улично-дорожной сети г.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1 354,1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299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282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- 72,1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56373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группам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3824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 повышение безопасности дорожного движения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+ 33,7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79962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3824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Реализация инициативных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проектов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3,3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3824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Разработка градостроительной и проектной документации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5,4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2,5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69089707"/>
              </p:ext>
            </p:extLst>
          </p:nvPr>
        </p:nvGraphicFramePr>
        <p:xfrm>
          <a:off x="3779912" y="564422"/>
          <a:ext cx="4968612" cy="185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 flipV="1">
            <a:off x="5841865" y="951226"/>
            <a:ext cx="1392661" cy="104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733865" y="90768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26526" y="89722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9392" y="603050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1 480,4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24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63865" y="581252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1 435,7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6" name="Picture 2" descr="C:\Users\Ковенева.BUDGET\Desktop\tPCntJllI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2952327" cy="172819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845388" y="1982344"/>
            <a:ext cx="1112862" cy="2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902200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3647" y="51470"/>
            <a:ext cx="673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2000" b="1" dirty="0" smtClean="0">
                <a:latin typeface="Arial Narrow" pitchFamily="34" charset="0"/>
              </a:rPr>
              <a:t>ОБЩЕСТВЕННЫЙ</a:t>
            </a: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  <a:r>
              <a:rPr lang="ru-RU" altLang="ru-RU" b="1" dirty="0" smtClean="0">
                <a:latin typeface="Arial Narrow" pitchFamily="34" charset="0"/>
              </a:rPr>
              <a:t>ТРАНСПОРТ В ГОРОДЕ РЯЗАНИ 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8113" y="3648197"/>
            <a:ext cx="6736011" cy="124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643"/>
              </p:ext>
            </p:extLst>
          </p:nvPr>
        </p:nvGraphicFramePr>
        <p:xfrm>
          <a:off x="323530" y="2280760"/>
          <a:ext cx="8532450" cy="22605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2443"/>
                <a:gridCol w="810187"/>
                <a:gridCol w="810187"/>
                <a:gridCol w="810187"/>
                <a:gridCol w="810187"/>
                <a:gridCol w="919259"/>
              </a:tblGrid>
              <a:tr h="64435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altLang="ru-RU" sz="1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Общественный транспорт в городе Рязани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»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2024 год,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2024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</a:t>
                      </a:r>
                      <a:r>
                        <a:rPr lang="en-US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году,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58550">
                <a:tc>
                  <a:txBody>
                    <a:bodyPr/>
                    <a:lstStyle/>
                    <a:p>
                      <a:r>
                        <a:rPr lang="ru-RU" altLang="ru-RU" sz="9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Общественный транспорт в городе Рязани</a:t>
                      </a:r>
                      <a:r>
                        <a:rPr lang="ru-RU" alt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  <a:endParaRPr lang="ru-RU" sz="900" b="0" i="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вышестоящих бюджетов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112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,1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947,7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1 070,5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679,0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015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,9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652,7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94,9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9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29</a:t>
                      </a:r>
                      <a:r>
                        <a:rPr lang="en-US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41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Приобретение транспортных средств городского наземного электрического транспорта и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низкопольных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автобусов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629,4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375,6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375,6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481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и багажа автомобильным транспортом и городским наземным электрическим транспортом по регулируемым тарифам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614,2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566,6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429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Ремонт, реконструкция (строительство) контактной сети троллейбусных линий, тяговых троллейбусных подстанций) городского наземного электрического транспорта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73,7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s://regnum.ru/uploads/pictures/news/2022/09/08/regnum_picture_1662640892355015_soc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5" y="555527"/>
            <a:ext cx="2520280" cy="151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eloxoluniczkij-r43.gosweb.gosuslugi.ru/netcat_files/38/58/84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3" t="13702" r="2223" b="-13702"/>
          <a:stretch/>
        </p:blipFill>
        <p:spPr bwMode="auto">
          <a:xfrm>
            <a:off x="5220072" y="627534"/>
            <a:ext cx="2592288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6"/>
            <a:ext cx="9361040" cy="25202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106072"/>
              </p:ext>
            </p:extLst>
          </p:nvPr>
        </p:nvGraphicFramePr>
        <p:xfrm>
          <a:off x="3419872" y="771550"/>
          <a:ext cx="555521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483517"/>
            <a:ext cx="108012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50110"/>
              </p:ext>
            </p:extLst>
          </p:nvPr>
        </p:nvGraphicFramePr>
        <p:xfrm>
          <a:off x="251520" y="3273841"/>
          <a:ext cx="8568952" cy="1735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152128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2023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2024 год,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2024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2023 году,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4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67,3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850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33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518,3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504,0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- 185,6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111,0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- 55,2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899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3 339,7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301,9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- 597,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2952328" cy="20882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58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87474"/>
            <a:ext cx="594066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621908"/>
              </p:ext>
            </p:extLst>
          </p:nvPr>
        </p:nvGraphicFramePr>
        <p:xfrm>
          <a:off x="5004048" y="483518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533419"/>
              </p:ext>
            </p:extLst>
          </p:nvPr>
        </p:nvGraphicFramePr>
        <p:xfrm>
          <a:off x="593627" y="483518"/>
          <a:ext cx="383435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87560" y="556027"/>
            <a:ext cx="233557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73529"/>
            <a:ext cx="3024336" cy="27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42335" y="4894008"/>
            <a:ext cx="458669" cy="242166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51172474"/>
              </p:ext>
            </p:extLst>
          </p:nvPr>
        </p:nvGraphicFramePr>
        <p:xfrm>
          <a:off x="1416963" y="3363838"/>
          <a:ext cx="6354706" cy="1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517"/>
            <a:ext cx="792089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480"/>
            <a:ext cx="8640960" cy="4890570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1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ct val="70000"/>
              </a:lnSpc>
            </a:pPr>
            <a:endParaRPr lang="ru-RU" sz="14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70534452"/>
              </p:ext>
            </p:extLst>
          </p:nvPr>
        </p:nvGraphicFramePr>
        <p:xfrm>
          <a:off x="467544" y="617042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85735" y="2571750"/>
            <a:ext cx="3274137" cy="172819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налоги на совокупный доход от субъектов</a:t>
            </a: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малого и среднего бизнеса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932" y="2663748"/>
            <a:ext cx="3240361" cy="918102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443958"/>
            <a:ext cx="5112568" cy="64807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10543"/>
              </p:ext>
            </p:extLst>
          </p:nvPr>
        </p:nvGraphicFramePr>
        <p:xfrm>
          <a:off x="35496" y="755530"/>
          <a:ext cx="9073008" cy="416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4517257"/>
            <a:ext cx="2016224" cy="422952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4080351"/>
            <a:ext cx="2016224" cy="27894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4728733"/>
            <a:ext cx="2016224" cy="26317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0" y="2236607"/>
            <a:ext cx="2006579" cy="379884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7" y="3168676"/>
            <a:ext cx="1692187" cy="41948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3157179"/>
            <a:ext cx="1800200" cy="684000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(муниципального)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204567"/>
            <a:ext cx="2088232" cy="411924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027543"/>
            <a:ext cx="2016224" cy="700508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555526"/>
            <a:ext cx="2428444" cy="400008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334438"/>
            <a:ext cx="2016224" cy="389025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9514"/>
            <a:ext cx="8208912" cy="346002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2290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7" y="1293915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155166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4282637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4012439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050913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3157180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7" y="2155166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3168676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289449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95184" y="3510280"/>
            <a:ext cx="4653657" cy="1397361"/>
            <a:chOff x="251735" y="-268357"/>
            <a:chExt cx="2918865" cy="1670946"/>
          </a:xfrm>
          <a:solidFill>
            <a:srgbClr val="FFFFE7"/>
          </a:solidFill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08809" y="-198684"/>
              <a:ext cx="2801067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Уточненные плановые назначения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20 960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910,8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21 972 263,8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дефицит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– 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1 011 352,9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68321" y="699542"/>
            <a:ext cx="4680520" cy="1283463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8037" y="-217330"/>
              <a:ext cx="2807171" cy="1568889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Первоначальный бюджет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6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765 550,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7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386 268,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 тыс. руб.;</a:t>
              </a:r>
            </a:p>
            <a:p>
              <a:pPr algn="ctr" defTabSz="711092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620 718,0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6" name="Заголовок 1"/>
          <p:cNvSpPr txBox="1">
            <a:spLocks/>
          </p:cNvSpPr>
          <p:nvPr/>
        </p:nvSpPr>
        <p:spPr>
          <a:xfrm>
            <a:off x="8532452" y="4299953"/>
            <a:ext cx="611559" cy="181625"/>
          </a:xfrm>
          <a:prstGeom prst="rect">
            <a:avLst/>
          </a:prstGeom>
        </p:spPr>
        <p:txBody>
          <a:bodyPr lIns="91428" tIns="45714" rIns="91428" bIns="45714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95536" y="249494"/>
            <a:ext cx="8291264" cy="24302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за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686800" y="4894008"/>
            <a:ext cx="457210" cy="242166"/>
          </a:xfrm>
          <a:prstGeom prst="rect">
            <a:avLst/>
          </a:prstGeom>
        </p:spPr>
        <p:txBody>
          <a:bodyPr lIns="91428" tIns="45714" rIns="91428" bIns="45714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cap="sm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436096" y="1779662"/>
            <a:ext cx="3479309" cy="2173671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8037" y="-217328"/>
              <a:ext cx="2807171" cy="1568888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50000"/>
                </a:lnSpc>
                <a:spcBef>
                  <a:spcPct val="0"/>
                </a:spcBef>
              </a:pPr>
              <a:r>
                <a:rPr lang="ru-RU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Исполнено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21 650 687,2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21 527 485,0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профицит – </a:t>
              </a:r>
              <a:r>
                <a:rPr lang="ru-RU" b="1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123 202,2 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тыс. руб.</a:t>
              </a:r>
              <a:endPara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Стрелка вниз 1"/>
          <p:cNvSpPr/>
          <p:nvPr/>
        </p:nvSpPr>
        <p:spPr>
          <a:xfrm>
            <a:off x="899592" y="2139702"/>
            <a:ext cx="3429169" cy="1224136"/>
          </a:xfrm>
          <a:prstGeom prst="downArrow">
            <a:avLst>
              <a:gd name="adj1" fmla="val 71332"/>
              <a:gd name="adj2" fmla="val 48677"/>
            </a:avLst>
          </a:prstGeom>
          <a:solidFill>
            <a:schemeClr val="bg1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1403648" y="2174756"/>
            <a:ext cx="2448272" cy="973058"/>
          </a:xfrm>
          <a:prstGeom prst="rect">
            <a:avLst/>
          </a:prstGeom>
          <a:noFill/>
          <a:ln w="3175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092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10 решений городской Думы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               о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внесении изменений 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дополнений   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в решение Рязанской городской Думы </a:t>
            </a:r>
            <a: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«Об утверждении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бюджета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города Рязани на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2024 год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и на плановый период 202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и 202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6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годов»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352928" cy="32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202</a:t>
            </a:r>
            <a:r>
              <a:rPr lang="ru-RU" sz="2000" dirty="0">
                <a:latin typeface="Arial Narrow" panose="020B0606020202030204" pitchFamily="34" charset="0"/>
              </a:rPr>
              <a:t>4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79587"/>
              </p:ext>
            </p:extLst>
          </p:nvPr>
        </p:nvGraphicFramePr>
        <p:xfrm>
          <a:off x="323528" y="771550"/>
          <a:ext cx="8640963" cy="3839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05193"/>
                <a:gridCol w="1008116"/>
              </a:tblGrid>
              <a:tr h="2358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2023 г., 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9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20 284,8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20 960,9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21 650,7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6 930,4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9 050,7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130,6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13 354,3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940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12 591,4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4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34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20 774,5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21 972,3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21 527,5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доходных источников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7 677,8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9 253,1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9 158,2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3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- 489,7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- 1 011,4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123,2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3 153,0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3 788,7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3 302,0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956376" y="411510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506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323" y="422110"/>
            <a:ext cx="2716413" cy="132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5" y="4151188"/>
            <a:ext cx="2542983" cy="940841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19983" y="3086672"/>
            <a:ext cx="2542984" cy="963330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7" y="1"/>
            <a:ext cx="8569325" cy="422672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2024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28162" y="449216"/>
            <a:ext cx="8855028" cy="4658425"/>
            <a:chOff x="41755" y="841384"/>
            <a:chExt cx="8449445" cy="5727829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102176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400" b="1" u="sng" dirty="0" smtClean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400" b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71439" y="5396078"/>
              <a:ext cx="2056953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41 454,8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082506"/>
              <a:ext cx="2058650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41 692,1</a:t>
              </a:r>
              <a:endParaRPr lang="en-US" altLang="ru-RU" sz="1400" b="1" dirty="0">
                <a:solidFill>
                  <a:prstClr val="black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975,4 (4,5%)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499039"/>
              <a:ext cx="3080803" cy="760341"/>
              <a:chOff x="-137757" y="130887"/>
              <a:chExt cx="3080803" cy="76034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30887"/>
                <a:ext cx="2363809" cy="452706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ru-RU" sz="135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35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7" y="583591"/>
                <a:ext cx="2363808" cy="3076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196,0 (24,0%)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312077" y="130888"/>
                <a:ext cx="630969" cy="742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0"/>
              <a:ext cx="3137336" cy="765994"/>
              <a:chOff x="-133530" y="3303438"/>
              <a:chExt cx="3137336" cy="765994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25246" y="3303438"/>
                <a:ext cx="2278560" cy="44264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35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3964" y="3742780"/>
                <a:ext cx="2279842" cy="326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12 600,0 (58,2%)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0"/>
                <a:ext cx="751825" cy="7313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5981" y="5045962"/>
              <a:ext cx="3137337" cy="615204"/>
              <a:chOff x="-133531" y="1517570"/>
              <a:chExt cx="3137337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31630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3529" y="1827153"/>
                <a:ext cx="2277476" cy="30561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1 365,1 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(6,3%)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13913" y="2259377"/>
              <a:ext cx="1837270" cy="619154"/>
              <a:chOff x="7297481" y="3854468"/>
              <a:chExt cx="1837270" cy="74298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297481" y="3854468"/>
                <a:ext cx="1830787" cy="424938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5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</a:t>
                </a:r>
                <a:r>
                  <a:rPr lang="ru-RU" sz="12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297481" y="4279405"/>
                <a:ext cx="1837270" cy="3180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</a:t>
                </a: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548,0 (11,8%)</a:t>
                </a:r>
                <a:endParaRPr lang="ru-RU" sz="15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5" y="3845042"/>
              <a:ext cx="1998718" cy="531169"/>
              <a:chOff x="7138843" y="4806765"/>
              <a:chExt cx="1998718" cy="63740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3" y="4806765"/>
                <a:ext cx="1998718" cy="31870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125468"/>
                <a:ext cx="1998717" cy="3187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12 028,2 (55,9%)</a:t>
                </a:r>
                <a:endParaRPr lang="ru-RU" sz="1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13913" y="5172975"/>
              <a:ext cx="1848643" cy="609247"/>
              <a:chOff x="7297481" y="5449744"/>
              <a:chExt cx="1848643" cy="7310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297481" y="5449744"/>
                <a:ext cx="184864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297481" y="5821568"/>
                <a:ext cx="1848643" cy="3592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817,7 (3,8%)</a:t>
                </a:r>
                <a:endParaRPr lang="ru-RU" sz="15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464744"/>
              <a:ext cx="1996553" cy="619698"/>
              <a:chOff x="6606321" y="2698877"/>
              <a:chExt cx="1996553" cy="74363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698877"/>
                <a:ext cx="199655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3" y="3070693"/>
                <a:ext cx="1996550" cy="3718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573,3 (2,7%)</a:t>
                </a:r>
                <a:endPara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14488" y="5881200"/>
              <a:ext cx="1898101" cy="646379"/>
              <a:chOff x="6598056" y="3448120"/>
              <a:chExt cx="1898101" cy="77565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598056" y="3448120"/>
                <a:ext cx="1898101" cy="38763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8056" y="3835755"/>
                <a:ext cx="1889834" cy="3880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758,5 (3,5%)</a:t>
                </a:r>
                <a:endParaRPr lang="ru-RU" sz="15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21 650,7 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21 527,5 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5373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519,3 тыс. чел. (оценка)</a:t>
              </a:r>
              <a:endParaRPr lang="ru-RU" alt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04322" y="4566257"/>
            <a:ext cx="615617" cy="484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4474" y="1681631"/>
            <a:ext cx="762799" cy="564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5" y="981740"/>
            <a:ext cx="2021135" cy="314260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9002" y="1296000"/>
            <a:ext cx="2021135" cy="2097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1 499,9 (7,0%)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7" y="2538000"/>
            <a:ext cx="2018787" cy="2297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301,9 (15,3%)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191176"/>
            <a:ext cx="2018788" cy="346823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15" y="3962209"/>
            <a:ext cx="62498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73130" y="3025123"/>
            <a:ext cx="2462798" cy="534794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гос.  и муниципальной собственности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972310" y="3548609"/>
            <a:ext cx="2462797" cy="236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737,8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(3,4%)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2" y="3086674"/>
            <a:ext cx="652651" cy="68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1614133"/>
            <a:ext cx="608020" cy="4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08" y="970071"/>
            <a:ext cx="582919" cy="5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95" y="3393738"/>
            <a:ext cx="53763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41" y="2191177"/>
            <a:ext cx="601837" cy="5671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843997"/>
            <a:ext cx="496867" cy="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0" y="2349000"/>
            <a:ext cx="826275" cy="588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2323702"/>
            <a:ext cx="2325600" cy="359487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5335" y="2684864"/>
            <a:ext cx="2325600" cy="253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776,4 (3,6%)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03124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399"/>
            <a:ext cx="8147248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47569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39124200"/>
              </p:ext>
            </p:extLst>
          </p:nvPr>
        </p:nvGraphicFramePr>
        <p:xfrm>
          <a:off x="1763688" y="3097158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5675"/>
              </p:ext>
            </p:extLst>
          </p:nvPr>
        </p:nvGraphicFramePr>
        <p:xfrm>
          <a:off x="467544" y="699543"/>
          <a:ext cx="822960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2636558" y="1261600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27182" y="1134304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377482" y="1118884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900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34141</TotalTime>
  <Words>3556</Words>
  <Application>Microsoft Office PowerPoint</Application>
  <PresentationFormat>Экран (16:9)</PresentationFormat>
  <Paragraphs>1071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6_Тема Office</vt:lpstr>
      <vt:lpstr>11_Тема Office</vt:lpstr>
      <vt:lpstr>12_Тема Office</vt:lpstr>
      <vt:lpstr>13_Тема Office</vt:lpstr>
      <vt:lpstr>4_Тема Office</vt:lpstr>
      <vt:lpstr>15_Тема Office</vt:lpstr>
      <vt:lpstr>8_Тема Office</vt:lpstr>
      <vt:lpstr>Тема Office</vt:lpstr>
      <vt:lpstr>7_Тема Office</vt:lpstr>
      <vt:lpstr>9_Тема Office</vt:lpstr>
      <vt:lpstr>10_Тема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 за 2024 год</vt:lpstr>
      <vt:lpstr>ОСНОВНЫЕ ХАРАКТЕРИСТИКИ БЮДЖЕТА ГОРОДА РЯЗАНИ 3А 2024 ГОД</vt:lpstr>
      <vt:lpstr>СТРУКТУРА ДОХОДОВ БЮДЖЕТА ГОРОДА</vt:lpstr>
      <vt:lpstr>Презентация PowerPoint</vt:lpstr>
      <vt:lpstr>Презентация PowerPoint</vt:lpstr>
      <vt:lpstr>Презентация PowerPoint</vt:lpstr>
      <vt:lpstr>НЕНАЛОГОВЫЕ  ДОХОДЫ</vt:lpstr>
      <vt:lpstr>Презентация PowerPoint</vt:lpstr>
      <vt:lpstr>ДИНАМИКА РАСХОДОВ БЮДЖЕТА ГОРОДА</vt:lpstr>
      <vt:lpstr>СТРУКТУРА РАСХОДОВ БЮДЖЕТА ГОРОДА в 2024 году </vt:lpstr>
      <vt:lpstr>МУНИЦИПАЛЬНЫе ПРОГРАММы СОЦИАЛЬНОЙ НАПРАВЛЕННОСТИ</vt:lpstr>
      <vt:lpstr> ПРОГРАММы поддержки отраслей экономики</vt:lpstr>
      <vt:lpstr>Презентация PowerPoint</vt:lpstr>
      <vt:lpstr>РАСХОДЫ бюджета города НА образование в 2024 году </vt:lpstr>
      <vt:lpstr>РАСХОДЫ бюджета города НА культуру в 2024 году </vt:lpstr>
      <vt:lpstr>РАСХОДЫ бюджета города НА физическую культуру и спорт в 2024 году </vt:lpstr>
      <vt:lpstr>РАСХОДЫ бюджета города НА социальную политику в 2024 году </vt:lpstr>
      <vt:lpstr>РАСХОДы бюджета города на ДОРОЖНОЕ ХОЗЯЙСТВО в 2024 году</vt:lpstr>
      <vt:lpstr>Презентация PowerPoint</vt:lpstr>
      <vt:lpstr>РАСХОДЫ бюджета города НА Жилищно-Коммунальное Хозяйство  в 2024 году 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2665</cp:revision>
  <cp:lastPrinted>2025-05-22T07:57:25Z</cp:lastPrinted>
  <dcterms:created xsi:type="dcterms:W3CDTF">2013-10-29T07:14:12Z</dcterms:created>
  <dcterms:modified xsi:type="dcterms:W3CDTF">2025-05-22T08:42:10Z</dcterms:modified>
</cp:coreProperties>
</file>