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60" r:id="rId2"/>
    <p:sldId id="269" r:id="rId3"/>
    <p:sldId id="268" r:id="rId4"/>
    <p:sldId id="271" r:id="rId5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6983A9"/>
    <a:srgbClr val="7F7F7F"/>
    <a:srgbClr val="EAE9E3"/>
    <a:srgbClr val="2771A3"/>
    <a:srgbClr val="00FFFF"/>
    <a:srgbClr val="203854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53" autoAdjust="0"/>
    <p:restoredTop sz="97397" autoAdjust="0"/>
  </p:normalViewPr>
  <p:slideViewPr>
    <p:cSldViewPr>
      <p:cViewPr varScale="1">
        <p:scale>
          <a:sx n="105" d="100"/>
          <a:sy n="105" d="100"/>
        </p:scale>
        <p:origin x="-61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6BF033-2FF3-4D78-8C30-6619AE0F9132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5711"/>
            <a:ext cx="5438775" cy="446651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242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242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28256C-97D0-40B1-AEB4-2A81E87DC3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13049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8256C-97D0-40B1-AEB4-2A81E87DC3D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604555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CF474-799C-49C9-A6F6-9C204DA7821C}" type="datetime1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0989-FF61-4F0F-9615-A3FC4020BF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86299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DAA06-A520-4873-AA80-3A0752EA3134}" type="datetime1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0989-FF61-4F0F-9615-A3FC4020BF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1584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D207-3840-4D47-9386-2CF9CD1B0885}" type="datetime1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0989-FF61-4F0F-9615-A3FC4020BF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09984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9DE2-3F68-4544-9A1C-7E83D4766FBA}" type="datetime1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0989-FF61-4F0F-9615-A3FC4020BF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47337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C96F-D89A-47CE-AD85-6C9768A10F4E}" type="datetime1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0989-FF61-4F0F-9615-A3FC4020BF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36182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069A-9D92-4D9D-A293-C722C4C71FCA}" type="datetime1">
              <a:rPr lang="ru-RU" smtClean="0"/>
              <a:pPr/>
              <a:t>06.10.2025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0989-FF61-4F0F-9615-A3FC4020BF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33925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C1647-B7FC-40FF-AFA5-62FA956ACDCB}" type="datetime1">
              <a:rPr lang="ru-RU" smtClean="0"/>
              <a:pPr/>
              <a:t>06.10.2025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0989-FF61-4F0F-9615-A3FC4020BF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69507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9147F-CE1E-40EE-BF29-D4243E2AD9F8}" type="datetime1">
              <a:rPr lang="ru-RU" smtClean="0"/>
              <a:pPr/>
              <a:t>06.10.2025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0989-FF61-4F0F-9615-A3FC4020BF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97369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9514C-CED3-4318-A743-7F792F04CBA3}" type="datetime1">
              <a:rPr lang="ru-RU" smtClean="0"/>
              <a:pPr/>
              <a:t>06.10.2025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0989-FF61-4F0F-9615-A3FC4020BF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19267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84F5-8782-4BB4-BA2E-1ED0F138EB7B}" type="datetime1">
              <a:rPr lang="ru-RU" smtClean="0"/>
              <a:pPr/>
              <a:t>06.10.2025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0989-FF61-4F0F-9615-A3FC4020BF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00263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3F393-59F8-4BCB-AFF5-17BF3C23A3F9}" type="datetime1">
              <a:rPr lang="ru-RU" smtClean="0"/>
              <a:pPr/>
              <a:t>06.10.2025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0989-FF61-4F0F-9615-A3FC4020BF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56497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5B4DD-27BC-472B-AECF-693B385E2799}" type="datetime1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60989-FF61-4F0F-9615-A3FC4020BF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43501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Прямоугольник 66"/>
          <p:cNvSpPr/>
          <p:nvPr/>
        </p:nvSpPr>
        <p:spPr>
          <a:xfrm>
            <a:off x="1" y="0"/>
            <a:ext cx="9143999" cy="1078390"/>
          </a:xfrm>
          <a:prstGeom prst="rect">
            <a:avLst/>
          </a:prstGeom>
          <a:solidFill>
            <a:srgbClr val="EAE9E3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sp>
        <p:nvSpPr>
          <p:cNvPr id="65" name="Полилиния: фигура 85">
            <a:extLst>
              <a:ext uri="{FF2B5EF4-FFF2-40B4-BE49-F238E27FC236}">
                <a16:creationId xmlns="" xmlns:a16="http://schemas.microsoft.com/office/drawing/2014/main" id="{8B47EBB8-8669-4F61-8A13-6FAB0058B7E0}"/>
              </a:ext>
            </a:extLst>
          </p:cNvPr>
          <p:cNvSpPr/>
          <p:nvPr/>
        </p:nvSpPr>
        <p:spPr>
          <a:xfrm flipH="1">
            <a:off x="-24452" y="6042665"/>
            <a:ext cx="4676918" cy="504056"/>
          </a:xfrm>
          <a:prstGeom prst="rect">
            <a:avLst/>
          </a:prstGeom>
          <a:solidFill>
            <a:srgbClr val="6983A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936000"/>
            <a:endParaRPr lang="ru-RU" sz="140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ontserrat SemiBold" panose="00000700000000000000" pitchFamily="2" charset="-52"/>
            </a:endParaRPr>
          </a:p>
        </p:txBody>
      </p:sp>
      <p:sp>
        <p:nvSpPr>
          <p:cNvPr id="64" name="Полилиния: фигура 85">
            <a:extLst>
              <a:ext uri="{FF2B5EF4-FFF2-40B4-BE49-F238E27FC236}">
                <a16:creationId xmlns="" xmlns:a16="http://schemas.microsoft.com/office/drawing/2014/main" id="{8B47EBB8-8669-4F61-8A13-6FAB0058B7E0}"/>
              </a:ext>
            </a:extLst>
          </p:cNvPr>
          <p:cNvSpPr/>
          <p:nvPr/>
        </p:nvSpPr>
        <p:spPr>
          <a:xfrm flipH="1">
            <a:off x="-3601" y="5477942"/>
            <a:ext cx="4676918" cy="504056"/>
          </a:xfrm>
          <a:prstGeom prst="rect">
            <a:avLst/>
          </a:prstGeom>
          <a:solidFill>
            <a:srgbClr val="6983A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936000"/>
            <a:endParaRPr lang="ru-RU" sz="140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ontserrat SemiBold" panose="00000700000000000000" pitchFamily="2" charset="-52"/>
            </a:endParaRPr>
          </a:p>
        </p:txBody>
      </p:sp>
      <p:sp>
        <p:nvSpPr>
          <p:cNvPr id="63" name="Полилиния: фигура 85">
            <a:extLst>
              <a:ext uri="{FF2B5EF4-FFF2-40B4-BE49-F238E27FC236}">
                <a16:creationId xmlns="" xmlns:a16="http://schemas.microsoft.com/office/drawing/2014/main" id="{8B47EBB8-8669-4F61-8A13-6FAB0058B7E0}"/>
              </a:ext>
            </a:extLst>
          </p:cNvPr>
          <p:cNvSpPr/>
          <p:nvPr/>
        </p:nvSpPr>
        <p:spPr>
          <a:xfrm flipH="1">
            <a:off x="-12160" y="4897756"/>
            <a:ext cx="4676918" cy="504056"/>
          </a:xfrm>
          <a:prstGeom prst="rect">
            <a:avLst/>
          </a:prstGeom>
          <a:solidFill>
            <a:srgbClr val="6983A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936000"/>
            <a:endParaRPr lang="ru-RU" sz="140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ontserrat SemiBold" panose="00000700000000000000" pitchFamily="2" charset="-52"/>
            </a:endParaRPr>
          </a:p>
        </p:txBody>
      </p:sp>
      <p:sp>
        <p:nvSpPr>
          <p:cNvPr id="62" name="Полилиния: фигура 85">
            <a:extLst>
              <a:ext uri="{FF2B5EF4-FFF2-40B4-BE49-F238E27FC236}">
                <a16:creationId xmlns="" xmlns:a16="http://schemas.microsoft.com/office/drawing/2014/main" id="{8B47EBB8-8669-4F61-8A13-6FAB0058B7E0}"/>
              </a:ext>
            </a:extLst>
          </p:cNvPr>
          <p:cNvSpPr/>
          <p:nvPr/>
        </p:nvSpPr>
        <p:spPr>
          <a:xfrm flipH="1">
            <a:off x="-16803" y="4319673"/>
            <a:ext cx="4676918" cy="504056"/>
          </a:xfrm>
          <a:prstGeom prst="rect">
            <a:avLst/>
          </a:prstGeom>
          <a:solidFill>
            <a:srgbClr val="6983A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936000"/>
            <a:endParaRPr lang="ru-RU" sz="140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ontserrat SemiBold" panose="00000700000000000000" pitchFamily="2" charset="-52"/>
            </a:endParaRPr>
          </a:p>
        </p:txBody>
      </p:sp>
      <p:sp>
        <p:nvSpPr>
          <p:cNvPr id="61" name="Полилиния: фигура 85">
            <a:extLst>
              <a:ext uri="{FF2B5EF4-FFF2-40B4-BE49-F238E27FC236}">
                <a16:creationId xmlns="" xmlns:a16="http://schemas.microsoft.com/office/drawing/2014/main" id="{8B47EBB8-8669-4F61-8A13-6FAB0058B7E0}"/>
              </a:ext>
            </a:extLst>
          </p:cNvPr>
          <p:cNvSpPr/>
          <p:nvPr/>
        </p:nvSpPr>
        <p:spPr>
          <a:xfrm flipH="1">
            <a:off x="-3601" y="3747351"/>
            <a:ext cx="4676918" cy="504056"/>
          </a:xfrm>
          <a:prstGeom prst="rect">
            <a:avLst/>
          </a:prstGeom>
          <a:solidFill>
            <a:srgbClr val="6983A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936000"/>
            <a:endParaRPr lang="ru-RU" sz="140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ontserrat SemiBold" panose="00000700000000000000" pitchFamily="2" charset="-52"/>
            </a:endParaRPr>
          </a:p>
        </p:txBody>
      </p:sp>
      <p:sp>
        <p:nvSpPr>
          <p:cNvPr id="60" name="Полилиния: фигура 85">
            <a:extLst>
              <a:ext uri="{FF2B5EF4-FFF2-40B4-BE49-F238E27FC236}">
                <a16:creationId xmlns="" xmlns:a16="http://schemas.microsoft.com/office/drawing/2014/main" id="{8B47EBB8-8669-4F61-8A13-6FAB0058B7E0}"/>
              </a:ext>
            </a:extLst>
          </p:cNvPr>
          <p:cNvSpPr/>
          <p:nvPr/>
        </p:nvSpPr>
        <p:spPr>
          <a:xfrm flipH="1">
            <a:off x="-3601" y="3175029"/>
            <a:ext cx="4676918" cy="504056"/>
          </a:xfrm>
          <a:prstGeom prst="rect">
            <a:avLst/>
          </a:prstGeom>
          <a:solidFill>
            <a:srgbClr val="6983A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936000"/>
            <a:endParaRPr lang="ru-RU" sz="140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ontserrat SemiBold" panose="00000700000000000000" pitchFamily="2" charset="-52"/>
            </a:endParaRPr>
          </a:p>
        </p:txBody>
      </p:sp>
      <p:sp>
        <p:nvSpPr>
          <p:cNvPr id="59" name="Полилиния: фигура 85">
            <a:extLst>
              <a:ext uri="{FF2B5EF4-FFF2-40B4-BE49-F238E27FC236}">
                <a16:creationId xmlns="" xmlns:a16="http://schemas.microsoft.com/office/drawing/2014/main" id="{8B47EBB8-8669-4F61-8A13-6FAB0058B7E0}"/>
              </a:ext>
            </a:extLst>
          </p:cNvPr>
          <p:cNvSpPr/>
          <p:nvPr/>
        </p:nvSpPr>
        <p:spPr>
          <a:xfrm flipH="1">
            <a:off x="-348" y="2599642"/>
            <a:ext cx="4676918" cy="504056"/>
          </a:xfrm>
          <a:prstGeom prst="rect">
            <a:avLst/>
          </a:prstGeom>
          <a:solidFill>
            <a:srgbClr val="6983A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936000"/>
            <a:endParaRPr lang="ru-RU" sz="140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ontserrat SemiBold" panose="00000700000000000000" pitchFamily="2" charset="-52"/>
            </a:endParaRPr>
          </a:p>
        </p:txBody>
      </p:sp>
      <p:sp>
        <p:nvSpPr>
          <p:cNvPr id="58" name="Полилиния: фигура 85">
            <a:extLst>
              <a:ext uri="{FF2B5EF4-FFF2-40B4-BE49-F238E27FC236}">
                <a16:creationId xmlns="" xmlns:a16="http://schemas.microsoft.com/office/drawing/2014/main" id="{8B47EBB8-8669-4F61-8A13-6FAB0058B7E0}"/>
              </a:ext>
            </a:extLst>
          </p:cNvPr>
          <p:cNvSpPr/>
          <p:nvPr/>
        </p:nvSpPr>
        <p:spPr>
          <a:xfrm flipH="1">
            <a:off x="-1" y="2021559"/>
            <a:ext cx="4676918" cy="504056"/>
          </a:xfrm>
          <a:prstGeom prst="rect">
            <a:avLst/>
          </a:prstGeom>
          <a:solidFill>
            <a:srgbClr val="6983A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936000"/>
            <a:endParaRPr lang="ru-RU" sz="140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ontserrat SemiBold" panose="00000700000000000000" pitchFamily="2" charset="-52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8060891" y="-4032225"/>
            <a:ext cx="9155444" cy="116407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34000"/>
                </a:schemeClr>
              </a:gs>
              <a:gs pos="85000">
                <a:schemeClr val="accent3">
                  <a:lumMod val="75000"/>
                </a:schemeClr>
              </a:gs>
              <a:gs pos="100000">
                <a:schemeClr val="accent3">
                  <a:lumMod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ru-RU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317019" y="3254005"/>
            <a:ext cx="16920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ОБРАЗОВАНИЕ</a:t>
            </a:r>
            <a:endParaRPr lang="ru-RU" sz="16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1552" y="2104309"/>
            <a:ext cx="43924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ЖИЛЬЕ И ГОРОДСКАЯ СРЕДА</a:t>
            </a:r>
            <a:endParaRPr lang="ru-RU" sz="16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5155" y="4977713"/>
            <a:ext cx="43924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КУЛЬТУРА</a:t>
            </a:r>
            <a:endParaRPr lang="ru-RU" sz="16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17019" y="2561427"/>
            <a:ext cx="43924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БЕЗОПАСНЫЕ </a:t>
            </a:r>
          </a:p>
          <a:p>
            <a:r>
              <a:rPr lang="ru-RU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И КАЧЕСТВЕННЫЕ ДОРОГИ</a:t>
            </a:r>
            <a:endParaRPr lang="ru-RU" sz="16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5155" y="3831732"/>
            <a:ext cx="43924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ДЕМОГРАФИЯ</a:t>
            </a:r>
            <a:endParaRPr lang="ru-RU" sz="16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44058" y="1404713"/>
            <a:ext cx="55835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6983A9"/>
                </a:solidFill>
                <a:latin typeface="Century Gothic" panose="020B0502020202020204" pitchFamily="34" charset="0"/>
              </a:rPr>
              <a:t>ОБЩИЙ ОБЪЕМ ФИНАНСИРОВАНИЯ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827580" y="1054734"/>
            <a:ext cx="1592600" cy="10081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ru-RU" sz="5400" b="1" dirty="0" smtClean="0">
                <a:solidFill>
                  <a:srgbClr val="6983A9"/>
                </a:solidFill>
                <a:latin typeface="Century Gothic" panose="020B0502020202020204" pitchFamily="34" charset="0"/>
              </a:rPr>
              <a:t>14,7</a:t>
            </a:r>
            <a:endParaRPr lang="ru-RU" sz="5400" b="1" dirty="0">
              <a:solidFill>
                <a:srgbClr val="6983A9"/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643660" y="2021558"/>
            <a:ext cx="4499992" cy="504056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34000"/>
                </a:schemeClr>
              </a:gs>
              <a:gs pos="60000">
                <a:schemeClr val="bg1">
                  <a:lumMod val="65000"/>
                </a:schemeClr>
              </a:gs>
              <a:gs pos="100000">
                <a:schemeClr val="bg1">
                  <a:lumMod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4800"/>
          </a:p>
        </p:txBody>
      </p:sp>
      <p:sp>
        <p:nvSpPr>
          <p:cNvPr id="31" name="Прямоугольник 30"/>
          <p:cNvSpPr/>
          <p:nvPr/>
        </p:nvSpPr>
        <p:spPr>
          <a:xfrm>
            <a:off x="4643660" y="2597622"/>
            <a:ext cx="4248472" cy="504056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34000"/>
                </a:schemeClr>
              </a:gs>
              <a:gs pos="57000">
                <a:schemeClr val="bg1">
                  <a:lumMod val="75000"/>
                </a:schemeClr>
              </a:gs>
              <a:gs pos="100000">
                <a:schemeClr val="bg1">
                  <a:lumMod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4800"/>
          </a:p>
        </p:txBody>
      </p:sp>
      <p:sp>
        <p:nvSpPr>
          <p:cNvPr id="32" name="Прямоугольник 31"/>
          <p:cNvSpPr/>
          <p:nvPr/>
        </p:nvSpPr>
        <p:spPr>
          <a:xfrm>
            <a:off x="4643660" y="3173686"/>
            <a:ext cx="3960440" cy="504056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34000"/>
                </a:schemeClr>
              </a:gs>
              <a:gs pos="53000">
                <a:schemeClr val="bg1">
                  <a:lumMod val="75000"/>
                </a:schemeClr>
              </a:gs>
              <a:gs pos="100000">
                <a:schemeClr val="bg1">
                  <a:lumMod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4800"/>
          </a:p>
        </p:txBody>
      </p:sp>
      <p:sp>
        <p:nvSpPr>
          <p:cNvPr id="33" name="Прямоугольник 32"/>
          <p:cNvSpPr/>
          <p:nvPr/>
        </p:nvSpPr>
        <p:spPr>
          <a:xfrm>
            <a:off x="4643660" y="3749750"/>
            <a:ext cx="3672408" cy="504056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34000"/>
                </a:schemeClr>
              </a:gs>
              <a:gs pos="60000">
                <a:schemeClr val="bg1">
                  <a:lumMod val="75000"/>
                </a:schemeClr>
              </a:gs>
              <a:gs pos="100000">
                <a:schemeClr val="bg1">
                  <a:lumMod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4800"/>
          </a:p>
        </p:txBody>
      </p:sp>
      <p:sp>
        <p:nvSpPr>
          <p:cNvPr id="34" name="Прямоугольник 33"/>
          <p:cNvSpPr/>
          <p:nvPr/>
        </p:nvSpPr>
        <p:spPr>
          <a:xfrm>
            <a:off x="4643660" y="4901878"/>
            <a:ext cx="3168352" cy="504056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34000"/>
                </a:schemeClr>
              </a:gs>
              <a:gs pos="56000">
                <a:schemeClr val="bg1">
                  <a:lumMod val="75000"/>
                </a:schemeClr>
              </a:gs>
              <a:gs pos="100000">
                <a:schemeClr val="bg1">
                  <a:lumMod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4800"/>
          </a:p>
        </p:txBody>
      </p:sp>
      <p:sp>
        <p:nvSpPr>
          <p:cNvPr id="35" name="Прямоугольник 34"/>
          <p:cNvSpPr/>
          <p:nvPr/>
        </p:nvSpPr>
        <p:spPr>
          <a:xfrm>
            <a:off x="4643661" y="5477942"/>
            <a:ext cx="2880320" cy="504056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34000"/>
                </a:schemeClr>
              </a:gs>
              <a:gs pos="52000">
                <a:schemeClr val="bg1">
                  <a:lumMod val="75000"/>
                </a:schemeClr>
              </a:gs>
              <a:gs pos="100000">
                <a:schemeClr val="bg1">
                  <a:lumMod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4800"/>
          </a:p>
        </p:txBody>
      </p:sp>
      <p:sp>
        <p:nvSpPr>
          <p:cNvPr id="36" name="TextBox 35"/>
          <p:cNvSpPr txBox="1"/>
          <p:nvPr/>
        </p:nvSpPr>
        <p:spPr>
          <a:xfrm>
            <a:off x="6479356" y="2047669"/>
            <a:ext cx="2664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4,788 </a:t>
            </a:r>
            <a:r>
              <a:rPr lang="ru-RU" sz="1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млрд рублей</a:t>
            </a:r>
            <a:endParaRPr lang="ru-RU" sz="1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227836" y="2625931"/>
            <a:ext cx="2664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4,814 </a:t>
            </a:r>
            <a:r>
              <a:rPr lang="ru-RU" sz="1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млрд рублей</a:t>
            </a:r>
            <a:endParaRPr lang="ru-RU" sz="1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939804" y="3226258"/>
            <a:ext cx="2664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3,39 </a:t>
            </a:r>
            <a:r>
              <a:rPr lang="ru-RU" sz="1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млрд рублей</a:t>
            </a:r>
            <a:endParaRPr lang="ru-RU" sz="1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651772" y="3778232"/>
            <a:ext cx="2664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1,168 </a:t>
            </a:r>
            <a:r>
              <a:rPr lang="ru-RU" sz="1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млрд рублей</a:t>
            </a:r>
            <a:endParaRPr lang="ru-RU" sz="1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075708" y="4934973"/>
            <a:ext cx="2664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0,276 </a:t>
            </a:r>
            <a:r>
              <a:rPr lang="ru-RU" sz="1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млрд рублей</a:t>
            </a:r>
            <a:endParaRPr lang="ru-RU" sz="1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17019" y="540181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ТУРИЗМ </a:t>
            </a:r>
          </a:p>
          <a:p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И ИНДУСТРИЯ ГОСТЕПРИИМСТВА</a:t>
            </a:r>
            <a:endParaRPr lang="ru-RU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4643660" y="6054005"/>
            <a:ext cx="2592288" cy="49271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34000"/>
                </a:schemeClr>
              </a:gs>
              <a:gs pos="56000">
                <a:schemeClr val="bg1">
                  <a:lumMod val="75000"/>
                </a:schemeClr>
              </a:gs>
              <a:gs pos="100000">
                <a:schemeClr val="bg1">
                  <a:lumMod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4800"/>
          </a:p>
        </p:txBody>
      </p:sp>
      <p:sp>
        <p:nvSpPr>
          <p:cNvPr id="46" name="TextBox 45"/>
          <p:cNvSpPr txBox="1"/>
          <p:nvPr/>
        </p:nvSpPr>
        <p:spPr>
          <a:xfrm>
            <a:off x="5291732" y="5524922"/>
            <a:ext cx="2232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0,212 </a:t>
            </a:r>
            <a:r>
              <a:rPr lang="ru-RU" sz="1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млрд рублей</a:t>
            </a:r>
            <a:endParaRPr lang="ru-RU" sz="1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7395343" y="1304153"/>
            <a:ext cx="1649943" cy="59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sz="2000" b="1" dirty="0">
                <a:solidFill>
                  <a:srgbClr val="6983A9"/>
                </a:solidFill>
                <a:latin typeface="Century Gothic" panose="020B0502020202020204" pitchFamily="34" charset="0"/>
              </a:rPr>
              <a:t>м</a:t>
            </a:r>
            <a:r>
              <a:rPr lang="ru-RU" sz="2000" b="1" dirty="0" smtClean="0">
                <a:solidFill>
                  <a:srgbClr val="6983A9"/>
                </a:solidFill>
                <a:latin typeface="Century Gothic" panose="020B0502020202020204" pitchFamily="34" charset="0"/>
              </a:rPr>
              <a:t>лрд</a:t>
            </a:r>
            <a:r>
              <a:rPr lang="en-US" sz="2000" b="1" dirty="0" smtClean="0">
                <a:solidFill>
                  <a:srgbClr val="6983A9"/>
                </a:solidFill>
                <a:latin typeface="Century Gothic" panose="020B0502020202020204" pitchFamily="34" charset="0"/>
              </a:rPr>
              <a:t/>
            </a:r>
            <a:br>
              <a:rPr lang="en-US" sz="2000" b="1" dirty="0" smtClean="0">
                <a:solidFill>
                  <a:srgbClr val="6983A9"/>
                </a:solidFill>
                <a:latin typeface="Century Gothic" panose="020B0502020202020204" pitchFamily="34" charset="0"/>
              </a:rPr>
            </a:br>
            <a:r>
              <a:rPr lang="ru-RU" sz="2000" b="1" dirty="0" smtClean="0">
                <a:solidFill>
                  <a:srgbClr val="6983A9"/>
                </a:solidFill>
                <a:latin typeface="Century Gothic" panose="020B0502020202020204" pitchFamily="34" charset="0"/>
              </a:rPr>
              <a:t>рублей</a:t>
            </a:r>
            <a:endParaRPr lang="ru-RU" sz="2000" b="1" dirty="0">
              <a:solidFill>
                <a:srgbClr val="6983A9"/>
              </a:solidFill>
              <a:latin typeface="Century Gothic" panose="020B0502020202020204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25155" y="6120151"/>
            <a:ext cx="13319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ЭКОЛОГИЯ</a:t>
            </a:r>
            <a:endParaRPr lang="ru-RU" sz="16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715668" y="6104762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0,071 </a:t>
            </a:r>
            <a:r>
              <a:rPr lang="ru-RU" sz="12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млрд рублей</a:t>
            </a:r>
            <a:endParaRPr lang="ru-RU" sz="12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4643660" y="4325814"/>
            <a:ext cx="3384376" cy="504056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34000"/>
                </a:schemeClr>
              </a:gs>
              <a:gs pos="58000">
                <a:schemeClr val="bg1">
                  <a:lumMod val="75000"/>
                </a:schemeClr>
              </a:gs>
              <a:gs pos="100000">
                <a:schemeClr val="bg1">
                  <a:lumMod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0,015 </a:t>
            </a:r>
            <a:r>
              <a:rPr lang="ru-RU" sz="1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млрд рублей  </a:t>
            </a:r>
            <a:endParaRPr lang="ru-RU" sz="1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19321" y="4285442"/>
            <a:ext cx="33794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БЕСПИЛОТНЫЕ АВИАЦИОННЫЕ </a:t>
            </a:r>
          </a:p>
          <a:p>
            <a:r>
              <a:rPr lang="ru-RU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СИСТЕМЫ</a:t>
            </a:r>
            <a:endParaRPr lang="ru-RU" sz="16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66" name="Google Shape;546;p49">
            <a:extLst>
              <a:ext uri="{FF2B5EF4-FFF2-40B4-BE49-F238E27FC236}">
                <a16:creationId xmlns="" xmlns:a16="http://schemas.microsoft.com/office/drawing/2014/main" id="{0593D123-93D3-4F42-B250-2A9464EB5924}"/>
              </a:ext>
            </a:extLst>
          </p:cNvPr>
          <p:cNvSpPr/>
          <p:nvPr/>
        </p:nvSpPr>
        <p:spPr>
          <a:xfrm>
            <a:off x="10613872" y="1368617"/>
            <a:ext cx="360000" cy="360000"/>
          </a:xfrm>
          <a:prstGeom prst="rect">
            <a:avLst/>
          </a:prstGeom>
          <a:solidFill>
            <a:schemeClr val="bg2">
              <a:alpha val="53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68" name="Picture 4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6489" y="257"/>
            <a:ext cx="1437511" cy="107813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9" name="Прямоугольник 68"/>
          <p:cNvSpPr/>
          <p:nvPr/>
        </p:nvSpPr>
        <p:spPr>
          <a:xfrm>
            <a:off x="337976" y="0"/>
            <a:ext cx="93610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УЧАСТИЕ ГОРОДА РЯЗАНИ </a:t>
            </a:r>
          </a:p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В НАЦИОНАЛЬНЫХ ПРОЕКТАХ </a:t>
            </a:r>
          </a:p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2019-2024 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годы</a:t>
            </a:r>
          </a:p>
        </p:txBody>
      </p:sp>
      <p:sp>
        <p:nvSpPr>
          <p:cNvPr id="70" name="Номер слайда 2"/>
          <p:cNvSpPr txBox="1">
            <a:spLocks/>
          </p:cNvSpPr>
          <p:nvPr/>
        </p:nvSpPr>
        <p:spPr>
          <a:xfrm>
            <a:off x="6974904" y="645693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E360989-FF61-4F0F-9615-A3FC4020BF60}" type="slidenum">
              <a:rPr lang="ru-RU" sz="1800" b="1"/>
              <a:pPr/>
              <a:t>1</a:t>
            </a:fld>
            <a:endParaRPr lang="ru-RU" sz="1800" b="1" dirty="0"/>
          </a:p>
        </p:txBody>
      </p:sp>
    </p:spTree>
    <p:extLst>
      <p:ext uri="{BB962C8B-B14F-4D97-AF65-F5344CB8AC3E}">
        <p14:creationId xmlns="" xmlns:p14="http://schemas.microsoft.com/office/powerpoint/2010/main" val="2831560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Полилиния: фигура 85">
            <a:extLst>
              <a:ext uri="{FF2B5EF4-FFF2-40B4-BE49-F238E27FC236}">
                <a16:creationId xmlns="" xmlns:a16="http://schemas.microsoft.com/office/drawing/2014/main" id="{8B47EBB8-8669-4F61-8A13-6FAB0058B7E0}"/>
              </a:ext>
            </a:extLst>
          </p:cNvPr>
          <p:cNvSpPr/>
          <p:nvPr/>
        </p:nvSpPr>
        <p:spPr>
          <a:xfrm flipH="1">
            <a:off x="6174837" y="1212090"/>
            <a:ext cx="3014556" cy="504056"/>
          </a:xfrm>
          <a:prstGeom prst="rect">
            <a:avLst/>
          </a:prstGeom>
          <a:solidFill>
            <a:srgbClr val="6983A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936000"/>
            <a:endParaRPr lang="ru-RU" sz="1400">
              <a:solidFill>
                <a:srgbClr val="6983A9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ontserrat SemiBold" panose="00000700000000000000" pitchFamily="2" charset="-52"/>
            </a:endParaRPr>
          </a:p>
        </p:txBody>
      </p:sp>
      <p:sp>
        <p:nvSpPr>
          <p:cNvPr id="54" name="Полилиния: фигура 85">
            <a:extLst>
              <a:ext uri="{FF2B5EF4-FFF2-40B4-BE49-F238E27FC236}">
                <a16:creationId xmlns="" xmlns:a16="http://schemas.microsoft.com/office/drawing/2014/main" id="{8B47EBB8-8669-4F61-8A13-6FAB0058B7E0}"/>
              </a:ext>
            </a:extLst>
          </p:cNvPr>
          <p:cNvSpPr/>
          <p:nvPr/>
        </p:nvSpPr>
        <p:spPr>
          <a:xfrm flipH="1">
            <a:off x="3062476" y="3593773"/>
            <a:ext cx="3014556" cy="504056"/>
          </a:xfrm>
          <a:prstGeom prst="rect">
            <a:avLst/>
          </a:prstGeom>
          <a:solidFill>
            <a:srgbClr val="6983A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936000"/>
            <a:endParaRPr lang="ru-RU" sz="140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ontserrat SemiBold" panose="00000700000000000000" pitchFamily="2" charset="-52"/>
            </a:endParaRPr>
          </a:p>
        </p:txBody>
      </p:sp>
      <p:pic>
        <p:nvPicPr>
          <p:cNvPr id="43" name="Picture 4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/>
          </a:blip>
          <a:srcRect t="12752" b="9152"/>
          <a:stretch/>
        </p:blipFill>
        <p:spPr bwMode="auto">
          <a:xfrm>
            <a:off x="4886853" y="4863294"/>
            <a:ext cx="4248472" cy="1994706"/>
          </a:xfrm>
          <a:prstGeom prst="rect">
            <a:avLst/>
          </a:prstGeom>
          <a:noFill/>
          <a:ln>
            <a:noFill/>
          </a:ln>
          <a:effectLst/>
          <a:extLst/>
        </p:spPr>
      </p:pic>
      <p:sp>
        <p:nvSpPr>
          <p:cNvPr id="2" name="Прямоугольник 1"/>
          <p:cNvSpPr/>
          <p:nvPr/>
        </p:nvSpPr>
        <p:spPr>
          <a:xfrm>
            <a:off x="0" y="1716850"/>
            <a:ext cx="3050177" cy="6186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СТРОИТЕЛЬСТВО </a:t>
            </a:r>
            <a:r>
              <a:rPr lang="ru-RU" sz="1600" b="1" dirty="0" smtClean="0">
                <a:solidFill>
                  <a:srgbClr val="6983A9"/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ШКОЛ</a:t>
            </a:r>
          </a:p>
          <a:p>
            <a:pPr>
              <a:lnSpc>
                <a:spcPct val="90000"/>
              </a:lnSpc>
            </a:pPr>
            <a:r>
              <a:rPr lang="ru-RU" sz="105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(В </a:t>
            </a:r>
            <a:r>
              <a:rPr lang="ru-RU" sz="105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МКР</a:t>
            </a:r>
            <a:r>
              <a:rPr lang="ru-RU" sz="105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. ГОРРОЩА, КАЛЬНОЕ, СЕМЧИНО, ЖК </a:t>
            </a:r>
            <a:r>
              <a:rPr lang="ru-RU" sz="105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«ОЛИМПИЙСКИЙ</a:t>
            </a:r>
            <a:r>
              <a:rPr lang="ru-RU" sz="105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»)</a:t>
            </a:r>
            <a:endParaRPr lang="ru-RU" sz="1200" b="1" dirty="0" smtClean="0">
              <a:solidFill>
                <a:schemeClr val="tx1">
                  <a:lumMod val="50000"/>
                  <a:lumOff val="50000"/>
                </a:schemeClr>
              </a:solidFill>
              <a:latin typeface="Century Gothic" panose="020B0502020202020204" pitchFamily="34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2924944"/>
            <a:ext cx="2850278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ПРИСТРОЙКИ К  </a:t>
            </a:r>
            <a:r>
              <a:rPr lang="ru-RU" sz="1600" b="1" dirty="0" smtClean="0">
                <a:solidFill>
                  <a:srgbClr val="6983A9"/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20</a:t>
            </a:r>
            <a:r>
              <a:rPr lang="ru-RU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ДЕТСКИМ САДАМ ДЛЯ ДЕТЕЙ ДО 3-Х ЛЕТ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0" y="2353240"/>
            <a:ext cx="2982864" cy="6186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СТРОИТЕЛЬСТВО </a:t>
            </a:r>
            <a:r>
              <a:rPr lang="ru-RU" sz="1600" b="1" dirty="0" smtClean="0">
                <a:solidFill>
                  <a:srgbClr val="6983A9"/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5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ДЕТСКИХ САДОВ </a:t>
            </a:r>
          </a:p>
          <a:p>
            <a:pPr>
              <a:lnSpc>
                <a:spcPct val="90000"/>
              </a:lnSpc>
            </a:pPr>
            <a:r>
              <a:rPr lang="ru-RU" sz="105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(УЛ. ЗУБКОВОЙ, </a:t>
            </a:r>
            <a:r>
              <a:rPr lang="ru-RU" sz="105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МКР</a:t>
            </a:r>
            <a:r>
              <a:rPr lang="ru-RU" sz="105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. ДПР-7, СЕМЧИНО, </a:t>
            </a:r>
            <a:r>
              <a:rPr lang="ru-RU" sz="105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КАНИЩЕВО,  ЖК </a:t>
            </a:r>
            <a:r>
              <a:rPr lang="ru-RU" sz="105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 «МЕТРОПАРК»</a:t>
            </a:r>
            <a:r>
              <a:rPr lang="ru-RU" sz="105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) </a:t>
            </a:r>
            <a:endParaRPr lang="ru-RU" sz="1050" b="1" i="1" dirty="0">
              <a:solidFill>
                <a:schemeClr val="tx1">
                  <a:lumMod val="50000"/>
                  <a:lumOff val="50000"/>
                </a:schemeClr>
              </a:solidFill>
              <a:latin typeface="Century Gothic" panose="020B0502020202020204" pitchFamily="34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086745" y="1859845"/>
            <a:ext cx="306116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ЗАПАДНЫЙ КАНАЛИЗАЦИОННЫЙ КОЛЛЕКТОР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044160" y="2553155"/>
            <a:ext cx="3061169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ОБЪЕКТЫ ПИТЬЕВОГО ВОДОСНАБЖЕНИЯ </a:t>
            </a:r>
          </a:p>
          <a:p>
            <a:r>
              <a:rPr lang="ru-RU" sz="105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(ОВС В </a:t>
            </a:r>
            <a:r>
              <a:rPr lang="ru-RU" sz="105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С.ДЯДЬКОВО, СКВАЖИНА </a:t>
            </a:r>
          </a:p>
          <a:p>
            <a:r>
              <a:rPr lang="ru-RU" sz="105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В П.СОЛОТЧА)</a:t>
            </a:r>
            <a:endParaRPr lang="ru-RU" sz="1050" b="1" i="1" dirty="0">
              <a:solidFill>
                <a:schemeClr val="tx1">
                  <a:lumMod val="50000"/>
                  <a:lumOff val="50000"/>
                </a:schemeClr>
              </a:solidFill>
              <a:latin typeface="Century Gothic" panose="020B0502020202020204" pitchFamily="34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174837" y="1808627"/>
            <a:ext cx="29439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БЛАГОУСТРОЙСТВО  </a:t>
            </a:r>
          </a:p>
          <a:p>
            <a:r>
              <a:rPr lang="ru-RU" sz="1600" b="1" dirty="0" smtClean="0">
                <a:solidFill>
                  <a:srgbClr val="6983A9"/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30</a:t>
            </a:r>
            <a:r>
              <a:rPr lang="ru-RU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ОБЩЕСТВЕННЫХ ТЕРРИТОРИЙ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0" y="4869160"/>
            <a:ext cx="3012922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СОЗДАНИЕ </a:t>
            </a:r>
            <a:r>
              <a:rPr lang="ru-RU" sz="1600" b="1" dirty="0" smtClean="0">
                <a:solidFill>
                  <a:srgbClr val="6983A9"/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7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МОДЕЛЬНЫХ БИБЛИОТЕК 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6200057" y="2492896"/>
            <a:ext cx="29439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БЛАГОУСТРОЙСТВО  </a:t>
            </a:r>
          </a:p>
          <a:p>
            <a:r>
              <a:rPr lang="ru-RU" sz="1600" b="1" dirty="0" smtClean="0">
                <a:solidFill>
                  <a:srgbClr val="6983A9"/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55</a:t>
            </a:r>
            <a:r>
              <a:rPr lang="ru-RU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ДВОРОВЫХ ТЕРРИТОРИЙ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0" y="1212090"/>
            <a:ext cx="2947848" cy="523220"/>
          </a:xfrm>
          <a:prstGeom prst="rect">
            <a:avLst/>
          </a:prstGeom>
          <a:solidFill>
            <a:srgbClr val="6983A9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СОЦИАЛЬНАЯ ИНФРАСТРУКТУРА</a:t>
            </a:r>
            <a:endParaRPr lang="ru-RU" sz="105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059832" y="1214968"/>
            <a:ext cx="3017200" cy="523220"/>
          </a:xfrm>
          <a:prstGeom prst="rect">
            <a:avLst/>
          </a:prstGeom>
          <a:solidFill>
            <a:srgbClr val="6983A9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ИНЖЕНЕРНАЯ  ИНФРАСТРУКТУРА</a:t>
            </a:r>
            <a:endParaRPr lang="ru-RU" sz="105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092799" y="4225720"/>
            <a:ext cx="28671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РЕКОНСТРУКЦИЯ И РЕМОНТ ДОРОГ </a:t>
            </a:r>
            <a:r>
              <a:rPr lang="ru-RU" sz="1600" b="1" dirty="0" smtClean="0">
                <a:solidFill>
                  <a:srgbClr val="6983A9"/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142</a:t>
            </a:r>
            <a:r>
              <a:rPr lang="ru-RU" sz="1200" b="1" dirty="0" smtClean="0">
                <a:solidFill>
                  <a:srgbClr val="6983A9"/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КМ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3082636" y="6080908"/>
            <a:ext cx="298001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ПРИОБРЕТЕНИЕ </a:t>
            </a:r>
            <a:r>
              <a:rPr lang="ru-RU" sz="1600" b="1" dirty="0" smtClean="0">
                <a:solidFill>
                  <a:srgbClr val="6983A9"/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15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ТРОЛЛЕЙБУСОВ </a:t>
            </a:r>
          </a:p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И </a:t>
            </a:r>
            <a:r>
              <a:rPr lang="ru-RU" sz="1600" b="1" dirty="0" smtClean="0">
                <a:solidFill>
                  <a:srgbClr val="6983A9"/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67</a:t>
            </a:r>
            <a:r>
              <a:rPr lang="ru-RU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АВТОБУСОВ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114327" y="3582875"/>
            <a:ext cx="29108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ТРАНСПОРТНАЯ  ИНФРАСТРУКТУРА</a:t>
            </a:r>
            <a:endParaRPr lang="ru-RU" sz="105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226687" y="1194390"/>
            <a:ext cx="29108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ГОРОДСКАЯ 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СРЕДА</a:t>
            </a:r>
            <a:endParaRPr lang="ru-RU" sz="105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200057" y="3140968"/>
            <a:ext cx="2943943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ЛИКВИДАЦИЯ НЕСАНКЦИОНИРОВАННОЙ СВАЛКИ</a:t>
            </a:r>
          </a:p>
          <a:p>
            <a:r>
              <a:rPr lang="ru-RU" sz="105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(В Р-НЕ </a:t>
            </a:r>
            <a:r>
              <a:rPr lang="ru-RU" sz="105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ХАМБУШЕВО</a:t>
            </a:r>
            <a:r>
              <a:rPr lang="ru-RU" sz="105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)</a:t>
            </a:r>
            <a:endParaRPr lang="ru-RU" sz="1050" b="1" i="1" dirty="0">
              <a:solidFill>
                <a:schemeClr val="tx1">
                  <a:lumMod val="50000"/>
                  <a:lumOff val="50000"/>
                </a:schemeClr>
              </a:solidFill>
              <a:latin typeface="Century Gothic" panose="020B0502020202020204" pitchFamily="34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6162620" y="4718499"/>
            <a:ext cx="29439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ВНЕДРЕНИЕ ТУРКОДА  </a:t>
            </a:r>
          </a:p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ЦЕНТРА ГОРОДА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3072977" y="4796953"/>
            <a:ext cx="2867175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СТРОИТЕЛЬСТВО ДОРОГ</a:t>
            </a:r>
          </a:p>
          <a:p>
            <a:r>
              <a:rPr lang="ru-RU" sz="105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(УЛ. ПЕРСПЕКТИВНАЯ)</a:t>
            </a:r>
            <a:endParaRPr lang="ru-RU" sz="1200" b="1" dirty="0" smtClean="0">
              <a:solidFill>
                <a:schemeClr val="tx1">
                  <a:lumMod val="50000"/>
                  <a:lumOff val="50000"/>
                </a:schemeClr>
              </a:solidFill>
              <a:latin typeface="Century Gothic" panose="020B0502020202020204" pitchFamily="34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0" y="5733256"/>
            <a:ext cx="3012922" cy="31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ОБОРУДОВАНИЕ </a:t>
            </a:r>
            <a:r>
              <a:rPr lang="ru-RU" sz="1600" b="1" dirty="0" smtClean="0">
                <a:solidFill>
                  <a:srgbClr val="6983A9"/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10</a:t>
            </a:r>
            <a:r>
              <a:rPr lang="ru-RU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ДШИ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0" y="5373216"/>
            <a:ext cx="3012922" cy="31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РЕКОНСТРУКЦИЯ </a:t>
            </a:r>
            <a:r>
              <a:rPr lang="ru-RU" sz="1600" b="1" dirty="0" smtClean="0">
                <a:solidFill>
                  <a:srgbClr val="6983A9"/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ДШИ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0" name="Прямоугольник 49"/>
          <p:cNvSpPr/>
          <p:nvPr/>
        </p:nvSpPr>
        <p:spPr>
          <a:xfrm>
            <a:off x="3059832" y="5368185"/>
            <a:ext cx="28671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ОБОРУДОВАНИЕ АСУДД  </a:t>
            </a:r>
          </a:p>
          <a:p>
            <a:r>
              <a:rPr lang="ru-RU" sz="1600" b="1" dirty="0" smtClean="0">
                <a:solidFill>
                  <a:srgbClr val="6983A9"/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59</a:t>
            </a:r>
            <a:r>
              <a:rPr lang="ru-RU" sz="1600" b="1" dirty="0">
                <a:solidFill>
                  <a:srgbClr val="6983A9"/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СВЕТОФОРНЫХ ОБЪЕКТОВ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0" y="3501008"/>
            <a:ext cx="3114846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СОЗДАНИЕ ДЕТСКОГО ТЕХНОПАРКА «КВАНТОРИУМ» В </a:t>
            </a:r>
            <a:r>
              <a:rPr lang="ru-RU" sz="1600" b="1" dirty="0" smtClean="0">
                <a:solidFill>
                  <a:srgbClr val="6983A9"/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ШКОЛАХ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0" y="4005064"/>
            <a:ext cx="2987824" cy="81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РЕМОНТ ПОМЕЩЕНИЙ В </a:t>
            </a:r>
            <a:r>
              <a:rPr lang="ru-RU" sz="1600" b="1" dirty="0" smtClean="0">
                <a:solidFill>
                  <a:srgbClr val="6983A9"/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6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ШКОЛАХ ДЛЯ  ОБЕСПЕЧЕНИЯ  ОБРАЗОВАНИЯ  В СФЕРЕ БЕСПИЛОТНЫХ АВИАЦИОННЫХ СИСТЕМ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6156176" y="4005064"/>
            <a:ext cx="29878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СОЗДАНИЕ </a:t>
            </a:r>
            <a:r>
              <a:rPr lang="ru-RU" sz="1600" b="1" dirty="0" smtClean="0">
                <a:solidFill>
                  <a:srgbClr val="6983A9"/>
                </a:solidFill>
                <a:latin typeface="Century Gothic" panose="020B0502020202020204" pitchFamily="34" charset="0"/>
              </a:rPr>
              <a:t>15</a:t>
            </a:r>
            <a:r>
              <a:rPr lang="ru-RU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МЕСТ (ПЛОЩАДОК) НАКОПЛЕНИЯ ТКО</a:t>
            </a:r>
            <a:endParaRPr lang="ru-RU" sz="1200" b="1" dirty="0">
              <a:solidFill>
                <a:schemeClr val="tx1">
                  <a:lumMod val="50000"/>
                  <a:lumOff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0" y="6119336"/>
            <a:ext cx="30060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ТЕХНИЧЕСКОЕ  ОСНАЩЕНИЕ «РЯЗАНСКИЙ МУЗЕЙ ПУТЕШЕСТВЕННИКОВ»</a:t>
            </a:r>
            <a:endParaRPr lang="ru-RU" sz="1200" b="1" dirty="0">
              <a:solidFill>
                <a:schemeClr val="tx1">
                  <a:lumMod val="50000"/>
                  <a:lumOff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40" name="Прямоугольник 39">
            <a:extLst>
              <a:ext uri="{FF2B5EF4-FFF2-40B4-BE49-F238E27FC236}">
                <a16:creationId xmlns="" xmlns:a16="http://schemas.microsoft.com/office/drawing/2014/main" id="{CB0EA269-9645-4E29-AEE0-DC60DC51A8A4}"/>
              </a:ext>
            </a:extLst>
          </p:cNvPr>
          <p:cNvSpPr/>
          <p:nvPr/>
        </p:nvSpPr>
        <p:spPr>
          <a:xfrm rot="5400000" flipV="1">
            <a:off x="-3061100" y="7805939"/>
            <a:ext cx="12117905" cy="45719"/>
          </a:xfrm>
          <a:prstGeom prst="rect">
            <a:avLst/>
          </a:prstGeom>
          <a:gradFill flip="none" rotWithShape="1">
            <a:gsLst>
              <a:gs pos="33000">
                <a:srgbClr val="7F7F7F">
                  <a:alpha val="23000"/>
                </a:srgbClr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/>
          </a:p>
        </p:txBody>
      </p:sp>
      <p:sp>
        <p:nvSpPr>
          <p:cNvPr id="53" name="Прямоугольник 52">
            <a:extLst>
              <a:ext uri="{FF2B5EF4-FFF2-40B4-BE49-F238E27FC236}">
                <a16:creationId xmlns="" xmlns:a16="http://schemas.microsoft.com/office/drawing/2014/main" id="{CB0EA269-9645-4E29-AEE0-DC60DC51A8A4}"/>
              </a:ext>
            </a:extLst>
          </p:cNvPr>
          <p:cNvSpPr/>
          <p:nvPr/>
        </p:nvSpPr>
        <p:spPr>
          <a:xfrm rot="5400000">
            <a:off x="4022572" y="3864175"/>
            <a:ext cx="4234376" cy="45719"/>
          </a:xfrm>
          <a:prstGeom prst="rect">
            <a:avLst/>
          </a:prstGeom>
          <a:gradFill flip="none" rotWithShape="1">
            <a:gsLst>
              <a:gs pos="93000">
                <a:srgbClr val="7F7F7F">
                  <a:alpha val="34000"/>
                </a:srgbClr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1" y="0"/>
            <a:ext cx="9143999" cy="1078390"/>
          </a:xfrm>
          <a:prstGeom prst="rect">
            <a:avLst/>
          </a:prstGeom>
          <a:solidFill>
            <a:srgbClr val="EAE9E3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pic>
        <p:nvPicPr>
          <p:cNvPr id="59" name="Picture 4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6489" y="257"/>
            <a:ext cx="1437511" cy="107813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" name="Прямоугольник 59"/>
          <p:cNvSpPr/>
          <p:nvPr/>
        </p:nvSpPr>
        <p:spPr>
          <a:xfrm>
            <a:off x="337976" y="151730"/>
            <a:ext cx="93610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ОСНОВНЫЕ ОБЪЕКТЫ/МЕРОПРИЯТИЯ</a:t>
            </a:r>
          </a:p>
          <a:p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(в рамках национальных проектов в 2019-2024 гг.)</a:t>
            </a:r>
          </a:p>
        </p:txBody>
      </p:sp>
      <p:sp>
        <p:nvSpPr>
          <p:cNvPr id="61" name="Номер слайда 2"/>
          <p:cNvSpPr txBox="1">
            <a:spLocks/>
          </p:cNvSpPr>
          <p:nvPr/>
        </p:nvSpPr>
        <p:spPr>
          <a:xfrm>
            <a:off x="6974904" y="645693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E360989-FF61-4F0F-9615-A3FC4020BF60}" type="slidenum">
              <a:rPr lang="ru-RU" sz="1800" b="1">
                <a:solidFill>
                  <a:schemeClr val="tx1">
                    <a:lumMod val="50000"/>
                    <a:lumOff val="50000"/>
                  </a:schemeClr>
                </a:solidFill>
              </a:rPr>
              <a:pPr/>
              <a:t>2</a:t>
            </a:fld>
            <a:endParaRPr lang="ru-RU" sz="18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72519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343780" y="1578479"/>
            <a:ext cx="6239209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300" b="1" dirty="0">
                <a:solidFill>
                  <a:srgbClr val="6983A9"/>
                </a:solidFill>
                <a:latin typeface="Century Gothic" panose="020B0502020202020204" pitchFamily="34" charset="0"/>
              </a:rPr>
              <a:t>ПРОГНОЗНЫЙ ОБЪЕМ ФИНАНСИРОВАНИЯ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107504" y="5894195"/>
            <a:ext cx="70385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rgbClr val="6983A9"/>
                </a:solidFill>
              </a:rPr>
              <a:t>ОБЪЕМ ФИНАНСИРОВАНИЯ И ПЕРЕЧЕНЬ ПРОЕКТОВ МОГУТ БЫТЬ УВЕЛИЧЕНЫ В ТЕЧЕНИЕ ГОДА ПО МЕРЕ УЧАСТИЯ В КОНКУРСНЫХ ОТБОРАХ</a:t>
            </a:r>
            <a:endParaRPr lang="ru-RU" sz="1600" b="1" dirty="0">
              <a:solidFill>
                <a:srgbClr val="6983A9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582989" y="1339952"/>
            <a:ext cx="2381499" cy="9233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>
              <a:defRPr sz="5400" b="1">
                <a:solidFill>
                  <a:schemeClr val="accent5">
                    <a:lumMod val="75000"/>
                  </a:schemeClr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ru-RU" dirty="0" smtClean="0">
                <a:solidFill>
                  <a:srgbClr val="6983A9"/>
                </a:solidFill>
                <a:latin typeface="Century Gothic" panose="020B0502020202020204" pitchFamily="34" charset="0"/>
              </a:rPr>
              <a:t>3,8</a:t>
            </a:r>
            <a:endParaRPr lang="ru-RU" dirty="0">
              <a:solidFill>
                <a:srgbClr val="6983A9"/>
              </a:solidFill>
              <a:latin typeface="Century Gothic" panose="020B0502020202020204" pitchFamily="34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7719253" y="1506151"/>
            <a:ext cx="1577935" cy="59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sz="2000" b="1" dirty="0" smtClean="0">
                <a:solidFill>
                  <a:srgbClr val="6983A9"/>
                </a:solidFill>
                <a:latin typeface="Century Gothic" panose="020B0502020202020204" pitchFamily="34" charset="0"/>
              </a:rPr>
              <a:t>млрд </a:t>
            </a:r>
            <a:r>
              <a:rPr lang="ru-RU" sz="2000" b="1" dirty="0">
                <a:solidFill>
                  <a:srgbClr val="6983A9"/>
                </a:solidFill>
                <a:latin typeface="Century Gothic" panose="020B0502020202020204" pitchFamily="34" charset="0"/>
              </a:rPr>
              <a:t>рублей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1" y="0"/>
            <a:ext cx="9143999" cy="1078390"/>
          </a:xfrm>
          <a:prstGeom prst="rect">
            <a:avLst/>
          </a:prstGeom>
          <a:solidFill>
            <a:srgbClr val="EAE9E3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pic>
        <p:nvPicPr>
          <p:cNvPr id="33" name="Picture 4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6489" y="257"/>
            <a:ext cx="1437511" cy="107813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0" name="Полилиния: фигура 85">
            <a:extLst>
              <a:ext uri="{FF2B5EF4-FFF2-40B4-BE49-F238E27FC236}">
                <a16:creationId xmlns="" xmlns:a16="http://schemas.microsoft.com/office/drawing/2014/main" id="{8B47EBB8-8669-4F61-8A13-6FAB0058B7E0}"/>
              </a:ext>
            </a:extLst>
          </p:cNvPr>
          <p:cNvSpPr/>
          <p:nvPr/>
        </p:nvSpPr>
        <p:spPr>
          <a:xfrm flipH="1">
            <a:off x="14332" y="4654478"/>
            <a:ext cx="4716132" cy="718737"/>
          </a:xfrm>
          <a:prstGeom prst="rect">
            <a:avLst/>
          </a:prstGeom>
          <a:solidFill>
            <a:srgbClr val="6983A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936000"/>
            <a:endParaRPr lang="ru-RU" sz="140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ontserrat SemiBold" panose="00000700000000000000" pitchFamily="2" charset="-52"/>
            </a:endParaRPr>
          </a:p>
        </p:txBody>
      </p:sp>
      <p:sp>
        <p:nvSpPr>
          <p:cNvPr id="81" name="Полилиния: фигура 85">
            <a:extLst>
              <a:ext uri="{FF2B5EF4-FFF2-40B4-BE49-F238E27FC236}">
                <a16:creationId xmlns="" xmlns:a16="http://schemas.microsoft.com/office/drawing/2014/main" id="{8B47EBB8-8669-4F61-8A13-6FAB0058B7E0}"/>
              </a:ext>
            </a:extLst>
          </p:cNvPr>
          <p:cNvSpPr/>
          <p:nvPr/>
        </p:nvSpPr>
        <p:spPr>
          <a:xfrm flipH="1">
            <a:off x="17790" y="3645025"/>
            <a:ext cx="4644266" cy="722100"/>
          </a:xfrm>
          <a:prstGeom prst="rect">
            <a:avLst/>
          </a:prstGeom>
          <a:solidFill>
            <a:srgbClr val="6983A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936000"/>
            <a:endParaRPr lang="ru-RU" sz="140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ontserrat SemiBold" panose="00000700000000000000" pitchFamily="2" charset="-52"/>
            </a:endParaRPr>
          </a:p>
        </p:txBody>
      </p:sp>
      <p:sp>
        <p:nvSpPr>
          <p:cNvPr id="82" name="Полилиния: фигура 85">
            <a:extLst>
              <a:ext uri="{FF2B5EF4-FFF2-40B4-BE49-F238E27FC236}">
                <a16:creationId xmlns="" xmlns:a16="http://schemas.microsoft.com/office/drawing/2014/main" id="{8B47EBB8-8669-4F61-8A13-6FAB0058B7E0}"/>
              </a:ext>
            </a:extLst>
          </p:cNvPr>
          <p:cNvSpPr/>
          <p:nvPr/>
        </p:nvSpPr>
        <p:spPr>
          <a:xfrm flipH="1">
            <a:off x="348" y="2636912"/>
            <a:ext cx="4676918" cy="718064"/>
          </a:xfrm>
          <a:prstGeom prst="rect">
            <a:avLst/>
          </a:prstGeom>
          <a:solidFill>
            <a:srgbClr val="6983A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936000"/>
            <a:endParaRPr lang="ru-RU" sz="140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ontserrat SemiBold" panose="00000700000000000000" pitchFamily="2" charset="-52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337976" y="4817477"/>
            <a:ext cx="16920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СЕМЬЯ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339517" y="2852763"/>
            <a:ext cx="43748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ИНФРАСТРУКТУРА ДЛЯ ЖИЗНИ</a:t>
            </a:r>
            <a:endParaRPr lang="ru-RU" sz="16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337976" y="3856784"/>
            <a:ext cx="43924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МОЛОДЕЖЬ И ДЕТИ</a:t>
            </a:r>
          </a:p>
        </p:txBody>
      </p:sp>
      <p:sp>
        <p:nvSpPr>
          <p:cNvPr id="86" name="Прямоугольник 85"/>
          <p:cNvSpPr/>
          <p:nvPr/>
        </p:nvSpPr>
        <p:spPr>
          <a:xfrm>
            <a:off x="4662055" y="2636912"/>
            <a:ext cx="4481945" cy="718063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34000"/>
                </a:schemeClr>
              </a:gs>
              <a:gs pos="60000">
                <a:schemeClr val="bg1">
                  <a:lumMod val="65000"/>
                </a:schemeClr>
              </a:gs>
              <a:gs pos="100000">
                <a:schemeClr val="bg1">
                  <a:lumMod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4800"/>
          </a:p>
        </p:txBody>
      </p:sp>
      <p:sp>
        <p:nvSpPr>
          <p:cNvPr id="87" name="Прямоугольник 86"/>
          <p:cNvSpPr/>
          <p:nvPr/>
        </p:nvSpPr>
        <p:spPr>
          <a:xfrm>
            <a:off x="4662056" y="3643005"/>
            <a:ext cx="4218811" cy="7221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34000"/>
                </a:schemeClr>
              </a:gs>
              <a:gs pos="57000">
                <a:schemeClr val="bg1">
                  <a:lumMod val="75000"/>
                </a:schemeClr>
              </a:gs>
              <a:gs pos="100000">
                <a:schemeClr val="bg1">
                  <a:lumMod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4800"/>
          </a:p>
        </p:txBody>
      </p:sp>
      <p:sp>
        <p:nvSpPr>
          <p:cNvPr id="88" name="Прямоугольник 87"/>
          <p:cNvSpPr/>
          <p:nvPr/>
        </p:nvSpPr>
        <p:spPr>
          <a:xfrm>
            <a:off x="4662056" y="4653135"/>
            <a:ext cx="3993647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34000"/>
                </a:schemeClr>
              </a:gs>
              <a:gs pos="53000">
                <a:schemeClr val="bg1">
                  <a:lumMod val="75000"/>
                </a:schemeClr>
              </a:gs>
              <a:gs pos="100000">
                <a:schemeClr val="bg1">
                  <a:lumMod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4800"/>
          </a:p>
        </p:txBody>
      </p:sp>
      <p:sp>
        <p:nvSpPr>
          <p:cNvPr id="89" name="TextBox 88"/>
          <p:cNvSpPr txBox="1"/>
          <p:nvPr/>
        </p:nvSpPr>
        <p:spPr>
          <a:xfrm>
            <a:off x="6367355" y="2774218"/>
            <a:ext cx="2664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2 </a:t>
            </a:r>
            <a:r>
              <a:rPr lang="ru-RU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451 </a:t>
            </a:r>
            <a:r>
              <a:rPr lang="ru-RU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млн </a:t>
            </a:r>
            <a:r>
              <a:rPr lang="ru-RU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рублей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6126413" y="3821893"/>
            <a:ext cx="2664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1 </a:t>
            </a:r>
            <a:r>
              <a:rPr lang="ru-RU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243 </a:t>
            </a:r>
            <a:r>
              <a:rPr lang="ru-RU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млн </a:t>
            </a:r>
            <a:r>
              <a:rPr lang="ru-RU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рублей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5842699" y="4786699"/>
            <a:ext cx="2664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66,4 </a:t>
            </a:r>
            <a:r>
              <a:rPr lang="ru-RU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млн </a:t>
            </a:r>
            <a:r>
              <a:rPr lang="ru-RU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рублей</a:t>
            </a:r>
          </a:p>
        </p:txBody>
      </p:sp>
      <p:sp>
        <p:nvSpPr>
          <p:cNvPr id="92" name="Прямоугольник 91"/>
          <p:cNvSpPr/>
          <p:nvPr/>
        </p:nvSpPr>
        <p:spPr>
          <a:xfrm>
            <a:off x="337976" y="151730"/>
            <a:ext cx="93610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НАЦИОНАЛЬНЫЕ ПРОЕКТЫ </a:t>
            </a:r>
          </a:p>
          <a:p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2025 год</a:t>
            </a:r>
          </a:p>
        </p:txBody>
      </p:sp>
      <p:sp>
        <p:nvSpPr>
          <p:cNvPr id="93" name="Номер слайда 2"/>
          <p:cNvSpPr txBox="1">
            <a:spLocks/>
          </p:cNvSpPr>
          <p:nvPr/>
        </p:nvSpPr>
        <p:spPr>
          <a:xfrm>
            <a:off x="6974904" y="645693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9</a:t>
            </a:r>
          </a:p>
        </p:txBody>
      </p:sp>
    </p:spTree>
    <p:extLst>
      <p:ext uri="{BB962C8B-B14F-4D97-AF65-F5344CB8AC3E}">
        <p14:creationId xmlns="" xmlns:p14="http://schemas.microsoft.com/office/powerpoint/2010/main" val="1969453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4"/>
          <p:cNvPicPr>
            <a:picLocks noChangeAspect="1" noChangeArrowheads="1"/>
          </p:cNvPicPr>
          <p:nvPr/>
        </p:nvPicPr>
        <p:blipFill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/>
          </a:blip>
          <a:srcRect t="12752" b="9152"/>
          <a:stretch/>
        </p:blipFill>
        <p:spPr bwMode="auto">
          <a:xfrm>
            <a:off x="2663280" y="3466299"/>
            <a:ext cx="6480720" cy="3381245"/>
          </a:xfrm>
          <a:prstGeom prst="rect">
            <a:avLst/>
          </a:prstGeom>
          <a:noFill/>
          <a:ln>
            <a:noFill/>
          </a:ln>
          <a:effectLst/>
          <a:extLst/>
        </p:spPr>
      </p:pic>
      <p:sp>
        <p:nvSpPr>
          <p:cNvPr id="2" name="Прямоугольник 1"/>
          <p:cNvSpPr/>
          <p:nvPr/>
        </p:nvSpPr>
        <p:spPr>
          <a:xfrm>
            <a:off x="-71717" y="3619003"/>
            <a:ext cx="305017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 ШКОЛА № 28  НА 1100 МЕСТ </a:t>
            </a:r>
          </a:p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lang="ru-RU" sz="12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(начало строительства)</a:t>
            </a:r>
            <a:endParaRPr lang="ru-RU" sz="1200" b="1" dirty="0" smtClean="0">
              <a:solidFill>
                <a:schemeClr val="tx1">
                  <a:lumMod val="50000"/>
                  <a:lumOff val="50000"/>
                </a:schemeClr>
              </a:solidFill>
              <a:latin typeface="Century Gothic" panose="020B0502020202020204" pitchFamily="34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5496" y="4840225"/>
            <a:ext cx="31364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ДЕТСКИЙ САД В ЖК «МЕТРОПАРК»</a:t>
            </a:r>
          </a:p>
          <a:p>
            <a:r>
              <a:rPr lang="ru-RU" sz="12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(завершение строительства)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5097" y="2199079"/>
            <a:ext cx="29878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ШКОЛА НА 1100 МЕСТ </a:t>
            </a:r>
          </a:p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В </a:t>
            </a:r>
            <a:r>
              <a:rPr lang="ru-RU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ЖК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«ОЛИМПИЙСКИЙ» </a:t>
            </a:r>
          </a:p>
          <a:p>
            <a:r>
              <a:rPr lang="ru-RU" sz="12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(завершение строительства)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6191382" y="2185200"/>
            <a:ext cx="290247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БЛАГОУСТРОЙСТВО  </a:t>
            </a:r>
            <a:r>
              <a:rPr lang="ru-RU" sz="1400" b="1" dirty="0" smtClean="0">
                <a:solidFill>
                  <a:srgbClr val="6983A9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4</a:t>
            </a:r>
          </a:p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ОБЩЕСТВЕННЫХ ТЕРРИТОРИЙ</a:t>
            </a:r>
          </a:p>
          <a:p>
            <a:r>
              <a:rPr lang="ru-RU" sz="1100" b="1" i="1" dirty="0">
                <a:solidFill>
                  <a:schemeClr val="tx1">
                    <a:lumMod val="50000"/>
                    <a:lumOff val="50000"/>
                  </a:schemeClr>
                </a:solidFill>
                <a:ea typeface="Times New Roman" pitchFamily="18" charset="0"/>
                <a:cs typeface="Times New Roman" pitchFamily="18" charset="0"/>
              </a:rPr>
              <a:t>(Лесопарк, </a:t>
            </a:r>
            <a:r>
              <a:rPr lang="ru-RU" sz="11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Times New Roman" pitchFamily="18" charset="0"/>
                <a:cs typeface="Times New Roman" pitchFamily="18" charset="0"/>
              </a:rPr>
              <a:t>парк Морской славы, площадь Победы, </a:t>
            </a:r>
            <a:r>
              <a:rPr lang="ru-RU" sz="1100" b="1" i="1" dirty="0" err="1">
                <a:solidFill>
                  <a:schemeClr val="tx1">
                    <a:lumMod val="50000"/>
                    <a:lumOff val="50000"/>
                  </a:schemeClr>
                </a:solidFill>
                <a:ea typeface="Times New Roman" pitchFamily="18" charset="0"/>
                <a:cs typeface="Times New Roman" pitchFamily="18" charset="0"/>
              </a:rPr>
              <a:t>Черезовские</a:t>
            </a:r>
            <a:r>
              <a:rPr lang="ru-RU" sz="1100" b="1" i="1" dirty="0">
                <a:solidFill>
                  <a:schemeClr val="tx1">
                    <a:lumMod val="50000"/>
                    <a:lumOff val="50000"/>
                  </a:schemeClr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1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Times New Roman" pitchFamily="18" charset="0"/>
                <a:cs typeface="Times New Roman" pitchFamily="18" charset="0"/>
              </a:rPr>
              <a:t>пруды)</a:t>
            </a:r>
            <a:endParaRPr lang="ru-RU" sz="1100" b="1" i="1" dirty="0">
              <a:solidFill>
                <a:schemeClr val="tx1">
                  <a:lumMod val="50000"/>
                  <a:lumOff val="50000"/>
                </a:schemeClr>
              </a:solidFill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0191" y="5859445"/>
            <a:ext cx="301292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СОЗДАНИЕ  </a:t>
            </a:r>
            <a:r>
              <a:rPr lang="ru-RU" sz="1400" b="1" dirty="0" smtClean="0">
                <a:solidFill>
                  <a:srgbClr val="6983A9"/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2 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МОДЕЛЬНЫХ БИБЛИОТЕК 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3079484" y="2266732"/>
            <a:ext cx="280811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РЕКОНСТРУКЦИЯ И РЕМОНТ </a:t>
            </a:r>
          </a:p>
          <a:p>
            <a:r>
              <a:rPr lang="ru-RU" sz="1400" b="1" dirty="0" smtClean="0">
                <a:solidFill>
                  <a:srgbClr val="6983A9"/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12</a:t>
            </a:r>
            <a:r>
              <a:rPr lang="ru-RU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АВТОМОБИЛЬНЫХ  ДОРОГ/УЧАСТКОВ ДОРОГ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3059832" y="3284984"/>
            <a:ext cx="296388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РЕМОНТ ПУТЕПРОВОДА ЧЕРЕЗ Ж.Д. ПО ПЕРВОМАЙСКОМУ ПРОСПЕКТУ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136479" y="1412780"/>
            <a:ext cx="2910855" cy="523220"/>
          </a:xfrm>
          <a:prstGeom prst="rect">
            <a:avLst/>
          </a:prstGeom>
          <a:solidFill>
            <a:srgbClr val="6983A9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ИНЖЕНЕРНАЯ  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ИНФРАСТРУКТУРА</a:t>
            </a:r>
            <a:endParaRPr lang="ru-RU" sz="105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191382" y="1410350"/>
            <a:ext cx="2910855" cy="523220"/>
          </a:xfrm>
          <a:prstGeom prst="rect">
            <a:avLst/>
          </a:prstGeom>
          <a:solidFill>
            <a:srgbClr val="6983A9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ГОРОДСКАЯ 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СРЕДА</a:t>
            </a:r>
            <a:endParaRPr lang="ru-RU" sz="105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0191" y="2907257"/>
            <a:ext cx="29878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ШКОЛА НА 1650 МЕСТ </a:t>
            </a:r>
            <a:b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</a:b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В МКР ДПР 7, 7А  </a:t>
            </a:r>
          </a:p>
          <a:p>
            <a:r>
              <a:rPr lang="ru-RU" sz="12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(начало строительства)</a:t>
            </a:r>
            <a:endParaRPr lang="ru-RU" sz="1200" b="1" dirty="0">
              <a:solidFill>
                <a:schemeClr val="tx1">
                  <a:lumMod val="50000"/>
                  <a:lumOff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35496" y="4148670"/>
            <a:ext cx="3050177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КАПИТАЛЬНЫЙ РЕМОНТ </a:t>
            </a:r>
          </a:p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И ОСНАЩЕНИЕ ОБОРУДОВАНИЕМ  </a:t>
            </a:r>
          </a:p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В </a:t>
            </a:r>
            <a:r>
              <a:rPr lang="ru-RU" sz="1400" b="1" dirty="0" smtClean="0">
                <a:solidFill>
                  <a:srgbClr val="6983A9"/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ШКОЛАХ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6156176" y="3212976"/>
            <a:ext cx="298782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  <a:ea typeface="Times New Roman" pitchFamily="18" charset="0"/>
                <a:cs typeface="Times New Roman" pitchFamily="18" charset="0"/>
              </a:rPr>
              <a:t>БЛАГОУСТРОЙСТВО </a:t>
            </a:r>
            <a:r>
              <a:rPr lang="ru-RU" sz="1200" b="1" dirty="0" smtClean="0">
                <a:solidFill>
                  <a:srgbClr val="6983A9"/>
                </a:solidFill>
                <a:latin typeface="Century Gothic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solidFill>
                  <a:srgbClr val="6983A9"/>
                </a:solidFill>
                <a:latin typeface="Century Gothic" pitchFamily="34" charset="0"/>
                <a:ea typeface="Times New Roman" pitchFamily="18" charset="0"/>
                <a:cs typeface="Times New Roman" pitchFamily="18" charset="0"/>
              </a:rPr>
              <a:t>3</a:t>
            </a:r>
          </a:p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  <a:ea typeface="Times New Roman" pitchFamily="18" charset="0"/>
                <a:cs typeface="Times New Roman" pitchFamily="18" charset="0"/>
              </a:rPr>
              <a:t>ДВОРОВЫХ  ТЕРРИТОРИЙ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3059832" y="4005064"/>
            <a:ext cx="30963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МОДЕРНИЗАЦИЯ </a:t>
            </a:r>
            <a:r>
              <a:rPr lang="ru-RU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solidFill>
                  <a:srgbClr val="6983A9"/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11</a:t>
            </a:r>
            <a:r>
              <a:rPr lang="ru-RU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ОБЪЕКТОВ КОММУНАЛЬНОЙ ИНФРАСТРУКТУРЫ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15380" y="5334217"/>
            <a:ext cx="31364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КАПИТАЛЬНЫЙ РЕМОНТ , ОСНАЩЕНИЕ ОБОРУДОВАНИЕМ ДЕТСКИЙ САД 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№20 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1" y="0"/>
            <a:ext cx="9143999" cy="1078390"/>
          </a:xfrm>
          <a:prstGeom prst="rect">
            <a:avLst/>
          </a:prstGeom>
          <a:solidFill>
            <a:srgbClr val="EAE9E3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pic>
        <p:nvPicPr>
          <p:cNvPr id="34" name="Picture 4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6489" y="257"/>
            <a:ext cx="1437511" cy="107813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Прямоугольник 34"/>
          <p:cNvSpPr/>
          <p:nvPr/>
        </p:nvSpPr>
        <p:spPr>
          <a:xfrm>
            <a:off x="251520" y="-29235"/>
            <a:ext cx="936104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ОСНОВНЫЕ ЗАПЛАНИРОВАННЫЕ </a:t>
            </a:r>
          </a:p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ОБЪЕКТЫ/МЕРОПРИЯТИЯ </a:t>
            </a:r>
          </a:p>
          <a:p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(в рамках национальных проектов в 2025 году)</a:t>
            </a:r>
            <a:endParaRPr lang="ru-RU" sz="2000" b="1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0" y="1412779"/>
            <a:ext cx="2947848" cy="523220"/>
          </a:xfrm>
          <a:prstGeom prst="rect">
            <a:avLst/>
          </a:prstGeom>
          <a:solidFill>
            <a:srgbClr val="6983A9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СОЦИАЛЬНАЯ ИНФРАСТРУКТУРА</a:t>
            </a:r>
            <a:endParaRPr lang="ru-RU" sz="105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47" name="Прямоугольник 46">
            <a:extLst>
              <a:ext uri="{FF2B5EF4-FFF2-40B4-BE49-F238E27FC236}">
                <a16:creationId xmlns="" xmlns:a16="http://schemas.microsoft.com/office/drawing/2014/main" id="{CB0EA269-9645-4E29-AEE0-DC60DC51A8A4}"/>
              </a:ext>
            </a:extLst>
          </p:cNvPr>
          <p:cNvSpPr/>
          <p:nvPr/>
        </p:nvSpPr>
        <p:spPr>
          <a:xfrm rot="5400000" flipV="1">
            <a:off x="-3015203" y="7969663"/>
            <a:ext cx="12117905" cy="45719"/>
          </a:xfrm>
          <a:prstGeom prst="rect">
            <a:avLst/>
          </a:prstGeom>
          <a:gradFill flip="none" rotWithShape="1">
            <a:gsLst>
              <a:gs pos="33000">
                <a:srgbClr val="7F7F7F">
                  <a:alpha val="23000"/>
                </a:srgbClr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/>
          </a:p>
        </p:txBody>
      </p:sp>
      <p:sp>
        <p:nvSpPr>
          <p:cNvPr id="48" name="Прямоугольник 47">
            <a:extLst>
              <a:ext uri="{FF2B5EF4-FFF2-40B4-BE49-F238E27FC236}">
                <a16:creationId xmlns="" xmlns:a16="http://schemas.microsoft.com/office/drawing/2014/main" id="{CB0EA269-9645-4E29-AEE0-DC60DC51A8A4}"/>
              </a:ext>
            </a:extLst>
          </p:cNvPr>
          <p:cNvSpPr/>
          <p:nvPr/>
        </p:nvSpPr>
        <p:spPr>
          <a:xfrm rot="5400000">
            <a:off x="4000014" y="4025627"/>
            <a:ext cx="4234376" cy="45719"/>
          </a:xfrm>
          <a:prstGeom prst="rect">
            <a:avLst/>
          </a:prstGeom>
          <a:gradFill flip="none" rotWithShape="1">
            <a:gsLst>
              <a:gs pos="27000">
                <a:srgbClr val="7F7F7F">
                  <a:alpha val="34000"/>
                </a:srgbClr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9" name="Номер слайда 2"/>
          <p:cNvSpPr txBox="1">
            <a:spLocks/>
          </p:cNvSpPr>
          <p:nvPr/>
        </p:nvSpPr>
        <p:spPr>
          <a:xfrm>
            <a:off x="6974904" y="645693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10</a:t>
            </a:r>
            <a:endParaRPr lang="ru-RU" sz="18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156176" y="4005064"/>
            <a:ext cx="298782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  <a:ea typeface="Times New Roman" pitchFamily="18" charset="0"/>
                <a:cs typeface="Times New Roman" pitchFamily="18" charset="0"/>
              </a:rPr>
              <a:t>РАССЕЛЕНИЕ  </a:t>
            </a:r>
            <a:r>
              <a:rPr lang="ru-RU" sz="1400" b="1" dirty="0" smtClean="0">
                <a:solidFill>
                  <a:srgbClr val="6983A9"/>
                </a:solidFill>
                <a:latin typeface="Century Gothic" pitchFamily="34" charset="0"/>
                <a:ea typeface="Times New Roman" pitchFamily="18" charset="0"/>
                <a:cs typeface="Times New Roman" pitchFamily="18" charset="0"/>
              </a:rPr>
              <a:t>8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  <a:ea typeface="Times New Roman" pitchFamily="18" charset="0"/>
                <a:cs typeface="Times New Roman" pitchFamily="18" charset="0"/>
              </a:rPr>
              <a:t> АВАРИЙНЫХ ДОМОВ</a:t>
            </a:r>
            <a:endParaRPr lang="ru-RU" sz="1200" b="1" dirty="0" smtClean="0">
              <a:solidFill>
                <a:schemeClr val="tx1">
                  <a:lumMod val="50000"/>
                  <a:lumOff val="50000"/>
                </a:schemeClr>
              </a:solidFill>
              <a:latin typeface="Century Gothic" pitchFamily="34" charset="0"/>
              <a:ea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57501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2806</TotalTime>
  <Words>403</Words>
  <Application>Microsoft Office PowerPoint</Application>
  <PresentationFormat>Экран (4:3)</PresentationFormat>
  <Paragraphs>112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Викторовна Жукова</dc:creator>
  <cp:lastModifiedBy>Лариса Геннадьевна Аксенова</cp:lastModifiedBy>
  <cp:revision>362</cp:revision>
  <cp:lastPrinted>2024-03-25T07:47:49Z</cp:lastPrinted>
  <dcterms:created xsi:type="dcterms:W3CDTF">2024-02-12T08:33:23Z</dcterms:created>
  <dcterms:modified xsi:type="dcterms:W3CDTF">2025-10-06T14:13:19Z</dcterms:modified>
</cp:coreProperties>
</file>