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activeX/activeX1.xml" ContentType="application/vnd.ms-office.activeX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activeX/activeX2.xml" ContentType="application/vnd.ms-office.activeX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2.xml" ContentType="application/vnd.openxmlformats-officedocument.drawingml.chart+xml"/>
  <Override PartName="/ppt/drawings/drawing3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4.xml" ContentType="application/vnd.openxmlformats-officedocument.drawingml.chartshapes+xml"/>
  <Override PartName="/ppt/charts/chart15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6.xml" ContentType="application/vnd.openxmlformats-officedocument.drawingml.chart+xml"/>
  <Override PartName="/ppt/drawings/drawing5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rawings/drawing6.xml" ContentType="application/vnd.openxmlformats-officedocument.drawingml.chartshapes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7.xml" ContentType="application/vnd.openxmlformats-officedocument.drawingml.chartshapes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drawings/drawing8.xml" ContentType="application/vnd.openxmlformats-officedocument.drawingml.chartshapes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drawings/drawing9.xml" ContentType="application/vnd.openxmlformats-officedocument.drawingml.chartshapes+xml"/>
  <Override PartName="/ppt/charts/chart27.xml" ContentType="application/vnd.openxmlformats-officedocument.drawingml.chart+xml"/>
  <Override PartName="/ppt/activeX/activeX3.xml" ContentType="application/vnd.ms-office.activeX+xml"/>
  <Override PartName="/ppt/notesSlides/notesSlide7.xml" ContentType="application/vnd.openxmlformats-officedocument.presentationml.notesSlide+xml"/>
  <Override PartName="/ppt/charts/chart28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9.xml" ContentType="application/vnd.openxmlformats-officedocument.drawingml.chart+xml"/>
  <Override PartName="/ppt/drawings/drawing10.xml" ContentType="application/vnd.openxmlformats-officedocument.drawingml.chartshapes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  <p:sldMasterId id="2147483713" r:id="rId5"/>
    <p:sldMasterId id="2147483798" r:id="rId6"/>
    <p:sldMasterId id="2147483822" r:id="rId7"/>
    <p:sldMasterId id="2147483835" r:id="rId8"/>
    <p:sldMasterId id="2147483847" r:id="rId9"/>
    <p:sldMasterId id="2147483859" r:id="rId10"/>
    <p:sldMasterId id="2147483871" r:id="rId11"/>
    <p:sldMasterId id="2147483883" r:id="rId12"/>
    <p:sldMasterId id="2147483895" r:id="rId13"/>
  </p:sldMasterIdLst>
  <p:notesMasterIdLst>
    <p:notesMasterId r:id="rId45"/>
  </p:notesMasterIdLst>
  <p:sldIdLst>
    <p:sldId id="424" r:id="rId14"/>
    <p:sldId id="425" r:id="rId15"/>
    <p:sldId id="344" r:id="rId16"/>
    <p:sldId id="426" r:id="rId17"/>
    <p:sldId id="441" r:id="rId18"/>
    <p:sldId id="402" r:id="rId19"/>
    <p:sldId id="428" r:id="rId20"/>
    <p:sldId id="373" r:id="rId21"/>
    <p:sldId id="391" r:id="rId22"/>
    <p:sldId id="429" r:id="rId23"/>
    <p:sldId id="430" r:id="rId24"/>
    <p:sldId id="366" r:id="rId25"/>
    <p:sldId id="447" r:id="rId26"/>
    <p:sldId id="448" r:id="rId27"/>
    <p:sldId id="449" r:id="rId28"/>
    <p:sldId id="450" r:id="rId29"/>
    <p:sldId id="446" r:id="rId30"/>
    <p:sldId id="451" r:id="rId31"/>
    <p:sldId id="452" r:id="rId32"/>
    <p:sldId id="445" r:id="rId33"/>
    <p:sldId id="453" r:id="rId34"/>
    <p:sldId id="454" r:id="rId35"/>
    <p:sldId id="455" r:id="rId36"/>
    <p:sldId id="456" r:id="rId37"/>
    <p:sldId id="442" r:id="rId38"/>
    <p:sldId id="443" r:id="rId39"/>
    <p:sldId id="444" r:id="rId40"/>
    <p:sldId id="403" r:id="rId41"/>
    <p:sldId id="381" r:id="rId42"/>
    <p:sldId id="438" r:id="rId43"/>
    <p:sldId id="457" r:id="rId44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EEDAA72E-1455-429B-875A-C8AADDD7AB9E}">
          <p14:sldIdLst>
            <p14:sldId id="424"/>
            <p14:sldId id="425"/>
            <p14:sldId id="344"/>
            <p14:sldId id="426"/>
            <p14:sldId id="441"/>
            <p14:sldId id="402"/>
            <p14:sldId id="428"/>
            <p14:sldId id="373"/>
            <p14:sldId id="391"/>
            <p14:sldId id="429"/>
            <p14:sldId id="430"/>
            <p14:sldId id="366"/>
            <p14:sldId id="447"/>
            <p14:sldId id="448"/>
            <p14:sldId id="449"/>
            <p14:sldId id="450"/>
            <p14:sldId id="446"/>
            <p14:sldId id="451"/>
            <p14:sldId id="452"/>
            <p14:sldId id="445"/>
            <p14:sldId id="453"/>
            <p14:sldId id="454"/>
            <p14:sldId id="455"/>
            <p14:sldId id="456"/>
            <p14:sldId id="442"/>
            <p14:sldId id="443"/>
            <p14:sldId id="444"/>
            <p14:sldId id="403"/>
            <p14:sldId id="381"/>
            <p14:sldId id="438"/>
            <p14:sldId id="45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BD"/>
    <a:srgbClr val="FFFFE7"/>
    <a:srgbClr val="F2F2F2"/>
    <a:srgbClr val="FFFF00"/>
    <a:srgbClr val="E1F4FF"/>
    <a:srgbClr val="CCECFF"/>
    <a:srgbClr val="97CBFF"/>
    <a:srgbClr val="81C0FF"/>
    <a:srgbClr val="CC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793" autoAdjust="0"/>
    <p:restoredTop sz="99519" autoAdjust="0"/>
  </p:normalViewPr>
  <p:slideViewPr>
    <p:cSldViewPr>
      <p:cViewPr>
        <p:scale>
          <a:sx n="100" d="100"/>
          <a:sy n="100" d="100"/>
        </p:scale>
        <p:origin x="490" y="-29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40" y="-8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696543521308086E-2"/>
          <c:y val="4.545475073681967E-2"/>
          <c:w val="0.70478793672785189"/>
          <c:h val="0.8102384991411211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97CBFF"/>
            </a:solidFill>
            <a:ln>
              <a:solidFill>
                <a:srgbClr val="00B0F0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7.1693705216132279E-3"/>
                  <c:y val="-2.5286720278943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7355867414912364E-3"/>
                  <c:y val="-2.6879135936462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3015771508676101E-3"/>
                  <c:y val="-1.9872613869114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03727679760966E-2"/>
                  <c:y val="-1.015948370408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</c:spPr>
            <c:txPr>
              <a:bodyPr/>
              <a:lstStyle/>
              <a:p>
                <a:pPr>
                  <a:defRPr sz="135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 (план)</c:v>
                </c:pt>
                <c:pt idx="2">
                  <c:v>2016 год (факт)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4485.8</c:v>
                </c:pt>
                <c:pt idx="1">
                  <c:v>4342.1000000000004</c:v>
                </c:pt>
                <c:pt idx="2">
                  <c:v>4455.5</c:v>
                </c:pt>
              </c:numCache>
            </c:numRef>
          </c:val>
        </c:ser>
        <c:ser>
          <c:idx val="1"/>
          <c:order val="1"/>
          <c:tx>
            <c:strRef>
              <c:f>Лист1!#ССЫЛКА!</c:f>
              <c:strCache>
                <c:ptCount val="1"/>
                <c:pt idx="0">
                  <c:v>#ССЫЛКА!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  <a:effectLst>
              <a:outerShdw sx="1000" sy="1000" algn="ctr" rotWithShape="0">
                <a:srgbClr val="FFFF00"/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 (план)</c:v>
                </c:pt>
                <c:pt idx="2">
                  <c:v>2016 год (факт)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Доходы бюджета от возврата автономными учреждениями остатков субсидий прошлых лет</c:v>
                </c:pt>
              </c:strCache>
            </c:strRef>
          </c:tx>
          <c:spPr>
            <a:solidFill>
              <a:srgbClr val="FFFF00"/>
            </a:solidFill>
            <a:ln w="0" cmpd="tri">
              <a:solidFill>
                <a:srgbClr val="000000"/>
              </a:solidFill>
              <a:prstDash val="sysDot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2.6677824779506292E-2"/>
                  <c:y val="1.00372767976096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5891946992864425E-2"/>
                  <c:y val="-3.01118303928289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9,2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158186905469887E-2"/>
                  <c:y val="1.147117348298246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10,5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 (план)</c:v>
                </c:pt>
                <c:pt idx="2">
                  <c:v>2016 год (факт)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200</c:v>
                </c:pt>
                <c:pt idx="2">
                  <c:v>200</c:v>
                </c:pt>
              </c:numCache>
            </c:numRef>
          </c:val>
        </c:ser>
        <c:ser>
          <c:idx val="3"/>
          <c:order val="3"/>
          <c:tx>
            <c:strRef>
              <c:f>Лист1!$D$1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  <a:scene3d>
              <a:camera prst="orthographicFront"/>
              <a:lightRig rig="threePt" dir="t"/>
            </a:scene3d>
            <a:sp3d>
              <a:bevelT w="0" prst="relaxedInse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5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 (план)</c:v>
                </c:pt>
                <c:pt idx="2">
                  <c:v>2016 год (факт)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3625.7</c:v>
                </c:pt>
                <c:pt idx="1">
                  <c:v>4846.2</c:v>
                </c:pt>
                <c:pt idx="2">
                  <c:v>4828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box"/>
        <c:axId val="22561920"/>
        <c:axId val="22563456"/>
        <c:axId val="0"/>
      </c:bar3DChart>
      <c:catAx>
        <c:axId val="22561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22563456"/>
        <c:crosses val="autoZero"/>
        <c:auto val="0"/>
        <c:lblAlgn val="ctr"/>
        <c:lblOffset val="100"/>
        <c:noMultiLvlLbl val="0"/>
      </c:catAx>
      <c:valAx>
        <c:axId val="22563456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ru-RU"/>
          </a:p>
        </c:txPr>
        <c:crossAx val="22561920"/>
        <c:crosses val="autoZero"/>
        <c:crossBetween val="between"/>
      </c:valAx>
      <c:spPr>
        <a:noFill/>
        <a:ln w="0" cmpd="sng"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74917959629135511"/>
          <c:y val="0.12116844740828255"/>
          <c:w val="0.24340992924222238"/>
          <c:h val="0.78243745274915255"/>
        </c:manualLayout>
      </c:layout>
      <c:overlay val="0"/>
      <c:spPr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</a:effectLst>
      </c:spPr>
      <c:txPr>
        <a:bodyPr/>
        <a:lstStyle/>
        <a:p>
          <a:pPr>
            <a:defRPr sz="115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E7"/>
    </a:solidFill>
    <a:ln w="57150">
      <a:solidFill>
        <a:schemeClr val="accent1"/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8.3709918117206197E-2"/>
          <c:y val="5.949003456598919E-2"/>
          <c:w val="0.56388986058606105"/>
          <c:h val="0.7854791134318411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общегосударственные вопросы</c:v>
                </c:pt>
              </c:strCache>
            </c:strRef>
          </c:tx>
          <c:spPr>
            <a:solidFill>
              <a:srgbClr val="F8F200"/>
            </a:solidFill>
            <a:ln w="3175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6158677564354712E-2"/>
                  <c:y val="4.11284813837146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752455432879829E-2"/>
                  <c:y val="4.49005275913945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2015 года</c:v>
                </c:pt>
                <c:pt idx="1">
                  <c:v>Факт 2016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144.5</c:v>
                </c:pt>
                <c:pt idx="1">
                  <c:v>112.1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Выполнение функций муниципальными казенными учреждениями</c:v>
                </c:pt>
              </c:strCache>
            </c:strRef>
          </c:tx>
          <c:spPr>
            <a:solidFill>
              <a:srgbClr val="558ED5"/>
            </a:solidFill>
            <a:ln w="3175">
              <a:solidFill>
                <a:srgbClr val="71A2DD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6136345210892484E-2"/>
                  <c:y val="-1.7042625322837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98910331284512E-2"/>
                  <c:y val="-2.8822386807645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2015 года</c:v>
                </c:pt>
                <c:pt idx="1">
                  <c:v>Факт 2016 года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123.5</c:v>
                </c:pt>
                <c:pt idx="1">
                  <c:v>137.9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Функционирование органов местного самоуправления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6814197821863636E-2"/>
                  <c:y val="3.67449095884582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105123454751274E-2"/>
                  <c:y val="-6.5738636329680462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2015 года</c:v>
                </c:pt>
                <c:pt idx="1">
                  <c:v>Факт 2016 года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541.4</c:v>
                </c:pt>
                <c:pt idx="1">
                  <c:v>533.29999999999995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3175"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430021288925855E-2"/>
                  <c:y val="5.00785306800475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246992075955524E-2"/>
                  <c:y val="5.03939023971373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2015 года</c:v>
                </c:pt>
                <c:pt idx="1">
                  <c:v>Факт 2016 года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7060224"/>
        <c:axId val="167061760"/>
        <c:axId val="0"/>
      </c:bar3DChart>
      <c:catAx>
        <c:axId val="167060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167061760"/>
        <c:crosses val="autoZero"/>
        <c:auto val="1"/>
        <c:lblAlgn val="ctr"/>
        <c:lblOffset val="100"/>
        <c:noMultiLvlLbl val="0"/>
      </c:catAx>
      <c:valAx>
        <c:axId val="167061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  <c:crossAx val="167060224"/>
        <c:crosses val="autoZero"/>
        <c:crossBetween val="between"/>
      </c:valAx>
      <c:spPr>
        <a:noFill/>
      </c:spPr>
    </c:plotArea>
    <c:legend>
      <c:legendPos val="r"/>
      <c:legendEntry>
        <c:idx val="0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7461986205736912"/>
          <c:y val="3.5102433358209194E-2"/>
          <c:w val="0.32061340031287811"/>
          <c:h val="0.9407507095863634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2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51271828382705"/>
          <c:y val="6.1173649527097473E-2"/>
          <c:w val="0.56078712213794424"/>
          <c:h val="0.79442851243813117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</c:v>
                </c:pt>
              </c:strCache>
            </c:strRef>
          </c:tx>
          <c:spPr>
            <a:solidFill>
              <a:srgbClr val="558ED5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5336460200074387E-2"/>
                  <c:y val="-8.01678601367524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502345150055791E-2"/>
                  <c:y val="8.0167257603245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98.8</c:v>
                </c:pt>
                <c:pt idx="1">
                  <c:v>98.7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МТ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5336460200074387E-2"/>
                  <c:y val="4.0083930068375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1705752500929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1.2</c:v>
                </c:pt>
                <c:pt idx="1">
                  <c:v>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167854848"/>
        <c:axId val="167856384"/>
        <c:axId val="0"/>
      </c:bar3DChart>
      <c:catAx>
        <c:axId val="167854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Arial Narrow" panose="020B0606020202030204" pitchFamily="34" charset="0"/>
              </a:defRPr>
            </a:pPr>
            <a:endParaRPr lang="ru-RU"/>
          </a:p>
        </c:txPr>
        <c:crossAx val="167856384"/>
        <c:crosses val="autoZero"/>
        <c:auto val="1"/>
        <c:lblAlgn val="ctr"/>
        <c:lblOffset val="100"/>
        <c:noMultiLvlLbl val="0"/>
      </c:catAx>
      <c:valAx>
        <c:axId val="1678563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 Narrow" panose="020B0606020202030204" pitchFamily="34" charset="0"/>
              </a:defRPr>
            </a:pPr>
            <a:endParaRPr lang="ru-RU"/>
          </a:p>
        </c:txPr>
        <c:crossAx val="167854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341079526517258"/>
          <c:y val="0.16052718811838698"/>
          <c:w val="0.29658920473482742"/>
          <c:h val="0.70714943492100191"/>
        </c:manualLayout>
      </c:layout>
      <c:overlay val="0"/>
      <c:txPr>
        <a:bodyPr/>
        <a:lstStyle/>
        <a:p>
          <a:pPr>
            <a:defRPr sz="1100" b="1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BD"/>
    </a:solidFill>
    <a:ln w="28575">
      <a:solidFill>
        <a:schemeClr val="accent1"/>
      </a:solidFill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9.5626762191588416E-2"/>
          <c:y val="4.7593322964115115E-2"/>
          <c:w val="0.59249028636457834"/>
          <c:h val="0.7854791134318411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вопросы в области национальной экономики</c:v>
                </c:pt>
              </c:strCache>
            </c:strRef>
          </c:tx>
          <c:spPr>
            <a:solidFill>
              <a:srgbClr val="FFFF00"/>
            </a:solidFill>
            <a:ln w="3175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326557323158919E-2"/>
                  <c:y val="-2.25598530346028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36902749009623E-2"/>
                  <c:y val="-3.76121403177424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2015 года</c:v>
                </c:pt>
                <c:pt idx="1">
                  <c:v>Факт 2016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</c:v>
                </c:pt>
                <c:pt idx="1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Дорожное хозяйство</c:v>
                </c:pt>
              </c:strCache>
            </c:strRef>
          </c:tx>
          <c:spPr>
            <a:solidFill>
              <a:srgbClr val="558ED5"/>
            </a:solidFill>
            <a:ln w="3175">
              <a:solidFill>
                <a:srgbClr val="71A2DD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6136345210892484E-2"/>
                  <c:y val="-2.0466562347455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372472127721543E-2"/>
                  <c:y val="-1.81056939128372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027,3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2015 года</c:v>
                </c:pt>
                <c:pt idx="1">
                  <c:v>Факт 2016 года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437.2</c:v>
                </c:pt>
                <c:pt idx="1">
                  <c:v>1027.3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Транспорт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4160177027514447E-2"/>
                  <c:y val="-6.3731683717427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338478373027046E-2"/>
                  <c:y val="-6.5864807777407739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2015 года</c:v>
                </c:pt>
                <c:pt idx="1">
                  <c:v>Факт 2016 года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94.2</c:v>
                </c:pt>
                <c:pt idx="1">
                  <c:v>87.5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Водное хозяйство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rgbClr val="2F527D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4.2900638667775652E-2"/>
                  <c:y val="-2.1726832695404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0064474818113301E-2"/>
                  <c:y val="-3.2909593565664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2015 года</c:v>
                </c:pt>
                <c:pt idx="1">
                  <c:v>Факт 2016 года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1.8</c:v>
                </c:pt>
                <c:pt idx="1">
                  <c:v>18.2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Лист1!$A$2:$A$3</c:f>
              <c:strCache>
                <c:ptCount val="2"/>
                <c:pt idx="0">
                  <c:v>Факт 2015 года</c:v>
                </c:pt>
                <c:pt idx="1">
                  <c:v>Факт 2016 года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7788928"/>
        <c:axId val="167790464"/>
        <c:axId val="0"/>
      </c:bar3DChart>
      <c:catAx>
        <c:axId val="167788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167790464"/>
        <c:crosses val="autoZero"/>
        <c:auto val="1"/>
        <c:lblAlgn val="ctr"/>
        <c:lblOffset val="100"/>
        <c:noMultiLvlLbl val="0"/>
      </c:catAx>
      <c:valAx>
        <c:axId val="167790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167788928"/>
        <c:crosses val="autoZero"/>
        <c:crossBetween val="between"/>
      </c:valAx>
      <c:spPr>
        <a:noFill/>
      </c:spPr>
    </c:plotArea>
    <c:legend>
      <c:legendPos val="r"/>
      <c:legendEntry>
        <c:idx val="1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8653670613175122"/>
          <c:y val="5.9243351171005952E-2"/>
          <c:w val="0.3110799250533724"/>
          <c:h val="0.90213116848160801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2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881730532356309"/>
          <c:y val="5.8789764100285156E-2"/>
          <c:w val="0.53387395361867995"/>
          <c:h val="0.80243945958866525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</c:v>
                </c:pt>
              </c:strCache>
            </c:strRef>
          </c:tx>
          <c:spPr>
            <a:solidFill>
              <a:srgbClr val="558ED5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7.8386352133713571E-3"/>
                  <c:y val="8.01647039217865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677270426742707E-2"/>
                  <c:y val="-4.00839300683755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60.3</c:v>
                </c:pt>
                <c:pt idx="1">
                  <c:v>70.7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МТ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567727042674270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67727042674270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39.700000000000003</c:v>
                </c:pt>
                <c:pt idx="1">
                  <c:v>29.3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7981440"/>
        <c:axId val="167982976"/>
        <c:axId val="0"/>
      </c:bar3DChart>
      <c:catAx>
        <c:axId val="167981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Arial Narrow" panose="020B0606020202030204" pitchFamily="34" charset="0"/>
              </a:defRPr>
            </a:pPr>
            <a:endParaRPr lang="ru-RU"/>
          </a:p>
        </c:txPr>
        <c:crossAx val="167982976"/>
        <c:crosses val="autoZero"/>
        <c:auto val="1"/>
        <c:lblAlgn val="ctr"/>
        <c:lblOffset val="100"/>
        <c:noMultiLvlLbl val="0"/>
      </c:catAx>
      <c:valAx>
        <c:axId val="1679829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 Narrow" panose="020B0606020202030204" pitchFamily="34" charset="0"/>
              </a:defRPr>
            </a:pPr>
            <a:endParaRPr lang="ru-RU"/>
          </a:p>
        </c:txPr>
        <c:crossAx val="167981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737732844498767"/>
          <c:y val="9.9860537381368422E-2"/>
          <c:w val="0.28910676591489859"/>
          <c:h val="0.79359869105452929"/>
        </c:manualLayout>
      </c:layout>
      <c:overlay val="0"/>
      <c:txPr>
        <a:bodyPr/>
        <a:lstStyle/>
        <a:p>
          <a:pPr>
            <a:defRPr sz="1100" b="1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E7"/>
    </a:solidFill>
    <a:ln w="28575">
      <a:solidFill>
        <a:schemeClr val="accent1"/>
      </a:solidFill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396650872127299"/>
          <c:y val="6.1615772850635644E-2"/>
          <c:w val="0.56602646999576411"/>
          <c:h val="0.7684146205977113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Жилищное хозяйство</c:v>
                </c:pt>
              </c:strCache>
            </c:strRef>
          </c:tx>
          <c:spPr>
            <a:solidFill>
              <a:srgbClr val="2F527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077564830570792E-2"/>
                  <c:y val="4.1245417175870295E-3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0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378567252583626E-2"/>
                  <c:y val="-6.2498611265414993E-3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0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8211285216130931E-3"/>
                  <c:y val="0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0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miter lim="800000"/>
              </a:ln>
            </c:spPr>
            <c:txPr>
              <a:bodyPr/>
              <a:lstStyle/>
              <a:p>
                <a:pPr>
                  <a:defRPr sz="10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Лист1!$A$3:$A$4</c:f>
              <c:strCache>
                <c:ptCount val="2"/>
                <c:pt idx="0">
                  <c:v>Факт 2015 года</c:v>
                </c:pt>
                <c:pt idx="1">
                  <c:v>Факт 2016 года</c:v>
                </c:pt>
              </c:strCache>
            </c:strRef>
          </c:cat>
          <c:val>
            <c:numRef>
              <c:f>Лист1!$B$3:$B$4</c:f>
              <c:numCache>
                <c:formatCode>0.0</c:formatCode>
                <c:ptCount val="2"/>
                <c:pt idx="0">
                  <c:v>321.10000000000002</c:v>
                </c:pt>
                <c:pt idx="1">
                  <c:v>565.29999999999995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Коммунальное хозяйство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0246775505016821E-2"/>
                  <c:y val="-1.8456691086611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827939433766402E-2"/>
                  <c:y val="-4.29668021382637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8211285216130133E-3"/>
                  <c:y val="2.8711280141999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0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Лист1!$A$3:$A$4</c:f>
              <c:strCache>
                <c:ptCount val="2"/>
                <c:pt idx="0">
                  <c:v>Факт 2015 года</c:v>
                </c:pt>
                <c:pt idx="1">
                  <c:v>Факт 2016 года</c:v>
                </c:pt>
              </c:strCache>
            </c:strRef>
          </c:cat>
          <c:val>
            <c:numRef>
              <c:f>Лист1!$C$3:$C$4</c:f>
              <c:numCache>
                <c:formatCode>0.0</c:formatCode>
                <c:ptCount val="2"/>
                <c:pt idx="0">
                  <c:v>108.6</c:v>
                </c:pt>
                <c:pt idx="1">
                  <c:v>58.7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Благоустройство</c:v>
                </c:pt>
              </c:strCache>
            </c:strRef>
          </c:tx>
          <c:spPr>
            <a:solidFill>
              <a:srgbClr val="558ED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0132648426855434E-2"/>
                  <c:y val="-7.90785150856254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103324788203365E-2"/>
                  <c:y val="-9.75486850667386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671783694355215E-2"/>
                  <c:y val="3.281289159085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0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Лист1!$A$3:$A$4</c:f>
              <c:strCache>
                <c:ptCount val="2"/>
                <c:pt idx="0">
                  <c:v>Факт 2015 года</c:v>
                </c:pt>
                <c:pt idx="1">
                  <c:v>Факт 2016 года</c:v>
                </c:pt>
              </c:strCache>
            </c:strRef>
          </c:cat>
          <c:val>
            <c:numRef>
              <c:f>Лист1!$D$3:$D$4</c:f>
              <c:numCache>
                <c:formatCode>0.0</c:formatCode>
                <c:ptCount val="2"/>
                <c:pt idx="0">
                  <c:v>533.4</c:v>
                </c:pt>
                <c:pt idx="1">
                  <c:v>518.4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 в области ЖКХ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324862367964062E-2"/>
                  <c:y val="2.5156518556761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137972797072875E-2"/>
                  <c:y val="1.1722962154531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9761679299371326E-2"/>
                  <c:y val="-2.1679761680226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0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Лист1!$A$3:$A$4</c:f>
              <c:strCache>
                <c:ptCount val="2"/>
                <c:pt idx="0">
                  <c:v>Факт 2015 года</c:v>
                </c:pt>
                <c:pt idx="1">
                  <c:v>Факт 2016 года</c:v>
                </c:pt>
              </c:strCache>
            </c:strRef>
          </c:cat>
          <c:val>
            <c:numRef>
              <c:f>Лист1!$E$3:$E$4</c:f>
              <c:numCache>
                <c:formatCode>0.0</c:formatCode>
                <c:ptCount val="2"/>
                <c:pt idx="0">
                  <c:v>109.6</c:v>
                </c:pt>
                <c:pt idx="1">
                  <c:v>92.7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Лист1!$A$3:$A$4</c:f>
              <c:strCache>
                <c:ptCount val="2"/>
                <c:pt idx="0">
                  <c:v>Факт 2015 года</c:v>
                </c:pt>
                <c:pt idx="1">
                  <c:v>Факт 2016 года</c:v>
                </c:pt>
              </c:strCache>
            </c:strRef>
          </c:cat>
          <c:val>
            <c:numRef>
              <c:f>Лист1!$F$3:$F$4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8230912"/>
        <c:axId val="168232448"/>
        <c:axId val="0"/>
      </c:bar3DChart>
      <c:catAx>
        <c:axId val="168230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68232448"/>
        <c:crosses val="autoZero"/>
        <c:auto val="1"/>
        <c:lblAlgn val="ctr"/>
        <c:lblOffset val="100"/>
        <c:noMultiLvlLbl val="0"/>
      </c:catAx>
      <c:valAx>
        <c:axId val="168232448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68230912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772491954947356"/>
          <c:y val="6.007804688367957E-2"/>
          <c:w val="0.31726601908657132"/>
          <c:h val="0.73389650472440748"/>
        </c:manualLayout>
      </c:layout>
      <c:overlay val="0"/>
      <c:txPr>
        <a:bodyPr/>
        <a:lstStyle/>
        <a:p>
          <a:pPr algn="l">
            <a:defRPr sz="13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46000">
          <a:srgbClr val="EBF3FB"/>
        </a:gs>
        <a:gs pos="100000">
          <a:srgbClr val="C6D9F1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771192089767811"/>
          <c:y val="4.0789449320445884E-2"/>
          <c:w val="0.53952529239670555"/>
          <c:h val="0.78359811872754859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</c:v>
                </c:pt>
              </c:strCache>
            </c:strRef>
          </c:tx>
          <c:spPr>
            <a:solidFill>
              <a:srgbClr val="558ED5"/>
            </a:solidFill>
            <a:ln>
              <a:noFill/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2.234864949046839E-2"/>
                  <c:y val="-2.1009327810692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826379237766987E-2"/>
                  <c:y val="-4.2018655621384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 </c:v>
                </c:pt>
                <c:pt idx="1">
                  <c:v>2016 год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83.4</c:v>
                </c:pt>
                <c:pt idx="1">
                  <c:v>67.400000000000006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МТ</c:v>
                </c:pt>
              </c:strCache>
            </c:strRef>
          </c:tx>
          <c:spPr>
            <a:solidFill>
              <a:srgbClr val="C00000"/>
            </a:solidFill>
            <a:ln w="0">
              <a:noFill/>
              <a:miter lim="800000"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234864949046839E-2"/>
                  <c:y val="-1.925832801928607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244409535891285E-2"/>
                  <c:y val="5.73558674149123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 </c:v>
                </c:pt>
                <c:pt idx="1">
                  <c:v>2016 год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16.600000000000001</c:v>
                </c:pt>
                <c:pt idx="1">
                  <c:v>32.6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8252928"/>
        <c:axId val="168254464"/>
        <c:axId val="0"/>
      </c:bar3DChart>
      <c:catAx>
        <c:axId val="168252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 Narrow" panose="020B0606020202030204" pitchFamily="34" charset="0"/>
              </a:defRPr>
            </a:pPr>
            <a:endParaRPr lang="ru-RU"/>
          </a:p>
        </c:txPr>
        <c:crossAx val="168254464"/>
        <c:crosses val="autoZero"/>
        <c:auto val="1"/>
        <c:lblAlgn val="ctr"/>
        <c:lblOffset val="100"/>
        <c:noMultiLvlLbl val="0"/>
      </c:catAx>
      <c:valAx>
        <c:axId val="168254464"/>
        <c:scaling>
          <c:orientation val="minMax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anose="020B0606020202030204" pitchFamily="34" charset="0"/>
              </a:defRPr>
            </a:pPr>
            <a:endParaRPr lang="ru-RU"/>
          </a:p>
        </c:txPr>
        <c:crossAx val="168252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658447536330388"/>
          <c:y val="6.6741455104807695E-2"/>
          <c:w val="0.33266592382981414"/>
          <c:h val="0.7143524251596256"/>
        </c:manualLayout>
      </c:layout>
      <c:overlay val="0"/>
      <c:txPr>
        <a:bodyPr/>
        <a:lstStyle/>
        <a:p>
          <a:pPr>
            <a:defRPr sz="1100" b="1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BD"/>
    </a:solidFill>
    <a:ln w="28575" cap="flat" cmpd="sng" algn="ctr">
      <a:solidFill>
        <a:schemeClr val="accent1"/>
      </a:solidFill>
      <a:prstDash val="solid"/>
    </a:ln>
    <a:effectLst/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rgbClr val="F2F2F2"/>
        </a:solidFill>
      </c:spPr>
    </c:sideWall>
    <c:backWall>
      <c:thickness val="0"/>
      <c:spPr>
        <a:solidFill>
          <a:srgbClr val="F2F2F2"/>
        </a:solidFill>
      </c:spPr>
    </c:backWall>
    <c:plotArea>
      <c:layout>
        <c:manualLayout>
          <c:layoutTarget val="inner"/>
          <c:xMode val="edge"/>
          <c:yMode val="edge"/>
          <c:x val="8.132654930232977E-2"/>
          <c:y val="5.8456870241196363E-2"/>
          <c:w val="0.59249028636457834"/>
          <c:h val="0.7854791134318411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вопросы в области охраны окружающей среды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3175"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1.6158592728661807E-2"/>
                  <c:y val="-3.7631235418286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369033902600086E-2"/>
                  <c:y val="-1.938877458382565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2015 года</c:v>
                </c:pt>
                <c:pt idx="1">
                  <c:v>Факт 2016 года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15</c:v>
                </c:pt>
                <c:pt idx="1">
                  <c:v>3.2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Сбор, удаление отходов и очистка сточных вод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rgbClr val="71A2DD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3.1290062652214672E-2"/>
                  <c:y val="-7.5990690346823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5605750422237729E-2"/>
                  <c:y val="-7.121572939049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2015 года</c:v>
                </c:pt>
                <c:pt idx="1">
                  <c:v>Факт 2016 года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0.1</c:v>
                </c:pt>
                <c:pt idx="1">
                  <c:v>0.1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Лист1!$A$2:$A$3</c:f>
              <c:strCache>
                <c:ptCount val="2"/>
                <c:pt idx="0">
                  <c:v>Факт 2015 года</c:v>
                </c:pt>
                <c:pt idx="1">
                  <c:v>Факт 2016 года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8148992"/>
        <c:axId val="168150528"/>
        <c:axId val="0"/>
      </c:bar3DChart>
      <c:catAx>
        <c:axId val="168148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168150528"/>
        <c:crosses val="autoZero"/>
        <c:auto val="1"/>
        <c:lblAlgn val="ctr"/>
        <c:lblOffset val="100"/>
        <c:noMultiLvlLbl val="0"/>
      </c:catAx>
      <c:valAx>
        <c:axId val="16815052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168148992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68892007494662766"/>
          <c:y val="0.12200956664948288"/>
          <c:w val="0.3110799250533724"/>
          <c:h val="0.72116974758096519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4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  <c:spPr>
        <a:solidFill>
          <a:srgbClr val="F2F2F2"/>
        </a:solidFill>
      </c:spPr>
    </c:sideWall>
    <c:backWall>
      <c:thickness val="0"/>
      <c:spPr>
        <a:solidFill>
          <a:srgbClr val="F2F2F2"/>
        </a:solidFill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</c:v>
                </c:pt>
              </c:strCache>
            </c:strRef>
          </c:tx>
          <c:spPr>
            <a:solidFill>
              <a:srgbClr val="97CBFF"/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0041965034188119E-2"/>
                  <c:y val="-6.02971939490104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067144054700993E-2"/>
                  <c:y val="-1.8089158184703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43.4</c:v>
                </c:pt>
                <c:pt idx="1">
                  <c:v>41.5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МТ</c:v>
                </c:pt>
              </c:strCache>
            </c:strRef>
          </c:tx>
          <c:spPr>
            <a:solidFill>
              <a:srgbClr val="BE5674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2.0041965034188119E-2"/>
                  <c:y val="1.2059438789802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067144054700993E-2"/>
                  <c:y val="6.02971939490104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Arial Narrow" panose="020B060602020203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0.0">
                  <c:v>56.6</c:v>
                </c:pt>
                <c:pt idx="1">
                  <c:v>58.5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shape val="cylinder"/>
        <c:axId val="167561088"/>
        <c:axId val="167568896"/>
        <c:axId val="0"/>
      </c:bar3DChart>
      <c:catAx>
        <c:axId val="167561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accent1">
                <a:lumMod val="75000"/>
              </a:schemeClr>
            </a:solidFill>
          </a:ln>
        </c:spPr>
        <c:txPr>
          <a:bodyPr/>
          <a:lstStyle/>
          <a:p>
            <a:pPr>
              <a:defRPr sz="1150" b="1" i="1">
                <a:latin typeface="Arial Narrow" panose="020B0606020202030204" pitchFamily="34" charset="0"/>
              </a:defRPr>
            </a:pPr>
            <a:endParaRPr lang="ru-RU"/>
          </a:p>
        </c:txPr>
        <c:crossAx val="167568896"/>
        <c:crosses val="autoZero"/>
        <c:auto val="1"/>
        <c:lblAlgn val="ctr"/>
        <c:lblOffset val="100"/>
        <c:noMultiLvlLbl val="0"/>
      </c:catAx>
      <c:valAx>
        <c:axId val="1675688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  <c:crossAx val="167561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355858392995088"/>
          <c:y val="0.22325019442284191"/>
          <c:w val="0.3718317473769065"/>
          <c:h val="0.50058882346405953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200" b="0" i="1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E7"/>
    </a:solidFill>
    <a:ln w="57150">
      <a:solidFill>
        <a:schemeClr val="accent1"/>
      </a:solidFill>
    </a:ln>
    <a:effectLst>
      <a:glow rad="63500">
        <a:schemeClr val="accent1">
          <a:lumMod val="50000"/>
          <a:alpha val="40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1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295283388788051E-2"/>
          <c:y val="8.5983791152834874E-2"/>
          <c:w val="0.85785137085137098"/>
          <c:h val="0.910341798941798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spPr>
            <a:ln w="3810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explosion val="12"/>
            <c:spPr>
              <a:solidFill>
                <a:srgbClr val="C00000"/>
              </a:solidFill>
              <a:ln w="3810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81C0FF"/>
              </a:solidFill>
              <a:ln w="3810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17181245641476572"/>
                  <c:y val="4.17586703329260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7733042880304698"/>
                  <c:y val="-0.1329588957708402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Иные расходы</c:v>
                </c:pt>
                <c:pt idx="1">
                  <c:v>Социально-культурная сфера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35.6</c:v>
                </c:pt>
                <c:pt idx="1">
                  <c:v>64.400000000000006</c:v>
                </c:pt>
              </c:numCache>
            </c:numRef>
          </c:val>
        </c:ser>
        <c:ser>
          <c:idx val="1"/>
          <c:order val="1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1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Иные расходы</c:v>
                </c:pt>
                <c:pt idx="1">
                  <c:v>Социально-культурная сфера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 b="0">
                <a:latin typeface="Arial Narrow" panose="020B0606020202030204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0">
                <a:latin typeface="Arial Narrow" panose="020B060602020203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5684442530219919"/>
          <c:y val="0.89425760321821623"/>
          <c:w val="0.70092915361496655"/>
          <c:h val="8.6861725508759938E-2"/>
        </c:manualLayout>
      </c:layout>
      <c:overlay val="0"/>
      <c:spPr>
        <a:solidFill>
          <a:schemeClr val="bg1"/>
        </a:solidFill>
        <a:ln>
          <a:noFill/>
        </a:ln>
      </c:spPr>
      <c:txPr>
        <a:bodyPr/>
        <a:lstStyle/>
        <a:p>
          <a:pPr>
            <a:defRPr sz="1400" b="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57150" cap="flat" cmpd="sng" algn="ctr">
      <a:noFill/>
      <a:prstDash val="solid"/>
    </a:ln>
    <a:effectLst/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dk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600" dirty="0" smtClean="0">
                <a:solidFill>
                  <a:schemeClr val="dk1"/>
                </a:solidFill>
                <a:latin typeface="Arial Narrow" panose="020B0606020202030204" pitchFamily="34" charset="0"/>
                <a:ea typeface="+mn-ea"/>
                <a:cs typeface="+mn-cs"/>
              </a:rPr>
              <a:t>2015 год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38388990183922039"/>
          <c:y val="3.5587350022533409E-2"/>
        </c:manualLayout>
      </c:layout>
      <c:overlay val="0"/>
      <c:spPr>
        <a:solidFill>
          <a:srgbClr val="FFFFE7"/>
        </a:solidFill>
        <a:ln w="12700" cap="flat" cmpd="sng" algn="ctr">
          <a:solidFill>
            <a:schemeClr val="tx1"/>
          </a:solidFill>
          <a:prstDash val="solid"/>
        </a:ln>
        <a:effectLst/>
      </c:sp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15317829300753E-2"/>
          <c:y val="0.15914475328568023"/>
          <c:w val="0.86369364341398491"/>
          <c:h val="0.840855246714319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spPr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contourClr>
                <a:srgbClr val="000000"/>
              </a:contourClr>
            </a:sp3d>
          </c:spPr>
          <c:explosion val="5"/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81C0FF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21724370111848235"/>
                  <c:y val="9.12583873025431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30,7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4748631885712266"/>
                  <c:y val="-0.2730928868726230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69,3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Arial Narrow" panose="020B060602020203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Иные расходы</c:v>
                </c:pt>
                <c:pt idx="1">
                  <c:v>Социально-культурная сфера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30.7</c:v>
                </c:pt>
                <c:pt idx="1">
                  <c:v>69.3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ffectLst>
          <a:glow rad="63500">
            <a:schemeClr val="accent1">
              <a:satMod val="175000"/>
              <a:alpha val="40000"/>
            </a:schemeClr>
          </a:glow>
        </a:effectLst>
      </c:spPr>
    </c:plotArea>
    <c:plotVisOnly val="1"/>
    <c:dispBlanksAs val="zero"/>
    <c:showDLblsOverMax val="0"/>
  </c:chart>
  <c:spPr>
    <a:solidFill>
      <a:srgbClr val="FFFFE7"/>
    </a:solidFill>
    <a:ln w="57150">
      <a:solidFill>
        <a:srgbClr val="4F81BD"/>
      </a:solidFill>
    </a:ln>
    <a:effectLst>
      <a:glow rad="63500">
        <a:schemeClr val="accent1">
          <a:lumMod val="50000"/>
          <a:alpha val="40000"/>
        </a:schemeClr>
      </a:glow>
    </a:effectLst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88109002977721E-2"/>
          <c:y val="0.1123679710190931"/>
          <c:w val="0.78619456876267468"/>
          <c:h val="0.73740628145694231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81C0FF"/>
            </a:solidFill>
            <a:ln>
              <a:noFill/>
            </a:ln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47,3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47,9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2015 год </c:v>
                </c:pt>
                <c:pt idx="1">
                  <c:v>2016 год (план)</c:v>
                </c:pt>
                <c:pt idx="2">
                  <c:v>2016 год (факт)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55.3</c:v>
                </c:pt>
                <c:pt idx="1">
                  <c:v>52.5</c:v>
                </c:pt>
                <c:pt idx="2">
                  <c:v>54.2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1.3064392022285589E-2"/>
                  <c:y val="6.2989032964591235E-3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0,02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306182714952111E-2"/>
                  <c:y val="2.86004257785171E-2"/>
                </c:manualLayout>
              </c:layout>
              <c:tx>
                <c:rich>
                  <a:bodyPr/>
                  <a:lstStyle/>
                  <a:p>
                    <a:r>
                      <a:rPr lang="ru-RU" sz="1000" smtClean="0"/>
                      <a:t>0</a:t>
                    </a:r>
                    <a:r>
                      <a:rPr lang="en-US" sz="1000" smtClean="0"/>
                      <a:t>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886993351904578E-2"/>
                  <c:y val="1.4470614376180482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0,1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2015 год </c:v>
                </c:pt>
                <c:pt idx="1">
                  <c:v>2016 год (план)</c:v>
                </c:pt>
                <c:pt idx="2">
                  <c:v>2016 год (факт)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1.5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3ABF1F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99000"/>
                </a:srgb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Pt>
            <c:idx val="2"/>
            <c:invertIfNegative val="0"/>
            <c:bubble3D val="0"/>
          </c:dPt>
          <c:dLbls>
            <c:dLbl>
              <c:idx val="1"/>
              <c:layout>
                <c:manualLayout>
                  <c:x val="-1.9596588033428383E-2"/>
                  <c:y val="-4.2901014001447288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0,1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1773986703809315E-2"/>
                  <c:y val="-3.3367538741941587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0,1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71E45A"/>
              </a:solidFill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2015 год </c:v>
                </c:pt>
                <c:pt idx="1">
                  <c:v>2016 год (план)</c:v>
                </c:pt>
                <c:pt idx="2">
                  <c:v>2016 год (факт)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52,7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52,0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2015 год </c:v>
                </c:pt>
                <c:pt idx="1">
                  <c:v>2016 год (план)</c:v>
                </c:pt>
                <c:pt idx="2">
                  <c:v>2016 год (факт)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44.7</c:v>
                </c:pt>
                <c:pt idx="1">
                  <c:v>46.9</c:v>
                </c:pt>
                <c:pt idx="2">
                  <c:v>44.5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714624"/>
        <c:axId val="22724608"/>
        <c:axId val="0"/>
      </c:bar3DChart>
      <c:catAx>
        <c:axId val="227146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22724608"/>
        <c:crosses val="autoZero"/>
        <c:auto val="1"/>
        <c:lblAlgn val="ctr"/>
        <c:lblOffset val="100"/>
        <c:noMultiLvlLbl val="0"/>
      </c:catAx>
      <c:valAx>
        <c:axId val="227246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  <c:crossAx val="22714624"/>
        <c:crosses val="autoZero"/>
        <c:crossBetween val="between"/>
      </c:valAx>
      <c:spPr>
        <a:gradFill>
          <a:gsLst>
            <a:gs pos="0">
              <a:srgbClr val="97CBFF"/>
            </a:gs>
            <a:gs pos="43000">
              <a:srgbClr val="FFFFDD"/>
            </a:gs>
            <a:gs pos="100000">
              <a:srgbClr val="97CBFF"/>
            </a:gs>
          </a:gsLst>
          <a:lin ang="16200000" scaled="1"/>
        </a:gradFill>
        <a:ln w="53975" cmpd="tri">
          <a:solidFill>
            <a:schemeClr val="accent1"/>
          </a:solidFill>
        </a:ln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396650872127297"/>
          <c:y val="2.4520053327408059E-2"/>
          <c:w val="0.56602646999576423"/>
          <c:h val="0.881655649372292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7634144964990991E-2"/>
                  <c:y val="-6.2501388734585057E-3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1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378567252583626E-2"/>
                  <c:y val="-6.2498611265414976E-3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1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8211285216130931E-3"/>
                  <c:y val="0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1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miter lim="800000"/>
              </a:ln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Лист1!$A$3:$A$4</c:f>
              <c:strCache>
                <c:ptCount val="2"/>
                <c:pt idx="0">
                  <c:v>Факт 2015 года</c:v>
                </c:pt>
                <c:pt idx="1">
                  <c:v>Факт 2016 года</c:v>
                </c:pt>
              </c:strCache>
            </c:strRef>
          </c:cat>
          <c:val>
            <c:numRef>
              <c:f>Лист1!$B$3:$B$4</c:f>
              <c:numCache>
                <c:formatCode>#\ ##0.0</c:formatCode>
                <c:ptCount val="2"/>
                <c:pt idx="0">
                  <c:v>2085.8000000000002</c:v>
                </c:pt>
                <c:pt idx="1">
                  <c:v>1979.1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spPr>
            <a:solidFill>
              <a:srgbClr val="81C0FF"/>
            </a:solidFill>
            <a:ln>
              <a:solidFill>
                <a:srgbClr val="558ED5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2532869585894934E-2"/>
                  <c:y val="-2.8946783690701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244044087195047E-2"/>
                  <c:y val="4.786534834543502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8211285216130133E-3"/>
                  <c:y val="2.8711280141999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Лист1!$A$3:$A$4</c:f>
              <c:strCache>
                <c:ptCount val="2"/>
                <c:pt idx="0">
                  <c:v>Факт 2015 года</c:v>
                </c:pt>
                <c:pt idx="1">
                  <c:v>Факт 2016 года</c:v>
                </c:pt>
              </c:strCache>
            </c:strRef>
          </c:cat>
          <c:val>
            <c:numRef>
              <c:f>Лист1!$C$3:$C$4</c:f>
              <c:numCache>
                <c:formatCode>#\ ##0.0</c:formatCode>
                <c:ptCount val="2"/>
                <c:pt idx="0">
                  <c:v>2846.6</c:v>
                </c:pt>
                <c:pt idx="1">
                  <c:v>3174.8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Молодежная политика и оздоровление детей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5.6036973067865571E-2"/>
                  <c:y val="3.285713641135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3797305207584474E-2"/>
                  <c:y val="3.4954112434312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671783694355215E-2"/>
                  <c:y val="3.281289159085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Лист1!$A$3:$A$4</c:f>
              <c:strCache>
                <c:ptCount val="2"/>
                <c:pt idx="0">
                  <c:v>Факт 2015 года</c:v>
                </c:pt>
                <c:pt idx="1">
                  <c:v>Факт 2016 года</c:v>
                </c:pt>
              </c:strCache>
            </c:strRef>
          </c:cat>
          <c:val>
            <c:numRef>
              <c:f>Лист1!$D$3:$D$4</c:f>
              <c:numCache>
                <c:formatCode>#\ ##0.0</c:formatCode>
                <c:ptCount val="2"/>
                <c:pt idx="0">
                  <c:v>53.5</c:v>
                </c:pt>
                <c:pt idx="1">
                  <c:v>61.2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 в области образования</c:v>
                </c:pt>
              </c:strCache>
            </c:strRef>
          </c:tx>
          <c:spPr>
            <a:solidFill>
              <a:srgbClr val="396497"/>
            </a:solidFill>
            <a:ln>
              <a:solidFill>
                <a:srgbClr val="2F527D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5.1621747435548912E-2"/>
                  <c:y val="-5.3654310663782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9806977270215268E-2"/>
                  <c:y val="-3.1526081162785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9761679299371313E-2"/>
                  <c:y val="-2.1679761680226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Лист1!$A$3:$A$4</c:f>
              <c:strCache>
                <c:ptCount val="2"/>
                <c:pt idx="0">
                  <c:v>Факт 2015 года</c:v>
                </c:pt>
                <c:pt idx="1">
                  <c:v>Факт 2016 года</c:v>
                </c:pt>
              </c:strCache>
            </c:strRef>
          </c:cat>
          <c:val>
            <c:numRef>
              <c:f>Лист1!$E$3:$E$4</c:f>
              <c:numCache>
                <c:formatCode>#\ ##0.0</c:formatCode>
                <c:ptCount val="2"/>
                <c:pt idx="0">
                  <c:v>78.2</c:v>
                </c:pt>
                <c:pt idx="1">
                  <c:v>78.599999999999994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Лист1!$A$3:$A$4</c:f>
              <c:strCache>
                <c:ptCount val="2"/>
                <c:pt idx="0">
                  <c:v>Факт 2015 года</c:v>
                </c:pt>
                <c:pt idx="1">
                  <c:v>Факт 2016 года</c:v>
                </c:pt>
              </c:strCache>
            </c:strRef>
          </c:cat>
          <c:val>
            <c:numRef>
              <c:f>Лист1!$F$3:$F$4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3037056"/>
        <c:axId val="173038592"/>
        <c:axId val="0"/>
      </c:bar3DChart>
      <c:catAx>
        <c:axId val="173037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73038592"/>
        <c:crosses val="autoZero"/>
        <c:auto val="1"/>
        <c:lblAlgn val="ctr"/>
        <c:lblOffset val="100"/>
        <c:noMultiLvlLbl val="0"/>
      </c:catAx>
      <c:valAx>
        <c:axId val="173038592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#\ ##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73037056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047680974503787"/>
          <c:y val="6.0077968253204307E-2"/>
          <c:w val="0.31726601908657132"/>
          <c:h val="0.79896245381140019"/>
        </c:manualLayout>
      </c:layout>
      <c:overlay val="0"/>
      <c:txPr>
        <a:bodyPr/>
        <a:lstStyle/>
        <a:p>
          <a:pPr algn="l">
            <a:defRPr sz="13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chemeClr val="tx2">
            <a:lumMod val="20000"/>
            <a:lumOff val="80000"/>
          </a:schemeClr>
        </a:gs>
        <a:gs pos="46000">
          <a:srgbClr val="FFFFCC"/>
        </a:gs>
        <a:gs pos="100000">
          <a:schemeClr val="tx2">
            <a:lumMod val="20000"/>
            <a:lumOff val="80000"/>
          </a:schemeClr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771192089767808"/>
          <c:y val="4.0789449320445877E-2"/>
          <c:w val="0.53952529239670544"/>
          <c:h val="0.7835981187275487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</c:v>
                </c:pt>
              </c:strCache>
            </c:strRef>
          </c:tx>
          <c:spPr>
            <a:solidFill>
              <a:srgbClr val="81C0FF"/>
            </a:solidFill>
            <a:ln>
              <a:noFill/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1.9262983125331753E-2"/>
                  <c:y val="9.60739811978563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762690670303773E-2"/>
                  <c:y val="-7.348635620469872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 </c:v>
                </c:pt>
                <c:pt idx="1">
                  <c:v>2016 год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39.1</c:v>
                </c:pt>
                <c:pt idx="1">
                  <c:v>37.299999999999997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МТ</c:v>
                </c:pt>
              </c:strCache>
            </c:strRef>
          </c:tx>
          <c:spPr>
            <a:solidFill>
              <a:srgbClr val="C00000"/>
            </a:solidFill>
            <a:ln w="0">
              <a:noFill/>
              <a:miter lim="800000"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257614402182229E-2"/>
                  <c:y val="-8.01678601367524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762730067029589E-2"/>
                  <c:y val="-1.2788702489846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 </c:v>
                </c:pt>
                <c:pt idx="1">
                  <c:v>2016 год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60.9</c:v>
                </c:pt>
                <c:pt idx="1">
                  <c:v>62.7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3005056"/>
        <c:axId val="173080576"/>
        <c:axId val="0"/>
      </c:bar3DChart>
      <c:catAx>
        <c:axId val="173005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 Narrow" panose="020B0606020202030204" pitchFamily="34" charset="0"/>
              </a:defRPr>
            </a:pPr>
            <a:endParaRPr lang="ru-RU"/>
          </a:p>
        </c:txPr>
        <c:crossAx val="173080576"/>
        <c:crosses val="autoZero"/>
        <c:auto val="1"/>
        <c:lblAlgn val="ctr"/>
        <c:lblOffset val="100"/>
        <c:noMultiLvlLbl val="0"/>
      </c:catAx>
      <c:valAx>
        <c:axId val="1730805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anose="020B0606020202030204" pitchFamily="34" charset="0"/>
              </a:defRPr>
            </a:pPr>
            <a:endParaRPr lang="ru-RU"/>
          </a:p>
        </c:txPr>
        <c:crossAx val="173005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982887244206911"/>
          <c:y val="0.20410674066517862"/>
          <c:w val="0.31765589875356637"/>
          <c:h val="0.4998406111442163"/>
        </c:manualLayout>
      </c:layout>
      <c:overlay val="0"/>
      <c:txPr>
        <a:bodyPr/>
        <a:lstStyle/>
        <a:p>
          <a:pPr>
            <a:defRPr sz="1100" b="1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BD"/>
    </a:solidFill>
    <a:ln w="28575" cap="flat" cmpd="sng" algn="ctr">
      <a:solidFill>
        <a:schemeClr val="accent1"/>
      </a:solidFill>
      <a:prstDash val="solid"/>
    </a:ln>
    <a:effectLst/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396650872127297"/>
          <c:y val="2.4520053327408059E-2"/>
          <c:w val="0.56602646999576423"/>
          <c:h val="0.881655649372292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</c:v>
                </c:pt>
              </c:strCache>
            </c:strRef>
          </c:tx>
          <c:spPr>
            <a:solidFill>
              <a:srgbClr val="558ED5"/>
            </a:solidFill>
            <a:ln>
              <a:solidFill>
                <a:srgbClr val="558ED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7634144964990991E-2"/>
                  <c:y val="-6.2501388734585057E-3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1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378567252583626E-2"/>
                  <c:y val="-6.2498611265414976E-3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1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8211285216130931E-3"/>
                  <c:y val="0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1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miter lim="800000"/>
              </a:ln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2015 года</c:v>
                </c:pt>
                <c:pt idx="1">
                  <c:v>Факт 2016 года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239.8</c:v>
                </c:pt>
                <c:pt idx="1">
                  <c:v>243.2</c:v>
                </c:pt>
              </c:numCache>
            </c:numRef>
          </c:val>
        </c:ser>
        <c:ser>
          <c:idx val="3"/>
          <c:order val="1"/>
          <c:tx>
            <c:strRef>
              <c:f>Лист1!$C$1</c:f>
              <c:strCache>
                <c:ptCount val="1"/>
                <c:pt idx="0">
                  <c:v>Другие вопросы в области культуры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6322453369378712E-2"/>
                  <c:y val="1.3491862190015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537952573170883E-2"/>
                  <c:y val="1.11255982039731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9761679299371313E-2"/>
                  <c:y val="-2.1679761680226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2015 года</c:v>
                </c:pt>
                <c:pt idx="1">
                  <c:v>Факт 2016 года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14</c:v>
                </c:pt>
                <c:pt idx="1">
                  <c:v>15.9</c:v>
                </c:pt>
              </c:numCache>
            </c:numRef>
          </c:val>
        </c:ser>
        <c:ser>
          <c:idx val="4"/>
          <c:order val="2"/>
          <c:tx>
            <c:strRef>
              <c:f>Лист1!$D$1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Лист1!$A$2:$A$3</c:f>
              <c:strCache>
                <c:ptCount val="2"/>
                <c:pt idx="0">
                  <c:v>Факт 2015 года</c:v>
                </c:pt>
                <c:pt idx="1">
                  <c:v>Факт 2016 года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3713280"/>
        <c:axId val="173714816"/>
        <c:axId val="0"/>
      </c:bar3DChart>
      <c:catAx>
        <c:axId val="173713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73714816"/>
        <c:crosses val="autoZero"/>
        <c:auto val="1"/>
        <c:lblAlgn val="ctr"/>
        <c:lblOffset val="100"/>
        <c:noMultiLvlLbl val="0"/>
      </c:catAx>
      <c:valAx>
        <c:axId val="173714816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73713280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772491954947323"/>
          <c:y val="0.13615889084219401"/>
          <c:w val="0.31726601908657132"/>
          <c:h val="0.60876024668283046"/>
        </c:manualLayout>
      </c:layout>
      <c:overlay val="0"/>
      <c:txPr>
        <a:bodyPr/>
        <a:lstStyle/>
        <a:p>
          <a:pPr algn="l">
            <a:defRPr sz="13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49000">
          <a:srgbClr val="EBF3FB"/>
        </a:gs>
        <a:gs pos="100000">
          <a:srgbClr val="C6D9F1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771192089767808"/>
          <c:y val="4.0789449320445877E-2"/>
          <c:w val="0.53952529239670544"/>
          <c:h val="0.7835981187275487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МТ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6.6807602185615742E-3"/>
                  <c:y val="-2.805889784855946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0,01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363303067335952E-2"/>
                  <c:y val="-3.20670657609964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0,20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 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собственных доходов</c:v>
                </c:pt>
              </c:strCache>
            </c:strRef>
          </c:tx>
          <c:spPr>
            <a:solidFill>
              <a:srgbClr val="558ED5"/>
            </a:solidFill>
            <a:ln w="0">
              <a:solidFill>
                <a:srgbClr val="558ED5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5699644483946229E-2"/>
                  <c:y val="-1.6406445795428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373794325882984E-2"/>
                  <c:y val="-1.6313109912852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 </c:v>
                </c:pt>
              </c:strCache>
            </c:strRef>
          </c:cat>
          <c:val>
            <c:numRef>
              <c:f>Лист1!$C$2:$C$3</c:f>
              <c:numCache>
                <c:formatCode>0.00</c:formatCode>
                <c:ptCount val="2"/>
                <c:pt idx="0">
                  <c:v>99.99</c:v>
                </c:pt>
                <c:pt idx="1">
                  <c:v>99.8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gapDepth val="149"/>
        <c:shape val="cylinder"/>
        <c:axId val="167906688"/>
        <c:axId val="167912576"/>
        <c:axId val="0"/>
      </c:bar3DChart>
      <c:catAx>
        <c:axId val="167906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 Narrow" panose="020B0606020202030204" pitchFamily="34" charset="0"/>
              </a:defRPr>
            </a:pPr>
            <a:endParaRPr lang="ru-RU"/>
          </a:p>
        </c:txPr>
        <c:crossAx val="167912576"/>
        <c:crosses val="autoZero"/>
        <c:auto val="1"/>
        <c:lblAlgn val="ctr"/>
        <c:lblOffset val="100"/>
        <c:noMultiLvlLbl val="0"/>
      </c:catAx>
      <c:valAx>
        <c:axId val="1679125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anose="020B0606020202030204" pitchFamily="34" charset="0"/>
              </a:defRPr>
            </a:pPr>
            <a:endParaRPr lang="ru-RU"/>
          </a:p>
        </c:txPr>
        <c:crossAx val="167906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733380386928698"/>
          <c:y val="0.16001441758996476"/>
          <c:w val="0.3155021782449704"/>
          <c:h val="0.50062429932027752"/>
        </c:manualLayout>
      </c:layout>
      <c:overlay val="0"/>
      <c:txPr>
        <a:bodyPr/>
        <a:lstStyle/>
        <a:p>
          <a:pPr>
            <a:defRPr b="1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BD"/>
    </a:solidFill>
    <a:ln w="28575" cap="flat" cmpd="sng" algn="ctr">
      <a:solidFill>
        <a:schemeClr val="accent1"/>
      </a:solidFill>
      <a:prstDash val="solid"/>
    </a:ln>
    <a:effectLst/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396650872127297"/>
          <c:y val="2.4520053327408059E-2"/>
          <c:w val="0.56602646999576423"/>
          <c:h val="0.881655649372292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Пенсионное обеспечение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7634144964990991E-2"/>
                  <c:y val="-6.2501388734585057E-3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1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378567252583626E-2"/>
                  <c:y val="-6.2498611265414976E-3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1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8211285216130931E-3"/>
                  <c:y val="0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1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miter lim="800000"/>
              </a:ln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Лист1!$A$3:$A$4</c:f>
              <c:strCache>
                <c:ptCount val="2"/>
                <c:pt idx="0">
                  <c:v>Факт 2015 года</c:v>
                </c:pt>
                <c:pt idx="1">
                  <c:v>Факт 2016 года</c:v>
                </c:pt>
              </c:strCache>
            </c:strRef>
          </c:cat>
          <c:val>
            <c:numRef>
              <c:f>Лист1!$B$3:$B$4</c:f>
              <c:numCache>
                <c:formatCode>#,##0.0</c:formatCode>
                <c:ptCount val="2"/>
                <c:pt idx="0">
                  <c:v>24.3</c:v>
                </c:pt>
                <c:pt idx="1">
                  <c:v>28.1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Социальное обеспечение населения</c:v>
                </c:pt>
              </c:strCache>
            </c:strRef>
          </c:tx>
          <c:spPr>
            <a:solidFill>
              <a:srgbClr val="558ED5"/>
            </a:solidFill>
            <a:ln>
              <a:solidFill>
                <a:srgbClr val="558ED5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1.2532869585894934E-2"/>
                  <c:y val="-2.8946783690701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8279394337664E-2"/>
                  <c:y val="-4.2966802138263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8211285216130133E-3"/>
                  <c:y val="2.8711280141999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Лист1!$A$3:$A$4</c:f>
              <c:strCache>
                <c:ptCount val="2"/>
                <c:pt idx="0">
                  <c:v>Факт 2015 года</c:v>
                </c:pt>
                <c:pt idx="1">
                  <c:v>Факт 2016 года</c:v>
                </c:pt>
              </c:strCache>
            </c:strRef>
          </c:cat>
          <c:val>
            <c:numRef>
              <c:f>Лист1!$C$3:$C$4</c:f>
              <c:numCache>
                <c:formatCode>#,##0.0</c:formatCode>
                <c:ptCount val="2"/>
                <c:pt idx="0">
                  <c:v>207.3</c:v>
                </c:pt>
                <c:pt idx="1">
                  <c:v>218.5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Охрана семьи и детства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2447886278045934E-2"/>
                  <c:y val="2.1890294644494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301022745355212E-2"/>
                  <c:y val="1.9211865341067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671783694355215E-2"/>
                  <c:y val="3.281289159085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Лист1!$A$3:$A$4</c:f>
              <c:strCache>
                <c:ptCount val="2"/>
                <c:pt idx="0">
                  <c:v>Факт 2015 года</c:v>
                </c:pt>
                <c:pt idx="1">
                  <c:v>Факт 2016 года</c:v>
                </c:pt>
              </c:strCache>
            </c:strRef>
          </c:cat>
          <c:val>
            <c:numRef>
              <c:f>Лист1!$D$3:$D$4</c:f>
              <c:numCache>
                <c:formatCode>#,##0.0</c:formatCode>
                <c:ptCount val="2"/>
                <c:pt idx="0">
                  <c:v>127.1</c:v>
                </c:pt>
                <c:pt idx="1">
                  <c:v>171.5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 в области социальной политики</c:v>
                </c:pt>
              </c:strCache>
            </c:strRef>
          </c:tx>
          <c:spPr>
            <a:solidFill>
              <a:srgbClr val="2F527D"/>
            </a:solidFill>
            <a:ln>
              <a:solidFill>
                <a:srgbClr val="2F527D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228307045418381E-2"/>
                  <c:y val="1.1857051033505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6083092635365491E-3"/>
                  <c:y val="1.1154125256077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9761679299371313E-2"/>
                  <c:y val="-2.1679761680226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Лист1!$A$3:$A$4</c:f>
              <c:strCache>
                <c:ptCount val="2"/>
                <c:pt idx="0">
                  <c:v>Факт 2015 года</c:v>
                </c:pt>
                <c:pt idx="1">
                  <c:v>Факт 2016 года</c:v>
                </c:pt>
              </c:strCache>
            </c:strRef>
          </c:cat>
          <c:val>
            <c:numRef>
              <c:f>Лист1!$E$3:$E$4</c:f>
              <c:numCache>
                <c:formatCode>#,##0.0</c:formatCode>
                <c:ptCount val="2"/>
                <c:pt idx="0">
                  <c:v>7.5</c:v>
                </c:pt>
                <c:pt idx="1">
                  <c:v>7.4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Лист1!$A$3:$A$4</c:f>
              <c:strCache>
                <c:ptCount val="2"/>
                <c:pt idx="0">
                  <c:v>Факт 2015 года</c:v>
                </c:pt>
                <c:pt idx="1">
                  <c:v>Факт 2016 года</c:v>
                </c:pt>
              </c:strCache>
            </c:strRef>
          </c:cat>
          <c:val>
            <c:numRef>
              <c:f>Лист1!$F$3:$F$4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3454080"/>
        <c:axId val="173455616"/>
        <c:axId val="0"/>
      </c:bar3DChart>
      <c:catAx>
        <c:axId val="173454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73455616"/>
        <c:crosses val="autoZero"/>
        <c:auto val="1"/>
        <c:lblAlgn val="ctr"/>
        <c:lblOffset val="100"/>
        <c:noMultiLvlLbl val="0"/>
      </c:catAx>
      <c:valAx>
        <c:axId val="173455616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73454080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772491954947323"/>
          <c:y val="4.1799616643509264E-2"/>
          <c:w val="0.31726601908657132"/>
          <c:h val="0.9122882767121151"/>
        </c:manualLayout>
      </c:layout>
      <c:overlay val="0"/>
      <c:txPr>
        <a:bodyPr/>
        <a:lstStyle/>
        <a:p>
          <a:pPr algn="l">
            <a:defRPr sz="13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51000">
          <a:srgbClr val="EBF3FB"/>
        </a:gs>
        <a:gs pos="100000">
          <a:srgbClr val="C6D9F1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771192089767808"/>
          <c:y val="4.0789449320445877E-2"/>
          <c:w val="0.53952529239670544"/>
          <c:h val="0.7835981187275487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</c:v>
                </c:pt>
              </c:strCache>
            </c:strRef>
          </c:tx>
          <c:spPr>
            <a:solidFill>
              <a:srgbClr val="558ED5"/>
            </a:solidFill>
            <a:ln>
              <a:noFill/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1.9262983125331753E-2"/>
                  <c:y val="-1.119805030481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762690670303773E-2"/>
                  <c:y val="-8.0167860136753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 </c:v>
                </c:pt>
                <c:pt idx="1">
                  <c:v>2016 год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60.4</c:v>
                </c:pt>
                <c:pt idx="1">
                  <c:v>54.8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МТ</c:v>
                </c:pt>
              </c:strCache>
            </c:strRef>
          </c:tx>
          <c:spPr>
            <a:solidFill>
              <a:srgbClr val="C00000"/>
            </a:solidFill>
            <a:ln w="0">
              <a:noFill/>
              <a:miter lim="800000"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9262983125331753E-2"/>
                  <c:y val="4.96274223498976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762690670303773E-2"/>
                  <c:y val="-3.674317810234936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 </c:v>
                </c:pt>
                <c:pt idx="1">
                  <c:v>2016 год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39.6</c:v>
                </c:pt>
                <c:pt idx="1">
                  <c:v>45.2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3537536"/>
        <c:axId val="173563904"/>
        <c:axId val="0"/>
      </c:bar3DChart>
      <c:catAx>
        <c:axId val="173537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 Narrow" panose="020B0606020202030204" pitchFamily="34" charset="0"/>
              </a:defRPr>
            </a:pPr>
            <a:endParaRPr lang="ru-RU"/>
          </a:p>
        </c:txPr>
        <c:crossAx val="173563904"/>
        <c:crosses val="autoZero"/>
        <c:auto val="1"/>
        <c:lblAlgn val="ctr"/>
        <c:lblOffset val="100"/>
        <c:noMultiLvlLbl val="0"/>
      </c:catAx>
      <c:valAx>
        <c:axId val="1735639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anose="020B0606020202030204" pitchFamily="34" charset="0"/>
              </a:defRPr>
            </a:pPr>
            <a:endParaRPr lang="ru-RU"/>
          </a:p>
        </c:txPr>
        <c:crossAx val="173537536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6733380386928698"/>
          <c:y val="0.18005638262415288"/>
          <c:w val="0.3326659238298143"/>
          <c:h val="0.43169793002797668"/>
        </c:manualLayout>
      </c:layout>
      <c:overlay val="0"/>
      <c:txPr>
        <a:bodyPr/>
        <a:lstStyle/>
        <a:p>
          <a:pPr>
            <a:defRPr sz="1000" b="1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BD"/>
    </a:solidFill>
    <a:ln w="28575" cap="flat" cmpd="sng" algn="ctr">
      <a:solidFill>
        <a:schemeClr val="accent1"/>
      </a:solidFill>
      <a:prstDash val="solid"/>
    </a:ln>
    <a:effectLst/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396650872127297"/>
          <c:y val="2.4520053327408059E-2"/>
          <c:w val="0.56602646999576423"/>
          <c:h val="0.881655649372292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Массовый спорт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5184655408658296E-2"/>
                  <c:y val="-7.4830694371100417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1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828184214099668E-2"/>
                  <c:y val="4.5701116921937929E-4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1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8211285216130931E-3"/>
                  <c:y val="0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1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miter lim="800000"/>
              </a:ln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Лист1!$A$3:$A$4</c:f>
              <c:strCache>
                <c:ptCount val="2"/>
                <c:pt idx="0">
                  <c:v>Факт 2015 года</c:v>
                </c:pt>
                <c:pt idx="1">
                  <c:v>Факт 2016 года</c:v>
                </c:pt>
              </c:strCache>
            </c:strRef>
          </c:cat>
          <c:val>
            <c:numRef>
              <c:f>Лист1!$B$3:$B$4</c:f>
              <c:numCache>
                <c:formatCode>General</c:formatCode>
                <c:ptCount val="2"/>
                <c:pt idx="0" formatCode="#,##0.0">
                  <c:v>35.799999999999997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Физическая культура</c:v>
                </c:pt>
              </c:strCache>
            </c:strRef>
          </c:tx>
          <c:spPr>
            <a:solidFill>
              <a:srgbClr val="81C0FF"/>
            </a:solidFill>
            <a:ln>
              <a:solidFill>
                <a:srgbClr val="558ED5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4982517374612698E-2"/>
                  <c:y val="1.81839570739860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176688701255416E-2"/>
                  <c:y val="-1.3722949972223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8211285216130133E-3"/>
                  <c:y val="2.8711280141999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Лист1!$A$3:$A$4</c:f>
              <c:strCache>
                <c:ptCount val="2"/>
                <c:pt idx="0">
                  <c:v>Факт 2015 года</c:v>
                </c:pt>
                <c:pt idx="1">
                  <c:v>Факт 2016 года</c:v>
                </c:pt>
              </c:strCache>
            </c:strRef>
          </c:cat>
          <c:val>
            <c:numRef>
              <c:f>Лист1!$C$3:$C$4</c:f>
              <c:numCache>
                <c:formatCode>#,##0.0</c:formatCode>
                <c:ptCount val="2"/>
                <c:pt idx="0">
                  <c:v>15.7</c:v>
                </c:pt>
                <c:pt idx="1">
                  <c:v>16</c:v>
                </c:pt>
              </c:numCache>
            </c:numRef>
          </c:val>
        </c:ser>
        <c:ser>
          <c:idx val="3"/>
          <c:order val="2"/>
          <c:tx>
            <c:strRef>
              <c:f>Лист1!$D$1</c:f>
              <c:strCache>
                <c:ptCount val="1"/>
                <c:pt idx="0">
                  <c:v>Другие вопросы в области физической культуры и спорта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612745188806182E-2"/>
                  <c:y val="5.27121469783552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40660142700194E-2"/>
                  <c:y val="-6.1568477919012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9761679299371313E-2"/>
                  <c:y val="-2.1679761680226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Лист1!$A$3:$A$4</c:f>
              <c:strCache>
                <c:ptCount val="2"/>
                <c:pt idx="0">
                  <c:v>Факт 2015 года</c:v>
                </c:pt>
                <c:pt idx="1">
                  <c:v>Факт 2016 года</c:v>
                </c:pt>
              </c:strCache>
            </c:strRef>
          </c:cat>
          <c:val>
            <c:numRef>
              <c:f>Лист1!$D$3:$D$4</c:f>
              <c:numCache>
                <c:formatCode>#,##0.0</c:formatCode>
                <c:ptCount val="2"/>
                <c:pt idx="0">
                  <c:v>11.7</c:v>
                </c:pt>
                <c:pt idx="1">
                  <c:v>13</c:v>
                </c:pt>
              </c:numCache>
            </c:numRef>
          </c:val>
        </c:ser>
        <c:ser>
          <c:idx val="4"/>
          <c:order val="3"/>
          <c:tx>
            <c:strRef>
              <c:f>Лист1!$E$1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Лист1!$A$3:$A$4</c:f>
              <c:strCache>
                <c:ptCount val="2"/>
                <c:pt idx="0">
                  <c:v>Факт 2015 года</c:v>
                </c:pt>
                <c:pt idx="1">
                  <c:v>Факт 2016 года</c:v>
                </c:pt>
              </c:strCache>
            </c:strRef>
          </c:cat>
          <c:val>
            <c:numRef>
              <c:f>Лист1!$E$3:$E$4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2742912"/>
        <c:axId val="173576192"/>
        <c:axId val="0"/>
      </c:bar3DChart>
      <c:catAx>
        <c:axId val="172742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73576192"/>
        <c:crosses val="autoZero"/>
        <c:auto val="1"/>
        <c:lblAlgn val="ctr"/>
        <c:lblOffset val="100"/>
        <c:noMultiLvlLbl val="0"/>
      </c:catAx>
      <c:valAx>
        <c:axId val="173576192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72742912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772491954947323"/>
          <c:y val="8.2012037244127964E-2"/>
          <c:w val="0.31726601908657132"/>
          <c:h val="0.80992938791054014"/>
        </c:manualLayout>
      </c:layout>
      <c:overlay val="0"/>
      <c:txPr>
        <a:bodyPr/>
        <a:lstStyle/>
        <a:p>
          <a:pPr algn="l">
            <a:defRPr sz="13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chemeClr val="tx2">
            <a:lumMod val="20000"/>
            <a:lumOff val="80000"/>
          </a:schemeClr>
        </a:gs>
        <a:gs pos="48000">
          <a:srgbClr val="FFFFDD"/>
        </a:gs>
        <a:gs pos="100000">
          <a:schemeClr val="tx2">
            <a:lumMod val="20000"/>
            <a:lumOff val="80000"/>
          </a:schemeClr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521694988972857"/>
          <c:y val="4.4797737120117968E-2"/>
          <c:w val="0.53952529239670544"/>
          <c:h val="0.7835981187275487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МТ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1.1757952820057031E-2"/>
                  <c:y val="-1.0937630530285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757952820057031E-2"/>
                  <c:y val="-4.1016114488571041E-3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 </c:v>
                </c:pt>
                <c:pt idx="1">
                  <c:v>2016 год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40.799999999999997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собственных доходов</c:v>
                </c:pt>
              </c:strCache>
            </c:strRef>
          </c:tx>
          <c:spPr>
            <a:solidFill>
              <a:srgbClr val="81C0FF"/>
            </a:solidFill>
            <a:ln w="0">
              <a:solidFill>
                <a:srgbClr val="558ED5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0756829488081571E-2"/>
                  <c:y val="-5.37537172872264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435223246799739E-2"/>
                  <c:y val="1.7773649611714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 </c:v>
                </c:pt>
                <c:pt idx="1">
                  <c:v>2016 год 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 formatCode="General">
                  <c:v>59.2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shape val="cylinder"/>
        <c:axId val="174231552"/>
        <c:axId val="174233088"/>
        <c:axId val="0"/>
      </c:bar3DChart>
      <c:catAx>
        <c:axId val="174231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 Narrow" panose="020B0606020202030204" pitchFamily="34" charset="0"/>
              </a:defRPr>
            </a:pPr>
            <a:endParaRPr lang="ru-RU"/>
          </a:p>
        </c:txPr>
        <c:crossAx val="174233088"/>
        <c:crosses val="autoZero"/>
        <c:auto val="1"/>
        <c:lblAlgn val="ctr"/>
        <c:lblOffset val="100"/>
        <c:noMultiLvlLbl val="0"/>
      </c:catAx>
      <c:valAx>
        <c:axId val="1742330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anose="020B0606020202030204" pitchFamily="34" charset="0"/>
              </a:defRPr>
            </a:pPr>
            <a:endParaRPr lang="ru-RU"/>
          </a:p>
        </c:txPr>
        <c:crossAx val="174231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733380386928698"/>
          <c:y val="0.18005638262415288"/>
          <c:w val="0.3326659238298143"/>
          <c:h val="0.43169793002797668"/>
        </c:manualLayout>
      </c:layout>
      <c:overlay val="0"/>
      <c:txPr>
        <a:bodyPr/>
        <a:lstStyle/>
        <a:p>
          <a:pPr>
            <a:defRPr sz="1000" b="1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BD"/>
    </a:solidFill>
    <a:ln w="28575" cap="flat" cmpd="sng" algn="ctr">
      <a:solidFill>
        <a:schemeClr val="accent1"/>
      </a:solidFill>
      <a:prstDash val="solid"/>
    </a:ln>
    <a:effectLst/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hPercent val="100"/>
      <c:rotY val="10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9019405699903948E-3"/>
          <c:w val="1"/>
          <c:h val="0.992098060277881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  <a:bevelB w="50800" h="50800"/>
              <a:contourClr>
                <a:srgbClr val="000000"/>
              </a:contourClr>
            </a:sp3d>
          </c:spPr>
          <c:explosion val="18"/>
          <c:dPt>
            <c:idx val="0"/>
            <c:bubble3D val="0"/>
            <c:explosion val="1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 w="50800" h="50800"/>
                <a:contourClr>
                  <a:srgbClr val="000000"/>
                </a:contourClr>
              </a:sp3d>
            </c:spPr>
          </c:dPt>
          <c:dPt>
            <c:idx val="1"/>
            <c:bubble3D val="0"/>
            <c:explosion val="9"/>
            <c:spPr>
              <a:solidFill>
                <a:srgbClr val="558ED5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 w="50800" h="50800"/>
                <a:contourClr>
                  <a:srgbClr val="000000"/>
                </a:contourClr>
              </a:sp3d>
            </c:spPr>
          </c:dPt>
          <c:dPt>
            <c:idx val="2"/>
            <c:bubble3D val="0"/>
            <c:explosion val="16"/>
            <c:spPr>
              <a:solidFill>
                <a:srgbClr val="00B0AC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 w="50800" h="50800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 w="50800" h="50800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rgbClr val="C9E7A7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 w="50800" h="50800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rgbClr val="F676E4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 w="50800" h="50800"/>
                <a:contourClr>
                  <a:srgbClr val="000000"/>
                </a:contourClr>
              </a:sp3d>
            </c:spPr>
          </c:dPt>
          <c:dPt>
            <c:idx val="6"/>
            <c:bubble3D val="0"/>
            <c:spPr>
              <a:solidFill>
                <a:srgbClr val="F7964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 w="50800" h="50800"/>
                <a:contourClr>
                  <a:srgbClr val="000000"/>
                </a:contourClr>
              </a:sp3d>
            </c:spPr>
          </c:dPt>
          <c:dPt>
            <c:idx val="7"/>
            <c:bubble3D val="0"/>
            <c:spPr>
              <a:solidFill>
                <a:srgbClr val="AC74D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 w="50800" h="50800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2036859564023977"/>
                  <c:y val="-0.3556645810568024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ru-RU" sz="1600" dirty="0">
                        <a:solidFill>
                          <a:schemeClr val="bg1"/>
                        </a:solidFill>
                      </a:rPr>
                      <a:t>Непрограммные расходы
</a:t>
                    </a:r>
                    <a:r>
                      <a:rPr lang="ru-RU" sz="1600" dirty="0" smtClean="0">
                        <a:solidFill>
                          <a:schemeClr val="bg1"/>
                        </a:solidFill>
                      </a:rPr>
                      <a:t>19,6%</a:t>
                    </a:r>
                    <a:endParaRPr lang="ru-RU" sz="1600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0.11373698029474809"/>
                  <c:y val="0.19759143392044581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ru-RU" dirty="0"/>
                      <a:t>Программные расходы
</a:t>
                    </a:r>
                    <a:r>
                      <a:rPr lang="ru-RU" dirty="0" smtClean="0"/>
                      <a:t>80,4%</a:t>
                    </a:r>
                    <a:endParaRPr lang="ru-RU" dirty="0"/>
                  </a:p>
                </c:rich>
              </c:tx>
              <c:numFmt formatCode="0.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2848185950353347E-2"/>
                  <c:y val="0.18396441873842578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>
                        <a:solidFill>
                          <a:schemeClr val="bg1"/>
                        </a:solidFill>
                      </a:rPr>
                      <a:t>Муниципальные целевые программы
81,3%</a:t>
                    </a:r>
                    <a:endParaRPr lang="ru-RU" sz="1600" b="1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1083629596711476"/>
                  <c:y val="-5.6644895159729231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bg1"/>
                        </a:solidFill>
                      </a:rPr>
                      <a:t>Региональные целевые программы
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6,2%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9386711552475569E-2"/>
                  <c:y val="-9.390234430249055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numFmt formatCode="0.0%" sourceLinked="0"/>
              <c:spPr/>
              <c:txPr>
                <a:bodyPr anchor="ctr" anchorCtr="0"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Непрограммные расходы</c:v>
                </c:pt>
                <c:pt idx="1">
                  <c:v>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19.600000000000001</c:v>
                </c:pt>
                <c:pt idx="1">
                  <c:v>80.400000000000006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solidFill>
          <a:srgbClr val="FFFFBD"/>
        </a:solidFill>
        <a:ln>
          <a:noFill/>
        </a:ln>
      </c:spPr>
    </c:plotArea>
    <c:plotVisOnly val="1"/>
    <c:dispBlanksAs val="zero"/>
    <c:showDLblsOverMax val="0"/>
  </c:chart>
  <c:spPr>
    <a:noFill/>
    <a:ln w="34925">
      <a:solidFill>
        <a:schemeClr val="accent1"/>
      </a:solidFill>
    </a:ln>
    <a:scene3d>
      <a:camera prst="orthographicFront"/>
      <a:lightRig rig="threePt" dir="t"/>
    </a:scene3d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2"/>
        </a:solidFill>
      </c:spPr>
    </c:sideWall>
    <c:backWall>
      <c:thickness val="0"/>
      <c:spPr>
        <a:solidFill>
          <a:schemeClr val="bg2"/>
        </a:solidFill>
      </c:spPr>
    </c:backWall>
    <c:plotArea>
      <c:layout>
        <c:manualLayout>
          <c:layoutTarget val="inner"/>
          <c:xMode val="edge"/>
          <c:yMode val="edge"/>
          <c:x val="0.11439977662265648"/>
          <c:y val="6.7503049962121225E-2"/>
          <c:w val="0.7270194099990791"/>
          <c:h val="0.8102384991411211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rgbClr val="2F527D"/>
            </a:solidFill>
            <a:ln w="0"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8.7299788715708079E-3"/>
                  <c:y val="-1.62606412371203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138934415350112E-3"/>
                  <c:y val="3.87978750874233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4232164961022034E-3"/>
                  <c:y val="-9.440040003264051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037276797609658E-2"/>
                  <c:y val="-1.015948370408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 01.01.2015              628,3 млн. руб.</c:v>
                </c:pt>
                <c:pt idx="1">
                  <c:v>на 01.01.2016              628,3 млн. руб.</c:v>
                </c:pt>
                <c:pt idx="2">
                  <c:v>на 01.01.2017              674,0 млн. руб.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95</c:v>
                </c:pt>
                <c:pt idx="1">
                  <c:v>85</c:v>
                </c:pt>
                <c:pt idx="2">
                  <c:v>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Кредиты, полученные от кредитных организаций</c:v>
                </c:pt>
              </c:strCache>
            </c:strRef>
          </c:tx>
          <c:spPr>
            <a:solidFill>
              <a:srgbClr val="81C0FF"/>
            </a:solidFill>
            <a:ln w="0">
              <a:solidFill>
                <a:schemeClr val="tx1"/>
              </a:solidFill>
            </a:ln>
            <a:effectLst>
              <a:outerShdw algn="ctr" rotWithShape="0">
                <a:srgbClr val="92D050"/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dLbl>
              <c:idx val="0"/>
              <c:layout>
                <c:manualLayout>
                  <c:x val="3.64171657630515E-3"/>
                  <c:y val="-0.105249802815814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0420779205457011E-3"/>
                  <c:y val="-0.118550656704105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6134136521704077E-3"/>
                  <c:y val="-8.9941019777694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037276797609658E-2"/>
                  <c:y val="-2.92987388865624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scene3d>
                <a:camera prst="orthographicFront"/>
                <a:lightRig rig="threePt" dir="t"/>
              </a:scene3d>
              <a:sp3d>
                <a:bevelB/>
              </a:sp3d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 01.01.2015              628,3 млн. руб.</c:v>
                </c:pt>
                <c:pt idx="1">
                  <c:v>на 01.01.2016              628,3 млн. руб.</c:v>
                </c:pt>
                <c:pt idx="2">
                  <c:v>на 01.01.2017              674,0 млн. руб.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460</c:v>
                </c:pt>
                <c:pt idx="1">
                  <c:v>510</c:v>
                </c:pt>
                <c:pt idx="2">
                  <c:v>614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Муниципальные гарантии</c:v>
                </c:pt>
              </c:strCache>
            </c:strRef>
          </c:tx>
          <c:spPr>
            <a:solidFill>
              <a:srgbClr val="FFFF6D"/>
            </a:solidFill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6.0816990064204383E-3"/>
                  <c:y val="-1.2253157962020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 01.01.2015              628,3 млн. руб.</c:v>
                </c:pt>
                <c:pt idx="1">
                  <c:v>на 01.01.2016              628,3 млн. руб.</c:v>
                </c:pt>
                <c:pt idx="2">
                  <c:v>на 01.01.2017              674,0 млн. руб.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73.3</c:v>
                </c:pt>
                <c:pt idx="1">
                  <c:v>33.299999999999997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shape val="box"/>
        <c:axId val="175584768"/>
        <c:axId val="175586304"/>
        <c:axId val="0"/>
      </c:bar3DChart>
      <c:catAx>
        <c:axId val="175584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75586304"/>
        <c:crosses val="autoZero"/>
        <c:auto val="0"/>
        <c:lblAlgn val="ctr"/>
        <c:lblOffset val="100"/>
        <c:noMultiLvlLbl val="0"/>
      </c:catAx>
      <c:valAx>
        <c:axId val="175586304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ru-RU"/>
          </a:p>
        </c:txPr>
        <c:crossAx val="175584768"/>
        <c:crosses val="autoZero"/>
        <c:crossBetween val="between"/>
      </c:valAx>
      <c:spPr>
        <a:noFill/>
        <a:ln cmpd="sng"/>
      </c:spPr>
    </c:plotArea>
    <c:legend>
      <c:legendPos val="r"/>
      <c:layout>
        <c:manualLayout>
          <c:xMode val="edge"/>
          <c:yMode val="edge"/>
          <c:x val="0.82753450915241811"/>
          <c:y val="0.29717970551538608"/>
          <c:w val="0.17246549084758173"/>
          <c:h val="0.55931471806190747"/>
        </c:manualLayout>
      </c:layout>
      <c:overlay val="0"/>
      <c:spPr>
        <a:ln>
          <a:noFill/>
        </a:ln>
      </c:spPr>
      <c:txPr>
        <a:bodyPr/>
        <a:lstStyle/>
        <a:p>
          <a:pPr>
            <a:defRPr sz="12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BD"/>
    </a:solidFill>
    <a:ln w="57150">
      <a:solidFill>
        <a:schemeClr val="accent1"/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2090118666526843"/>
          <c:w val="0.99441486475662866"/>
          <c:h val="0.806002625662226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solidFill>
                <a:srgbClr val="97CBFF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8F2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C9E7A7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676E4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7964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AC74D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.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Плата за негативное воздействие на окружающую среду</c:v>
                </c:pt>
                <c:pt idx="6">
                  <c:v>Доходы от использования имущества, находящегося в государственной и муниципальной собственности</c:v>
                </c:pt>
                <c:pt idx="7">
                  <c:v>Прочие доходы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 formatCode="#,##0.00">
                  <c:v>2058.9</c:v>
                </c:pt>
                <c:pt idx="1">
                  <c:v>362.2</c:v>
                </c:pt>
                <c:pt idx="2">
                  <c:v>223.4</c:v>
                </c:pt>
                <c:pt idx="3">
                  <c:v>729.1</c:v>
                </c:pt>
                <c:pt idx="4">
                  <c:v>64.5</c:v>
                </c:pt>
                <c:pt idx="5">
                  <c:v>97</c:v>
                </c:pt>
                <c:pt idx="6">
                  <c:v>570</c:v>
                </c:pt>
                <c:pt idx="7">
                  <c:v>350.4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solidFill>
          <a:srgbClr val="FFFFBD"/>
        </a:solidFill>
        <a:ln>
          <a:noFill/>
        </a:ln>
      </c:spPr>
    </c:plotArea>
    <c:plotVisOnly val="1"/>
    <c:dispBlanksAs val="zero"/>
    <c:showDLblsOverMax val="0"/>
  </c:chart>
  <c:spPr>
    <a:solidFill>
      <a:srgbClr val="FFFFBD"/>
    </a:solidFill>
    <a:ln w="57150">
      <a:solidFill>
        <a:schemeClr val="accent1"/>
      </a:solidFill>
    </a:ln>
    <a:scene3d>
      <a:camera prst="orthographicFront"/>
      <a:lightRig rig="threePt" dir="t"/>
    </a:scene3d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6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384068064520123E-2"/>
          <c:y val="2.0749328505982996E-2"/>
          <c:w val="0.79456767527103522"/>
          <c:h val="0.891274426298312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7FD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72A2DC"/>
              </a:solidFill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AC090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C9E7A7"/>
              </a:solidFill>
              <a:ln>
                <a:solidFill>
                  <a:srgbClr val="C9E7A7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0"/>
              <c:layout>
                <c:manualLayout>
                  <c:x val="0.12202299770754615"/>
                  <c:y val="0.20583129652260859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800" b="1"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7413745146491622"/>
                  <c:y val="-0.1944818631263192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0624595484925746E-2"/>
                  <c:y val="-0.2512409886555814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Кредиты кредитных организаций</c:v>
                </c:pt>
                <c:pt idx="1">
                  <c:v>Бюджетные кредиты</c:v>
                </c:pt>
                <c:pt idx="2">
                  <c:v>Муниципальные гарантии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510</c:v>
                </c:pt>
                <c:pt idx="1">
                  <c:v>85</c:v>
                </c:pt>
                <c:pt idx="2">
                  <c:v>33.299999999999997</c:v>
                </c:pt>
              </c:numCache>
            </c:numRef>
          </c:val>
          <c:extLst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Кредиты кредитных организаций</c:v>
                </c:pt>
                <c:pt idx="1">
                  <c:v>Бюджетные кредиты</c:v>
                </c:pt>
                <c:pt idx="2">
                  <c:v>Муниципальные гарантии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1200" b="0"/>
            </a:pPr>
            <a:endParaRPr lang="ru-RU"/>
          </a:p>
        </c:txPr>
      </c:legendEntry>
      <c:layout>
        <c:manualLayout>
          <c:xMode val="edge"/>
          <c:yMode val="edge"/>
          <c:x val="1.5585817845636203E-2"/>
          <c:y val="0.80539932291473781"/>
          <c:w val="0.67891737227609628"/>
          <c:h val="0.16519692256415955"/>
        </c:manualLayout>
      </c:layout>
      <c:overlay val="0"/>
      <c:spPr>
        <a:ln>
          <a:noFill/>
        </a:ln>
      </c:spPr>
      <c:txPr>
        <a:bodyPr/>
        <a:lstStyle/>
        <a:p>
          <a:pPr>
            <a:defRPr sz="1200" b="0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38100" cap="rnd" cmpd="sng">
      <a:solidFill>
        <a:srgbClr val="72A2DC"/>
      </a:solidFill>
      <a:prstDash val="solid"/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6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596453469422468"/>
          <c:y val="9.0804699457087046E-4"/>
          <c:w val="0.78808125429846376"/>
          <c:h val="0.909293343263642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7FD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72A2DC"/>
              </a:solidFill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AC090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0"/>
              <c:layout>
                <c:manualLayout>
                  <c:x val="1.4876678643782195E-2"/>
                  <c:y val="0.2539618368878081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2000" b="1"/>
                    </a:pPr>
                    <a:r>
                      <a:rPr lang="ru-RU" sz="2000" b="1" dirty="0" smtClean="0"/>
                      <a:t>91,1</a:t>
                    </a:r>
                    <a:r>
                      <a:rPr lang="en-US" sz="2000" b="1" dirty="0" smtClean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499140720475503"/>
                      <c:h val="9.5883305734988877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0538886624778716"/>
                  <c:y val="-0.2476916145119678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8,9</a:t>
                    </a:r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91.097922848664695</c:v>
                </c:pt>
                <c:pt idx="1">
                  <c:v>8.9020771513353125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1400" b="0"/>
            </a:pPr>
            <a:endParaRPr lang="ru-RU"/>
          </a:p>
        </c:txPr>
      </c:legendEntry>
      <c:layout>
        <c:manualLayout>
          <c:xMode val="edge"/>
          <c:yMode val="edge"/>
          <c:x val="2.9766440881568716E-2"/>
          <c:y val="0.79284731149801713"/>
          <c:w val="0.6591064504853853"/>
          <c:h val="0.19024098733297712"/>
        </c:manualLayout>
      </c:layout>
      <c:overlay val="0"/>
      <c:txPr>
        <a:bodyPr/>
        <a:lstStyle/>
        <a:p>
          <a:pPr>
            <a:defRPr sz="1400" b="0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57150" cap="rnd" cmpd="sng">
      <a:solidFill>
        <a:srgbClr val="72A2DC"/>
      </a:solidFill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объема муниципального долга, млн. руб.</c:v>
                </c:pt>
              </c:strCache>
            </c:strRef>
          </c:tx>
          <c:spPr>
            <a:ln w="44450" cap="sq" cmpd="sng">
              <a:solidFill>
                <a:srgbClr val="72A2DC"/>
              </a:solidFill>
              <a:prstDash val="solid"/>
            </a:ln>
          </c:spPr>
          <c:marker>
            <c:symbol val="circle"/>
            <c:size val="12"/>
            <c:spPr>
              <a:solidFill>
                <a:srgbClr val="C00000"/>
              </a:solidFill>
              <a:ln>
                <a:solidFill>
                  <a:srgbClr val="72A2DC"/>
                </a:solidFill>
              </a:ln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marker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628.29999999999995</c:v>
                </c:pt>
                <c:pt idx="1">
                  <c:v>628.29999999999995</c:v>
                </c:pt>
                <c:pt idx="2">
                  <c:v>674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117632"/>
        <c:axId val="174119168"/>
      </c:lineChart>
      <c:catAx>
        <c:axId val="174117632"/>
        <c:scaling>
          <c:orientation val="minMax"/>
        </c:scaling>
        <c:delete val="0"/>
        <c:axPos val="b"/>
        <c:minorGridlines/>
        <c:numFmt formatCode="General" sourceLinked="0"/>
        <c:majorTickMark val="none"/>
        <c:minorTickMark val="cross"/>
        <c:tickLblPos val="low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174119168"/>
        <c:crossesAt val="0"/>
        <c:auto val="1"/>
        <c:lblAlgn val="ctr"/>
        <c:lblOffset val="100"/>
        <c:tickLblSkip val="1"/>
        <c:noMultiLvlLbl val="0"/>
      </c:catAx>
      <c:valAx>
        <c:axId val="174119168"/>
        <c:scaling>
          <c:orientation val="minMax"/>
          <c:max val="90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.0" sourceLinked="1"/>
        <c:majorTickMark val="out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174117632"/>
        <c:crossesAt val="1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/>
            </a:pPr>
            <a:endParaRPr lang="ru-RU"/>
          </a:p>
        </c:txPr>
      </c:legendEntry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spPr>
    <a:noFill/>
    <a:ln w="38100">
      <a:noFill/>
      <a:prstDash val="solid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90"/>
      <c:rotY val="70"/>
      <c:depthPercent val="6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/>
        </a:solidFill>
        <a:effectLst>
          <a:outerShdw algn="ctr" rotWithShape="0">
            <a:schemeClr val="bg1"/>
          </a:outerShdw>
        </a:effectLst>
        <a:scene3d>
          <a:camera prst="orthographicFront"/>
          <a:lightRig rig="threePt" dir="t"/>
        </a:scene3d>
        <a:sp3d prstMaterial="clear"/>
      </c:spPr>
    </c:sideWall>
    <c:backWall>
      <c:thickness val="0"/>
      <c:spPr>
        <a:solidFill>
          <a:schemeClr val="bg1"/>
        </a:solidFill>
        <a:effectLst>
          <a:outerShdw algn="ctr" rotWithShape="0">
            <a:schemeClr val="bg1"/>
          </a:outerShdw>
        </a:effectLst>
        <a:scene3d>
          <a:camera prst="orthographicFront"/>
          <a:lightRig rig="threePt" dir="t"/>
        </a:scene3d>
        <a:sp3d prstMaterial="clear"/>
      </c:spPr>
    </c:backWall>
    <c:plotArea>
      <c:layout>
        <c:manualLayout>
          <c:layoutTarget val="inner"/>
          <c:xMode val="edge"/>
          <c:yMode val="edge"/>
          <c:x val="7.1309990980286564E-2"/>
          <c:y val="1.9833000224067886E-2"/>
          <c:w val="0.71396210606228938"/>
          <c:h val="0.7605420254531275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 prstMaterial="softEdge"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 prstMaterial="softEdge">
                <a:bevelT w="165100" prst="coolSlant"/>
              </a:sp3d>
            </c:spPr>
          </c:dPt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7.8532940784357165E-3"/>
                  <c:y val="6.7638949207663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5089415677004913E-5"/>
                  <c:y val="5.8656408173128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0498287384264269E-3"/>
                  <c:y val="5.8956412250490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8850636181667195E-3"/>
                  <c:y val="4.6503250480586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138703985809487E-2"/>
                  <c:y val="2.0675779758103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7688712553595741E-2"/>
                  <c:y val="1.8368329444876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51590564011417E-2"/>
                  <c:y val="-3.1156720406460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 rot="0" vert="horz" anchor="ctr" anchorCtr="0"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Налог на совокупный доход</c:v>
                </c:pt>
                <c:pt idx="3">
                  <c:v>Налог на имущество</c:v>
                </c:pt>
                <c:pt idx="4">
                  <c:v>Государственная  пошлина</c:v>
                </c:pt>
                <c:pt idx="5">
                  <c:v>Прочие налоговые доходы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1946.5</c:v>
                </c:pt>
                <c:pt idx="1">
                  <c:v>901.6</c:v>
                </c:pt>
                <c:pt idx="2">
                  <c:v>368.9</c:v>
                </c:pt>
                <c:pt idx="3">
                  <c:v>222.3</c:v>
                </c:pt>
                <c:pt idx="4">
                  <c:v>68.400000000000006</c:v>
                </c:pt>
                <c:pt idx="5">
                  <c:v>15.2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год (план)</c:v>
                </c:pt>
              </c:strCache>
            </c:strRef>
          </c:tx>
          <c:spPr>
            <a:solidFill>
              <a:srgbClr val="558ED5"/>
            </a:solidFill>
            <a:scene3d>
              <a:camera prst="orthographicFront"/>
              <a:lightRig rig="threePt" dir="t"/>
            </a:scene3d>
            <a:sp3d prstMaterial="softEdge">
              <a:bevelT/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6.5228157323385912E-3"/>
                  <c:y val="6.6509632113453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1069014930544441E-3"/>
                  <c:y val="4.4404531183777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1103013036216315E-3"/>
                  <c:y val="4.9455036234282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65901528832013E-2"/>
                  <c:y val="4.6768466055212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199294240376305E-3"/>
                  <c:y val="2.0675592723142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7.0115796926518521E-3"/>
                  <c:y val="1.8190833266935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9031361187788361E-2"/>
                  <c:y val="-3.1214438956620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 rot="0" vert="horz"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Налог на совокупный доход</c:v>
                </c:pt>
                <c:pt idx="3">
                  <c:v>Налог на имущество</c:v>
                </c:pt>
                <c:pt idx="4">
                  <c:v>Государственная  пошлина</c:v>
                </c:pt>
                <c:pt idx="5">
                  <c:v>Прочие налоговые доходы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2028.4</c:v>
                </c:pt>
                <c:pt idx="1">
                  <c:v>711.8</c:v>
                </c:pt>
                <c:pt idx="2">
                  <c:v>353.8</c:v>
                </c:pt>
                <c:pt idx="3">
                  <c:v>213.6</c:v>
                </c:pt>
                <c:pt idx="4">
                  <c:v>61.4</c:v>
                </c:pt>
                <c:pt idx="5">
                  <c:v>15.4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 год (факт)</c:v>
                </c:pt>
              </c:strCache>
            </c:strRef>
          </c:tx>
          <c:spPr>
            <a:solidFill>
              <a:srgbClr val="C6D9F1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1957240155990201E-2"/>
                  <c:y val="5.4632912093194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4839650584963253E-3"/>
                  <c:y val="5.4802926872696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9891923496259362E-3"/>
                  <c:y val="4.5556666543223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9893100389975502E-3"/>
                  <c:y val="4.5471565635991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4839650584963253E-3"/>
                  <c:y val="1.7137452366871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1957240155990201E-2"/>
                  <c:y val="1.2216562544303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anchor="ctr" anchorCtr="1"/>
              <a:lstStyle/>
              <a:p>
                <a:pPr>
                  <a:defRPr sz="14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Налог на совокупный доход</c:v>
                </c:pt>
                <c:pt idx="3">
                  <c:v>Налог на имущество</c:v>
                </c:pt>
                <c:pt idx="4">
                  <c:v>Государственная  пошлина</c:v>
                </c:pt>
                <c:pt idx="5">
                  <c:v>Прочие налоговые доходы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2058.9</c:v>
                </c:pt>
                <c:pt idx="1">
                  <c:v>729.1</c:v>
                </c:pt>
                <c:pt idx="2">
                  <c:v>362.2</c:v>
                </c:pt>
                <c:pt idx="3">
                  <c:v>223.4</c:v>
                </c:pt>
                <c:pt idx="4">
                  <c:v>64.5</c:v>
                </c:pt>
                <c:pt idx="5">
                  <c:v>20.100000000000001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gapDepth val="128"/>
        <c:shape val="box"/>
        <c:axId val="31691904"/>
        <c:axId val="31693824"/>
        <c:axId val="97472000"/>
      </c:bar3DChart>
      <c:dateAx>
        <c:axId val="316919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 rot="1500000" anchor="b" anchorCtr="1"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1693824"/>
        <c:crosses val="autoZero"/>
        <c:auto val="0"/>
        <c:lblOffset val="100"/>
        <c:baseTimeUnit val="days"/>
        <c:majorUnit val="1"/>
      </c:dateAx>
      <c:valAx>
        <c:axId val="31693824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1691904"/>
        <c:crossesAt val="1"/>
        <c:crossBetween val="between"/>
      </c:valAx>
      <c:serAx>
        <c:axId val="97472000"/>
        <c:scaling>
          <c:orientation val="minMax"/>
        </c:scaling>
        <c:delete val="0"/>
        <c:axPos val="b"/>
        <c:majorTickMark val="out"/>
        <c:minorTickMark val="none"/>
        <c:tickLblPos val="nextTo"/>
        <c:crossAx val="31693824"/>
        <c:crosses val="autoZero"/>
      </c:serAx>
      <c:spPr>
        <a:noFill/>
        <a:ln w="25400">
          <a:noFill/>
        </a:ln>
        <a:effectLst/>
        <a:scene3d>
          <a:camera prst="orthographicFront"/>
          <a:lightRig rig="threePt" dir="t"/>
        </a:scene3d>
        <a:sp3d prstMaterial="clear">
          <a:bevelT/>
        </a:sp3d>
      </c:spPr>
    </c:plotArea>
    <c:plotVisOnly val="1"/>
    <c:dispBlanksAs val="gap"/>
    <c:showDLblsOverMax val="0"/>
  </c:chart>
  <c:spPr>
    <a:gradFill>
      <a:gsLst>
        <a:gs pos="0">
          <a:schemeClr val="tx2">
            <a:lumMod val="40000"/>
            <a:lumOff val="60000"/>
          </a:schemeClr>
        </a:gs>
        <a:gs pos="50000">
          <a:schemeClr val="bg1"/>
        </a:gs>
        <a:gs pos="100000">
          <a:srgbClr val="FFFFBD"/>
        </a:gs>
      </a:gsLst>
      <a:lin ang="16200000" scaled="1"/>
    </a:gradFill>
    <a:ln w="57150">
      <a:solidFill>
        <a:schemeClr val="accent1"/>
      </a:solidFill>
      <a:round/>
    </a:ln>
    <a:effectLst>
      <a:glow>
        <a:schemeClr val="accent3">
          <a:satMod val="175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90"/>
      <c:rotY val="90"/>
      <c:depthPercent val="7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/>
        </a:solidFill>
        <a:effectLst>
          <a:outerShdw algn="ctr" rotWithShape="0">
            <a:schemeClr val="bg1"/>
          </a:outerShdw>
        </a:effectLst>
        <a:scene3d>
          <a:camera prst="orthographicFront"/>
          <a:lightRig rig="threePt" dir="t"/>
        </a:scene3d>
        <a:sp3d prstMaterial="clear"/>
      </c:spPr>
    </c:sideWall>
    <c:backWall>
      <c:thickness val="0"/>
      <c:spPr>
        <a:solidFill>
          <a:schemeClr val="bg1"/>
        </a:solidFill>
        <a:ln w="25400">
          <a:noFill/>
        </a:ln>
        <a:effectLst>
          <a:outerShdw algn="ctr" rotWithShape="0">
            <a:schemeClr val="bg1"/>
          </a:outerShdw>
        </a:effectLst>
        <a:scene3d>
          <a:camera prst="orthographicFront"/>
          <a:lightRig rig="threePt" dir="t"/>
        </a:scene3d>
        <a:sp3d prstMaterial="clear"/>
      </c:spPr>
    </c:backWall>
    <c:plotArea>
      <c:layout>
        <c:manualLayout>
          <c:layoutTarget val="inner"/>
          <c:xMode val="edge"/>
          <c:yMode val="edge"/>
          <c:x val="7.1863258362914142E-2"/>
          <c:y val="2.9943993997071164E-2"/>
          <c:w val="0.72587950154900827"/>
          <c:h val="0.754818144981373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 prstMaterial="softEdge"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 prstMaterial="softEdge">
                <a:bevelT w="165100" prst="coolSlant"/>
              </a:sp3d>
            </c:spPr>
          </c:dPt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8.3433352578310971E-3"/>
                  <c:y val="5.3386885183352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9379759261721379E-3"/>
                  <c:y val="5.8656408173128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805363156370604E-3"/>
                  <c:y val="4.7079692230231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5757775547707811E-3"/>
                  <c:y val="6.3130845543910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6991591098256846E-3"/>
                  <c:y val="4.9179907806727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9.4283695254261373E-3"/>
                  <c:y val="3.7371081477291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7695064847075282E-3"/>
                  <c:y val="5.4355726281067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 rot="0" vert="horz" anchor="ctr" anchorCtr="0"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Арендная плата за земли и имущество</c:v>
                </c:pt>
                <c:pt idx="1">
                  <c:v>Доходы от продажи материальных и немат. активов</c:v>
                </c:pt>
                <c:pt idx="2">
                  <c:v>Поступления за размещение временных сооружений</c:v>
                </c:pt>
                <c:pt idx="3">
                  <c:v>Плата за негативное воздействие на окр. среду</c:v>
                </c:pt>
                <c:pt idx="4">
                  <c:v>Штрафы, санкции, возмещение ущерба</c:v>
                </c:pt>
                <c:pt idx="5">
                  <c:v>Доходы от прибыли МУПов</c:v>
                </c:pt>
                <c:pt idx="6">
                  <c:v>Прочие 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433.5</c:v>
                </c:pt>
                <c:pt idx="1">
                  <c:v>204.7</c:v>
                </c:pt>
                <c:pt idx="2">
                  <c:v>66.3</c:v>
                </c:pt>
                <c:pt idx="3">
                  <c:v>79.2</c:v>
                </c:pt>
                <c:pt idx="4">
                  <c:v>70.400000000000006</c:v>
                </c:pt>
                <c:pt idx="5">
                  <c:v>37.1</c:v>
                </c:pt>
                <c:pt idx="6">
                  <c:v>71.7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год (план)</c:v>
                </c:pt>
              </c:strCache>
            </c:strRef>
          </c:tx>
          <c:spPr>
            <a:solidFill>
              <a:srgbClr val="558ED5"/>
            </a:solidFill>
            <a:scene3d>
              <a:camera prst="orthographicFront"/>
              <a:lightRig rig="threePt" dir="t"/>
            </a:scene3d>
            <a:sp3d prstMaterial="softEdge">
              <a:bevelT/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8.7976335962670817E-3"/>
                  <c:y val="5.3963701002918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79969620861796E-2"/>
                  <c:y val="4.9155219191881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7454882062284518E-3"/>
                  <c:y val="5.4205724242386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294304275845489E-3"/>
                  <c:y val="6.1020530079523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9548228703185987E-3"/>
                  <c:y val="5.6305752783921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2637621320763993E-3"/>
                  <c:y val="1.9297865465761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6.0205059182859462E-3"/>
                  <c:y val="6.1423964490290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 rot="0" vert="horz"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Арендная плата за земли и имущество</c:v>
                </c:pt>
                <c:pt idx="1">
                  <c:v>Доходы от продажи материальных и немат. активов</c:v>
                </c:pt>
                <c:pt idx="2">
                  <c:v>Поступления за размещение временных сооружений</c:v>
                </c:pt>
                <c:pt idx="3">
                  <c:v>Плата за негативное воздействие на окр. среду</c:v>
                </c:pt>
                <c:pt idx="4">
                  <c:v>Штрафы, санкции, возмещение ущерба</c:v>
                </c:pt>
                <c:pt idx="5">
                  <c:v>Доходы от прибыли МУПов</c:v>
                </c:pt>
                <c:pt idx="6">
                  <c:v>Прочие неналоговые доходы</c:v>
                </c:pt>
              </c:strCache>
            </c:strRef>
          </c:cat>
          <c:val>
            <c:numRef>
              <c:f>Лист1!$C$2:$C$8</c:f>
              <c:numCache>
                <c:formatCode>#,##0.0</c:formatCode>
                <c:ptCount val="7"/>
                <c:pt idx="0">
                  <c:v>434.2</c:v>
                </c:pt>
                <c:pt idx="1">
                  <c:v>194.1</c:v>
                </c:pt>
                <c:pt idx="2">
                  <c:v>88.5</c:v>
                </c:pt>
                <c:pt idx="3">
                  <c:v>96.1</c:v>
                </c:pt>
                <c:pt idx="4">
                  <c:v>76.099999999999994</c:v>
                </c:pt>
                <c:pt idx="5">
                  <c:v>8</c:v>
                </c:pt>
                <c:pt idx="6">
                  <c:v>60.6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 год (факт)</c:v>
                </c:pt>
              </c:strCache>
            </c:strRef>
          </c:tx>
          <c:spPr>
            <a:solidFill>
              <a:srgbClr val="C6D9F1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9.3715680042836778E-3"/>
                  <c:y val="6.6509632113453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5177184320139294E-3"/>
                  <c:y val="6.4304302888904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321474298848398E-3"/>
                  <c:y val="5.2682698555379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1317075880458256E-3"/>
                  <c:y val="6.4474317668407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5177184320139294E-3"/>
                  <c:y val="5.5142956431702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0952676478569776E-2"/>
                  <c:y val="2.2824981231861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7.0872134425865249E-3"/>
                  <c:y val="5.7008256097246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anchor="ctr" anchorCtr="1"/>
              <a:lstStyle/>
              <a:p>
                <a:pPr>
                  <a:defRPr sz="14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Арендная плата за земли и имущество</c:v>
                </c:pt>
                <c:pt idx="1">
                  <c:v>Доходы от продажи материальных и немат. активов</c:v>
                </c:pt>
                <c:pt idx="2">
                  <c:v>Поступления за размещение временных сооружений</c:v>
                </c:pt>
                <c:pt idx="3">
                  <c:v>Плата за негативное воздействие на окр. среду</c:v>
                </c:pt>
                <c:pt idx="4">
                  <c:v>Штрафы, санкции, возмещение ущерба</c:v>
                </c:pt>
                <c:pt idx="5">
                  <c:v>Доходы от прибыли МУПов</c:v>
                </c:pt>
                <c:pt idx="6">
                  <c:v>Прочие неналоговые доходы</c:v>
                </c:pt>
              </c:strCache>
            </c:strRef>
          </c:cat>
          <c:val>
            <c:numRef>
              <c:f>Лист1!$D$2:$D$8</c:f>
              <c:numCache>
                <c:formatCode>#,##0.0</c:formatCode>
                <c:ptCount val="7"/>
                <c:pt idx="0">
                  <c:v>442</c:v>
                </c:pt>
                <c:pt idx="1">
                  <c:v>207.4</c:v>
                </c:pt>
                <c:pt idx="2">
                  <c:v>98.4</c:v>
                </c:pt>
                <c:pt idx="3">
                  <c:v>97</c:v>
                </c:pt>
                <c:pt idx="4">
                  <c:v>81.900000000000006</c:v>
                </c:pt>
                <c:pt idx="5">
                  <c:v>8.1</c:v>
                </c:pt>
                <c:pt idx="6">
                  <c:v>62.5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gapDepth val="148"/>
        <c:shape val="box"/>
        <c:axId val="97069696"/>
        <c:axId val="97464704"/>
        <c:axId val="97430592"/>
      </c:bar3DChart>
      <c:catAx>
        <c:axId val="970696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900000" anchor="t" anchorCtr="0"/>
          <a:lstStyle/>
          <a:p>
            <a:pPr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7464704"/>
        <c:crosses val="autoZero"/>
        <c:auto val="1"/>
        <c:lblAlgn val="ctr"/>
        <c:lblOffset val="100"/>
        <c:tickLblSkip val="1"/>
        <c:noMultiLvlLbl val="0"/>
      </c:catAx>
      <c:valAx>
        <c:axId val="97464704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7069696"/>
        <c:crossesAt val="1"/>
        <c:crossBetween val="between"/>
      </c:valAx>
      <c:serAx>
        <c:axId val="97430592"/>
        <c:scaling>
          <c:orientation val="minMax"/>
        </c:scaling>
        <c:delete val="0"/>
        <c:axPos val="b"/>
        <c:majorTickMark val="out"/>
        <c:minorTickMark val="none"/>
        <c:tickLblPos val="nextTo"/>
        <c:crossAx val="97464704"/>
        <c:crosses val="autoZero"/>
      </c:serAx>
      <c:spPr>
        <a:gradFill>
          <a:gsLst>
            <a:gs pos="0">
              <a:srgbClr val="C6D9F1"/>
            </a:gs>
            <a:gs pos="46000">
              <a:srgbClr val="EBF3FB"/>
            </a:gs>
            <a:gs pos="100000">
              <a:srgbClr val="C6D9F1"/>
            </a:gs>
          </a:gsLst>
          <a:lin ang="16200000" scaled="1"/>
        </a:gradFill>
        <a:ln w="25400">
          <a:noFill/>
        </a:ln>
        <a:effectLst/>
        <a:scene3d>
          <a:camera prst="orthographicFront"/>
          <a:lightRig rig="threePt" dir="t"/>
        </a:scene3d>
        <a:sp3d prstMaterial="clear"/>
      </c:spPr>
    </c:plotArea>
    <c:plotVisOnly val="1"/>
    <c:dispBlanksAs val="gap"/>
    <c:showDLblsOverMax val="0"/>
  </c:chart>
  <c:spPr>
    <a:gradFill>
      <a:gsLst>
        <a:gs pos="0">
          <a:srgbClr val="97CBFF"/>
        </a:gs>
        <a:gs pos="50000">
          <a:srgbClr val="EBF3FB"/>
        </a:gs>
        <a:gs pos="100000">
          <a:srgbClr val="FFFFBD"/>
        </a:gs>
      </a:gsLst>
      <a:lin ang="16200000" scaled="1"/>
    </a:gradFill>
    <a:ln w="57150">
      <a:solidFill>
        <a:schemeClr val="accent1"/>
      </a:solidFill>
      <a:round/>
    </a:ln>
    <a:effectLst>
      <a:glow>
        <a:schemeClr val="accent3">
          <a:satMod val="175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hPercent val="100"/>
      <c:rotY val="2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432145105570263E-3"/>
          <c:y val="5.6104527936784269E-2"/>
          <c:w val="0.9249805448538202"/>
          <c:h val="0.863145990029133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12"/>
          <c:dPt>
            <c:idx val="0"/>
            <c:bubble3D val="0"/>
            <c:spPr>
              <a:solidFill>
                <a:srgbClr val="81C0FF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17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explosion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explosion val="20"/>
            <c:spPr>
              <a:solidFill>
                <a:srgbClr val="00CC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explosion val="30"/>
            <c:spPr>
              <a:solidFill>
                <a:srgbClr val="6600FF"/>
              </a:solidFill>
              <a:ln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676E4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7964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AC74D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Субвенции
</a:t>
                    </a:r>
                    <a:r>
                      <a:rPr lang="ru-RU" smtClean="0"/>
                      <a:t>65,7%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1803427264695455E-2"/>
                  <c:y val="0.1178750440885719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FFFF00"/>
                        </a:solidFill>
                      </a:defRPr>
                    </a:pPr>
                    <a:r>
                      <a:rPr lang="ru-RU" dirty="0"/>
                      <a:t>Субсидии</a:t>
                    </a:r>
                    <a:r>
                      <a:rPr lang="ru-RU"/>
                      <a:t>
</a:t>
                    </a:r>
                    <a:r>
                      <a:rPr lang="ru-RU" smtClean="0"/>
                      <a:t>27,0%</a:t>
                    </a:r>
                    <a:endParaRPr lang="ru-RU" dirty="0"/>
                  </a:p>
                </c:rich>
              </c:tx>
              <c:numFmt formatCode="0.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461696881563424"/>
                  <c:y val="6.548325928610490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2.6190211669602847E-2"/>
                  <c:y val="-0.15692781123295915"/>
                </c:manualLayout>
              </c:layout>
              <c:tx>
                <c:rich>
                  <a:bodyPr/>
                  <a:lstStyle/>
                  <a:p>
                    <a:pPr>
                      <a:defRPr sz="1100" b="1"/>
                    </a:pPr>
                    <a:r>
                      <a:rPr lang="ru-RU" sz="1100" dirty="0" smtClean="0"/>
                      <a:t>Возврат </a:t>
                    </a:r>
                    <a:r>
                      <a:rPr lang="ru-RU" sz="1100" dirty="0"/>
                      <a:t>целевых остатков межбюджетных трансфертов в областной бюджет
-</a:t>
                    </a:r>
                    <a:r>
                      <a:rPr lang="ru-RU" sz="1100" dirty="0" smtClean="0"/>
                      <a:t>0,1%</a:t>
                    </a:r>
                    <a:endParaRPr lang="ru-RU" sz="1100" dirty="0"/>
                  </a:p>
                </c:rich>
              </c:tx>
              <c:numFmt formatCode="0.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Субвенции</c:v>
                </c:pt>
                <c:pt idx="1">
                  <c:v>Иные межбюджетные трансферты</c:v>
                </c:pt>
                <c:pt idx="2">
                  <c:v>Субсидии</c:v>
                </c:pt>
                <c:pt idx="3">
                  <c:v>Дотации</c:v>
                </c:pt>
                <c:pt idx="4">
                  <c:v>Возврат целевых остатков межбюджетных трансфертов в областной бюджет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3173150</c:v>
                </c:pt>
                <c:pt idx="1">
                  <c:v>300013.5</c:v>
                </c:pt>
                <c:pt idx="2">
                  <c:v>1304252.2</c:v>
                </c:pt>
                <c:pt idx="3">
                  <c:v>59924.800000000003</c:v>
                </c:pt>
                <c:pt idx="4">
                  <c:v>-9361.4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solidFill>
          <a:srgbClr val="FFFFBD"/>
        </a:solidFill>
        <a:ln>
          <a:noFill/>
        </a:ln>
      </c:spPr>
    </c:plotArea>
    <c:plotVisOnly val="1"/>
    <c:dispBlanksAs val="zero"/>
    <c:showDLblsOverMax val="0"/>
  </c:chart>
  <c:spPr>
    <a:solidFill>
      <a:srgbClr val="FFFFBD"/>
    </a:solidFill>
    <a:ln w="66675">
      <a:solidFill>
        <a:schemeClr val="accent1"/>
      </a:solidFill>
    </a:ln>
    <a:scene3d>
      <a:camera prst="orthographicFront"/>
      <a:lightRig rig="threePt" dir="t"/>
    </a:scene3d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791848389115422E-2"/>
          <c:y val="5.842823019664483E-2"/>
          <c:w val="0.7270194099990791"/>
          <c:h val="0.8102384991411211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 </c:v>
                </c:pt>
              </c:strCache>
            </c:strRef>
          </c:tx>
          <c:spPr>
            <a:solidFill>
              <a:srgbClr val="97CBFF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7.1693705216132287E-3"/>
                  <c:y val="-2.5286720278943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7355867414912373E-3"/>
                  <c:y val="-2.6879135936462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3015771508676109E-3"/>
                  <c:y val="-1.9872613869114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037276797609658E-2"/>
                  <c:y val="-1.015948370408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</c:spPr>
            <c:txPr>
              <a:bodyPr/>
              <a:lstStyle/>
              <a:p>
                <a:pPr>
                  <a:defRPr sz="135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2015 год </c:v>
                </c:pt>
                <c:pt idx="1">
                  <c:v>2016 год (план)</c:v>
                </c:pt>
                <c:pt idx="2">
                  <c:v>2016 год (факт)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4635.3</c:v>
                </c:pt>
                <c:pt idx="1">
                  <c:v>4573.8999999999996</c:v>
                </c:pt>
                <c:pt idx="2">
                  <c:v>4556.5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межбюджетных трансфертов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algn="ctr" rotWithShape="0">
                <a:srgbClr val="92D050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6.8439775887593627E-3"/>
                  <c:y val="-6.70189067311609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602923071781547E-3"/>
                  <c:y val="-7.34569378331183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856515491052039E-3"/>
                  <c:y val="-4.76264745512607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037276797609658E-2"/>
                  <c:y val="-2.92987388865624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scene3d>
                <a:camera prst="orthographicFront"/>
                <a:lightRig rig="threePt" dir="t"/>
              </a:scene3d>
              <a:sp3d>
                <a:bevelB/>
              </a:sp3d>
            </c:spPr>
            <c:txPr>
              <a:bodyPr/>
              <a:lstStyle/>
              <a:p>
                <a:pPr>
                  <a:defRPr sz="135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2015 год </c:v>
                </c:pt>
                <c:pt idx="1">
                  <c:v>2016 год (план)</c:v>
                </c:pt>
                <c:pt idx="2">
                  <c:v>2016 год (факт)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3659.9</c:v>
                </c:pt>
                <c:pt idx="1">
                  <c:v>4788.8999999999996</c:v>
                </c:pt>
                <c:pt idx="2">
                  <c:v>4764.6000000000004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box"/>
        <c:axId val="167234176"/>
        <c:axId val="97911168"/>
        <c:axId val="0"/>
      </c:bar3DChart>
      <c:catAx>
        <c:axId val="167234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97911168"/>
        <c:crosses val="autoZero"/>
        <c:auto val="0"/>
        <c:lblAlgn val="ctr"/>
        <c:lblOffset val="100"/>
        <c:noMultiLvlLbl val="0"/>
      </c:catAx>
      <c:valAx>
        <c:axId val="97911168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ru-RU"/>
          </a:p>
        </c:txPr>
        <c:crossAx val="167234176"/>
        <c:crosses val="autoZero"/>
        <c:crossBetween val="between"/>
      </c:valAx>
      <c:spPr>
        <a:noFill/>
        <a:ln cmpd="sng"/>
      </c:spPr>
    </c:plotArea>
    <c:legend>
      <c:legendPos val="r"/>
      <c:layout>
        <c:manualLayout>
          <c:xMode val="edge"/>
          <c:yMode val="edge"/>
          <c:x val="0.78051401630988793"/>
          <c:y val="0.14267689768887468"/>
          <c:w val="0.21948598369011219"/>
          <c:h val="0.65927905029522471"/>
        </c:manualLayout>
      </c:layout>
      <c:overlay val="0"/>
      <c:spPr>
        <a:ln>
          <a:noFill/>
        </a:ln>
      </c:spPr>
      <c:txPr>
        <a:bodyPr/>
        <a:lstStyle/>
        <a:p>
          <a:pPr>
            <a:defRPr sz="15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E7"/>
    </a:solidFill>
    <a:ln w="57150">
      <a:solidFill>
        <a:schemeClr val="accent1"/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881093797880858E-2"/>
          <c:y val="5.567772163246229E-2"/>
          <c:w val="0.78619456876267457"/>
          <c:h val="0.7374062814569422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 счет собственных доходов</c:v>
                </c:pt>
              </c:strCache>
            </c:strRef>
          </c:tx>
          <c:spPr>
            <a:solidFill>
              <a:srgbClr val="97CB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2015 год </c:v>
                </c:pt>
                <c:pt idx="1">
                  <c:v>2016 год (план)</c:v>
                </c:pt>
                <c:pt idx="2">
                  <c:v>2016 год (факт)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55.9</c:v>
                </c:pt>
                <c:pt idx="1">
                  <c:v>48.9</c:v>
                </c:pt>
                <c:pt idx="2">
                  <c:v>48.9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 счет межбюджетных трансфертов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2015 год </c:v>
                </c:pt>
                <c:pt idx="1">
                  <c:v>2016 год (план)</c:v>
                </c:pt>
                <c:pt idx="2">
                  <c:v>2016 год (факт)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44.1</c:v>
                </c:pt>
                <c:pt idx="1">
                  <c:v>51.1</c:v>
                </c:pt>
                <c:pt idx="2">
                  <c:v>51.1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952896"/>
        <c:axId val="97954432"/>
        <c:axId val="0"/>
      </c:bar3DChart>
      <c:catAx>
        <c:axId val="97952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97954432"/>
        <c:crosses val="autoZero"/>
        <c:auto val="1"/>
        <c:lblAlgn val="ctr"/>
        <c:lblOffset val="100"/>
        <c:noMultiLvlLbl val="0"/>
      </c:catAx>
      <c:valAx>
        <c:axId val="979544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  <c:crossAx val="9795289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 rotWithShape="1">
      <a:gsLst>
        <a:gs pos="0">
          <a:srgbClr val="97CBFF"/>
        </a:gs>
        <a:gs pos="43000">
          <a:srgbClr val="FFFFDD"/>
        </a:gs>
        <a:gs pos="100000">
          <a:srgbClr val="97CBFF"/>
        </a:gs>
      </a:gsLst>
      <a:lin ang="16200000" scaled="1"/>
    </a:gradFill>
    <a:ln w="25400" cap="flat" cmpd="sng" algn="ctr">
      <a:solidFill>
        <a:schemeClr val="accent1"/>
      </a:solidFill>
      <a:prstDash val="solid"/>
    </a:ln>
    <a:effectLst/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342901234567895E-2"/>
          <c:y val="0.14546147445658805"/>
          <c:w val="0.82222731481481481"/>
          <c:h val="0.81451068833246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6"/>
          <c:dPt>
            <c:idx val="0"/>
            <c:bubble3D val="0"/>
            <c:spPr>
              <a:solidFill>
                <a:srgbClr val="97CBFF"/>
              </a:solidFill>
              <a:ln>
                <a:solidFill>
                  <a:srgbClr val="954ECA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bubble3D val="0"/>
            <c:spPr>
              <a:solidFill>
                <a:srgbClr val="F8F200"/>
              </a:solidFill>
              <a:ln>
                <a:solidFill>
                  <a:srgbClr val="0070C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3"/>
            <c:bubble3D val="0"/>
            <c:spPr>
              <a:solidFill>
                <a:srgbClr val="EE0000"/>
              </a:solidFill>
              <a:ln w="0">
                <a:solidFill>
                  <a:srgbClr val="FFFF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4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C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5"/>
            <c:bubble3D val="0"/>
            <c:spPr>
              <a:solidFill>
                <a:srgbClr val="F676E4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6"/>
            <c:bubble3D val="0"/>
            <c:spPr>
              <a:solidFill>
                <a:srgbClr val="7030A0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7"/>
            <c:bubble3D val="0"/>
            <c:spPr>
              <a:solidFill>
                <a:srgbClr val="F68426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3.3439043209876541E-2"/>
                  <c:y val="-2.051806827848944E-2"/>
                </c:manualLayout>
              </c:layout>
              <c:tx>
                <c:rich>
                  <a:bodyPr/>
                  <a:lstStyle/>
                  <a:p>
                    <a:r>
                      <a:rPr lang="en-US" sz="1700" b="1" smtClean="0"/>
                      <a:t>56,8</a:t>
                    </a:r>
                    <a:r>
                      <a:rPr lang="ru-RU" sz="1700" b="1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674305555555555E-2"/>
                  <c:y val="6.2675165518006629E-2"/>
                </c:manualLayout>
              </c:layout>
              <c:tx>
                <c:rich>
                  <a:bodyPr/>
                  <a:lstStyle/>
                  <a:p>
                    <a:r>
                      <a:rPr lang="en-US" sz="1700" b="1" dirty="0" smtClean="0"/>
                      <a:t>13,3</a:t>
                    </a:r>
                    <a:r>
                      <a:rPr lang="ru-RU" sz="1700" b="1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6528395061728389E-2"/>
                  <c:y val="-3.7340369132895242E-2"/>
                </c:manualLayout>
              </c:layout>
              <c:tx>
                <c:rich>
                  <a:bodyPr/>
                  <a:lstStyle/>
                  <a:p>
                    <a:r>
                      <a:rPr lang="en-US" sz="1700" b="1" dirty="0" smtClean="0"/>
                      <a:t>8,4</a:t>
                    </a:r>
                    <a:r>
                      <a:rPr lang="ru-RU" sz="1700" b="1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566087962962963E-2"/>
                  <c:y val="-3.6887151857377107E-2"/>
                </c:manualLayout>
              </c:layout>
              <c:tx>
                <c:rich>
                  <a:bodyPr/>
                  <a:lstStyle/>
                  <a:p>
                    <a:r>
                      <a:rPr lang="en-US" sz="1700" b="1" dirty="0" smtClean="0"/>
                      <a:t>12,2</a:t>
                    </a:r>
                    <a:r>
                      <a:rPr lang="ru-RU" sz="1700" b="1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700" b="1" smtClean="0"/>
                      <a:t>4,6</a:t>
                    </a:r>
                    <a:r>
                      <a:rPr lang="ru-RU" sz="1700" b="1" smtClean="0"/>
                      <a:t>%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615154320987654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700" b="1" dirty="0" smtClean="0"/>
                      <a:t>2,8</a:t>
                    </a:r>
                    <a:r>
                      <a:rPr lang="ru-RU" sz="1700" b="1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700" b="1" smtClean="0"/>
                      <a:t>0,3</a:t>
                    </a:r>
                    <a:r>
                      <a:rPr lang="ru-RU" sz="1700" b="1" smtClean="0"/>
                      <a:t>%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9762469135802468"/>
                  <c:y val="2.8184295207683487E-2"/>
                </c:manualLayout>
              </c:layout>
              <c:tx>
                <c:rich>
                  <a:bodyPr/>
                  <a:lstStyle/>
                  <a:p>
                    <a:r>
                      <a:rPr lang="en-US" sz="1700" b="1" dirty="0" smtClean="0"/>
                      <a:t>1,7</a:t>
                    </a:r>
                    <a:r>
                      <a:rPr lang="ru-RU" sz="1700" b="1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700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Физическая культура и спорт</c:v>
                </c:pt>
                <c:pt idx="7">
                  <c:v>Другие расходы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56.791580392872085</c:v>
                </c:pt>
                <c:pt idx="1">
                  <c:v>13.251654847603826</c:v>
                </c:pt>
                <c:pt idx="2">
                  <c:v>8.4035146066451372</c:v>
                </c:pt>
                <c:pt idx="3">
                  <c:v>12.205640965122143</c:v>
                </c:pt>
                <c:pt idx="4">
                  <c:v>4.5649118666251836</c:v>
                </c:pt>
                <c:pt idx="5">
                  <c:v>2.7797148405231145</c:v>
                </c:pt>
                <c:pt idx="6">
                  <c:v>0.31112207786634621</c:v>
                </c:pt>
                <c:pt idx="7">
                  <c:v>1.6918604027421655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Физическая культура и спорт</c:v>
                </c:pt>
                <c:pt idx="7">
                  <c:v>Другие расходы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5293.6</c:v>
                </c:pt>
                <c:pt idx="1">
                  <c:v>1235.2</c:v>
                </c:pt>
                <c:pt idx="2">
                  <c:v>783.3</c:v>
                </c:pt>
                <c:pt idx="3">
                  <c:v>1137.7</c:v>
                </c:pt>
                <c:pt idx="4">
                  <c:v>425.5</c:v>
                </c:pt>
                <c:pt idx="5">
                  <c:v>259.10000000000002</c:v>
                </c:pt>
                <c:pt idx="6">
                  <c:v>29</c:v>
                </c:pt>
                <c:pt idx="7">
                  <c:v>157.69999999999999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Столбец4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Физическая культура и спорт</c:v>
                </c:pt>
                <c:pt idx="7">
                  <c:v>Другие расходы</c:v>
                </c:pt>
              </c:strCache>
            </c:strRef>
          </c:cat>
          <c:val>
            <c:numRef>
              <c:f>Лист1!$D$2:$D$9</c:f>
              <c:numCache>
                <c:formatCode>0.0</c:formatCode>
                <c:ptCount val="8"/>
                <c:pt idx="0">
                  <c:v>9321.1</c:v>
                </c:pt>
                <c:pt idx="1">
                  <c:v>9321.1</c:v>
                </c:pt>
                <c:pt idx="2">
                  <c:v>9321.1</c:v>
                </c:pt>
                <c:pt idx="3">
                  <c:v>9321.1</c:v>
                </c:pt>
                <c:pt idx="4">
                  <c:v>9321.1</c:v>
                </c:pt>
                <c:pt idx="5">
                  <c:v>9321.1</c:v>
                </c:pt>
                <c:pt idx="6">
                  <c:v>9321.1</c:v>
                </c:pt>
                <c:pt idx="7">
                  <c:v>9321.1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952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zero"/>
    <c:showDLblsOverMax val="0"/>
  </c:chart>
  <c:spPr>
    <a:solidFill>
      <a:srgbClr val="FFFFE7"/>
    </a:solidFill>
    <a:ln w="57150"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AAD1B-5BAC-4AC0-8BA9-6D0621EB872A}" type="doc">
      <dgm:prSet loTypeId="urn:microsoft.com/office/officeart/2005/8/layout/cycle5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43ECAFA-A6D7-41FF-AC7E-E0473AEE9907}">
      <dgm:prSet phldrT="[Текст]" custT="1"/>
      <dgm:spPr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0443694-B682-45A2-95DE-FF3E15237DEA}" type="parTrans" cxnId="{3FC22665-63D9-484D-AF19-34C633E7812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F9A309A-9FC0-485D-BD9D-D3AA06914A86}" type="sibTrans" cxnId="{3FC22665-63D9-484D-AF19-34C633E78123}">
      <dgm:prSet/>
      <dgm:spPr>
        <a:ln w="22225"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724D7F1B-A1E0-49D7-BF3E-FEFCD1C743CE}">
      <dgm:prSet phldrT="[Текст]" custT="1"/>
      <dgm:spPr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421A8F1-BAEA-4CEE-B30C-84C25247883B}" type="parTrans" cxnId="{C6A0782F-1121-413E-BFF4-9C91A43198B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BA3E322-4EFF-422F-8958-15FC13EBBE0A}" type="sibTrans" cxnId="{C6A0782F-1121-413E-BFF4-9C91A43198B6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3E04EBF9-6BCF-4C97-97CC-16053D8ADECA}">
      <dgm:prSet phldrT="[Текст]" custT="1"/>
      <dgm:spPr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00F097E-CD7D-4D51-A520-F17C4F00BCF8}" type="parTrans" cxnId="{EB02B10B-C7DF-4C93-973D-78E12C5790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26771F-14FC-487C-BE39-6B56926D70D0}" type="sibTrans" cxnId="{EB02B10B-C7DF-4C93-973D-78E12C579033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C3117F4-22F7-4278-9E67-6CE483EEA235}">
      <dgm:prSet phldrT="[Текст]" custT="1"/>
      <dgm:spPr>
        <a:solidFill>
          <a:srgbClr val="FFFFDD"/>
        </a:solidFill>
        <a:ln w="1270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FECE32E-61FB-48FC-B2EB-498B71F1D7E8}" type="parTrans" cxnId="{56B4D61A-9A37-4512-94F3-E427B097701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3D8F672-682C-4EEF-83C3-46A0F47A1E51}" type="sibTrans" cxnId="{56B4D61A-9A37-4512-94F3-E427B0977017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82979A8-C384-483D-9063-70433550210F}">
      <dgm:prSet phldrT="[Текст]" custT="1"/>
      <dgm:spPr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7AB9AEC-E8AF-41DD-9374-87F1F2B00302}" type="parTrans" cxnId="{A5A1EF05-7827-4CEA-ABDE-26873AECCC6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BBE3567-C6F7-4BAB-9067-FDC8A32F0041}" type="sibTrans" cxnId="{A5A1EF05-7827-4CEA-ABDE-26873AECCC68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9AA82BB-5D7A-4078-8B23-18C254D0DC4B}">
      <dgm:prSet phldrT="[Текст]" custT="1"/>
      <dgm:spPr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6269EDA-3B26-44F0-9EAF-0EAB9C77E571}" type="parTrans" cxnId="{576E8FAF-673E-4EEE-A299-EFE205D953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E6B3773-E288-4ED6-8D2D-7A94A1E9116E}" type="sibTrans" cxnId="{576E8FAF-673E-4EEE-A299-EFE205D95367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D2A65F7-0EFD-427A-9350-4EE82EF8A3A3}">
      <dgm:prSet custT="1"/>
      <dgm:spPr>
        <a:solidFill>
          <a:srgbClr val="FFFFDD"/>
        </a:solidFill>
        <a:ln w="1270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dirty="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1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97F9671-3336-441A-86F1-2B39F8A830C4}" type="parTrans" cxnId="{9B40075E-B9C8-4BE1-9B72-6DF318F1311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B6EB8D1-E4C2-40F7-BAF0-BED45F5C904D}" type="sibTrans" cxnId="{9B40075E-B9C8-4BE1-9B72-6DF318F1311A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F3150F9-E42C-4C20-8C2E-D3A5F4293F34}">
      <dgm:prSet custT="1"/>
      <dgm:spPr>
        <a:solidFill>
          <a:srgbClr val="FFFFDD"/>
        </a:solidFill>
        <a:ln w="1270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И ОСУЩЕСТВЛЕНИЕ МУНИЦИПАЛЬНОГО ФИНАНСОВОГО КОНТРОЛЯ</a:t>
          </a:r>
          <a:endParaRPr lang="ru-RU" sz="1100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81EA984-4962-4DC5-8CDA-71251781BB72}" type="sibTrans" cxnId="{77D5992B-068F-41BE-893C-465B035676FF}">
      <dgm:prSet/>
      <dgm:spPr>
        <a:ln w="19050" cmpd="sng">
          <a:noFill/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2174457-6DCF-4007-82A9-E75531C9624E}" type="parTrans" cxnId="{77D5992B-068F-41BE-893C-465B035676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C1B40A2-C95B-481E-9090-4B7BCF3B56CE}" type="pres">
      <dgm:prSet presAssocID="{8FBAAD1B-5BAC-4AC0-8BA9-6D0621EB87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E1BD14-653F-47B3-BB46-667C8FB2497F}" type="pres">
      <dgm:prSet presAssocID="{443ECAFA-A6D7-41FF-AC7E-E0473AEE9907}" presName="node" presStyleLbl="node1" presStyleIdx="0" presStyleCnt="8" custScaleX="208191" custScaleY="225692" custRadScaleRad="84124" custRadScaleInc="-37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2586D-5C2A-47F2-8FBF-D647F1535402}" type="pres">
      <dgm:prSet presAssocID="{443ECAFA-A6D7-41FF-AC7E-E0473AEE9907}" presName="spNode" presStyleCnt="0"/>
      <dgm:spPr/>
      <dgm:t>
        <a:bodyPr/>
        <a:lstStyle/>
        <a:p>
          <a:endParaRPr lang="ru-RU"/>
        </a:p>
      </dgm:t>
    </dgm:pt>
    <dgm:pt modelId="{43434E4B-C4FB-4DAC-9533-71DBE9279538}" type="pres">
      <dgm:prSet presAssocID="{1F9A309A-9FC0-485D-BD9D-D3AA06914A86}" presName="sibTrans" presStyleLbl="sibTrans1D1" presStyleIdx="0" presStyleCnt="8"/>
      <dgm:spPr/>
      <dgm:t>
        <a:bodyPr/>
        <a:lstStyle/>
        <a:p>
          <a:endParaRPr lang="ru-RU"/>
        </a:p>
      </dgm:t>
    </dgm:pt>
    <dgm:pt modelId="{A54D8CAD-B47B-492A-A92F-69E42EBB0CBD}" type="pres">
      <dgm:prSet presAssocID="{724D7F1B-A1E0-49D7-BF3E-FEFCD1C743CE}" presName="node" presStyleLbl="node1" presStyleIdx="1" presStyleCnt="8" custScaleX="186736" custScaleY="202103" custRadScaleRad="116084" custRadScaleInc="86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E9F86-1024-42B7-8000-210EB09C538A}" type="pres">
      <dgm:prSet presAssocID="{724D7F1B-A1E0-49D7-BF3E-FEFCD1C743CE}" presName="spNode" presStyleCnt="0"/>
      <dgm:spPr/>
      <dgm:t>
        <a:bodyPr/>
        <a:lstStyle/>
        <a:p>
          <a:endParaRPr lang="ru-RU"/>
        </a:p>
      </dgm:t>
    </dgm:pt>
    <dgm:pt modelId="{F93ECD45-54D8-465B-A0C2-914295F3C5BD}" type="pres">
      <dgm:prSet presAssocID="{8BA3E322-4EFF-422F-8958-15FC13EBBE0A}" presName="sibTrans" presStyleLbl="sibTrans1D1" presStyleIdx="1" presStyleCnt="8"/>
      <dgm:spPr/>
      <dgm:t>
        <a:bodyPr/>
        <a:lstStyle/>
        <a:p>
          <a:endParaRPr lang="ru-RU"/>
        </a:p>
      </dgm:t>
    </dgm:pt>
    <dgm:pt modelId="{D76CEF15-AD37-4FF7-A9D9-F30101483B47}" type="pres">
      <dgm:prSet presAssocID="{3E04EBF9-6BCF-4C97-97CC-16053D8ADECA}" presName="node" presStyleLbl="node1" presStyleIdx="2" presStyleCnt="8" custScaleX="148208" custScaleY="177669" custRadScaleRad="161153" custRadScaleInc="400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25730-0866-4745-85D0-1D1DCFBF2A18}" type="pres">
      <dgm:prSet presAssocID="{3E04EBF9-6BCF-4C97-97CC-16053D8ADECA}" presName="spNode" presStyleCnt="0"/>
      <dgm:spPr/>
      <dgm:t>
        <a:bodyPr/>
        <a:lstStyle/>
        <a:p>
          <a:endParaRPr lang="ru-RU"/>
        </a:p>
      </dgm:t>
    </dgm:pt>
    <dgm:pt modelId="{DA554C6D-A2BD-4B94-802C-6C55DB9F2BF8}" type="pres">
      <dgm:prSet presAssocID="{7D26771F-14FC-487C-BE39-6B56926D70D0}" presName="sibTrans" presStyleLbl="sibTrans1D1" presStyleIdx="2" presStyleCnt="8"/>
      <dgm:spPr/>
      <dgm:t>
        <a:bodyPr/>
        <a:lstStyle/>
        <a:p>
          <a:endParaRPr lang="ru-RU"/>
        </a:p>
      </dgm:t>
    </dgm:pt>
    <dgm:pt modelId="{644BD4D3-8D2A-489F-BC0B-191B4AEF9533}" type="pres">
      <dgm:prSet presAssocID="{AC3117F4-22F7-4278-9E67-6CE483EEA235}" presName="node" presStyleLbl="node1" presStyleIdx="3" presStyleCnt="8" custScaleX="166112" custScaleY="156189" custRadScaleRad="128974" custRadScaleInc="-39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3B005-4E2A-4348-9B77-486F2914FE10}" type="pres">
      <dgm:prSet presAssocID="{AC3117F4-22F7-4278-9E67-6CE483EEA235}" presName="spNode" presStyleCnt="0"/>
      <dgm:spPr/>
      <dgm:t>
        <a:bodyPr/>
        <a:lstStyle/>
        <a:p>
          <a:endParaRPr lang="ru-RU"/>
        </a:p>
      </dgm:t>
    </dgm:pt>
    <dgm:pt modelId="{2C814299-90FC-466A-8C27-58BBE7C3AD9B}" type="pres">
      <dgm:prSet presAssocID="{83D8F672-682C-4EEF-83C3-46A0F47A1E51}" presName="sibTrans" presStyleLbl="sibTrans1D1" presStyleIdx="3" presStyleCnt="8"/>
      <dgm:spPr/>
      <dgm:t>
        <a:bodyPr/>
        <a:lstStyle/>
        <a:p>
          <a:endParaRPr lang="ru-RU"/>
        </a:p>
      </dgm:t>
    </dgm:pt>
    <dgm:pt modelId="{03867FA4-A613-4921-92BD-CBD0DE5AF6C1}" type="pres">
      <dgm:prSet presAssocID="{582979A8-C384-483D-9063-70433550210F}" presName="node" presStyleLbl="node1" presStyleIdx="4" presStyleCnt="8" custScaleX="148208" custScaleY="166898" custRadScaleRad="96729" custRadScaleInc="5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3EB03-7087-4967-BA16-52B020590675}" type="pres">
      <dgm:prSet presAssocID="{582979A8-C384-483D-9063-70433550210F}" presName="spNode" presStyleCnt="0"/>
      <dgm:spPr/>
      <dgm:t>
        <a:bodyPr/>
        <a:lstStyle/>
        <a:p>
          <a:endParaRPr lang="ru-RU"/>
        </a:p>
      </dgm:t>
    </dgm:pt>
    <dgm:pt modelId="{191E1915-7B43-453A-9B3B-8BE365BAB7F0}" type="pres">
      <dgm:prSet presAssocID="{CBBE3567-C6F7-4BAB-9067-FDC8A32F0041}" presName="sibTrans" presStyleLbl="sibTrans1D1" presStyleIdx="4" presStyleCnt="8"/>
      <dgm:spPr/>
      <dgm:t>
        <a:bodyPr/>
        <a:lstStyle/>
        <a:p>
          <a:endParaRPr lang="ru-RU"/>
        </a:p>
      </dgm:t>
    </dgm:pt>
    <dgm:pt modelId="{529DDF86-EE24-4644-BF9F-F7994B1A08DB}" type="pres">
      <dgm:prSet presAssocID="{99AA82BB-5D7A-4078-8B23-18C254D0DC4B}" presName="node" presStyleLbl="node1" presStyleIdx="5" presStyleCnt="8" custScaleX="163690" custScaleY="146941" custRadScaleRad="133079" custRadScaleInc="51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D6908-0A8E-4F45-889A-67CE25D68E3E}" type="pres">
      <dgm:prSet presAssocID="{99AA82BB-5D7A-4078-8B23-18C254D0DC4B}" presName="spNode" presStyleCnt="0"/>
      <dgm:spPr/>
      <dgm:t>
        <a:bodyPr/>
        <a:lstStyle/>
        <a:p>
          <a:endParaRPr lang="ru-RU"/>
        </a:p>
      </dgm:t>
    </dgm:pt>
    <dgm:pt modelId="{B61698C4-7017-4D89-87F7-56075D701F9E}" type="pres">
      <dgm:prSet presAssocID="{CE6B3773-E288-4ED6-8D2D-7A94A1E9116E}" presName="sibTrans" presStyleLbl="sibTrans1D1" presStyleIdx="5" presStyleCnt="8"/>
      <dgm:spPr/>
      <dgm:t>
        <a:bodyPr/>
        <a:lstStyle/>
        <a:p>
          <a:endParaRPr lang="ru-RU"/>
        </a:p>
      </dgm:t>
    </dgm:pt>
    <dgm:pt modelId="{E20084B0-DED3-4DEB-8998-F77FEE57635D}" type="pres">
      <dgm:prSet presAssocID="{FD2A65F7-0EFD-427A-9350-4EE82EF8A3A3}" presName="node" presStyleLbl="node1" presStyleIdx="6" presStyleCnt="8" custScaleX="142945" custScaleY="168216" custRadScaleRad="170613" custRadScaleInc="-34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E5A02-1953-4AC1-8DE5-B9171905FABE}" type="pres">
      <dgm:prSet presAssocID="{FD2A65F7-0EFD-427A-9350-4EE82EF8A3A3}" presName="spNode" presStyleCnt="0"/>
      <dgm:spPr/>
      <dgm:t>
        <a:bodyPr/>
        <a:lstStyle/>
        <a:p>
          <a:endParaRPr lang="ru-RU"/>
        </a:p>
      </dgm:t>
    </dgm:pt>
    <dgm:pt modelId="{37B34B6A-4DCE-4DE3-951A-2EF6B41DAEEC}" type="pres">
      <dgm:prSet presAssocID="{1B6EB8D1-E4C2-40F7-BAF0-BED45F5C904D}" presName="sibTrans" presStyleLbl="sibTrans1D1" presStyleIdx="6" presStyleCnt="8"/>
      <dgm:spPr/>
      <dgm:t>
        <a:bodyPr/>
        <a:lstStyle/>
        <a:p>
          <a:endParaRPr lang="ru-RU"/>
        </a:p>
      </dgm:t>
    </dgm:pt>
    <dgm:pt modelId="{26BC9EC0-F33D-4C53-893E-E607BC23B588}" type="pres">
      <dgm:prSet presAssocID="{2F3150F9-E42C-4C20-8C2E-D3A5F4293F34}" presName="node" presStyleLbl="node1" presStyleIdx="7" presStyleCnt="8" custScaleX="179010" custScaleY="169230" custRadScaleRad="124885" custRadScaleInc="-117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36583-BB7F-476C-A980-E0851D9947DB}" type="pres">
      <dgm:prSet presAssocID="{2F3150F9-E42C-4C20-8C2E-D3A5F4293F34}" presName="spNode" presStyleCnt="0"/>
      <dgm:spPr/>
      <dgm:t>
        <a:bodyPr/>
        <a:lstStyle/>
        <a:p>
          <a:endParaRPr lang="ru-RU"/>
        </a:p>
      </dgm:t>
    </dgm:pt>
    <dgm:pt modelId="{6B2E63ED-B4B9-4312-8B34-C6298E61E31E}" type="pres">
      <dgm:prSet presAssocID="{181EA984-4962-4DC5-8CDA-71251781BB72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3FC22665-63D9-484D-AF19-34C633E78123}" srcId="{8FBAAD1B-5BAC-4AC0-8BA9-6D0621EB872A}" destId="{443ECAFA-A6D7-41FF-AC7E-E0473AEE9907}" srcOrd="0" destOrd="0" parTransId="{80443694-B682-45A2-95DE-FF3E15237DEA}" sibTransId="{1F9A309A-9FC0-485D-BD9D-D3AA06914A86}"/>
    <dgm:cxn modelId="{A2CD79C8-6D73-4F39-BD0F-8B2940A42FB3}" type="presOf" srcId="{CE6B3773-E288-4ED6-8D2D-7A94A1E9116E}" destId="{B61698C4-7017-4D89-87F7-56075D701F9E}" srcOrd="0" destOrd="0" presId="urn:microsoft.com/office/officeart/2005/8/layout/cycle5"/>
    <dgm:cxn modelId="{0F897CD6-E1E9-4542-8D2B-0531BE9D2E0D}" type="presOf" srcId="{443ECAFA-A6D7-41FF-AC7E-E0473AEE9907}" destId="{18E1BD14-653F-47B3-BB46-667C8FB2497F}" srcOrd="0" destOrd="0" presId="urn:microsoft.com/office/officeart/2005/8/layout/cycle5"/>
    <dgm:cxn modelId="{E376C98E-2B5C-42F2-970F-E223748F4AF3}" type="presOf" srcId="{FD2A65F7-0EFD-427A-9350-4EE82EF8A3A3}" destId="{E20084B0-DED3-4DEB-8998-F77FEE57635D}" srcOrd="0" destOrd="0" presId="urn:microsoft.com/office/officeart/2005/8/layout/cycle5"/>
    <dgm:cxn modelId="{02838146-8DE5-4900-A58F-C7ABEEC795AA}" type="presOf" srcId="{AC3117F4-22F7-4278-9E67-6CE483EEA235}" destId="{644BD4D3-8D2A-489F-BC0B-191B4AEF9533}" srcOrd="0" destOrd="0" presId="urn:microsoft.com/office/officeart/2005/8/layout/cycle5"/>
    <dgm:cxn modelId="{49C83EC0-07A4-4CD5-BB7D-FA8F461C789E}" type="presOf" srcId="{2F3150F9-E42C-4C20-8C2E-D3A5F4293F34}" destId="{26BC9EC0-F33D-4C53-893E-E607BC23B588}" srcOrd="0" destOrd="0" presId="urn:microsoft.com/office/officeart/2005/8/layout/cycle5"/>
    <dgm:cxn modelId="{A5A1EF05-7827-4CEA-ABDE-26873AECCC68}" srcId="{8FBAAD1B-5BAC-4AC0-8BA9-6D0621EB872A}" destId="{582979A8-C384-483D-9063-70433550210F}" srcOrd="4" destOrd="0" parTransId="{27AB9AEC-E8AF-41DD-9374-87F1F2B00302}" sibTransId="{CBBE3567-C6F7-4BAB-9067-FDC8A32F0041}"/>
    <dgm:cxn modelId="{84E02CF6-3C55-4224-BFBD-B2CF74CD3C10}" type="presOf" srcId="{CBBE3567-C6F7-4BAB-9067-FDC8A32F0041}" destId="{191E1915-7B43-453A-9B3B-8BE365BAB7F0}" srcOrd="0" destOrd="0" presId="urn:microsoft.com/office/officeart/2005/8/layout/cycle5"/>
    <dgm:cxn modelId="{EB02B10B-C7DF-4C93-973D-78E12C579033}" srcId="{8FBAAD1B-5BAC-4AC0-8BA9-6D0621EB872A}" destId="{3E04EBF9-6BCF-4C97-97CC-16053D8ADECA}" srcOrd="2" destOrd="0" parTransId="{300F097E-CD7D-4D51-A520-F17C4F00BCF8}" sibTransId="{7D26771F-14FC-487C-BE39-6B56926D70D0}"/>
    <dgm:cxn modelId="{3ABCC1E5-25D1-4E71-BF23-80320D69042A}" type="presOf" srcId="{3E04EBF9-6BCF-4C97-97CC-16053D8ADECA}" destId="{D76CEF15-AD37-4FF7-A9D9-F30101483B47}" srcOrd="0" destOrd="0" presId="urn:microsoft.com/office/officeart/2005/8/layout/cycle5"/>
    <dgm:cxn modelId="{8C86DA1B-E661-4B93-A1F1-623D9BA7C683}" type="presOf" srcId="{181EA984-4962-4DC5-8CDA-71251781BB72}" destId="{6B2E63ED-B4B9-4312-8B34-C6298E61E31E}" srcOrd="0" destOrd="0" presId="urn:microsoft.com/office/officeart/2005/8/layout/cycle5"/>
    <dgm:cxn modelId="{B8520031-18AF-4923-9A37-3B57F3BC0973}" type="presOf" srcId="{83D8F672-682C-4EEF-83C3-46A0F47A1E51}" destId="{2C814299-90FC-466A-8C27-58BBE7C3AD9B}" srcOrd="0" destOrd="0" presId="urn:microsoft.com/office/officeart/2005/8/layout/cycle5"/>
    <dgm:cxn modelId="{77D5992B-068F-41BE-893C-465B035676FF}" srcId="{8FBAAD1B-5BAC-4AC0-8BA9-6D0621EB872A}" destId="{2F3150F9-E42C-4C20-8C2E-D3A5F4293F34}" srcOrd="7" destOrd="0" parTransId="{02174457-6DCF-4007-82A9-E75531C9624E}" sibTransId="{181EA984-4962-4DC5-8CDA-71251781BB72}"/>
    <dgm:cxn modelId="{7B421080-9D41-4CD0-BE48-873057AC7E4E}" type="presOf" srcId="{8FBAAD1B-5BAC-4AC0-8BA9-6D0621EB872A}" destId="{5C1B40A2-C95B-481E-9090-4B7BCF3B56CE}" srcOrd="0" destOrd="0" presId="urn:microsoft.com/office/officeart/2005/8/layout/cycle5"/>
    <dgm:cxn modelId="{AB32BD23-51E1-4D8B-A106-1F9408765CBC}" type="presOf" srcId="{1B6EB8D1-E4C2-40F7-BAF0-BED45F5C904D}" destId="{37B34B6A-4DCE-4DE3-951A-2EF6B41DAEEC}" srcOrd="0" destOrd="0" presId="urn:microsoft.com/office/officeart/2005/8/layout/cycle5"/>
    <dgm:cxn modelId="{576E8FAF-673E-4EEE-A299-EFE205D95367}" srcId="{8FBAAD1B-5BAC-4AC0-8BA9-6D0621EB872A}" destId="{99AA82BB-5D7A-4078-8B23-18C254D0DC4B}" srcOrd="5" destOrd="0" parTransId="{66269EDA-3B26-44F0-9EAF-0EAB9C77E571}" sibTransId="{CE6B3773-E288-4ED6-8D2D-7A94A1E9116E}"/>
    <dgm:cxn modelId="{73AB4DD4-617B-4907-91DE-B3BB2335098E}" type="presOf" srcId="{724D7F1B-A1E0-49D7-BF3E-FEFCD1C743CE}" destId="{A54D8CAD-B47B-492A-A92F-69E42EBB0CBD}" srcOrd="0" destOrd="0" presId="urn:microsoft.com/office/officeart/2005/8/layout/cycle5"/>
    <dgm:cxn modelId="{58060FFE-9A27-4C9D-A5B7-C81C8A5A2E76}" type="presOf" srcId="{7D26771F-14FC-487C-BE39-6B56926D70D0}" destId="{DA554C6D-A2BD-4B94-802C-6C55DB9F2BF8}" srcOrd="0" destOrd="0" presId="urn:microsoft.com/office/officeart/2005/8/layout/cycle5"/>
    <dgm:cxn modelId="{56B4D61A-9A37-4512-94F3-E427B0977017}" srcId="{8FBAAD1B-5BAC-4AC0-8BA9-6D0621EB872A}" destId="{AC3117F4-22F7-4278-9E67-6CE483EEA235}" srcOrd="3" destOrd="0" parTransId="{FFECE32E-61FB-48FC-B2EB-498B71F1D7E8}" sibTransId="{83D8F672-682C-4EEF-83C3-46A0F47A1E51}"/>
    <dgm:cxn modelId="{70085833-F215-40EC-9CAC-5A8FD3A563DF}" type="presOf" srcId="{582979A8-C384-483D-9063-70433550210F}" destId="{03867FA4-A613-4921-92BD-CBD0DE5AF6C1}" srcOrd="0" destOrd="0" presId="urn:microsoft.com/office/officeart/2005/8/layout/cycle5"/>
    <dgm:cxn modelId="{C6A0782F-1121-413E-BFF4-9C91A43198B6}" srcId="{8FBAAD1B-5BAC-4AC0-8BA9-6D0621EB872A}" destId="{724D7F1B-A1E0-49D7-BF3E-FEFCD1C743CE}" srcOrd="1" destOrd="0" parTransId="{8421A8F1-BAEA-4CEE-B30C-84C25247883B}" sibTransId="{8BA3E322-4EFF-422F-8958-15FC13EBBE0A}"/>
    <dgm:cxn modelId="{9B40075E-B9C8-4BE1-9B72-6DF318F1311A}" srcId="{8FBAAD1B-5BAC-4AC0-8BA9-6D0621EB872A}" destId="{FD2A65F7-0EFD-427A-9350-4EE82EF8A3A3}" srcOrd="6" destOrd="0" parTransId="{697F9671-3336-441A-86F1-2B39F8A830C4}" sibTransId="{1B6EB8D1-E4C2-40F7-BAF0-BED45F5C904D}"/>
    <dgm:cxn modelId="{5C9B9662-EE51-4603-A03B-08DDA80F4BDE}" type="presOf" srcId="{1F9A309A-9FC0-485D-BD9D-D3AA06914A86}" destId="{43434E4B-C4FB-4DAC-9533-71DBE9279538}" srcOrd="0" destOrd="0" presId="urn:microsoft.com/office/officeart/2005/8/layout/cycle5"/>
    <dgm:cxn modelId="{4EB13B4A-B45B-4108-844E-82E2F91693B3}" type="presOf" srcId="{8BA3E322-4EFF-422F-8958-15FC13EBBE0A}" destId="{F93ECD45-54D8-465B-A0C2-914295F3C5BD}" srcOrd="0" destOrd="0" presId="urn:microsoft.com/office/officeart/2005/8/layout/cycle5"/>
    <dgm:cxn modelId="{5B5D8437-C0F9-4D24-B108-88E51B68B978}" type="presOf" srcId="{99AA82BB-5D7A-4078-8B23-18C254D0DC4B}" destId="{529DDF86-EE24-4644-BF9F-F7994B1A08DB}" srcOrd="0" destOrd="0" presId="urn:microsoft.com/office/officeart/2005/8/layout/cycle5"/>
    <dgm:cxn modelId="{989AB1C0-84C1-45A8-B28B-3FFC6625EA64}" type="presParOf" srcId="{5C1B40A2-C95B-481E-9090-4B7BCF3B56CE}" destId="{18E1BD14-653F-47B3-BB46-667C8FB2497F}" srcOrd="0" destOrd="0" presId="urn:microsoft.com/office/officeart/2005/8/layout/cycle5"/>
    <dgm:cxn modelId="{6C6D26CB-DD33-4B0F-B283-DC7D918B77C2}" type="presParOf" srcId="{5C1B40A2-C95B-481E-9090-4B7BCF3B56CE}" destId="{63F2586D-5C2A-47F2-8FBF-D647F1535402}" srcOrd="1" destOrd="0" presId="urn:microsoft.com/office/officeart/2005/8/layout/cycle5"/>
    <dgm:cxn modelId="{5FB3CDBF-2ABA-4E3A-BD2A-23177B373DBE}" type="presParOf" srcId="{5C1B40A2-C95B-481E-9090-4B7BCF3B56CE}" destId="{43434E4B-C4FB-4DAC-9533-71DBE9279538}" srcOrd="2" destOrd="0" presId="urn:microsoft.com/office/officeart/2005/8/layout/cycle5"/>
    <dgm:cxn modelId="{85E15E76-C759-4692-8ADB-19E6936B43C9}" type="presParOf" srcId="{5C1B40A2-C95B-481E-9090-4B7BCF3B56CE}" destId="{A54D8CAD-B47B-492A-A92F-69E42EBB0CBD}" srcOrd="3" destOrd="0" presId="urn:microsoft.com/office/officeart/2005/8/layout/cycle5"/>
    <dgm:cxn modelId="{DCEE0F08-09A3-4C83-9DA4-15BD93E287CA}" type="presParOf" srcId="{5C1B40A2-C95B-481E-9090-4B7BCF3B56CE}" destId="{C1BE9F86-1024-42B7-8000-210EB09C538A}" srcOrd="4" destOrd="0" presId="urn:microsoft.com/office/officeart/2005/8/layout/cycle5"/>
    <dgm:cxn modelId="{F6B42000-03A3-4A6A-8796-E5039E8FB8D1}" type="presParOf" srcId="{5C1B40A2-C95B-481E-9090-4B7BCF3B56CE}" destId="{F93ECD45-54D8-465B-A0C2-914295F3C5BD}" srcOrd="5" destOrd="0" presId="urn:microsoft.com/office/officeart/2005/8/layout/cycle5"/>
    <dgm:cxn modelId="{83C094E7-B449-4418-A256-99E2991F8337}" type="presParOf" srcId="{5C1B40A2-C95B-481E-9090-4B7BCF3B56CE}" destId="{D76CEF15-AD37-4FF7-A9D9-F30101483B47}" srcOrd="6" destOrd="0" presId="urn:microsoft.com/office/officeart/2005/8/layout/cycle5"/>
    <dgm:cxn modelId="{8B94A169-995D-4FA3-B80A-4EE33771DDC6}" type="presParOf" srcId="{5C1B40A2-C95B-481E-9090-4B7BCF3B56CE}" destId="{89825730-0866-4745-85D0-1D1DCFBF2A18}" srcOrd="7" destOrd="0" presId="urn:microsoft.com/office/officeart/2005/8/layout/cycle5"/>
    <dgm:cxn modelId="{2CEE83D4-C5AF-4738-9FFE-1D6398A75212}" type="presParOf" srcId="{5C1B40A2-C95B-481E-9090-4B7BCF3B56CE}" destId="{DA554C6D-A2BD-4B94-802C-6C55DB9F2BF8}" srcOrd="8" destOrd="0" presId="urn:microsoft.com/office/officeart/2005/8/layout/cycle5"/>
    <dgm:cxn modelId="{4B881774-8523-44A0-A1A0-2BAC18C6500E}" type="presParOf" srcId="{5C1B40A2-C95B-481E-9090-4B7BCF3B56CE}" destId="{644BD4D3-8D2A-489F-BC0B-191B4AEF9533}" srcOrd="9" destOrd="0" presId="urn:microsoft.com/office/officeart/2005/8/layout/cycle5"/>
    <dgm:cxn modelId="{F3A81933-2DF5-4321-873C-A6875BC8E697}" type="presParOf" srcId="{5C1B40A2-C95B-481E-9090-4B7BCF3B56CE}" destId="{DAC3B005-4E2A-4348-9B77-486F2914FE10}" srcOrd="10" destOrd="0" presId="urn:microsoft.com/office/officeart/2005/8/layout/cycle5"/>
    <dgm:cxn modelId="{84686E4D-D039-407B-B8AB-2140C7322DA8}" type="presParOf" srcId="{5C1B40A2-C95B-481E-9090-4B7BCF3B56CE}" destId="{2C814299-90FC-466A-8C27-58BBE7C3AD9B}" srcOrd="11" destOrd="0" presId="urn:microsoft.com/office/officeart/2005/8/layout/cycle5"/>
    <dgm:cxn modelId="{C86F5D6A-328F-4500-9549-ADA23ACF7B00}" type="presParOf" srcId="{5C1B40A2-C95B-481E-9090-4B7BCF3B56CE}" destId="{03867FA4-A613-4921-92BD-CBD0DE5AF6C1}" srcOrd="12" destOrd="0" presId="urn:microsoft.com/office/officeart/2005/8/layout/cycle5"/>
    <dgm:cxn modelId="{0A4A7287-E7CB-4D50-A81D-939F97014528}" type="presParOf" srcId="{5C1B40A2-C95B-481E-9090-4B7BCF3B56CE}" destId="{A543EB03-7087-4967-BA16-52B020590675}" srcOrd="13" destOrd="0" presId="urn:microsoft.com/office/officeart/2005/8/layout/cycle5"/>
    <dgm:cxn modelId="{00A16D26-165A-4A4B-97B9-E8532F40DCBB}" type="presParOf" srcId="{5C1B40A2-C95B-481E-9090-4B7BCF3B56CE}" destId="{191E1915-7B43-453A-9B3B-8BE365BAB7F0}" srcOrd="14" destOrd="0" presId="urn:microsoft.com/office/officeart/2005/8/layout/cycle5"/>
    <dgm:cxn modelId="{C1141CE0-5C28-43A3-B156-A4C410C84F55}" type="presParOf" srcId="{5C1B40A2-C95B-481E-9090-4B7BCF3B56CE}" destId="{529DDF86-EE24-4644-BF9F-F7994B1A08DB}" srcOrd="15" destOrd="0" presId="urn:microsoft.com/office/officeart/2005/8/layout/cycle5"/>
    <dgm:cxn modelId="{98A04233-E31F-441A-A2CF-207847AAAF04}" type="presParOf" srcId="{5C1B40A2-C95B-481E-9090-4B7BCF3B56CE}" destId="{273D6908-0A8E-4F45-889A-67CE25D68E3E}" srcOrd="16" destOrd="0" presId="urn:microsoft.com/office/officeart/2005/8/layout/cycle5"/>
    <dgm:cxn modelId="{3750B389-6F72-4AC6-BB2B-745F85ADDB4E}" type="presParOf" srcId="{5C1B40A2-C95B-481E-9090-4B7BCF3B56CE}" destId="{B61698C4-7017-4D89-87F7-56075D701F9E}" srcOrd="17" destOrd="0" presId="urn:microsoft.com/office/officeart/2005/8/layout/cycle5"/>
    <dgm:cxn modelId="{B79E0B09-5706-4A46-BEA0-52B80E582AEA}" type="presParOf" srcId="{5C1B40A2-C95B-481E-9090-4B7BCF3B56CE}" destId="{E20084B0-DED3-4DEB-8998-F77FEE57635D}" srcOrd="18" destOrd="0" presId="urn:microsoft.com/office/officeart/2005/8/layout/cycle5"/>
    <dgm:cxn modelId="{6E0A7FE4-20DF-4866-9403-ADD36DC9BFD8}" type="presParOf" srcId="{5C1B40A2-C95B-481E-9090-4B7BCF3B56CE}" destId="{284E5A02-1953-4AC1-8DE5-B9171905FABE}" srcOrd="19" destOrd="0" presId="urn:microsoft.com/office/officeart/2005/8/layout/cycle5"/>
    <dgm:cxn modelId="{F84E5C7C-7C99-46C3-9056-EB91477F6E9E}" type="presParOf" srcId="{5C1B40A2-C95B-481E-9090-4B7BCF3B56CE}" destId="{37B34B6A-4DCE-4DE3-951A-2EF6B41DAEEC}" srcOrd="20" destOrd="0" presId="urn:microsoft.com/office/officeart/2005/8/layout/cycle5"/>
    <dgm:cxn modelId="{951A0CA1-E06F-425B-97D2-3D7CBD0461BA}" type="presParOf" srcId="{5C1B40A2-C95B-481E-9090-4B7BCF3B56CE}" destId="{26BC9EC0-F33D-4C53-893E-E607BC23B588}" srcOrd="21" destOrd="0" presId="urn:microsoft.com/office/officeart/2005/8/layout/cycle5"/>
    <dgm:cxn modelId="{2F1DFABF-6458-409F-8FBA-E741D3A7EA6A}" type="presParOf" srcId="{5C1B40A2-C95B-481E-9090-4B7BCF3B56CE}" destId="{AAF36583-BB7F-476C-A980-E0851D9947DB}" srcOrd="22" destOrd="0" presId="urn:microsoft.com/office/officeart/2005/8/layout/cycle5"/>
    <dgm:cxn modelId="{11AFC76B-CAD2-4A2A-8128-480E884A7AC0}" type="presParOf" srcId="{5C1B40A2-C95B-481E-9090-4B7BCF3B56CE}" destId="{6B2E63ED-B4B9-4312-8B34-C6298E61E31E}" srcOrd="23" destOrd="0" presId="urn:microsoft.com/office/officeart/2005/8/layout/cycle5"/>
  </dgm:cxnLst>
  <dgm:bg>
    <a:noFill/>
    <a:effectLst/>
  </dgm:bg>
  <dgm:whole>
    <a:ln w="31750" cap="flat" cmpd="sng" algn="ctr">
      <a:noFill/>
      <a:prstDash val="sysDot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BABCCA-8569-4ABA-B03B-D830CDA9F6D4}" type="doc">
      <dgm:prSet loTypeId="urn:microsoft.com/office/officeart/2008/layout/RadialCluster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B48CFB2-2144-464F-99B0-7B4517BBF385}">
      <dgm:prSet phldrT="[Текст]" custT="1"/>
      <dgm:spPr>
        <a:solidFill>
          <a:schemeClr val="bg1"/>
        </a:solidFill>
        <a:ln w="127000">
          <a:solidFill>
            <a:srgbClr val="C00000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90000"/>
            </a:lnSpc>
          </a:pPr>
          <a:endParaRPr lang="ru-RU" sz="2800" b="1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>
            <a:lnSpc>
              <a:spcPct val="70000"/>
            </a:lnSpc>
          </a:pPr>
          <a:r>
            <a:rPr lang="ru-RU" sz="28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>
            <a:lnSpc>
              <a:spcPct val="90000"/>
            </a:lnSpc>
          </a:pPr>
          <a:endParaRPr lang="ru-RU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AEB99F-186D-4EBF-BBED-2B0E5A5148BE}" type="parTrans" cxnId="{5D4F3C9E-B10F-444A-BA8E-62C311060DBF}">
      <dgm:prSet/>
      <dgm:spPr/>
      <dgm:t>
        <a:bodyPr/>
        <a:lstStyle/>
        <a:p>
          <a:endParaRPr lang="ru-RU"/>
        </a:p>
      </dgm:t>
    </dgm:pt>
    <dgm:pt modelId="{39196133-48A8-43A8-922F-0E3AC7557F38}" type="sibTrans" cxnId="{5D4F3C9E-B10F-444A-BA8E-62C311060DBF}">
      <dgm:prSet/>
      <dgm:spPr/>
      <dgm:t>
        <a:bodyPr/>
        <a:lstStyle/>
        <a:p>
          <a:endParaRPr lang="ru-RU"/>
        </a:p>
      </dgm:t>
    </dgm:pt>
    <dgm:pt modelId="{BF147029-5588-4C67-A975-3EDDF959302B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4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4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2C971819-3A7E-44D6-A607-E41E2CC546CA}" type="parTrans" cxnId="{457702C6-AE99-4C2D-96D9-995BC995E75C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E327513B-1FDF-48E7-9E5A-99220A35E89A}" type="sibTrans" cxnId="{457702C6-AE99-4C2D-96D9-995BC995E75C}">
      <dgm:prSet/>
      <dgm:spPr/>
      <dgm:t>
        <a:bodyPr/>
        <a:lstStyle/>
        <a:p>
          <a:endParaRPr lang="ru-RU"/>
        </a:p>
      </dgm:t>
    </dgm:pt>
    <dgm:pt modelId="{B48DC76A-8C89-4A47-A084-03205D8C4A2A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8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28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9D6328B3-3D5F-410C-9275-2F3B736C0074}" type="parTrans" cxnId="{154E241D-2D22-4E0E-8438-BC731CBD30B3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1847B8B9-2FEB-499A-AACE-A89168127650}" type="sibTrans" cxnId="{154E241D-2D22-4E0E-8438-BC731CBD30B3}">
      <dgm:prSet/>
      <dgm:spPr/>
      <dgm:t>
        <a:bodyPr/>
        <a:lstStyle/>
        <a:p>
          <a:endParaRPr lang="ru-RU"/>
        </a:p>
      </dgm:t>
    </dgm:pt>
    <dgm:pt modelId="{51B0975B-EA65-4A15-BAF2-DB307B86BC96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8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28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0BF6DE8-1E0A-4F3F-9C5D-54B1D0FEA649}" type="parTrans" cxnId="{2F7F97AF-1C51-47F7-AED3-20851A7120E9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F5480A95-2FFD-46E9-8288-C8419BA04595}" type="sibTrans" cxnId="{2F7F97AF-1C51-47F7-AED3-20851A7120E9}">
      <dgm:prSet/>
      <dgm:spPr/>
      <dgm:t>
        <a:bodyPr/>
        <a:lstStyle/>
        <a:p>
          <a:endParaRPr lang="ru-RU"/>
        </a:p>
      </dgm:t>
    </dgm:pt>
    <dgm:pt modelId="{4E3CB81D-5BD5-41C8-8D7E-41348F2F94B8}">
      <dgm:prSet/>
      <dgm:spPr/>
      <dgm:t>
        <a:bodyPr/>
        <a:lstStyle/>
        <a:p>
          <a:endParaRPr lang="ru-RU"/>
        </a:p>
      </dgm:t>
    </dgm:pt>
    <dgm:pt modelId="{CB1AFA49-7FFC-4CC1-ABCF-E6C85BDD0CDF}" type="parTrans" cxnId="{353F71E6-1BF3-4808-8C5A-4F3A0A4469B6}">
      <dgm:prSet/>
      <dgm:spPr/>
      <dgm:t>
        <a:bodyPr/>
        <a:lstStyle/>
        <a:p>
          <a:endParaRPr lang="ru-RU"/>
        </a:p>
      </dgm:t>
    </dgm:pt>
    <dgm:pt modelId="{22A13CCC-4F53-4984-919B-DA9857491D50}" type="sibTrans" cxnId="{353F71E6-1BF3-4808-8C5A-4F3A0A4469B6}">
      <dgm:prSet/>
      <dgm:spPr/>
      <dgm:t>
        <a:bodyPr/>
        <a:lstStyle/>
        <a:p>
          <a:endParaRPr lang="ru-RU"/>
        </a:p>
      </dgm:t>
    </dgm:pt>
    <dgm:pt modelId="{EBBCDB51-8D9D-41C5-9512-A7CBCEB26C2A}">
      <dgm:prSet/>
      <dgm:spPr/>
      <dgm:t>
        <a:bodyPr/>
        <a:lstStyle/>
        <a:p>
          <a:endParaRPr lang="ru-RU" dirty="0"/>
        </a:p>
      </dgm:t>
    </dgm:pt>
    <dgm:pt modelId="{88AF2814-A6DF-449B-A708-4AD232106244}" type="parTrans" cxnId="{084B9E86-4CAC-45A9-B370-423FBD730BEC}">
      <dgm:prSet/>
      <dgm:spPr/>
      <dgm:t>
        <a:bodyPr/>
        <a:lstStyle/>
        <a:p>
          <a:endParaRPr lang="ru-RU"/>
        </a:p>
      </dgm:t>
    </dgm:pt>
    <dgm:pt modelId="{4E805DCF-6BEF-46D5-BAEB-4A4B47EA680F}" type="sibTrans" cxnId="{084B9E86-4CAC-45A9-B370-423FBD730BEC}">
      <dgm:prSet/>
      <dgm:spPr/>
      <dgm:t>
        <a:bodyPr/>
        <a:lstStyle/>
        <a:p>
          <a:endParaRPr lang="ru-RU"/>
        </a:p>
      </dgm:t>
    </dgm:pt>
    <dgm:pt modelId="{8B244CFF-22F3-49C3-BAD4-562F5B34DCEA}" type="pres">
      <dgm:prSet presAssocID="{C9BABCCA-8569-4ABA-B03B-D830CDA9F6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7A95D3-4209-465C-93E1-7443651645A0}" type="pres">
      <dgm:prSet presAssocID="{FB48CFB2-2144-464F-99B0-7B4517BBF385}" presName="singleCycl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5E128A9-086C-4AB0-9BB3-7B78F9CA19C8}" type="pres">
      <dgm:prSet presAssocID="{FB48CFB2-2144-464F-99B0-7B4517BBF385}" presName="singleCenter" presStyleLbl="node1" presStyleIdx="0" presStyleCnt="4" custScaleX="469693" custScaleY="54339" custLinFactNeighborX="472" custLinFactNeighborY="-5516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A42BF92-E0CA-4C74-94D9-9AE3F4260038}" type="pres">
      <dgm:prSet presAssocID="{2C971819-3A7E-44D6-A607-E41E2CC546CA}" presName="Name56" presStyleLbl="parChTrans1D2" presStyleIdx="0" presStyleCnt="3"/>
      <dgm:spPr/>
      <dgm:t>
        <a:bodyPr/>
        <a:lstStyle/>
        <a:p>
          <a:endParaRPr lang="ru-RU"/>
        </a:p>
      </dgm:t>
    </dgm:pt>
    <dgm:pt modelId="{A7E70BED-E9F9-4186-91D6-4C4AD5C34513}" type="pres">
      <dgm:prSet presAssocID="{BF147029-5588-4C67-A975-3EDDF959302B}" presName="text0" presStyleLbl="node1" presStyleIdx="1" presStyleCnt="4" custScaleX="367025" custScaleY="75391" custRadScaleRad="125567" custRadScaleInc="-196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9DAA6-78E7-4C62-AD9F-BB89E1F317A5}" type="pres">
      <dgm:prSet presAssocID="{9D6328B3-3D5F-410C-9275-2F3B736C0074}" presName="Name56" presStyleLbl="parChTrans1D2" presStyleIdx="1" presStyleCnt="3"/>
      <dgm:spPr/>
      <dgm:t>
        <a:bodyPr/>
        <a:lstStyle/>
        <a:p>
          <a:endParaRPr lang="ru-RU"/>
        </a:p>
      </dgm:t>
    </dgm:pt>
    <dgm:pt modelId="{A1F9C609-4FDF-427E-A3A7-017CF8E0D1F8}" type="pres">
      <dgm:prSet presAssocID="{B48DC76A-8C89-4A47-A084-03205D8C4A2A}" presName="text0" presStyleLbl="node1" presStyleIdx="2" presStyleCnt="4" custScaleX="354870" custScaleY="94470" custRadScaleRad="97805" custRadScaleInc="-114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427F8-47F7-429E-8B9A-D7AD3446727D}" type="pres">
      <dgm:prSet presAssocID="{30BF6DE8-1E0A-4F3F-9C5D-54B1D0FEA649}" presName="Name56" presStyleLbl="parChTrans1D2" presStyleIdx="2" presStyleCnt="3"/>
      <dgm:spPr/>
      <dgm:t>
        <a:bodyPr/>
        <a:lstStyle/>
        <a:p>
          <a:endParaRPr lang="ru-RU"/>
        </a:p>
      </dgm:t>
    </dgm:pt>
    <dgm:pt modelId="{341F0CCF-4C81-46C6-BAD1-DDC17631079D}" type="pres">
      <dgm:prSet presAssocID="{51B0975B-EA65-4A15-BAF2-DB307B86BC96}" presName="text0" presStyleLbl="node1" presStyleIdx="3" presStyleCnt="4" custScaleX="281728" custScaleY="87686" custRadScaleRad="119154" custRadScaleInc="94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3F71E6-1BF3-4808-8C5A-4F3A0A4469B6}" srcId="{C9BABCCA-8569-4ABA-B03B-D830CDA9F6D4}" destId="{4E3CB81D-5BD5-41C8-8D7E-41348F2F94B8}" srcOrd="1" destOrd="0" parTransId="{CB1AFA49-7FFC-4CC1-ABCF-E6C85BDD0CDF}" sibTransId="{22A13CCC-4F53-4984-919B-DA9857491D50}"/>
    <dgm:cxn modelId="{2F7F97AF-1C51-47F7-AED3-20851A7120E9}" srcId="{FB48CFB2-2144-464F-99B0-7B4517BBF385}" destId="{51B0975B-EA65-4A15-BAF2-DB307B86BC96}" srcOrd="2" destOrd="0" parTransId="{30BF6DE8-1E0A-4F3F-9C5D-54B1D0FEA649}" sibTransId="{F5480A95-2FFD-46E9-8288-C8419BA04595}"/>
    <dgm:cxn modelId="{A6642D7B-4736-4A6E-9F48-0FCE754C66AD}" type="presOf" srcId="{30BF6DE8-1E0A-4F3F-9C5D-54B1D0FEA649}" destId="{BF1427F8-47F7-429E-8B9A-D7AD3446727D}" srcOrd="0" destOrd="0" presId="urn:microsoft.com/office/officeart/2008/layout/RadialCluster"/>
    <dgm:cxn modelId="{4CD56E9D-4E38-4F7A-A335-6E2AFCE1C37D}" type="presOf" srcId="{51B0975B-EA65-4A15-BAF2-DB307B86BC96}" destId="{341F0CCF-4C81-46C6-BAD1-DDC17631079D}" srcOrd="0" destOrd="0" presId="urn:microsoft.com/office/officeart/2008/layout/RadialCluster"/>
    <dgm:cxn modelId="{084B9E86-4CAC-45A9-B370-423FBD730BEC}" srcId="{C9BABCCA-8569-4ABA-B03B-D830CDA9F6D4}" destId="{EBBCDB51-8D9D-41C5-9512-A7CBCEB26C2A}" srcOrd="2" destOrd="0" parTransId="{88AF2814-A6DF-449B-A708-4AD232106244}" sibTransId="{4E805DCF-6BEF-46D5-BAEB-4A4B47EA680F}"/>
    <dgm:cxn modelId="{4B4EA776-5D5A-48C1-9B3F-4D15CD8FF688}" type="presOf" srcId="{FB48CFB2-2144-464F-99B0-7B4517BBF385}" destId="{55E128A9-086C-4AB0-9BB3-7B78F9CA19C8}" srcOrd="0" destOrd="0" presId="urn:microsoft.com/office/officeart/2008/layout/RadialCluster"/>
    <dgm:cxn modelId="{154E241D-2D22-4E0E-8438-BC731CBD30B3}" srcId="{FB48CFB2-2144-464F-99B0-7B4517BBF385}" destId="{B48DC76A-8C89-4A47-A084-03205D8C4A2A}" srcOrd="1" destOrd="0" parTransId="{9D6328B3-3D5F-410C-9275-2F3B736C0074}" sibTransId="{1847B8B9-2FEB-499A-AACE-A89168127650}"/>
    <dgm:cxn modelId="{E581D3D4-8D0B-40FB-AC88-C264ABFDA42D}" type="presOf" srcId="{B48DC76A-8C89-4A47-A084-03205D8C4A2A}" destId="{A1F9C609-4FDF-427E-A3A7-017CF8E0D1F8}" srcOrd="0" destOrd="0" presId="urn:microsoft.com/office/officeart/2008/layout/RadialCluster"/>
    <dgm:cxn modelId="{F1EFFF2D-B9CD-4B06-9154-9C4E7397DB0D}" type="presOf" srcId="{BF147029-5588-4C67-A975-3EDDF959302B}" destId="{A7E70BED-E9F9-4186-91D6-4C4AD5C34513}" srcOrd="0" destOrd="0" presId="urn:microsoft.com/office/officeart/2008/layout/RadialCluster"/>
    <dgm:cxn modelId="{457702C6-AE99-4C2D-96D9-995BC995E75C}" srcId="{FB48CFB2-2144-464F-99B0-7B4517BBF385}" destId="{BF147029-5588-4C67-A975-3EDDF959302B}" srcOrd="0" destOrd="0" parTransId="{2C971819-3A7E-44D6-A607-E41E2CC546CA}" sibTransId="{E327513B-1FDF-48E7-9E5A-99220A35E89A}"/>
    <dgm:cxn modelId="{C24BEED4-DBC8-418F-9085-4AD5DFF847CE}" type="presOf" srcId="{9D6328B3-3D5F-410C-9275-2F3B736C0074}" destId="{0999DAA6-78E7-4C62-AD9F-BB89E1F317A5}" srcOrd="0" destOrd="0" presId="urn:microsoft.com/office/officeart/2008/layout/RadialCluster"/>
    <dgm:cxn modelId="{5D4F3C9E-B10F-444A-BA8E-62C311060DBF}" srcId="{C9BABCCA-8569-4ABA-B03B-D830CDA9F6D4}" destId="{FB48CFB2-2144-464F-99B0-7B4517BBF385}" srcOrd="0" destOrd="0" parTransId="{AAAEB99F-186D-4EBF-BBED-2B0E5A5148BE}" sibTransId="{39196133-48A8-43A8-922F-0E3AC7557F38}"/>
    <dgm:cxn modelId="{7C834EC0-FD8D-4E1E-B52D-30508FB86A96}" type="presOf" srcId="{2C971819-3A7E-44D6-A607-E41E2CC546CA}" destId="{2A42BF92-E0CA-4C74-94D9-9AE3F4260038}" srcOrd="0" destOrd="0" presId="urn:microsoft.com/office/officeart/2008/layout/RadialCluster"/>
    <dgm:cxn modelId="{8565CB21-43BA-4170-959B-0F9A0C1C9EEB}" type="presOf" srcId="{C9BABCCA-8569-4ABA-B03B-D830CDA9F6D4}" destId="{8B244CFF-22F3-49C3-BAD4-562F5B34DCEA}" srcOrd="0" destOrd="0" presId="urn:microsoft.com/office/officeart/2008/layout/RadialCluster"/>
    <dgm:cxn modelId="{2087269A-79EF-4447-9E7A-26F60E6ADC12}" type="presParOf" srcId="{8B244CFF-22F3-49C3-BAD4-562F5B34DCEA}" destId="{767A95D3-4209-465C-93E1-7443651645A0}" srcOrd="0" destOrd="0" presId="urn:microsoft.com/office/officeart/2008/layout/RadialCluster"/>
    <dgm:cxn modelId="{39BAF226-3A3F-45C4-8B0C-9E9DAC9C34B2}" type="presParOf" srcId="{767A95D3-4209-465C-93E1-7443651645A0}" destId="{55E128A9-086C-4AB0-9BB3-7B78F9CA19C8}" srcOrd="0" destOrd="0" presId="urn:microsoft.com/office/officeart/2008/layout/RadialCluster"/>
    <dgm:cxn modelId="{0B549A98-5FB3-470B-B54F-0ACA793497B5}" type="presParOf" srcId="{767A95D3-4209-465C-93E1-7443651645A0}" destId="{2A42BF92-E0CA-4C74-94D9-9AE3F4260038}" srcOrd="1" destOrd="0" presId="urn:microsoft.com/office/officeart/2008/layout/RadialCluster"/>
    <dgm:cxn modelId="{EB0FDB09-2818-4796-8778-C385046EEDA6}" type="presParOf" srcId="{767A95D3-4209-465C-93E1-7443651645A0}" destId="{A7E70BED-E9F9-4186-91D6-4C4AD5C34513}" srcOrd="2" destOrd="0" presId="urn:microsoft.com/office/officeart/2008/layout/RadialCluster"/>
    <dgm:cxn modelId="{38F405BD-F9E6-4A90-A342-CD9415E2B07B}" type="presParOf" srcId="{767A95D3-4209-465C-93E1-7443651645A0}" destId="{0999DAA6-78E7-4C62-AD9F-BB89E1F317A5}" srcOrd="3" destOrd="0" presId="urn:microsoft.com/office/officeart/2008/layout/RadialCluster"/>
    <dgm:cxn modelId="{C8987CE6-0449-4421-A09D-218E9FBE16B9}" type="presParOf" srcId="{767A95D3-4209-465C-93E1-7443651645A0}" destId="{A1F9C609-4FDF-427E-A3A7-017CF8E0D1F8}" srcOrd="4" destOrd="0" presId="urn:microsoft.com/office/officeart/2008/layout/RadialCluster"/>
    <dgm:cxn modelId="{EEF685F1-7EC3-4967-AC44-33A230362233}" type="presParOf" srcId="{767A95D3-4209-465C-93E1-7443651645A0}" destId="{BF1427F8-47F7-429E-8B9A-D7AD3446727D}" srcOrd="5" destOrd="0" presId="urn:microsoft.com/office/officeart/2008/layout/RadialCluster"/>
    <dgm:cxn modelId="{C6C6E6C5-39D5-4544-86D7-8808477ADDE3}" type="presParOf" srcId="{767A95D3-4209-465C-93E1-7443651645A0}" destId="{341F0CCF-4C81-46C6-BAD1-DDC17631079D}" srcOrd="6" destOrd="0" presId="urn:microsoft.com/office/officeart/2008/layout/RadialCluster"/>
  </dgm:cxnLst>
  <dgm:bg>
    <a:noFill/>
  </dgm:bg>
  <dgm:whole>
    <a:ln w="63500" cmpd="sng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000" b="1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000" b="1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solidFill>
          <a:schemeClr val="accent3">
            <a:lumMod val="75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72936" custScaleY="181259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0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0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0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10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4" presStyleCnt="10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5" presStyleCnt="10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6" presStyleCnt="10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7" presStyleCnt="10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8" presStyleCnt="10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9" presStyleCnt="10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9" presStyleCnt="10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95529B-224C-4640-9CCE-E697C7CC187D}" type="presOf" srcId="{66E51CD7-05D6-4658-BDAA-92C6F3E19708}" destId="{553B84E4-4A31-43DB-B3BF-8E8EF2B79F2D}" srcOrd="0" destOrd="0" presId="urn:microsoft.com/office/officeart/2005/8/layout/radial5"/>
    <dgm:cxn modelId="{08F7DB4D-A54C-4AE3-88E9-BC5EED91E146}" type="presOf" srcId="{BC4B6763-2F33-4CCB-B9CC-377BBD0F0800}" destId="{A0B7EB92-DF16-476D-BB87-6C0D26E26F61}" srcOrd="0" destOrd="0" presId="urn:microsoft.com/office/officeart/2005/8/layout/radial5"/>
    <dgm:cxn modelId="{F4FC283A-9799-4FF2-8338-76389ED3D878}" type="presOf" srcId="{4B1A8440-411B-4A5D-AFC7-3583C59ADD0E}" destId="{73BC26A8-8D0F-45E6-9E3B-37EADD227262}" srcOrd="0" destOrd="0" presId="urn:microsoft.com/office/officeart/2005/8/layout/radial5"/>
    <dgm:cxn modelId="{5A28CD79-23B9-4E1B-A293-ACDBFBBC4B2B}" type="presOf" srcId="{9F96D360-CB55-48DB-9778-BF90DCE1129E}" destId="{69EA0517-EDCB-4CEB-899F-D56DCF7B4404}" srcOrd="0" destOrd="0" presId="urn:microsoft.com/office/officeart/2005/8/layout/radial5"/>
    <dgm:cxn modelId="{4A189105-0239-4451-ACE0-D31E9CBF66B8}" srcId="{6F647F05-65E5-443B-9310-4AF895EEC1B0}" destId="{3BA0FA79-0F0A-4F39-8C6F-85BF113366C3}" srcOrd="9" destOrd="0" parTransId="{66E51CD7-05D6-4658-BDAA-92C6F3E19708}" sibTransId="{3F86135B-3CC7-4CEB-B411-92453A9354E3}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BDBC8127-C9A5-4636-AF0A-79E42F53D923}" srcId="{6F647F05-65E5-443B-9310-4AF895EEC1B0}" destId="{D2A69AB7-A0A6-4501-95CD-2902A3384DE3}" srcOrd="5" destOrd="0" parTransId="{9DEE7B50-C1CB-48D2-999B-DF1098A88396}" sibTransId="{B4AB27D7-F679-4C2F-B351-354C992C8F30}"/>
    <dgm:cxn modelId="{BF561CBC-4533-40A0-8A24-0675A97DFB48}" type="presOf" srcId="{8D513BD1-7137-4BB2-A1F4-1B02EFB0F34F}" destId="{4731EA70-1FA8-49F5-A6BF-4AE9CB97C303}" srcOrd="0" destOrd="0" presId="urn:microsoft.com/office/officeart/2005/8/layout/radial5"/>
    <dgm:cxn modelId="{A1F6BB65-7E3C-4C4B-A13A-68D9C787F1DA}" type="presOf" srcId="{C021BE46-16AF-4372-B2A0-67875E2C82CF}" destId="{06F93DE9-E67A-4CE1-BC6B-5C458B1137B0}" srcOrd="0" destOrd="0" presId="urn:microsoft.com/office/officeart/2005/8/layout/radial5"/>
    <dgm:cxn modelId="{C15F8314-BD28-450E-A9F5-7CE24BFA9E65}" type="presOf" srcId="{C021BE46-16AF-4372-B2A0-67875E2C82CF}" destId="{DA660ED5-C4B7-4208-928A-B8DD66837486}" srcOrd="1" destOrd="0" presId="urn:microsoft.com/office/officeart/2005/8/layout/radial5"/>
    <dgm:cxn modelId="{ABB8D3AC-32ED-44B8-98D1-601987ACC1D1}" srcId="{6F647F05-65E5-443B-9310-4AF895EEC1B0}" destId="{9F96D360-CB55-48DB-9778-BF90DCE1129E}" srcOrd="6" destOrd="0" parTransId="{BC4B6763-2F33-4CCB-B9CC-377BBD0F0800}" sibTransId="{286A4893-ECEC-4EFE-BAC3-3F1C84511E21}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80A68978-5DBB-4736-9903-0B4C3606EC96}" type="presOf" srcId="{8D513BD1-7137-4BB2-A1F4-1B02EFB0F34F}" destId="{8D15C70B-27DC-4BC4-8B54-1A6B8CC1DBC1}" srcOrd="1" destOrd="0" presId="urn:microsoft.com/office/officeart/2005/8/layout/radial5"/>
    <dgm:cxn modelId="{65F22893-375F-4FE3-9955-A619DF7CC2D2}" type="presOf" srcId="{08170AFC-8E89-4179-A96D-636AFFD8C3F3}" destId="{DF27FC25-052B-426A-9E06-117E992234F6}" srcOrd="0" destOrd="0" presId="urn:microsoft.com/office/officeart/2005/8/layout/radial5"/>
    <dgm:cxn modelId="{3D5EE3FC-BD89-4C20-A324-B928331EF31B}" type="presOf" srcId="{082CE592-953F-441B-B0C2-F864433A8493}" destId="{A0E222DD-64BD-4A89-BBB9-2B80D8318D4A}" srcOrd="0" destOrd="0" presId="urn:microsoft.com/office/officeart/2005/8/layout/radial5"/>
    <dgm:cxn modelId="{7E1D3037-9A51-432E-AFD0-AEE43BE7C06B}" type="presOf" srcId="{082CE592-953F-441B-B0C2-F864433A8493}" destId="{839DF450-14DD-4280-9AEE-DA73938E9B9D}" srcOrd="1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D5686897-1719-4AC5-B782-C9A329C03ACA}" type="presOf" srcId="{9DEE7B50-C1CB-48D2-999B-DF1098A88396}" destId="{881BA4B6-6173-4BE7-ACB0-127409627ABA}" srcOrd="1" destOrd="0" presId="urn:microsoft.com/office/officeart/2005/8/layout/radial5"/>
    <dgm:cxn modelId="{42295564-CB4B-4F62-80B9-1BF0943099E5}" type="presOf" srcId="{D78F1D4C-A2EF-4C56-940B-FB3F18A7298D}" destId="{EDA34655-9131-4731-957F-5382F53A0660}" srcOrd="0" destOrd="0" presId="urn:microsoft.com/office/officeart/2005/8/layout/radial5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1569B11B-69BF-4442-8578-C51257A39FD9}" type="presOf" srcId="{08170AFC-8E89-4179-A96D-636AFFD8C3F3}" destId="{53D78D63-5F88-4163-9535-46A64127BD3A}" srcOrd="1" destOrd="0" presId="urn:microsoft.com/office/officeart/2005/8/layout/radial5"/>
    <dgm:cxn modelId="{7B133F5F-3D5F-41E9-9C54-A4124EAB3751}" type="presOf" srcId="{3BA0FA79-0F0A-4F39-8C6F-85BF113366C3}" destId="{E0AC84DD-2093-416F-85DE-E547FE520660}" srcOrd="0" destOrd="0" presId="urn:microsoft.com/office/officeart/2005/8/layout/radial5"/>
    <dgm:cxn modelId="{18EC0F6A-8392-4A30-9559-263DD59C30AE}" type="presOf" srcId="{D63A74EC-A1EC-4823-AB28-835C2DE63D58}" destId="{E2EC1D87-F728-458A-8AB1-7A3D78F9D25E}" srcOrd="0" destOrd="0" presId="urn:microsoft.com/office/officeart/2005/8/layout/radial5"/>
    <dgm:cxn modelId="{C1B29BB9-6AEE-4C17-A85E-EC35F9BB98CF}" type="presOf" srcId="{D2A69AB7-A0A6-4501-95CD-2902A3384DE3}" destId="{FED909B6-8F19-4D98-AAC2-EBEEF4830C2B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E7BEA168-89AC-4412-9ADB-ABFDCB0722EB}" type="presOf" srcId="{77DF95E1-3397-43CE-99EF-E82D1E9B2066}" destId="{7A035AEB-3A20-4DC3-9A60-032AB2743B03}" srcOrd="0" destOrd="0" presId="urn:microsoft.com/office/officeart/2005/8/layout/radial5"/>
    <dgm:cxn modelId="{7AB9AB8D-EEE1-4756-97A3-7A4811ADB6F4}" type="presOf" srcId="{66E51CD7-05D6-4658-BDAA-92C6F3E19708}" destId="{C47D9E4B-AD47-4E79-B529-9B264E8F4F6B}" srcOrd="1" destOrd="0" presId="urn:microsoft.com/office/officeart/2005/8/layout/radial5"/>
    <dgm:cxn modelId="{CFF37B6F-B3C1-4000-8042-7A4C801798CB}" type="presOf" srcId="{637E412C-91EE-486E-8354-15F2384BE3EA}" destId="{D8B200F5-4D07-49B2-A587-C2FE6CEC49F8}" srcOrd="0" destOrd="0" presId="urn:microsoft.com/office/officeart/2005/8/layout/radial5"/>
    <dgm:cxn modelId="{4517BA68-519F-4089-B7AA-87593FAFB1B2}" type="presOf" srcId="{A8FC0520-4E1C-47C9-9459-5A566E2A3269}" destId="{47F0322C-5978-482D-A409-1280E22C6D82}" srcOrd="1" destOrd="0" presId="urn:microsoft.com/office/officeart/2005/8/layout/radial5"/>
    <dgm:cxn modelId="{A00878C0-A87A-42B9-83D7-EE8880E34935}" srcId="{6F647F05-65E5-443B-9310-4AF895EEC1B0}" destId="{D78F1D4C-A2EF-4C56-940B-FB3F18A7298D}" srcOrd="8" destOrd="0" parTransId="{08170AFC-8E89-4179-A96D-636AFFD8C3F3}" sibTransId="{3B6B2775-EA0D-4CA6-A4A3-0187E341F68C}"/>
    <dgm:cxn modelId="{7F441432-02B8-40A2-BEF1-EDAB01CF0ACC}" type="presOf" srcId="{A8FC0520-4E1C-47C9-9459-5A566E2A3269}" destId="{E7EAB10C-E176-4610-B2C6-BE8F83AD0F9B}" srcOrd="0" destOrd="0" presId="urn:microsoft.com/office/officeart/2005/8/layout/radial5"/>
    <dgm:cxn modelId="{D2DC592B-1D83-4C1E-A95E-0C2DF924BD87}" type="presOf" srcId="{6F647F05-65E5-443B-9310-4AF895EEC1B0}" destId="{ED72E44C-8498-48F8-9652-E5DD6AC5818D}" srcOrd="0" destOrd="0" presId="urn:microsoft.com/office/officeart/2005/8/layout/radial5"/>
    <dgm:cxn modelId="{C0F23A2B-9D8D-4415-B7DE-3960281384E3}" type="presOf" srcId="{AA0A2BD5-A368-4F17-8E9D-23F1FC377812}" destId="{EB1C3899-7B42-47CD-912B-DD035472498D}" srcOrd="0" destOrd="0" presId="urn:microsoft.com/office/officeart/2005/8/layout/radial5"/>
    <dgm:cxn modelId="{AB474BA0-4018-4523-8BB4-6E5E99CC69AF}" type="presOf" srcId="{62E153EB-408C-4CB3-B6CA-2A439518E14B}" destId="{83F11675-07D9-406F-853D-13FD28BBB805}" srcOrd="0" destOrd="0" presId="urn:microsoft.com/office/officeart/2005/8/layout/radial5"/>
    <dgm:cxn modelId="{33EE4000-A3F4-47D1-82E5-D580468137B6}" type="presOf" srcId="{6598F354-400C-439C-BDD5-729D663E252E}" destId="{FA950D33-9BD9-4D37-A533-789F5554AFB5}" srcOrd="0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8622DD2F-16FE-46A8-827E-838AF0C80A31}" type="presOf" srcId="{6B4A9C71-5243-4375-98C7-BA189146832B}" destId="{8B82EA68-B59A-424E-9756-C221A13DB47F}" srcOrd="0" destOrd="0" presId="urn:microsoft.com/office/officeart/2005/8/layout/radial5"/>
    <dgm:cxn modelId="{E5D322C3-2E05-4C3A-8E3C-03768FA6D27A}" type="presOf" srcId="{6598F354-400C-439C-BDD5-729D663E252E}" destId="{F326903B-AF5C-41D9-A950-9DE60C069BDF}" srcOrd="1" destOrd="0" presId="urn:microsoft.com/office/officeart/2005/8/layout/radial5"/>
    <dgm:cxn modelId="{1974AC4D-CA2E-4488-94CA-D1D0B158AB4F}" type="presOf" srcId="{420BA717-63F2-4ED1-9193-BDF0AD7BC7EB}" destId="{FFE63D16-C443-42C8-BB30-4CA61876A647}" srcOrd="0" destOrd="0" presId="urn:microsoft.com/office/officeart/2005/8/layout/radial5"/>
    <dgm:cxn modelId="{54059384-7D56-4783-9E6B-CB7051B26B45}" srcId="{6F647F05-65E5-443B-9310-4AF895EEC1B0}" destId="{62E153EB-408C-4CB3-B6CA-2A439518E14B}" srcOrd="7" destOrd="0" parTransId="{77DF95E1-3397-43CE-99EF-E82D1E9B2066}" sibTransId="{69F9F7AF-4DAB-4B6C-A26F-22C945FB8A80}"/>
    <dgm:cxn modelId="{CAA82762-6B32-4902-8585-3181B943E7D1}" type="presOf" srcId="{9DEE7B50-C1CB-48D2-999B-DF1098A88396}" destId="{2F5553CB-2478-4421-B002-5FA728364A78}" srcOrd="0" destOrd="0" presId="urn:microsoft.com/office/officeart/2005/8/layout/radial5"/>
    <dgm:cxn modelId="{A7B1BF1E-10A6-408E-BE50-DAE8770E3786}" type="presOf" srcId="{77DF95E1-3397-43CE-99EF-E82D1E9B2066}" destId="{4273F29E-B93C-44D6-A671-FCDC77ED9BA3}" srcOrd="1" destOrd="0" presId="urn:microsoft.com/office/officeart/2005/8/layout/radial5"/>
    <dgm:cxn modelId="{AF8BC866-9E93-41E0-A411-11D8BBC0BBF7}" type="presOf" srcId="{BC4B6763-2F33-4CCB-B9CC-377BBD0F0800}" destId="{E3A5A4EE-729B-477E-AEA8-7FC61FA6B941}" srcOrd="1" destOrd="0" presId="urn:microsoft.com/office/officeart/2005/8/layout/radial5"/>
    <dgm:cxn modelId="{4B09CC5A-7DF2-4693-9218-71F3B7E5EADC}" type="presParOf" srcId="{8B82EA68-B59A-424E-9756-C221A13DB47F}" destId="{ED72E44C-8498-48F8-9652-E5DD6AC5818D}" srcOrd="0" destOrd="0" presId="urn:microsoft.com/office/officeart/2005/8/layout/radial5"/>
    <dgm:cxn modelId="{8323CD32-2BA0-45CD-8AB5-63FFC35B22FC}" type="presParOf" srcId="{8B82EA68-B59A-424E-9756-C221A13DB47F}" destId="{4731EA70-1FA8-49F5-A6BF-4AE9CB97C303}" srcOrd="1" destOrd="0" presId="urn:microsoft.com/office/officeart/2005/8/layout/radial5"/>
    <dgm:cxn modelId="{D9DB84C6-4D13-4D1A-B165-641D1F187082}" type="presParOf" srcId="{4731EA70-1FA8-49F5-A6BF-4AE9CB97C303}" destId="{8D15C70B-27DC-4BC4-8B54-1A6B8CC1DBC1}" srcOrd="0" destOrd="0" presId="urn:microsoft.com/office/officeart/2005/8/layout/radial5"/>
    <dgm:cxn modelId="{F6F8CC8A-BF8F-4336-9821-8E406C055243}" type="presParOf" srcId="{8B82EA68-B59A-424E-9756-C221A13DB47F}" destId="{E2EC1D87-F728-458A-8AB1-7A3D78F9D25E}" srcOrd="2" destOrd="0" presId="urn:microsoft.com/office/officeart/2005/8/layout/radial5"/>
    <dgm:cxn modelId="{06758F8A-C593-4194-8231-4C679EC30D12}" type="presParOf" srcId="{8B82EA68-B59A-424E-9756-C221A13DB47F}" destId="{A0E222DD-64BD-4A89-BBB9-2B80D8318D4A}" srcOrd="3" destOrd="0" presId="urn:microsoft.com/office/officeart/2005/8/layout/radial5"/>
    <dgm:cxn modelId="{8E59F2D4-EE4E-4BC4-A910-73F0686E786E}" type="presParOf" srcId="{A0E222DD-64BD-4A89-BBB9-2B80D8318D4A}" destId="{839DF450-14DD-4280-9AEE-DA73938E9B9D}" srcOrd="0" destOrd="0" presId="urn:microsoft.com/office/officeart/2005/8/layout/radial5"/>
    <dgm:cxn modelId="{A3C165B0-4D02-4CC8-9058-7F47AB4D7B47}" type="presParOf" srcId="{8B82EA68-B59A-424E-9756-C221A13DB47F}" destId="{73BC26A8-8D0F-45E6-9E3B-37EADD227262}" srcOrd="4" destOrd="0" presId="urn:microsoft.com/office/officeart/2005/8/layout/radial5"/>
    <dgm:cxn modelId="{72B0E116-63DD-4830-BBF8-C68858E38A65}" type="presParOf" srcId="{8B82EA68-B59A-424E-9756-C221A13DB47F}" destId="{06F93DE9-E67A-4CE1-BC6B-5C458B1137B0}" srcOrd="5" destOrd="0" presId="urn:microsoft.com/office/officeart/2005/8/layout/radial5"/>
    <dgm:cxn modelId="{7FD30A5E-4CF6-4BB4-A4C1-E1AA9F6A4536}" type="presParOf" srcId="{06F93DE9-E67A-4CE1-BC6B-5C458B1137B0}" destId="{DA660ED5-C4B7-4208-928A-B8DD66837486}" srcOrd="0" destOrd="0" presId="urn:microsoft.com/office/officeart/2005/8/layout/radial5"/>
    <dgm:cxn modelId="{8171188D-18B4-4A83-8A16-B6545386134C}" type="presParOf" srcId="{8B82EA68-B59A-424E-9756-C221A13DB47F}" destId="{D8B200F5-4D07-49B2-A587-C2FE6CEC49F8}" srcOrd="6" destOrd="0" presId="urn:microsoft.com/office/officeart/2005/8/layout/radial5"/>
    <dgm:cxn modelId="{6ACD7178-252F-4764-8127-F1F104A1AE1D}" type="presParOf" srcId="{8B82EA68-B59A-424E-9756-C221A13DB47F}" destId="{E7EAB10C-E176-4610-B2C6-BE8F83AD0F9B}" srcOrd="7" destOrd="0" presId="urn:microsoft.com/office/officeart/2005/8/layout/radial5"/>
    <dgm:cxn modelId="{D210CB25-F0CD-4EDC-B9BC-5B43F54A16F0}" type="presParOf" srcId="{E7EAB10C-E176-4610-B2C6-BE8F83AD0F9B}" destId="{47F0322C-5978-482D-A409-1280E22C6D82}" srcOrd="0" destOrd="0" presId="urn:microsoft.com/office/officeart/2005/8/layout/radial5"/>
    <dgm:cxn modelId="{2AA71684-BD56-4ED9-AB4D-DA24F8597E9F}" type="presParOf" srcId="{8B82EA68-B59A-424E-9756-C221A13DB47F}" destId="{FFE63D16-C443-42C8-BB30-4CA61876A647}" srcOrd="8" destOrd="0" presId="urn:microsoft.com/office/officeart/2005/8/layout/radial5"/>
    <dgm:cxn modelId="{2F75C286-2444-42B5-A88B-9EC043FFF1AC}" type="presParOf" srcId="{8B82EA68-B59A-424E-9756-C221A13DB47F}" destId="{FA950D33-9BD9-4D37-A533-789F5554AFB5}" srcOrd="9" destOrd="0" presId="urn:microsoft.com/office/officeart/2005/8/layout/radial5"/>
    <dgm:cxn modelId="{0EB3334C-A729-4C4D-8557-5D69C05CA592}" type="presParOf" srcId="{FA950D33-9BD9-4D37-A533-789F5554AFB5}" destId="{F326903B-AF5C-41D9-A950-9DE60C069BDF}" srcOrd="0" destOrd="0" presId="urn:microsoft.com/office/officeart/2005/8/layout/radial5"/>
    <dgm:cxn modelId="{0AD65998-EFC6-49DA-98BF-AAE970479005}" type="presParOf" srcId="{8B82EA68-B59A-424E-9756-C221A13DB47F}" destId="{EB1C3899-7B42-47CD-912B-DD035472498D}" srcOrd="10" destOrd="0" presId="urn:microsoft.com/office/officeart/2005/8/layout/radial5"/>
    <dgm:cxn modelId="{AC8AAE09-251B-402A-9CD8-41F220109561}" type="presParOf" srcId="{8B82EA68-B59A-424E-9756-C221A13DB47F}" destId="{2F5553CB-2478-4421-B002-5FA728364A78}" srcOrd="11" destOrd="0" presId="urn:microsoft.com/office/officeart/2005/8/layout/radial5"/>
    <dgm:cxn modelId="{C17B1E68-6ED8-4229-967B-DE58AA06EC05}" type="presParOf" srcId="{2F5553CB-2478-4421-B002-5FA728364A78}" destId="{881BA4B6-6173-4BE7-ACB0-127409627ABA}" srcOrd="0" destOrd="0" presId="urn:microsoft.com/office/officeart/2005/8/layout/radial5"/>
    <dgm:cxn modelId="{C6AC2479-FFAB-4777-AA3C-75BC9B694501}" type="presParOf" srcId="{8B82EA68-B59A-424E-9756-C221A13DB47F}" destId="{FED909B6-8F19-4D98-AAC2-EBEEF4830C2B}" srcOrd="12" destOrd="0" presId="urn:microsoft.com/office/officeart/2005/8/layout/radial5"/>
    <dgm:cxn modelId="{1FB1BACC-FB04-4BC1-ADD2-9577BD659509}" type="presParOf" srcId="{8B82EA68-B59A-424E-9756-C221A13DB47F}" destId="{A0B7EB92-DF16-476D-BB87-6C0D26E26F61}" srcOrd="13" destOrd="0" presId="urn:microsoft.com/office/officeart/2005/8/layout/radial5"/>
    <dgm:cxn modelId="{289A566F-7B20-4B2E-9258-4118CB2831A9}" type="presParOf" srcId="{A0B7EB92-DF16-476D-BB87-6C0D26E26F61}" destId="{E3A5A4EE-729B-477E-AEA8-7FC61FA6B941}" srcOrd="0" destOrd="0" presId="urn:microsoft.com/office/officeart/2005/8/layout/radial5"/>
    <dgm:cxn modelId="{89C90E07-00FE-4366-9F85-36FB4BCFCCBE}" type="presParOf" srcId="{8B82EA68-B59A-424E-9756-C221A13DB47F}" destId="{69EA0517-EDCB-4CEB-899F-D56DCF7B4404}" srcOrd="14" destOrd="0" presId="urn:microsoft.com/office/officeart/2005/8/layout/radial5"/>
    <dgm:cxn modelId="{42E2771C-24A6-4042-A9C8-50337F8EB034}" type="presParOf" srcId="{8B82EA68-B59A-424E-9756-C221A13DB47F}" destId="{7A035AEB-3A20-4DC3-9A60-032AB2743B03}" srcOrd="15" destOrd="0" presId="urn:microsoft.com/office/officeart/2005/8/layout/radial5"/>
    <dgm:cxn modelId="{41ABC234-B4C8-4396-BE93-D04331AEF33A}" type="presParOf" srcId="{7A035AEB-3A20-4DC3-9A60-032AB2743B03}" destId="{4273F29E-B93C-44D6-A671-FCDC77ED9BA3}" srcOrd="0" destOrd="0" presId="urn:microsoft.com/office/officeart/2005/8/layout/radial5"/>
    <dgm:cxn modelId="{FE87E274-3CEB-45BE-B8AA-4CAF493122A6}" type="presParOf" srcId="{8B82EA68-B59A-424E-9756-C221A13DB47F}" destId="{83F11675-07D9-406F-853D-13FD28BBB805}" srcOrd="16" destOrd="0" presId="urn:microsoft.com/office/officeart/2005/8/layout/radial5"/>
    <dgm:cxn modelId="{1C2A2CBC-8848-4AF9-BD89-F0EED988037D}" type="presParOf" srcId="{8B82EA68-B59A-424E-9756-C221A13DB47F}" destId="{DF27FC25-052B-426A-9E06-117E992234F6}" srcOrd="17" destOrd="0" presId="urn:microsoft.com/office/officeart/2005/8/layout/radial5"/>
    <dgm:cxn modelId="{7EC6B234-5376-4083-B53D-06CD54B7225B}" type="presParOf" srcId="{DF27FC25-052B-426A-9E06-117E992234F6}" destId="{53D78D63-5F88-4163-9535-46A64127BD3A}" srcOrd="0" destOrd="0" presId="urn:microsoft.com/office/officeart/2005/8/layout/radial5"/>
    <dgm:cxn modelId="{909C2923-A95D-433A-B110-C0CFFFD3E9A2}" type="presParOf" srcId="{8B82EA68-B59A-424E-9756-C221A13DB47F}" destId="{EDA34655-9131-4731-957F-5382F53A0660}" srcOrd="18" destOrd="0" presId="urn:microsoft.com/office/officeart/2005/8/layout/radial5"/>
    <dgm:cxn modelId="{C444D071-6AF3-4C5C-96E8-E209B63350E5}" type="presParOf" srcId="{8B82EA68-B59A-424E-9756-C221A13DB47F}" destId="{553B84E4-4A31-43DB-B3BF-8E8EF2B79F2D}" srcOrd="19" destOrd="0" presId="urn:microsoft.com/office/officeart/2005/8/layout/radial5"/>
    <dgm:cxn modelId="{93EBD79A-EF9C-4888-8F81-B58E2F594CA7}" type="presParOf" srcId="{553B84E4-4A31-43DB-B3BF-8E8EF2B79F2D}" destId="{C47D9E4B-AD47-4E79-B529-9B264E8F4F6B}" srcOrd="0" destOrd="0" presId="urn:microsoft.com/office/officeart/2005/8/layout/radial5"/>
    <dgm:cxn modelId="{1F57367A-FD52-4A34-93FD-03CC8DE7A08B}" type="presParOf" srcId="{8B82EA68-B59A-424E-9756-C221A13DB47F}" destId="{E0AC84DD-2093-416F-85DE-E547FE520660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AE3378F-AE33-4671-A1C9-CE8FB0E68CD0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83B3703-9387-4225-9A80-10BE6EEB37B4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C126440-5378-47FA-90FA-4BC42F633443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1BD14-653F-47B3-BB46-667C8FB2497F}">
      <dsp:nvSpPr>
        <dsp:cNvPr id="0" name=""/>
        <dsp:cNvSpPr/>
      </dsp:nvSpPr>
      <dsp:spPr>
        <a:xfrm>
          <a:off x="2963488" y="45141"/>
          <a:ext cx="1674629" cy="1180011"/>
        </a:xfrm>
        <a:prstGeom prst="roundRect">
          <a:avLst/>
        </a:prstGeom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021091" y="102744"/>
        <a:ext cx="1559423" cy="1064805"/>
      </dsp:txXfrm>
    </dsp:sp>
    <dsp:sp modelId="{43434E4B-C4FB-4DAC-9533-71DBE9279538}">
      <dsp:nvSpPr>
        <dsp:cNvPr id="0" name=""/>
        <dsp:cNvSpPr/>
      </dsp:nvSpPr>
      <dsp:spPr>
        <a:xfrm>
          <a:off x="3864900" y="462386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889034" y="254648"/>
              </a:moveTo>
              <a:arcTo wR="1816574" hR="1816574" stAng="14357778" swAng="791092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D8CAD-B47B-492A-A92F-69E42EBB0CBD}">
      <dsp:nvSpPr>
        <dsp:cNvPr id="0" name=""/>
        <dsp:cNvSpPr/>
      </dsp:nvSpPr>
      <dsp:spPr>
        <a:xfrm>
          <a:off x="4986623" y="510152"/>
          <a:ext cx="1502051" cy="1056678"/>
        </a:xfrm>
        <a:prstGeom prst="roundRect">
          <a:avLst/>
        </a:prstGeom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038206" y="561735"/>
        <a:ext cx="1398885" cy="953512"/>
      </dsp:txXfrm>
    </dsp:sp>
    <dsp:sp modelId="{F93ECD45-54D8-465B-A0C2-914295F3C5BD}">
      <dsp:nvSpPr>
        <dsp:cNvPr id="0" name=""/>
        <dsp:cNvSpPr/>
      </dsp:nvSpPr>
      <dsp:spPr>
        <a:xfrm>
          <a:off x="3850681" y="1540719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2317697" y="70487"/>
              </a:moveTo>
              <a:arcTo wR="1816574" hR="1816574" stAng="17160800" swAng="1156154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CEF15-AD37-4FF7-A9D9-F30101483B47}">
      <dsp:nvSpPr>
        <dsp:cNvPr id="0" name=""/>
        <dsp:cNvSpPr/>
      </dsp:nvSpPr>
      <dsp:spPr>
        <a:xfrm>
          <a:off x="6264693" y="1998222"/>
          <a:ext cx="1192143" cy="928927"/>
        </a:xfrm>
        <a:prstGeom prst="roundRect">
          <a:avLst/>
        </a:prstGeom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6310039" y="2043568"/>
        <a:ext cx="1101451" cy="838235"/>
      </dsp:txXfrm>
    </dsp:sp>
    <dsp:sp modelId="{DA554C6D-A2BD-4B94-802C-6C55DB9F2BF8}">
      <dsp:nvSpPr>
        <dsp:cNvPr id="0" name=""/>
        <dsp:cNvSpPr/>
      </dsp:nvSpPr>
      <dsp:spPr>
        <a:xfrm>
          <a:off x="3929551" y="-387576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2709092" y="3398775"/>
              </a:moveTo>
              <a:arcTo wR="1816574" hR="1816574" stAng="3634362" swAng="914661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BD4D3-8D2A-489F-BC0B-191B4AEF9533}">
      <dsp:nvSpPr>
        <dsp:cNvPr id="0" name=""/>
        <dsp:cNvSpPr/>
      </dsp:nvSpPr>
      <dsp:spPr>
        <a:xfrm>
          <a:off x="5101984" y="3222358"/>
          <a:ext cx="1336158" cy="816621"/>
        </a:xfrm>
        <a:prstGeom prst="roundRect">
          <a:avLst/>
        </a:prstGeom>
        <a:solidFill>
          <a:srgbClr val="FFFFDD"/>
        </a:solidFill>
        <a:ln w="1270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141848" y="3262222"/>
        <a:ext cx="1256430" cy="736893"/>
      </dsp:txXfrm>
    </dsp:sp>
    <dsp:sp modelId="{2C814299-90FC-466A-8C27-58BBE7C3AD9B}">
      <dsp:nvSpPr>
        <dsp:cNvPr id="0" name=""/>
        <dsp:cNvSpPr/>
      </dsp:nvSpPr>
      <dsp:spPr>
        <a:xfrm>
          <a:off x="3571357" y="406369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1602081" y="3620442"/>
              </a:moveTo>
              <a:arcTo wR="1816574" hR="1816574" stAng="5806864" swAng="984371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67FA4-A613-4921-92BD-CBD0DE5AF6C1}">
      <dsp:nvSpPr>
        <dsp:cNvPr id="0" name=""/>
        <dsp:cNvSpPr/>
      </dsp:nvSpPr>
      <dsp:spPr>
        <a:xfrm>
          <a:off x="3327007" y="3476732"/>
          <a:ext cx="1192143" cy="872612"/>
        </a:xfrm>
        <a:prstGeom prst="roundRect">
          <a:avLst/>
        </a:prstGeom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369604" y="3519329"/>
        <a:ext cx="1106949" cy="787418"/>
      </dsp:txXfrm>
    </dsp:sp>
    <dsp:sp modelId="{191E1915-7B43-453A-9B3B-8BE365BAB7F0}">
      <dsp:nvSpPr>
        <dsp:cNvPr id="0" name=""/>
        <dsp:cNvSpPr/>
      </dsp:nvSpPr>
      <dsp:spPr>
        <a:xfrm>
          <a:off x="665840" y="374446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2487325" y="3504780"/>
              </a:moveTo>
              <a:arcTo wR="1816574" hR="1816574" stAng="4099879" swAng="1108365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DDF86-EE24-4644-BF9F-F7994B1A08DB}">
      <dsp:nvSpPr>
        <dsp:cNvPr id="0" name=""/>
        <dsp:cNvSpPr/>
      </dsp:nvSpPr>
      <dsp:spPr>
        <a:xfrm>
          <a:off x="1368160" y="3237094"/>
          <a:ext cx="1316676" cy="768268"/>
        </a:xfrm>
        <a:prstGeom prst="roundRect">
          <a:avLst/>
        </a:prstGeom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405664" y="3274598"/>
        <a:ext cx="1241668" cy="693260"/>
      </dsp:txXfrm>
    </dsp:sp>
    <dsp:sp modelId="{B61698C4-7017-4D89-87F7-56075D701F9E}">
      <dsp:nvSpPr>
        <dsp:cNvPr id="0" name=""/>
        <dsp:cNvSpPr/>
      </dsp:nvSpPr>
      <dsp:spPr>
        <a:xfrm>
          <a:off x="227476" y="-377788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1378208" y="3579464"/>
              </a:moveTo>
              <a:arcTo wR="1816574" hR="1816574" stAng="6237850" swAng="1069202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084B0-DED3-4DEB-8998-F77FEE57635D}">
      <dsp:nvSpPr>
        <dsp:cNvPr id="0" name=""/>
        <dsp:cNvSpPr/>
      </dsp:nvSpPr>
      <dsp:spPr>
        <a:xfrm>
          <a:off x="288029" y="1998224"/>
          <a:ext cx="1149809" cy="879503"/>
        </a:xfrm>
        <a:prstGeom prst="roundRect">
          <a:avLst/>
        </a:prstGeom>
        <a:solidFill>
          <a:srgbClr val="FFFFDD"/>
        </a:solidFill>
        <a:ln w="1270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1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30963" y="2041158"/>
        <a:ext cx="1063941" cy="793635"/>
      </dsp:txXfrm>
    </dsp:sp>
    <dsp:sp modelId="{37B34B6A-4DCE-4DE3-951A-2EF6B41DAEEC}">
      <dsp:nvSpPr>
        <dsp:cNvPr id="0" name=""/>
        <dsp:cNvSpPr/>
      </dsp:nvSpPr>
      <dsp:spPr>
        <a:xfrm>
          <a:off x="253910" y="1530862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757195" y="340885"/>
              </a:moveTo>
              <a:arcTo wR="1816574" hR="1816574" stAng="14059553" swAng="1170553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C9EC0-F33D-4C53-893E-E607BC23B588}">
      <dsp:nvSpPr>
        <dsp:cNvPr id="0" name=""/>
        <dsp:cNvSpPr/>
      </dsp:nvSpPr>
      <dsp:spPr>
        <a:xfrm>
          <a:off x="1213809" y="672581"/>
          <a:ext cx="1439905" cy="884804"/>
        </a:xfrm>
        <a:prstGeom prst="roundRect">
          <a:avLst/>
        </a:prstGeom>
        <a:solidFill>
          <a:srgbClr val="FFFFDD"/>
        </a:solidFill>
        <a:ln w="1270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И ОСУЩЕСТВЛЕНИЕ МУНИЦИПАЛЬНОГО ФИНАНСОВОГО КОНТРОЛЯ</a:t>
          </a:r>
          <a:endParaRPr lang="ru-RU" sz="1100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257002" y="715774"/>
        <a:ext cx="1353519" cy="798418"/>
      </dsp:txXfrm>
    </dsp:sp>
    <dsp:sp modelId="{6B2E63ED-B4B9-4312-8B34-C6298E61E31E}">
      <dsp:nvSpPr>
        <dsp:cNvPr id="0" name=""/>
        <dsp:cNvSpPr/>
      </dsp:nvSpPr>
      <dsp:spPr>
        <a:xfrm>
          <a:off x="78133" y="640797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2309785" y="68236"/>
              </a:moveTo>
              <a:arcTo wR="1816574" hR="1816574" stAng="17145233" swAng="915950"/>
            </a:path>
          </a:pathLst>
        </a:custGeom>
        <a:noFill/>
        <a:ln w="19050" cap="flat" cmpd="sng" algn="ctr">
          <a:noFill/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128A9-086C-4AB0-9BB3-7B78F9CA19C8}">
      <dsp:nvSpPr>
        <dsp:cNvPr id="0" name=""/>
        <dsp:cNvSpPr/>
      </dsp:nvSpPr>
      <dsp:spPr>
        <a:xfrm>
          <a:off x="924891" y="67344"/>
          <a:ext cx="6102683" cy="706022"/>
        </a:xfrm>
        <a:prstGeom prst="roundRect">
          <a:avLst/>
        </a:prstGeom>
        <a:solidFill>
          <a:schemeClr val="bg1"/>
        </a:solidFill>
        <a:ln w="127000"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9356" y="101809"/>
        <a:ext cx="6033753" cy="637092"/>
      </dsp:txXfrm>
    </dsp:sp>
    <dsp:sp modelId="{2A42BF92-E0CA-4C74-94D9-9AE3F4260038}">
      <dsp:nvSpPr>
        <dsp:cNvPr id="0" name=""/>
        <dsp:cNvSpPr/>
      </dsp:nvSpPr>
      <dsp:spPr>
        <a:xfrm rot="7410745">
          <a:off x="1235382" y="2120123"/>
          <a:ext cx="32305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30537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70BED-E9F9-4186-91D6-4C4AD5C34513}">
      <dsp:nvSpPr>
        <dsp:cNvPr id="0" name=""/>
        <dsp:cNvSpPr/>
      </dsp:nvSpPr>
      <dsp:spPr>
        <a:xfrm>
          <a:off x="144009" y="3466879"/>
          <a:ext cx="3195046" cy="656297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4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176047" y="3498917"/>
        <a:ext cx="3130970" cy="592221"/>
      </dsp:txXfrm>
    </dsp:sp>
    <dsp:sp modelId="{0999DAA6-78E7-4C62-AD9F-BB89E1F317A5}">
      <dsp:nvSpPr>
        <dsp:cNvPr id="0" name=""/>
        <dsp:cNvSpPr/>
      </dsp:nvSpPr>
      <dsp:spPr>
        <a:xfrm rot="1981715">
          <a:off x="4488051" y="878523"/>
          <a:ext cx="3858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5855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9C609-4FDF-427E-A3A7-017CF8E0D1F8}">
      <dsp:nvSpPr>
        <dsp:cNvPr id="0" name=""/>
        <dsp:cNvSpPr/>
      </dsp:nvSpPr>
      <dsp:spPr>
        <a:xfrm>
          <a:off x="3930602" y="983679"/>
          <a:ext cx="3089234" cy="82238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28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3970748" y="1023825"/>
        <a:ext cx="3008942" cy="742093"/>
      </dsp:txXfrm>
    </dsp:sp>
    <dsp:sp modelId="{BF1427F8-47F7-429E-8B9A-D7AD3446727D}">
      <dsp:nvSpPr>
        <dsp:cNvPr id="0" name=""/>
        <dsp:cNvSpPr/>
      </dsp:nvSpPr>
      <dsp:spPr>
        <a:xfrm rot="9136716">
          <a:off x="2515659" y="967999"/>
          <a:ext cx="8368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6821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F0CCF-4C81-46C6-BAD1-DDC17631079D}">
      <dsp:nvSpPr>
        <dsp:cNvPr id="0" name=""/>
        <dsp:cNvSpPr/>
      </dsp:nvSpPr>
      <dsp:spPr>
        <a:xfrm>
          <a:off x="611122" y="1162632"/>
          <a:ext cx="2452514" cy="76332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28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648385" y="1199895"/>
        <a:ext cx="2377988" cy="6888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648268" y="1241947"/>
          <a:ext cx="1715830" cy="17984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000" b="1" kern="1200" dirty="0"/>
        </a:p>
      </dsp:txBody>
      <dsp:txXfrm>
        <a:off x="3899545" y="1505318"/>
        <a:ext cx="1213276" cy="1271666"/>
      </dsp:txXfrm>
    </dsp:sp>
    <dsp:sp modelId="{4731EA70-1FA8-49F5-A6BF-4AE9CB97C303}">
      <dsp:nvSpPr>
        <dsp:cNvPr id="0" name=""/>
        <dsp:cNvSpPr/>
      </dsp:nvSpPr>
      <dsp:spPr>
        <a:xfrm rot="16260366">
          <a:off x="4411503" y="864570"/>
          <a:ext cx="228273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445143" y="966274"/>
        <a:ext cx="159791" cy="202403"/>
      </dsp:txXfrm>
    </dsp:sp>
    <dsp:sp modelId="{E2EC1D87-F728-458A-8AB1-7A3D78F9D25E}">
      <dsp:nvSpPr>
        <dsp:cNvPr id="0" name=""/>
        <dsp:cNvSpPr/>
      </dsp:nvSpPr>
      <dsp:spPr>
        <a:xfrm>
          <a:off x="4139633" y="17782"/>
          <a:ext cx="793741" cy="79374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4255874" y="134023"/>
        <a:ext cx="561259" cy="561259"/>
      </dsp:txXfrm>
    </dsp:sp>
    <dsp:sp modelId="{A0E222DD-64BD-4A89-BBB9-2B80D8318D4A}">
      <dsp:nvSpPr>
        <dsp:cNvPr id="0" name=""/>
        <dsp:cNvSpPr/>
      </dsp:nvSpPr>
      <dsp:spPr>
        <a:xfrm rot="18342319">
          <a:off x="5030543" y="1076196"/>
          <a:ext cx="239627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045509" y="1172852"/>
        <a:ext cx="167739" cy="202403"/>
      </dsp:txXfrm>
    </dsp:sp>
    <dsp:sp modelId="{73BC26A8-8D0F-45E6-9E3B-37EADD227262}">
      <dsp:nvSpPr>
        <dsp:cNvPr id="0" name=""/>
        <dsp:cNvSpPr/>
      </dsp:nvSpPr>
      <dsp:spPr>
        <a:xfrm>
          <a:off x="5120999" y="336647"/>
          <a:ext cx="793741" cy="79374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5237240" y="452888"/>
        <a:ext cx="561259" cy="561259"/>
      </dsp:txXfrm>
    </dsp:sp>
    <dsp:sp modelId="{06F93DE9-E67A-4CE1-BC6B-5C458B1137B0}">
      <dsp:nvSpPr>
        <dsp:cNvPr id="0" name=""/>
        <dsp:cNvSpPr/>
      </dsp:nvSpPr>
      <dsp:spPr>
        <a:xfrm rot="20430380">
          <a:off x="5406923" y="1610708"/>
          <a:ext cx="242473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409008" y="1690313"/>
        <a:ext cx="169731" cy="202403"/>
      </dsp:txXfrm>
    </dsp:sp>
    <dsp:sp modelId="{D8B200F5-4D07-49B2-A587-C2FE6CEC49F8}">
      <dsp:nvSpPr>
        <dsp:cNvPr id="0" name=""/>
        <dsp:cNvSpPr/>
      </dsp:nvSpPr>
      <dsp:spPr>
        <a:xfrm>
          <a:off x="5727517" y="1171447"/>
          <a:ext cx="793741" cy="79374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5843758" y="1287688"/>
        <a:ext cx="561259" cy="561259"/>
      </dsp:txXfrm>
    </dsp:sp>
    <dsp:sp modelId="{E7EAB10C-E176-4610-B2C6-BE8F83AD0F9B}">
      <dsp:nvSpPr>
        <dsp:cNvPr id="0" name=""/>
        <dsp:cNvSpPr/>
      </dsp:nvSpPr>
      <dsp:spPr>
        <a:xfrm rot="950221">
          <a:off x="5419857" y="2263565"/>
          <a:ext cx="224923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421138" y="2321826"/>
        <a:ext cx="157446" cy="202403"/>
      </dsp:txXfrm>
    </dsp:sp>
    <dsp:sp modelId="{FFE63D16-C443-42C8-BB30-4CA61876A647}">
      <dsp:nvSpPr>
        <dsp:cNvPr id="0" name=""/>
        <dsp:cNvSpPr/>
      </dsp:nvSpPr>
      <dsp:spPr>
        <a:xfrm>
          <a:off x="5727517" y="2203316"/>
          <a:ext cx="793741" cy="79374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5843758" y="2319557"/>
        <a:ext cx="561259" cy="561259"/>
      </dsp:txXfrm>
    </dsp:sp>
    <dsp:sp modelId="{FA950D33-9BD9-4D37-A533-789F5554AFB5}">
      <dsp:nvSpPr>
        <dsp:cNvPr id="0" name=""/>
        <dsp:cNvSpPr/>
      </dsp:nvSpPr>
      <dsp:spPr>
        <a:xfrm rot="3118628">
          <a:off x="5062236" y="2806531"/>
          <a:ext cx="192228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073309" y="2851285"/>
        <a:ext cx="134560" cy="202403"/>
      </dsp:txXfrm>
    </dsp:sp>
    <dsp:sp modelId="{EB1C3899-7B42-47CD-912B-DD035472498D}">
      <dsp:nvSpPr>
        <dsp:cNvPr id="0" name=""/>
        <dsp:cNvSpPr/>
      </dsp:nvSpPr>
      <dsp:spPr>
        <a:xfrm>
          <a:off x="5120999" y="3038116"/>
          <a:ext cx="793741" cy="79374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5237240" y="3154357"/>
        <a:ext cx="561259" cy="561259"/>
      </dsp:txXfrm>
    </dsp:sp>
    <dsp:sp modelId="{2F5553CB-2478-4421-B002-5FA728364A78}">
      <dsp:nvSpPr>
        <dsp:cNvPr id="0" name=""/>
        <dsp:cNvSpPr/>
      </dsp:nvSpPr>
      <dsp:spPr>
        <a:xfrm rot="5335375">
          <a:off x="4441990" y="3025194"/>
          <a:ext cx="167970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466712" y="3067471"/>
        <a:ext cx="117579" cy="202403"/>
      </dsp:txXfrm>
    </dsp:sp>
    <dsp:sp modelId="{FED909B6-8F19-4D98-AAC2-EBEEF4830C2B}">
      <dsp:nvSpPr>
        <dsp:cNvPr id="0" name=""/>
        <dsp:cNvSpPr/>
      </dsp:nvSpPr>
      <dsp:spPr>
        <a:xfrm>
          <a:off x="4139633" y="3356981"/>
          <a:ext cx="793741" cy="79374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4255874" y="3473222"/>
        <a:ext cx="561259" cy="561259"/>
      </dsp:txXfrm>
    </dsp:sp>
    <dsp:sp modelId="{A0B7EB92-DF16-476D-BB87-6C0D26E26F61}">
      <dsp:nvSpPr>
        <dsp:cNvPr id="0" name=""/>
        <dsp:cNvSpPr/>
      </dsp:nvSpPr>
      <dsp:spPr>
        <a:xfrm rot="7579087">
          <a:off x="3803191" y="2811743"/>
          <a:ext cx="172169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3844312" y="2858402"/>
        <a:ext cx="120518" cy="202403"/>
      </dsp:txXfrm>
    </dsp:sp>
    <dsp:sp modelId="{69EA0517-EDCB-4CEB-899F-D56DCF7B4404}">
      <dsp:nvSpPr>
        <dsp:cNvPr id="0" name=""/>
        <dsp:cNvSpPr/>
      </dsp:nvSpPr>
      <dsp:spPr>
        <a:xfrm>
          <a:off x="3158267" y="3038116"/>
          <a:ext cx="793741" cy="793741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3274508" y="3154357"/>
        <a:ext cx="561259" cy="561259"/>
      </dsp:txXfrm>
    </dsp:sp>
    <dsp:sp modelId="{7A035AEB-3A20-4DC3-9A60-032AB2743B03}">
      <dsp:nvSpPr>
        <dsp:cNvPr id="0" name=""/>
        <dsp:cNvSpPr/>
      </dsp:nvSpPr>
      <dsp:spPr>
        <a:xfrm rot="9814743">
          <a:off x="3413095" y="2266052"/>
          <a:ext cx="193937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3470089" y="2325296"/>
        <a:ext cx="135756" cy="202403"/>
      </dsp:txXfrm>
    </dsp:sp>
    <dsp:sp modelId="{83F11675-07D9-406F-853D-13FD28BBB805}">
      <dsp:nvSpPr>
        <dsp:cNvPr id="0" name=""/>
        <dsp:cNvSpPr/>
      </dsp:nvSpPr>
      <dsp:spPr>
        <a:xfrm>
          <a:off x="2551749" y="2203316"/>
          <a:ext cx="793741" cy="79374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2667990" y="2319557"/>
        <a:ext cx="561259" cy="561259"/>
      </dsp:txXfrm>
    </dsp:sp>
    <dsp:sp modelId="{DF27FC25-052B-426A-9E06-117E992234F6}">
      <dsp:nvSpPr>
        <dsp:cNvPr id="0" name=""/>
        <dsp:cNvSpPr/>
      </dsp:nvSpPr>
      <dsp:spPr>
        <a:xfrm rot="12011539">
          <a:off x="3408471" y="1607769"/>
          <a:ext cx="212081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3470140" y="1686218"/>
        <a:ext cx="148457" cy="202403"/>
      </dsp:txXfrm>
    </dsp:sp>
    <dsp:sp modelId="{EDA34655-9131-4731-957F-5382F53A0660}">
      <dsp:nvSpPr>
        <dsp:cNvPr id="0" name=""/>
        <dsp:cNvSpPr/>
      </dsp:nvSpPr>
      <dsp:spPr>
        <a:xfrm>
          <a:off x="2551749" y="1171447"/>
          <a:ext cx="793741" cy="79374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2667990" y="1287688"/>
        <a:ext cx="561259" cy="561259"/>
      </dsp:txXfrm>
    </dsp:sp>
    <dsp:sp modelId="{553B84E4-4A31-43DB-B3BF-8E8EF2B79F2D}">
      <dsp:nvSpPr>
        <dsp:cNvPr id="0" name=""/>
        <dsp:cNvSpPr/>
      </dsp:nvSpPr>
      <dsp:spPr>
        <a:xfrm rot="14157341">
          <a:off x="3787025" y="1071345"/>
          <a:ext cx="220639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3838649" y="1166237"/>
        <a:ext cx="154447" cy="202403"/>
      </dsp:txXfrm>
    </dsp:sp>
    <dsp:sp modelId="{E0AC84DD-2093-416F-85DE-E547FE520660}">
      <dsp:nvSpPr>
        <dsp:cNvPr id="0" name=""/>
        <dsp:cNvSpPr/>
      </dsp:nvSpPr>
      <dsp:spPr>
        <a:xfrm>
          <a:off x="3158267" y="336647"/>
          <a:ext cx="793741" cy="79374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3274508" y="452888"/>
        <a:ext cx="561259" cy="5612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0.2605</cdr:x>
      <cdr:y>0.20325</cdr:y>
    </cdr:from>
    <cdr:to>
      <cdr:x>0.27886</cdr:x>
      <cdr:y>0.25203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232248" y="450050"/>
          <a:ext cx="157326" cy="10801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0.42857</cdr:x>
      <cdr:y>0.13821</cdr:y>
    </cdr:from>
    <cdr:to>
      <cdr:x>0.44692</cdr:x>
      <cdr:y>0.18698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672408" y="306034"/>
          <a:ext cx="157240" cy="10798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0.58824</cdr:x>
      <cdr:y>0.13821</cdr:y>
    </cdr:from>
    <cdr:to>
      <cdr:x>0.60659</cdr:x>
      <cdr:y>0.18698</cdr:y>
    </cdr:to>
    <cdr:sp macro="" textlink="">
      <cdr:nvSpPr>
        <cdr:cNvPr id="5" name="Прямоугольник 4"/>
        <cdr:cNvSpPr/>
      </cdr:nvSpPr>
      <cdr:spPr>
        <a:xfrm xmlns:a="http://schemas.openxmlformats.org/drawingml/2006/main" flipH="1">
          <a:off x="5040560" y="306034"/>
          <a:ext cx="157240" cy="10798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0.27886</cdr:x>
      <cdr:y>0.1626</cdr:y>
    </cdr:from>
    <cdr:to>
      <cdr:x>0.42857</cdr:x>
      <cdr:y>0.22764</cdr:y>
    </cdr:to>
    <cdr:cxnSp macro="">
      <cdr:nvCxnSpPr>
        <cdr:cNvPr id="11" name="Прямая соединительная линия 10"/>
        <cdr:cNvCxnSpPr>
          <a:stCxn xmlns:a="http://schemas.openxmlformats.org/drawingml/2006/main" id="2" idx="3"/>
          <a:endCxn xmlns:a="http://schemas.openxmlformats.org/drawingml/2006/main" id="4" idx="1"/>
        </cdr:cNvCxnSpPr>
      </cdr:nvCxnSpPr>
      <cdr:spPr>
        <a:xfrm xmlns:a="http://schemas.openxmlformats.org/drawingml/2006/main" flipV="1">
          <a:off x="2389574" y="360028"/>
          <a:ext cx="1282834" cy="144028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0.44692</cdr:x>
      <cdr:y>0.1626</cdr:y>
    </cdr:from>
    <cdr:to>
      <cdr:x>0.58824</cdr:x>
      <cdr:y>0.1626</cdr:y>
    </cdr:to>
    <cdr:cxnSp macro="">
      <cdr:nvCxnSpPr>
        <cdr:cNvPr id="15" name="Прямая соединительная линия 14"/>
        <cdr:cNvCxnSpPr>
          <a:stCxn xmlns:a="http://schemas.openxmlformats.org/drawingml/2006/main" id="4" idx="3"/>
          <a:endCxn xmlns:a="http://schemas.openxmlformats.org/drawingml/2006/main" id="5" idx="3"/>
        </cdr:cNvCxnSpPr>
      </cdr:nvCxnSpPr>
      <cdr:spPr>
        <a:xfrm xmlns:a="http://schemas.openxmlformats.org/drawingml/2006/main">
          <a:off x="3829648" y="360028"/>
          <a:ext cx="1210912" cy="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0.22689</cdr:x>
      <cdr:y>0.07317</cdr:y>
    </cdr:from>
    <cdr:to>
      <cdr:x>0.31662</cdr:x>
      <cdr:y>0.16066</cdr:y>
    </cdr:to>
    <cdr:sp macro="" textlink="">
      <cdr:nvSpPr>
        <cdr:cNvPr id="22" name="Прямоугольник 21"/>
        <cdr:cNvSpPr/>
      </cdr:nvSpPr>
      <cdr:spPr>
        <a:xfrm xmlns:a="http://schemas.openxmlformats.org/drawingml/2006/main">
          <a:off x="1944216" y="162018"/>
          <a:ext cx="768892" cy="193725"/>
        </a:xfrm>
        <a:prstGeom xmlns:a="http://schemas.openxmlformats.org/drawingml/2006/main" prst="rect">
          <a:avLst/>
        </a:prstGeom>
        <a:solidFill xmlns:a="http://schemas.openxmlformats.org/drawingml/2006/main">
          <a:srgbClr val="E1F4FF"/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350" b="1" dirty="0" smtClean="0">
              <a:latin typeface="Arial Narrow" panose="020B0606020202030204" pitchFamily="34" charset="0"/>
            </a:rPr>
            <a:t>8 113,2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0.40336</cdr:x>
      <cdr:y>0.04065</cdr:y>
    </cdr:from>
    <cdr:to>
      <cdr:x>0.48883</cdr:x>
      <cdr:y>0.12814</cdr:y>
    </cdr:to>
    <cdr:sp macro="" textlink="">
      <cdr:nvSpPr>
        <cdr:cNvPr id="23" name="Прямоугольник 22"/>
        <cdr:cNvSpPr/>
      </cdr:nvSpPr>
      <cdr:spPr>
        <a:xfrm xmlns:a="http://schemas.openxmlformats.org/drawingml/2006/main">
          <a:off x="3456384" y="90010"/>
          <a:ext cx="732389" cy="193724"/>
        </a:xfrm>
        <a:prstGeom xmlns:a="http://schemas.openxmlformats.org/drawingml/2006/main" prst="rect">
          <a:avLst/>
        </a:prstGeom>
        <a:solidFill xmlns:a="http://schemas.openxmlformats.org/drawingml/2006/main">
          <a:srgbClr val="E1F4FF"/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350" b="1" dirty="0" smtClean="0">
              <a:latin typeface="Arial Narrow" panose="020B0606020202030204" pitchFamily="34" charset="0"/>
            </a:rPr>
            <a:t>9 188,3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0.56303</cdr:x>
      <cdr:y>0.04065</cdr:y>
    </cdr:from>
    <cdr:to>
      <cdr:x>0.6485</cdr:x>
      <cdr:y>0.12814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4824536" y="90010"/>
          <a:ext cx="732389" cy="193724"/>
        </a:xfrm>
        <a:prstGeom xmlns:a="http://schemas.openxmlformats.org/drawingml/2006/main" prst="rect">
          <a:avLst/>
        </a:prstGeom>
        <a:solidFill xmlns:a="http://schemas.openxmlformats.org/drawingml/2006/main">
          <a:srgbClr val="E1F4FF"/>
        </a:solidFill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350" b="1" dirty="0" smtClean="0">
              <a:latin typeface="Arial Narrow" panose="020B0606020202030204" pitchFamily="34" charset="0"/>
            </a:rPr>
            <a:t>9 294,0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0.47774</cdr:x>
      <cdr:y>0.59434</cdr:y>
    </cdr:from>
    <cdr:to>
      <cdr:x>0.65517</cdr:x>
      <cdr:y>0.59682</cdr:y>
    </cdr:to>
    <cdr:cxnSp macro="">
      <cdr:nvCxnSpPr>
        <cdr:cNvPr id="15" name="Прямая соединительная линия 14"/>
        <cdr:cNvCxnSpPr/>
      </cdr:nvCxnSpPr>
      <cdr:spPr>
        <a:xfrm xmlns:a="http://schemas.openxmlformats.org/drawingml/2006/main">
          <a:off x="3990528" y="2464056"/>
          <a:ext cx="1482081" cy="10298"/>
        </a:xfrm>
        <a:prstGeom xmlns:a="http://schemas.openxmlformats.org/drawingml/2006/main" prst="line">
          <a:avLst/>
        </a:prstGeom>
        <a:ln xmlns:a="http://schemas.openxmlformats.org/drawingml/2006/main" w="76200" cmpd="dbl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0.84016</cdr:x>
      <cdr:y>0.15758</cdr:y>
    </cdr:from>
    <cdr:to>
      <cdr:x>0.8711</cdr:x>
      <cdr:y>0.22142</cdr:y>
    </cdr:to>
    <cdr:sp macro="" textlink="">
      <cdr:nvSpPr>
        <cdr:cNvPr id="8" name="Равнобедренный треугольник 7"/>
        <cdr:cNvSpPr/>
      </cdr:nvSpPr>
      <cdr:spPr>
        <a:xfrm xmlns:a="http://schemas.openxmlformats.org/drawingml/2006/main">
          <a:off x="7017757" y="653304"/>
          <a:ext cx="258440" cy="264672"/>
        </a:xfrm>
        <a:prstGeom xmlns:a="http://schemas.openxmlformats.org/drawingml/2006/main" prst="triangle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0.24806</cdr:x>
      <cdr:y>0.5917</cdr:y>
    </cdr:from>
    <cdr:to>
      <cdr:x>0.4516</cdr:x>
      <cdr:y>0.5917</cdr:y>
    </cdr:to>
    <cdr:cxnSp macro="">
      <cdr:nvCxnSpPr>
        <cdr:cNvPr id="11" name="Прямая соединительная линия 10"/>
        <cdr:cNvCxnSpPr/>
      </cdr:nvCxnSpPr>
      <cdr:spPr>
        <a:xfrm xmlns:a="http://schemas.openxmlformats.org/drawingml/2006/main">
          <a:off x="1987253" y="3270837"/>
          <a:ext cx="1630589" cy="0"/>
        </a:xfrm>
        <a:prstGeom xmlns:a="http://schemas.openxmlformats.org/drawingml/2006/main" prst="line">
          <a:avLst/>
        </a:prstGeom>
        <a:ln xmlns:a="http://schemas.openxmlformats.org/drawingml/2006/main" w="76200" cmpd="dbl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0.28444</cdr:x>
      <cdr:y>0.20832</cdr:y>
    </cdr:from>
    <cdr:to>
      <cdr:x>0.2982</cdr:x>
      <cdr:y>0.27335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232248" y="461274"/>
          <a:ext cx="108000" cy="144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0.45877</cdr:x>
      <cdr:y>0.14328</cdr:y>
    </cdr:from>
    <cdr:to>
      <cdr:x>0.47253</cdr:x>
      <cdr:y>0.20831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600400" y="317259"/>
          <a:ext cx="108000" cy="144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0.6331</cdr:x>
      <cdr:y>0.14328</cdr:y>
    </cdr:from>
    <cdr:to>
      <cdr:x>0.64686</cdr:x>
      <cdr:y>0.20831</cdr:y>
    </cdr:to>
    <cdr:sp macro="" textlink="">
      <cdr:nvSpPr>
        <cdr:cNvPr id="5" name="Прямоугольник 4"/>
        <cdr:cNvSpPr/>
      </cdr:nvSpPr>
      <cdr:spPr>
        <a:xfrm xmlns:a="http://schemas.openxmlformats.org/drawingml/2006/main" flipH="1">
          <a:off x="4968552" y="317258"/>
          <a:ext cx="108000" cy="144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0.2982</cdr:x>
      <cdr:y>0.1758</cdr:y>
    </cdr:from>
    <cdr:to>
      <cdr:x>0.45877</cdr:x>
      <cdr:y>0.24084</cdr:y>
    </cdr:to>
    <cdr:cxnSp macro="">
      <cdr:nvCxnSpPr>
        <cdr:cNvPr id="11" name="Прямая соединительная линия 10"/>
        <cdr:cNvCxnSpPr>
          <a:stCxn xmlns:a="http://schemas.openxmlformats.org/drawingml/2006/main" id="2" idx="3"/>
          <a:endCxn xmlns:a="http://schemas.openxmlformats.org/drawingml/2006/main" id="4" idx="1"/>
        </cdr:cNvCxnSpPr>
      </cdr:nvCxnSpPr>
      <cdr:spPr>
        <a:xfrm xmlns:a="http://schemas.openxmlformats.org/drawingml/2006/main" flipV="1">
          <a:off x="2340248" y="389259"/>
          <a:ext cx="1260152" cy="144015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0.47253</cdr:x>
      <cdr:y>0.1758</cdr:y>
    </cdr:from>
    <cdr:to>
      <cdr:x>0.6331</cdr:x>
      <cdr:y>0.1758</cdr:y>
    </cdr:to>
    <cdr:cxnSp macro="">
      <cdr:nvCxnSpPr>
        <cdr:cNvPr id="15" name="Прямая соединительная линия 14"/>
        <cdr:cNvCxnSpPr>
          <a:stCxn xmlns:a="http://schemas.openxmlformats.org/drawingml/2006/main" id="4" idx="3"/>
          <a:endCxn xmlns:a="http://schemas.openxmlformats.org/drawingml/2006/main" id="5" idx="3"/>
        </cdr:cNvCxnSpPr>
      </cdr:nvCxnSpPr>
      <cdr:spPr>
        <a:xfrm xmlns:a="http://schemas.openxmlformats.org/drawingml/2006/main" flipV="1">
          <a:off x="3708400" y="389258"/>
          <a:ext cx="1260152" cy="1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0.26608</cdr:x>
      <cdr:y>0.07824</cdr:y>
    </cdr:from>
    <cdr:to>
      <cdr:x>0.35581</cdr:x>
      <cdr:y>0.16573</cdr:y>
    </cdr:to>
    <cdr:sp macro="" textlink="">
      <cdr:nvSpPr>
        <cdr:cNvPr id="22" name="Прямоугольник 21"/>
        <cdr:cNvSpPr/>
      </cdr:nvSpPr>
      <cdr:spPr>
        <a:xfrm xmlns:a="http://schemas.openxmlformats.org/drawingml/2006/main">
          <a:off x="2088232" y="173243"/>
          <a:ext cx="704201" cy="193724"/>
        </a:xfrm>
        <a:prstGeom xmlns:a="http://schemas.openxmlformats.org/drawingml/2006/main" prst="rect">
          <a:avLst/>
        </a:prstGeom>
        <a:solidFill xmlns:a="http://schemas.openxmlformats.org/drawingml/2006/main">
          <a:srgbClr val="E1F4FF"/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8 295,2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0.43124</cdr:x>
      <cdr:y>0.04572</cdr:y>
    </cdr:from>
    <cdr:to>
      <cdr:x>0.51671</cdr:x>
      <cdr:y>0.13321</cdr:y>
    </cdr:to>
    <cdr:sp macro="" textlink="">
      <cdr:nvSpPr>
        <cdr:cNvPr id="23" name="Прямоугольник 22"/>
        <cdr:cNvSpPr/>
      </cdr:nvSpPr>
      <cdr:spPr>
        <a:xfrm xmlns:a="http://schemas.openxmlformats.org/drawingml/2006/main">
          <a:off x="3384376" y="101235"/>
          <a:ext cx="670768" cy="193725"/>
        </a:xfrm>
        <a:prstGeom xmlns:a="http://schemas.openxmlformats.org/drawingml/2006/main" prst="rect">
          <a:avLst/>
        </a:prstGeom>
        <a:solidFill xmlns:a="http://schemas.openxmlformats.org/drawingml/2006/main">
          <a:srgbClr val="E1F4FF"/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9 362,8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0.60557</cdr:x>
      <cdr:y>0.04572</cdr:y>
    </cdr:from>
    <cdr:to>
      <cdr:x>0.69104</cdr:x>
      <cdr:y>0.13321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4752528" y="101235"/>
          <a:ext cx="670769" cy="193724"/>
        </a:xfrm>
        <a:prstGeom xmlns:a="http://schemas.openxmlformats.org/drawingml/2006/main" prst="rect">
          <a:avLst/>
        </a:prstGeom>
        <a:solidFill xmlns:a="http://schemas.openxmlformats.org/drawingml/2006/main">
          <a:srgbClr val="E1F4FF"/>
        </a:solidFill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9 321,1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0.7027</cdr:x>
      <cdr:y>0.07465</cdr:y>
    </cdr:from>
    <cdr:to>
      <cdr:x>0.71621</cdr:x>
      <cdr:y>0.10202</cdr:y>
    </cdr:to>
    <cdr:sp macro="" textlink="">
      <cdr:nvSpPr>
        <cdr:cNvPr id="2" name="Овал 1"/>
        <cdr:cNvSpPr/>
      </cdr:nvSpPr>
      <cdr:spPr>
        <a:xfrm xmlns:a="http://schemas.openxmlformats.org/drawingml/2006/main" flipH="1" flipV="1">
          <a:off x="3744416" y="196358"/>
          <a:ext cx="72000" cy="72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0.27221</cdr:x>
      <cdr:y>0.26471</cdr:y>
    </cdr:from>
    <cdr:to>
      <cdr:x>0.28517</cdr:x>
      <cdr:y>0.29412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1512168" y="648072"/>
          <a:ext cx="72008" cy="72003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0.50553</cdr:x>
      <cdr:y>0.17647</cdr:y>
    </cdr:from>
    <cdr:to>
      <cdr:x>0.51849</cdr:x>
      <cdr:y>0.20588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2808312" y="432048"/>
          <a:ext cx="71995" cy="72004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0.28517</cdr:x>
      <cdr:y>0.20157</cdr:y>
    </cdr:from>
    <cdr:to>
      <cdr:x>0.50743</cdr:x>
      <cdr:y>0.27941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6"/>
          <a:endCxn xmlns:a="http://schemas.openxmlformats.org/drawingml/2006/main" id="5" idx="3"/>
        </cdr:cNvCxnSpPr>
      </cdr:nvCxnSpPr>
      <cdr:spPr>
        <a:xfrm xmlns:a="http://schemas.openxmlformats.org/drawingml/2006/main" flipV="1">
          <a:off x="1584176" y="493505"/>
          <a:ext cx="1234693" cy="190569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0.22036</cdr:x>
      <cdr:y>0.14286</cdr:y>
    </cdr:from>
    <cdr:to>
      <cdr:x>0.34327</cdr:x>
      <cdr:y>0.21428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224136" y="360040"/>
          <a:ext cx="682791" cy="180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lvl="0" algn="ctr"/>
          <a:r>
            <a:rPr lang="ru-RU" sz="1200" b="1" dirty="0" smtClean="0">
              <a:solidFill>
                <a:prstClr val="black"/>
              </a:solidFill>
              <a:latin typeface="Arial Narrow" panose="020B0606020202030204" pitchFamily="34" charset="0"/>
            </a:rPr>
            <a:t>1 072,7</a:t>
          </a:r>
          <a:endParaRPr lang="ru-RU" sz="1200" b="1" dirty="0">
            <a:solidFill>
              <a:prstClr val="black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0.44072</cdr:x>
      <cdr:y>0.08571</cdr:y>
    </cdr:from>
    <cdr:to>
      <cdr:x>0.56363</cdr:x>
      <cdr:y>0.15713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448272" y="216024"/>
          <a:ext cx="682791" cy="180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latin typeface="Arial Narrow" panose="020B0606020202030204" pitchFamily="34" charset="0"/>
            </a:rPr>
            <a:t>1 235,2</a:t>
          </a:r>
        </a:p>
      </cdr:txBody>
    </cdr:sp>
  </cdr:relSizeAnchor>
  <cdr:relSizeAnchor xmlns:cdr="http://schemas.openxmlformats.org/drawingml/2006/chartDrawing">
    <cdr:from>
      <cdr:x>0.69996</cdr:x>
      <cdr:y>0.08571</cdr:y>
    </cdr:from>
    <cdr:to>
      <cdr:x>0.71292</cdr:x>
      <cdr:y>0.11512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3888424" y="209841"/>
          <a:ext cx="72000" cy="72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0.69663</cdr:x>
      <cdr:y>0.14009</cdr:y>
    </cdr:from>
    <cdr:to>
      <cdr:x>0.71493</cdr:x>
      <cdr:y>0.17814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464496" y="368497"/>
          <a:ext cx="117279" cy="100086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0.27397</cdr:x>
      <cdr:y>0.16922</cdr:y>
    </cdr:from>
    <cdr:to>
      <cdr:x>0.51367</cdr:x>
      <cdr:y>0.20983</cdr:y>
    </cdr:to>
    <cdr:cxnSp macro="">
      <cdr:nvCxnSpPr>
        <cdr:cNvPr id="9" name="Прямая соединительная линия 8"/>
        <cdr:cNvCxnSpPr/>
      </cdr:nvCxnSpPr>
      <cdr:spPr>
        <a:xfrm xmlns:a="http://schemas.openxmlformats.org/drawingml/2006/main" flipV="1">
          <a:off x="1440145" y="450049"/>
          <a:ext cx="1260000" cy="10800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0.22123</cdr:x>
      <cdr:y>0.06092</cdr:y>
    </cdr:from>
    <cdr:to>
      <cdr:x>0.33766</cdr:x>
      <cdr:y>0.14214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162907" y="162017"/>
          <a:ext cx="612024" cy="21600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latin typeface="Arial Narrow" panose="020B0606020202030204" pitchFamily="34" charset="0"/>
            </a:rPr>
            <a:t>5 064,1</a:t>
          </a:r>
          <a:endParaRPr lang="ru-RU" sz="12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0.45549</cdr:x>
      <cdr:y>0.06092</cdr:y>
    </cdr:from>
    <cdr:to>
      <cdr:x>0.57191</cdr:x>
      <cdr:y>0.14214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394307" y="162017"/>
          <a:ext cx="611972" cy="21600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latin typeface="Arial Narrow" panose="020B0606020202030204" pitchFamily="34" charset="0"/>
            </a:rPr>
            <a:t>5 293,6</a:t>
          </a:r>
        </a:p>
      </cdr:txBody>
    </cdr:sp>
  </cdr:relSizeAnchor>
  <cdr:relSizeAnchor xmlns:cdr="http://schemas.openxmlformats.org/drawingml/2006/chartDrawing">
    <cdr:from>
      <cdr:x>0.68493</cdr:x>
      <cdr:y>0.08799</cdr:y>
    </cdr:from>
    <cdr:to>
      <cdr:x>0.69863</cdr:x>
      <cdr:y>0.11507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3600397" y="234025"/>
          <a:ext cx="72000" cy="72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0.27778</cdr:x>
      <cdr:y>0.20755</cdr:y>
    </cdr:from>
    <cdr:to>
      <cdr:x>0.29166</cdr:x>
      <cdr:y>0.22641</cdr:y>
    </cdr:to>
    <cdr:sp macro="" textlink="">
      <cdr:nvSpPr>
        <cdr:cNvPr id="4" name="Овал 3"/>
        <cdr:cNvSpPr>
          <a:spLocks xmlns:a="http://schemas.openxmlformats.org/drawingml/2006/main"/>
        </cdr:cNvSpPr>
      </cdr:nvSpPr>
      <cdr:spPr>
        <a:xfrm xmlns:a="http://schemas.openxmlformats.org/drawingml/2006/main" flipV="1">
          <a:off x="1440159" y="594066"/>
          <a:ext cx="71961" cy="53983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0.51389</cdr:x>
      <cdr:y>0.18868</cdr:y>
    </cdr:from>
    <cdr:to>
      <cdr:x>0.52778</cdr:x>
      <cdr:y>0.20755</cdr:y>
    </cdr:to>
    <cdr:sp macro="" textlink="">
      <cdr:nvSpPr>
        <cdr:cNvPr id="5" name="Овал 4"/>
        <cdr:cNvSpPr/>
      </cdr:nvSpPr>
      <cdr:spPr>
        <a:xfrm xmlns:a="http://schemas.openxmlformats.org/drawingml/2006/main" flipV="1">
          <a:off x="2664296" y="720079"/>
          <a:ext cx="72007" cy="7200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0.29166</cdr:x>
      <cdr:y>0.19811</cdr:y>
    </cdr:from>
    <cdr:to>
      <cdr:x>0.51389</cdr:x>
      <cdr:y>0.21698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6"/>
          <a:endCxn xmlns:a="http://schemas.openxmlformats.org/drawingml/2006/main" id="5" idx="2"/>
        </cdr:cNvCxnSpPr>
      </cdr:nvCxnSpPr>
      <cdr:spPr>
        <a:xfrm xmlns:a="http://schemas.openxmlformats.org/drawingml/2006/main" flipV="1">
          <a:off x="1512120" y="567068"/>
          <a:ext cx="1152182" cy="53989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0.23611</cdr:x>
      <cdr:y>0.10692</cdr:y>
    </cdr:from>
    <cdr:to>
      <cdr:x>0.33069</cdr:x>
      <cdr:y>0.201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224135" y="306034"/>
          <a:ext cx="490357" cy="26930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253,8</a:t>
          </a:r>
          <a:endParaRPr lang="ru-RU" sz="11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0.47222</cdr:x>
      <cdr:y>0.08176</cdr:y>
    </cdr:from>
    <cdr:to>
      <cdr:x>0.56681</cdr:x>
      <cdr:y>0.17585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448271" y="234026"/>
          <a:ext cx="490410" cy="26930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259,1</a:t>
          </a:r>
        </a:p>
      </cdr:txBody>
    </cdr:sp>
  </cdr:relSizeAnchor>
  <cdr:relSizeAnchor xmlns:cdr="http://schemas.openxmlformats.org/drawingml/2006/chartDrawing">
    <cdr:from>
      <cdr:x>0.71622</cdr:x>
      <cdr:y>0.19608</cdr:y>
    </cdr:from>
    <cdr:to>
      <cdr:x>0.73082</cdr:x>
      <cdr:y>0.21559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3816424" y="720080"/>
          <a:ext cx="77798" cy="7164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0.26389</cdr:x>
      <cdr:y>0.20727</cdr:y>
    </cdr:from>
    <cdr:to>
      <cdr:x>0.27778</cdr:x>
      <cdr:y>0.228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1368151" y="540059"/>
          <a:ext cx="72014" cy="54013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</cdr:x>
      <cdr:y>0.12436</cdr:y>
    </cdr:from>
    <cdr:to>
      <cdr:x>0.51389</cdr:x>
      <cdr:y>0.14509</cdr:y>
    </cdr:to>
    <cdr:sp macro="" textlink="">
      <cdr:nvSpPr>
        <cdr:cNvPr id="5" name="Овал 4"/>
        <cdr:cNvSpPr/>
      </cdr:nvSpPr>
      <cdr:spPr>
        <a:xfrm xmlns:a="http://schemas.openxmlformats.org/drawingml/2006/main" flipV="1">
          <a:off x="2592287" y="324035"/>
          <a:ext cx="72000" cy="54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0.27574</cdr:x>
      <cdr:y>0.14205</cdr:y>
    </cdr:from>
    <cdr:to>
      <cdr:x>0.50203</cdr:x>
      <cdr:y>0.21031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7"/>
          <a:endCxn xmlns:a="http://schemas.openxmlformats.org/drawingml/2006/main" id="5" idx="1"/>
        </cdr:cNvCxnSpPr>
      </cdr:nvCxnSpPr>
      <cdr:spPr>
        <a:xfrm xmlns:a="http://schemas.openxmlformats.org/drawingml/2006/main" flipV="1">
          <a:off x="1429619" y="370127"/>
          <a:ext cx="1173212" cy="177842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0.22222</cdr:x>
      <cdr:y>0.09673</cdr:y>
    </cdr:from>
    <cdr:to>
      <cdr:x>0.3181</cdr:x>
      <cdr:y>0.20173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152127" y="252026"/>
          <a:ext cx="497097" cy="2736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2060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366,2</a:t>
          </a:r>
          <a:endParaRPr lang="ru-RU" sz="11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0.45833</cdr:x>
      <cdr:y>0.01382</cdr:y>
    </cdr:from>
    <cdr:to>
      <cdr:x>0.55421</cdr:x>
      <cdr:y>0.11718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376263" y="36003"/>
          <a:ext cx="497097" cy="26930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425,5</a:t>
          </a:r>
        </a:p>
      </cdr:txBody>
    </cdr:sp>
  </cdr:relSizeAnchor>
  <cdr:relSizeAnchor xmlns:cdr="http://schemas.openxmlformats.org/drawingml/2006/chartDrawing">
    <cdr:from>
      <cdr:x>0.69444</cdr:x>
      <cdr:y>0.06909</cdr:y>
    </cdr:from>
    <cdr:to>
      <cdr:x>0.70904</cdr:x>
      <cdr:y>0.0886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3600399" y="180019"/>
          <a:ext cx="75695" cy="50834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0.27379</cdr:x>
      <cdr:y>0.16715</cdr:y>
    </cdr:from>
    <cdr:to>
      <cdr:x>0.52224</cdr:x>
      <cdr:y>0.52105</cdr:y>
    </cdr:to>
    <cdr:cxnSp macro="">
      <cdr:nvCxnSpPr>
        <cdr:cNvPr id="9" name="Прямая соединительная линия 8"/>
        <cdr:cNvCxnSpPr/>
      </cdr:nvCxnSpPr>
      <cdr:spPr>
        <a:xfrm xmlns:a="http://schemas.openxmlformats.org/drawingml/2006/main" flipH="1" flipV="1">
          <a:off x="1419492" y="450428"/>
          <a:ext cx="1288104" cy="953633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0.46678</cdr:x>
      <cdr:y>0.41475</cdr:y>
    </cdr:from>
    <cdr:to>
      <cdr:x>0.5626</cdr:x>
      <cdr:y>0.51629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2420040" y="1117628"/>
          <a:ext cx="496800" cy="2736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2060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Arial Narrow" panose="020B0606020202030204" pitchFamily="34" charset="0"/>
            </a:rPr>
            <a:t>29,0</a:t>
          </a:r>
          <a:endParaRPr lang="ru-RU" sz="14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0.22588</cdr:x>
      <cdr:y>0.04898</cdr:y>
    </cdr:from>
    <cdr:to>
      <cdr:x>0.3217</cdr:x>
      <cdr:y>0.14918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1171091" y="131980"/>
          <a:ext cx="496800" cy="270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Arial Narrow" panose="020B0606020202030204" pitchFamily="34" charset="0"/>
            </a:rPr>
            <a:t>63,2</a:t>
          </a:r>
        </a:p>
      </cdr:txBody>
    </cdr:sp>
  </cdr:relSizeAnchor>
  <cdr:relSizeAnchor xmlns:cdr="http://schemas.openxmlformats.org/drawingml/2006/chartDrawing">
    <cdr:from>
      <cdr:x>0.69444</cdr:x>
      <cdr:y>0.12436</cdr:y>
    </cdr:from>
    <cdr:to>
      <cdr:x>0.70904</cdr:x>
      <cdr:y>0.14387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3600399" y="432048"/>
          <a:ext cx="75695" cy="6777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0.97917</cdr:x>
      <cdr:y>0.75113</cdr:y>
    </cdr:from>
    <cdr:to>
      <cdr:x>1</cdr:x>
      <cdr:y>0.78231</cdr:y>
    </cdr:to>
    <cdr:pic>
      <cdr:nvPicPr>
        <cdr:cNvPr id="8" name="Picture 3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73144" y="2024063"/>
          <a:ext cx="108000" cy="840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0.69444</cdr:x>
      <cdr:y>0.12226</cdr:y>
    </cdr:from>
    <cdr:to>
      <cdr:x>0.70904</cdr:x>
      <cdr:y>0.14298</cdr:y>
    </cdr:to>
    <cdr:sp macro="" textlink="">
      <cdr:nvSpPr>
        <cdr:cNvPr id="10" name="Овал 9"/>
        <cdr:cNvSpPr/>
      </cdr:nvSpPr>
      <cdr:spPr>
        <a:xfrm xmlns:a="http://schemas.openxmlformats.org/drawingml/2006/main">
          <a:off x="3600400" y="329455"/>
          <a:ext cx="75695" cy="55844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13FCB-FC37-4CDF-8C00-AC4AF914E731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6E8F5-F0D4-4A0C-8DCB-8A1B3A7C7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45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94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78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828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7950" y="739775"/>
            <a:ext cx="65817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C8C27AA-D154-40F1-A872-3972B24D601A}" type="slidenum">
              <a:rPr lang="ru-RU" altLang="ru-RU" smtClean="0"/>
              <a:pPr eaLnBrk="1" hangingPunct="1"/>
              <a:t>7</a:t>
            </a:fld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953727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880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1DB3E3-ADB9-40DA-8B93-AAE87540B5B0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50444" y="9378825"/>
            <a:ext cx="2945659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D7BE4628-4B35-4359-9F1E-8912CE0AE900}" type="slidenum">
              <a:rPr lang="ru-RU" altLang="ru-RU" sz="1200"/>
              <a:pPr algn="r"/>
              <a:t>9</a:t>
            </a:fld>
            <a:endParaRPr lang="ru-RU" altLang="ru-RU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93663" y="568325"/>
            <a:ext cx="7127876" cy="4010025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843" y="4721126"/>
            <a:ext cx="5637979" cy="489941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/>
              <a:t>         </a:t>
            </a:r>
            <a:r>
              <a:rPr lang="ru-RU" altLang="ru-RU" b="1">
                <a:latin typeface="13"/>
              </a:rPr>
              <a:t>Доля налоговых</a:t>
            </a:r>
            <a:r>
              <a:rPr lang="ru-RU" altLang="ru-RU">
                <a:latin typeface="13"/>
              </a:rPr>
              <a:t> поступлений </a:t>
            </a:r>
            <a:r>
              <a:rPr lang="ru-RU" altLang="ru-RU" b="1">
                <a:latin typeface="13"/>
              </a:rPr>
              <a:t>в общем объеме доходов составляет 32%. 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Объем налоговых</a:t>
            </a:r>
            <a:r>
              <a:rPr lang="ru-RU" altLang="ru-RU">
                <a:latin typeface="13"/>
              </a:rPr>
              <a:t> поступлений в 2012 году </a:t>
            </a:r>
            <a:r>
              <a:rPr lang="ru-RU" altLang="ru-RU" b="1">
                <a:latin typeface="13"/>
              </a:rPr>
              <a:t>составил 6 372 млн. руб.</a:t>
            </a:r>
            <a:r>
              <a:rPr lang="ru-RU" altLang="ru-RU">
                <a:latin typeface="13"/>
              </a:rPr>
              <a:t> (103% к плановым назначениям 6 210 млн. руб.) и </a:t>
            </a:r>
            <a:r>
              <a:rPr lang="ru-RU" altLang="ru-RU" b="1">
                <a:latin typeface="13"/>
              </a:rPr>
              <a:t>превысил</a:t>
            </a:r>
            <a:r>
              <a:rPr lang="ru-RU" altLang="ru-RU">
                <a:latin typeface="13"/>
              </a:rPr>
              <a:t> аналогичный показатель 2011 года</a:t>
            </a:r>
            <a:r>
              <a:rPr lang="ru-RU" altLang="ru-RU" b="1">
                <a:latin typeface="13"/>
              </a:rPr>
              <a:t> на 520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Традиционно </a:t>
            </a:r>
            <a:r>
              <a:rPr lang="ru-RU" altLang="ru-RU" b="1">
                <a:latin typeface="13"/>
              </a:rPr>
              <a:t>существенное</a:t>
            </a:r>
            <a:r>
              <a:rPr lang="ru-RU" altLang="ru-RU">
                <a:latin typeface="13"/>
              </a:rPr>
              <a:t> фискальное значение для бюджета города Тюмени имеет </a:t>
            </a:r>
            <a:r>
              <a:rPr lang="ru-RU" altLang="ru-RU" b="1">
                <a:latin typeface="13"/>
              </a:rPr>
              <a:t>налог на доходы физических лиц, его доля </a:t>
            </a:r>
            <a:r>
              <a:rPr lang="ru-RU" altLang="ru-RU">
                <a:latin typeface="13"/>
              </a:rPr>
              <a:t>в общем объеме доходов</a:t>
            </a:r>
            <a:r>
              <a:rPr lang="ru-RU" altLang="ru-RU" b="1">
                <a:latin typeface="13"/>
              </a:rPr>
              <a:t> составляет 23%</a:t>
            </a:r>
            <a:r>
              <a:rPr lang="ru-RU" altLang="ru-RU">
                <a:latin typeface="13"/>
              </a:rPr>
              <a:t> . Поступления налога в 2012 году составили </a:t>
            </a:r>
            <a:r>
              <a:rPr lang="ru-RU" altLang="ru-RU" b="1">
                <a:latin typeface="13"/>
              </a:rPr>
              <a:t>4 578 млн. руб</a:t>
            </a:r>
            <a:r>
              <a:rPr lang="ru-RU" altLang="ru-RU">
                <a:latin typeface="13"/>
              </a:rPr>
              <a:t>. (</a:t>
            </a:r>
            <a:r>
              <a:rPr lang="ru-RU" altLang="ru-RU" b="1">
                <a:latin typeface="13"/>
              </a:rPr>
              <a:t>102%</a:t>
            </a:r>
            <a:r>
              <a:rPr lang="ru-RU" altLang="ru-RU">
                <a:latin typeface="13"/>
              </a:rPr>
              <a:t> к запланированному уровню (4 486 млн. руб.). По сравнению с 2011 годом поступления налога выросли на </a:t>
            </a:r>
            <a:r>
              <a:rPr lang="ru-RU" altLang="ru-RU" b="1">
                <a:latin typeface="13"/>
              </a:rPr>
              <a:t>449 млн. руб.</a:t>
            </a:r>
            <a:r>
              <a:rPr lang="ru-RU" altLang="ru-RU">
                <a:latin typeface="13"/>
              </a:rPr>
              <a:t> Это связано с улучшением социально-экономической ситуации в городе Тюмени и соответственно ростом совокупных денежных доходов населения.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Единый налог на вмененный доход </a:t>
            </a:r>
            <a:r>
              <a:rPr lang="ru-RU" altLang="ru-RU">
                <a:latin typeface="13"/>
              </a:rPr>
              <a:t>поступил в бюджет в размере </a:t>
            </a:r>
            <a:r>
              <a:rPr lang="ru-RU" altLang="ru-RU" b="1">
                <a:latin typeface="13"/>
              </a:rPr>
              <a:t>757 млн. руб</a:t>
            </a:r>
            <a:r>
              <a:rPr lang="ru-RU" altLang="ru-RU">
                <a:latin typeface="13"/>
              </a:rPr>
              <a:t>., что соответствует </a:t>
            </a:r>
            <a:r>
              <a:rPr lang="ru-RU" altLang="ru-RU" b="1">
                <a:latin typeface="13"/>
              </a:rPr>
              <a:t>97%</a:t>
            </a:r>
            <a:r>
              <a:rPr lang="ru-RU" altLang="ru-RU">
                <a:latin typeface="13"/>
              </a:rPr>
              <a:t> от плановых показателей. Снижение поступлений налога обусловлено переходом налогоплательщиков на упрощенную и общепринятую системы налогообложения, снятием с учета объектов ЕНВД. По сравнению с прошлым годом поступления по налогу </a:t>
            </a:r>
            <a:r>
              <a:rPr lang="ru-RU" altLang="ru-RU" b="1">
                <a:latin typeface="13"/>
              </a:rPr>
              <a:t>увеличились на 67 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Поступления </a:t>
            </a:r>
            <a:r>
              <a:rPr lang="ru-RU" altLang="ru-RU" b="1">
                <a:latin typeface="13"/>
              </a:rPr>
              <a:t>земельного налога</a:t>
            </a:r>
            <a:r>
              <a:rPr lang="ru-RU" altLang="ru-RU">
                <a:latin typeface="13"/>
              </a:rPr>
              <a:t> составили </a:t>
            </a:r>
            <a:r>
              <a:rPr lang="ru-RU" altLang="ru-RU" b="1">
                <a:latin typeface="13"/>
              </a:rPr>
              <a:t>842 млн. руб. </a:t>
            </a:r>
            <a:r>
              <a:rPr lang="ru-RU" altLang="ru-RU">
                <a:latin typeface="13"/>
              </a:rPr>
              <a:t>или </a:t>
            </a:r>
            <a:r>
              <a:rPr lang="ru-RU" altLang="ru-RU" b="1">
                <a:latin typeface="13"/>
              </a:rPr>
              <a:t>109% </a:t>
            </a:r>
            <a:r>
              <a:rPr lang="ru-RU" altLang="ru-RU">
                <a:latin typeface="13"/>
              </a:rPr>
              <a:t>от уровня плана. Превышение фактических поступлений земельного налога по сравнению с прогнозируемыми в основном обусловлено погашением задолженности прошлых лет. Кроме того, на рост поступлений повлияло изменение с 2011 года сроков уплаты земельного налога физическими лицами в соответствии с Федеральным законом от 27.07.2010 № 229-ФЗ. По сравнению с прошлым годом, поступления от уплаты земельного налога увеличились на </a:t>
            </a:r>
            <a:r>
              <a:rPr lang="ru-RU" altLang="ru-RU" b="1">
                <a:latin typeface="13"/>
              </a:rPr>
              <a:t>152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Поступления по иным </a:t>
            </a:r>
            <a:r>
              <a:rPr lang="ru-RU" altLang="ru-RU" b="1">
                <a:latin typeface="13"/>
              </a:rPr>
              <a:t>налоговым доходам</a:t>
            </a:r>
            <a:r>
              <a:rPr lang="ru-RU" altLang="ru-RU">
                <a:latin typeface="13"/>
              </a:rPr>
              <a:t> соответствуют или чуть выше запланированного уровня. Подробная информация изложена в пояснительной записке к отчету.</a:t>
            </a:r>
          </a:p>
        </p:txBody>
      </p:sp>
    </p:spTree>
    <p:extLst>
      <p:ext uri="{BB962C8B-B14F-4D97-AF65-F5344CB8AC3E}">
        <p14:creationId xmlns:p14="http://schemas.microsoft.com/office/powerpoint/2010/main" val="791931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1DB3E3-ADB9-40DA-8B93-AAE87540B5B0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50444" y="9378825"/>
            <a:ext cx="2945659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D7BE4628-4B35-4359-9F1E-8912CE0AE900}" type="slidenum">
              <a:rPr lang="ru-RU" altLang="ru-RU" sz="1200"/>
              <a:pPr algn="r"/>
              <a:t>12</a:t>
            </a:fld>
            <a:endParaRPr lang="ru-RU" altLang="ru-RU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93663" y="568325"/>
            <a:ext cx="7127876" cy="4010025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843" y="4721126"/>
            <a:ext cx="5637979" cy="489941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/>
              <a:t>         </a:t>
            </a:r>
            <a:r>
              <a:rPr lang="ru-RU" altLang="ru-RU" b="1">
                <a:latin typeface="13"/>
              </a:rPr>
              <a:t>Доля налоговых</a:t>
            </a:r>
            <a:r>
              <a:rPr lang="ru-RU" altLang="ru-RU">
                <a:latin typeface="13"/>
              </a:rPr>
              <a:t> поступлений </a:t>
            </a:r>
            <a:r>
              <a:rPr lang="ru-RU" altLang="ru-RU" b="1">
                <a:latin typeface="13"/>
              </a:rPr>
              <a:t>в общем объеме доходов составляет 32%. 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Объем налоговых</a:t>
            </a:r>
            <a:r>
              <a:rPr lang="ru-RU" altLang="ru-RU">
                <a:latin typeface="13"/>
              </a:rPr>
              <a:t> поступлений в 2012 году </a:t>
            </a:r>
            <a:r>
              <a:rPr lang="ru-RU" altLang="ru-RU" b="1">
                <a:latin typeface="13"/>
              </a:rPr>
              <a:t>составил 6 372 млн. руб.</a:t>
            </a:r>
            <a:r>
              <a:rPr lang="ru-RU" altLang="ru-RU">
                <a:latin typeface="13"/>
              </a:rPr>
              <a:t> (103% к плановым назначениям 6 210 млн. руб.) и </a:t>
            </a:r>
            <a:r>
              <a:rPr lang="ru-RU" altLang="ru-RU" b="1">
                <a:latin typeface="13"/>
              </a:rPr>
              <a:t>превысил</a:t>
            </a:r>
            <a:r>
              <a:rPr lang="ru-RU" altLang="ru-RU">
                <a:latin typeface="13"/>
              </a:rPr>
              <a:t> аналогичный показатель 2011 года</a:t>
            </a:r>
            <a:r>
              <a:rPr lang="ru-RU" altLang="ru-RU" b="1">
                <a:latin typeface="13"/>
              </a:rPr>
              <a:t> на 520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Традиционно </a:t>
            </a:r>
            <a:r>
              <a:rPr lang="ru-RU" altLang="ru-RU" b="1">
                <a:latin typeface="13"/>
              </a:rPr>
              <a:t>существенное</a:t>
            </a:r>
            <a:r>
              <a:rPr lang="ru-RU" altLang="ru-RU">
                <a:latin typeface="13"/>
              </a:rPr>
              <a:t> фискальное значение для бюджета города Тюмени имеет </a:t>
            </a:r>
            <a:r>
              <a:rPr lang="ru-RU" altLang="ru-RU" b="1">
                <a:latin typeface="13"/>
              </a:rPr>
              <a:t>налог на доходы физических лиц, его доля </a:t>
            </a:r>
            <a:r>
              <a:rPr lang="ru-RU" altLang="ru-RU">
                <a:latin typeface="13"/>
              </a:rPr>
              <a:t>в общем объеме доходов</a:t>
            </a:r>
            <a:r>
              <a:rPr lang="ru-RU" altLang="ru-RU" b="1">
                <a:latin typeface="13"/>
              </a:rPr>
              <a:t> составляет 23%</a:t>
            </a:r>
            <a:r>
              <a:rPr lang="ru-RU" altLang="ru-RU">
                <a:latin typeface="13"/>
              </a:rPr>
              <a:t> . Поступления налога в 2012 году составили </a:t>
            </a:r>
            <a:r>
              <a:rPr lang="ru-RU" altLang="ru-RU" b="1">
                <a:latin typeface="13"/>
              </a:rPr>
              <a:t>4 578 млн. руб</a:t>
            </a:r>
            <a:r>
              <a:rPr lang="ru-RU" altLang="ru-RU">
                <a:latin typeface="13"/>
              </a:rPr>
              <a:t>. (</a:t>
            </a:r>
            <a:r>
              <a:rPr lang="ru-RU" altLang="ru-RU" b="1">
                <a:latin typeface="13"/>
              </a:rPr>
              <a:t>102%</a:t>
            </a:r>
            <a:r>
              <a:rPr lang="ru-RU" altLang="ru-RU">
                <a:latin typeface="13"/>
              </a:rPr>
              <a:t> к запланированному уровню (4 486 млн. руб.). По сравнению с 2011 годом поступления налога выросли на </a:t>
            </a:r>
            <a:r>
              <a:rPr lang="ru-RU" altLang="ru-RU" b="1">
                <a:latin typeface="13"/>
              </a:rPr>
              <a:t>449 млн. руб.</a:t>
            </a:r>
            <a:r>
              <a:rPr lang="ru-RU" altLang="ru-RU">
                <a:latin typeface="13"/>
              </a:rPr>
              <a:t> Это связано с улучшением социально-экономической ситуации в городе Тюмени и соответственно ростом совокупных денежных доходов населения.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Единый налог на вмененный доход </a:t>
            </a:r>
            <a:r>
              <a:rPr lang="ru-RU" altLang="ru-RU">
                <a:latin typeface="13"/>
              </a:rPr>
              <a:t>поступил в бюджет в размере </a:t>
            </a:r>
            <a:r>
              <a:rPr lang="ru-RU" altLang="ru-RU" b="1">
                <a:latin typeface="13"/>
              </a:rPr>
              <a:t>757 млн. руб</a:t>
            </a:r>
            <a:r>
              <a:rPr lang="ru-RU" altLang="ru-RU">
                <a:latin typeface="13"/>
              </a:rPr>
              <a:t>., что соответствует </a:t>
            </a:r>
            <a:r>
              <a:rPr lang="ru-RU" altLang="ru-RU" b="1">
                <a:latin typeface="13"/>
              </a:rPr>
              <a:t>97%</a:t>
            </a:r>
            <a:r>
              <a:rPr lang="ru-RU" altLang="ru-RU">
                <a:latin typeface="13"/>
              </a:rPr>
              <a:t> от плановых показателей. Снижение поступлений налога обусловлено переходом налогоплательщиков на упрощенную и общепринятую системы налогообложения, снятием с учета объектов ЕНВД. По сравнению с прошлым годом поступления по налогу </a:t>
            </a:r>
            <a:r>
              <a:rPr lang="ru-RU" altLang="ru-RU" b="1">
                <a:latin typeface="13"/>
              </a:rPr>
              <a:t>увеличились на 67 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Поступления </a:t>
            </a:r>
            <a:r>
              <a:rPr lang="ru-RU" altLang="ru-RU" b="1">
                <a:latin typeface="13"/>
              </a:rPr>
              <a:t>земельного налога</a:t>
            </a:r>
            <a:r>
              <a:rPr lang="ru-RU" altLang="ru-RU">
                <a:latin typeface="13"/>
              </a:rPr>
              <a:t> составили </a:t>
            </a:r>
            <a:r>
              <a:rPr lang="ru-RU" altLang="ru-RU" b="1">
                <a:latin typeface="13"/>
              </a:rPr>
              <a:t>842 млн. руб. </a:t>
            </a:r>
            <a:r>
              <a:rPr lang="ru-RU" altLang="ru-RU">
                <a:latin typeface="13"/>
              </a:rPr>
              <a:t>или </a:t>
            </a:r>
            <a:r>
              <a:rPr lang="ru-RU" altLang="ru-RU" b="1">
                <a:latin typeface="13"/>
              </a:rPr>
              <a:t>109% </a:t>
            </a:r>
            <a:r>
              <a:rPr lang="ru-RU" altLang="ru-RU">
                <a:latin typeface="13"/>
              </a:rPr>
              <a:t>от уровня плана. Превышение фактических поступлений земельного налога по сравнению с прогнозируемыми в основном обусловлено погашением задолженности прошлых лет. Кроме того, на рост поступлений повлияло изменение с 2011 года сроков уплаты земельного налога физическими лицами в соответствии с Федеральным законом от 27.07.2010 № 229-ФЗ. По сравнению с прошлым годом, поступления от уплаты земельного налога увеличились на </a:t>
            </a:r>
            <a:r>
              <a:rPr lang="ru-RU" altLang="ru-RU" b="1">
                <a:latin typeface="13"/>
              </a:rPr>
              <a:t>152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Поступления по иным </a:t>
            </a:r>
            <a:r>
              <a:rPr lang="ru-RU" altLang="ru-RU" b="1">
                <a:latin typeface="13"/>
              </a:rPr>
              <a:t>налоговым доходам</a:t>
            </a:r>
            <a:r>
              <a:rPr lang="ru-RU" altLang="ru-RU">
                <a:latin typeface="13"/>
              </a:rPr>
              <a:t> соответствуют или чуть выше запланированного уровня. Подробная информация изложена в пояснительной записке к отчету.</a:t>
            </a:r>
          </a:p>
        </p:txBody>
      </p:sp>
    </p:spTree>
    <p:extLst>
      <p:ext uri="{BB962C8B-B14F-4D97-AF65-F5344CB8AC3E}">
        <p14:creationId xmlns:p14="http://schemas.microsoft.com/office/powerpoint/2010/main" val="4198413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80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C22CA7-5530-4CC7-9DC0-825E7B51B77C}" type="slidenum">
              <a:rPr lang="ru-RU" altLang="ru-RU">
                <a:solidFill>
                  <a:prstClr val="black"/>
                </a:solidFill>
              </a:rPr>
              <a:pPr/>
              <a:t>24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50444" y="9378825"/>
            <a:ext cx="2945659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3ED7E39E-9636-49A2-87E7-C376B9B120BC}" type="slidenum">
              <a:rPr lang="ru-RU" altLang="ru-RU" sz="1200">
                <a:solidFill>
                  <a:prstClr val="black"/>
                </a:solidFill>
              </a:rPr>
              <a:pPr algn="r"/>
              <a:t>24</a:t>
            </a:fld>
            <a:endParaRPr lang="ru-RU" altLang="ru-RU" sz="120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2554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78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78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2F25-23FA-46AA-8526-433E21292D96}" type="datetime1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58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718C-38BF-44ED-8F70-C6BD8FEB5AC8}" type="datetime1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77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8640-816A-44C9-91BB-1060BC1A09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39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CF93-5B8D-4D70-A7B3-FEFF738A11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52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CB42-036A-48EA-8458-FC0D50EE07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66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718C-38BF-44ED-8F70-C6BD8FEB5A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9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3FA9-8121-499A-99B6-B8F013B5D9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52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2F25-23FA-46AA-8526-433E21292D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37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21-CE3B-4943-9D5B-59C7DAD652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7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1793-1C4C-481D-BDA9-56C186E471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9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E508-BA00-447F-98D8-B6CF93119C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0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F184-BDFC-43BF-A0FD-594A8CDE86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86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3FA9-8121-499A-99B6-B8F013B5D978}" type="datetime1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03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2A24-D568-414A-8A0E-4E27CA3A3C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21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8640-816A-44C9-91BB-1060BC1A09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74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CF93-5B8D-4D70-A7B3-FEFF738A11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62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CB42-036A-48EA-8458-FC0D50EE07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31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718C-38BF-44ED-8F70-C6BD8FEB5A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63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3FA9-8121-499A-99B6-B8F013B5D9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4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2F25-23FA-46AA-8526-433E21292D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12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21-CE3B-4943-9D5B-59C7DAD652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68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1793-1C4C-481D-BDA9-56C186E471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18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E508-BA00-447F-98D8-B6CF93119C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4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EF94D-2EF3-4394-8E3F-64F95E2E9391}" type="datetime1">
              <a:rPr lang="ru-RU" smtClean="0"/>
              <a:t>22.05.2017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462825"/>
      </p:ext>
    </p:extLst>
  </p:cSld>
  <p:clrMapOvr>
    <a:masterClrMapping/>
  </p:clrMapOvr>
  <p:transition spd="med">
    <p:zoom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F184-BDFC-43BF-A0FD-594A8CDE86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2A24-D568-414A-8A0E-4E27CA3A3C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73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8640-816A-44C9-91BB-1060BC1A09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20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CF93-5B8D-4D70-A7B3-FEFF738A11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61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CB42-036A-48EA-8458-FC0D50EE07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4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718C-38BF-44ED-8F70-C6BD8FEB5A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33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3FA9-8121-499A-99B6-B8F013B5D9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00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2F25-23FA-46AA-8526-433E21292D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6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21-CE3B-4943-9D5B-59C7DAD652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7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1793-1C4C-481D-BDA9-56C186E471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2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55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E508-BA00-447F-98D8-B6CF93119C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17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F184-BDFC-43BF-A0FD-594A8CDE86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98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2A24-D568-414A-8A0E-4E27CA3A3C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55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8640-816A-44C9-91BB-1060BC1A09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40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CF93-5B8D-4D70-A7B3-FEFF738A11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5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CB42-036A-48EA-8458-FC0D50EE07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85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718C-38BF-44ED-8F70-C6BD8FEB5A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8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3FA9-8121-499A-99B6-B8F013B5D9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50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1245-2469-4D73-9DEA-C5607723A0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9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C476-5354-4649-A32A-DD3E7BB831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28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0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F1F5-BA40-4C2A-BE01-A1BFDE64A2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8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5906-0B60-452E-AA91-1CAA2D7ED8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5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6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B5C3-AFE1-4905-A1E8-5E8D56FA4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FEFB-18E9-4148-822A-3047120ACE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0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38A7-D351-4C7D-B550-B7829CABDF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7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42AF-77E3-4263-B029-3591615EC9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70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2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8F9A-4E08-4C4C-97B0-600C03D0E1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26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408E-9AD0-4548-934F-40E01F9A7A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1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3D2-422B-4C34-86A2-7F066E9E9A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09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4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67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74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16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21-CE3B-4943-9D5B-59C7DAD652A7}" type="datetime1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23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74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1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0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71465"/>
      </p:ext>
    </p:extLst>
  </p:cSld>
  <p:clrMapOvr>
    <a:masterClrMapping/>
  </p:clrMapOvr>
  <p:transition spd="med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55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09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7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20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67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1793-1C4C-481D-BDA9-56C186E47193}" type="datetime1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37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0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17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33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89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14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84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444315"/>
      </p:ext>
    </p:extLst>
  </p:cSld>
  <p:clrMapOvr>
    <a:masterClrMapping/>
  </p:clrMapOvr>
  <p:transition spd="med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0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77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23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E508-BA00-447F-98D8-B6CF93119C1D}" type="datetime1">
              <a:rPr lang="ru-RU" smtClean="0"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2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79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8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39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8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14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7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66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623539"/>
      </p:ext>
    </p:extLst>
  </p:cSld>
  <p:clrMapOvr>
    <a:masterClrMapping/>
  </p:clrMapOvr>
  <p:transition spd="med"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1245-2469-4D73-9DEA-C5607723A0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61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F184-BDFC-43BF-A0FD-594A8CDE8635}" type="datetime1">
              <a:rPr lang="ru-RU" smtClean="0"/>
              <a:t>22.05.2017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63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C476-5354-4649-A32A-DD3E7BB831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33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F1F5-BA40-4C2A-BE01-A1BFDE64A2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64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5906-0B60-452E-AA91-1CAA2D7ED8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18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B5C3-AFE1-4905-A1E8-5E8D56FA4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18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FEFB-18E9-4148-822A-3047120ACE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62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38A7-D351-4C7D-B550-B7829CABDF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63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42AF-77E3-4263-B029-3591615EC9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54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8F9A-4E08-4C4C-97B0-600C03D0E1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39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408E-9AD0-4548-934F-40E01F9A7A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77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3D2-422B-4C34-86A2-7F066E9E9A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42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2A24-D568-414A-8A0E-4E27CA3A3C39}" type="datetime1">
              <a:rPr lang="ru-RU" smtClean="0"/>
              <a:t>22.05.2017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04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1245-2469-4D73-9DEA-C5607723A0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81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C476-5354-4649-A32A-DD3E7BB831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46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F1F5-BA40-4C2A-BE01-A1BFDE64A2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68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5906-0B60-452E-AA91-1CAA2D7ED8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68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B5C3-AFE1-4905-A1E8-5E8D56FA4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15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FEFB-18E9-4148-822A-3047120ACE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3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38A7-D351-4C7D-B550-B7829CABDF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8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42AF-77E3-4263-B029-3591615EC9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6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8F9A-4E08-4C4C-97B0-600C03D0E1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3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408E-9AD0-4548-934F-40E01F9A7A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2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8640-816A-44C9-91BB-1060BC1A0952}" type="datetime1">
              <a:rPr lang="ru-RU" smtClean="0"/>
              <a:t>22.05.2017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80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3D2-422B-4C34-86A2-7F066E9E9A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13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66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7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14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82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1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08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0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8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72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CF93-5B8D-4D70-A7B3-FEFF738A116D}" type="datetime1">
              <a:rPr lang="ru-RU" smtClean="0"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61117"/>
      </p:ext>
    </p:extLst>
  </p:cSld>
  <p:clrMapOvr>
    <a:masterClrMapping/>
  </p:clrMapOvr>
  <p:transition spd="med">
    <p:zo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2F25-23FA-46AA-8526-433E21292D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21-CE3B-4943-9D5B-59C7DAD652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90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1793-1C4C-481D-BDA9-56C186E471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35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E508-BA00-447F-98D8-B6CF93119C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90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F184-BDFC-43BF-A0FD-594A8CDE86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9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2A24-D568-414A-8A0E-4E27CA3A3C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7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8640-816A-44C9-91BB-1060BC1A09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72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CB42-036A-48EA-8458-FC0D50EE0743}" type="datetime1">
              <a:rPr lang="ru-RU" smtClean="0"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98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CF93-5B8D-4D70-A7B3-FEFF738A11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27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CB42-036A-48EA-8458-FC0D50EE07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718C-38BF-44ED-8F70-C6BD8FEB5A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09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3FA9-8121-499A-99B6-B8F013B5D9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76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2F25-23FA-46AA-8526-433E21292D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23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21-CE3B-4943-9D5B-59C7DAD652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62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1793-1C4C-481D-BDA9-56C186E471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6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E508-BA00-447F-98D8-B6CF93119C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76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F184-BDFC-43BF-A0FD-594A8CDE86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42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2A24-D568-414A-8A0E-4E27CA3A3C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4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29243-D0FA-436F-A88E-37378BCD3E72}" type="datetime1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5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29243-D0FA-436F-A88E-37378BCD3E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6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29243-D0FA-436F-A88E-37378BCD3E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34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29243-D0FA-436F-A88E-37378BCD3E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66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4E5161B-792F-4095-A864-8C4B20219D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09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60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09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3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5161B-792F-4095-A864-8C4B20219D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06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5161B-792F-4095-A864-8C4B20219D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32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20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29243-D0FA-436F-A88E-37378BCD3E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291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29243-D0FA-436F-A88E-37378BCD3E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3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wmf"/><Relationship Id="rId5" Type="http://schemas.openxmlformats.org/officeDocument/2006/relationships/chart" Target="../charts/chart6.xml"/><Relationship Id="rId4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6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diagramLayout" Target="../diagrams/layout4.xml"/><Relationship Id="rId7" Type="http://schemas.openxmlformats.org/officeDocument/2006/relationships/chart" Target="../charts/chart10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diagramLayout" Target="../diagrams/layout5.xml"/><Relationship Id="rId7" Type="http://schemas.openxmlformats.org/officeDocument/2006/relationships/chart" Target="../charts/chart12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chart" Target="../charts/chart1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21.xml"/><Relationship Id="rId4" Type="http://schemas.openxmlformats.org/officeDocument/2006/relationships/chart" Target="../charts/chart19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9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wmf"/><Relationship Id="rId5" Type="http://schemas.openxmlformats.org/officeDocument/2006/relationships/chart" Target="../charts/chart28.xml"/><Relationship Id="rId4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43.xml"/><Relationship Id="rId4" Type="http://schemas.openxmlformats.org/officeDocument/2006/relationships/chart" Target="../charts/char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diagramData" Target="../diagrams/data3.xml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77.xml"/><Relationship Id="rId6" Type="http://schemas.microsoft.com/office/2007/relationships/diagramDrawing" Target="../diagrams/drawing3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3.xml"/><Relationship Id="rId15" Type="http://schemas.openxmlformats.org/officeDocument/2006/relationships/image" Target="../media/image10.jpeg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emf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1.w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5" Type="http://schemas.openxmlformats.org/officeDocument/2006/relationships/image" Target="../media/image24.pn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wmf"/><Relationship Id="rId5" Type="http://schemas.openxmlformats.org/officeDocument/2006/relationships/chart" Target="../charts/chart3.xml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7474"/>
            <a:ext cx="8291264" cy="324036"/>
          </a:xfrm>
        </p:spPr>
        <p:txBody>
          <a:bodyPr>
            <a:noAutofit/>
          </a:bodyPr>
          <a:lstStyle/>
          <a:p>
            <a:r>
              <a:rPr lang="ru-RU" sz="2600" b="1" cap="all" dirty="0">
                <a:latin typeface="Arial Narrow" panose="020B0606020202030204" pitchFamily="34" charset="0"/>
              </a:rPr>
              <a:t>ЧТО ТАКОЕ </a:t>
            </a:r>
            <a:r>
              <a:rPr lang="ru-RU" sz="2600" b="1" cap="all" dirty="0" smtClean="0">
                <a:latin typeface="Arial Narrow" panose="020B0606020202030204" pitchFamily="34" charset="0"/>
              </a:rPr>
              <a:t>муниципальный БЮДЖЕТ</a:t>
            </a:r>
            <a:r>
              <a:rPr lang="ru-RU" sz="2600" b="1" cap="all" dirty="0">
                <a:latin typeface="Arial Narrow" panose="020B0606020202030204" pitchFamily="34" charset="0"/>
              </a:rPr>
              <a:t>?</a:t>
            </a:r>
          </a:p>
        </p:txBody>
      </p:sp>
      <p:sp>
        <p:nvSpPr>
          <p:cNvPr id="3" name="Выгнутая вверх стрелка 2"/>
          <p:cNvSpPr/>
          <p:nvPr/>
        </p:nvSpPr>
        <p:spPr>
          <a:xfrm>
            <a:off x="3011066" y="2188056"/>
            <a:ext cx="6097438" cy="504000"/>
          </a:xfrm>
          <a:prstGeom prst="curvedDownArrow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97235" y="1349820"/>
            <a:ext cx="2520000" cy="3078342"/>
            <a:chOff x="2080617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080617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ДОХОДЫ</a:t>
              </a:r>
              <a:endParaRPr lang="ru-RU" sz="28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algn="ctr"/>
              <a:r>
                <a:rPr lang="ru-RU" sz="2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" name="Скругленный прямоугольник 4"/>
            <p:cNvSpPr/>
            <p:nvPr/>
          </p:nvSpPr>
          <p:spPr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9" name="Скругленный прямоугольник 4"/>
          <p:cNvSpPr/>
          <p:nvPr/>
        </p:nvSpPr>
        <p:spPr>
          <a:xfrm>
            <a:off x="4148679" y="1040608"/>
            <a:ext cx="1626655" cy="9165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012484" y="1349820"/>
            <a:ext cx="2718556" cy="3078342"/>
            <a:chOff x="4160490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160490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РАСХОДЫ </a:t>
              </a:r>
            </a:p>
            <a:p>
              <a:pPr algn="ctr"/>
              <a:r>
                <a:rPr lang="ru-RU" sz="2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2" name="Скругленный прямоугольник 4"/>
            <p:cNvSpPr/>
            <p:nvPr/>
          </p:nvSpPr>
          <p:spPr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22995" y="1221600"/>
            <a:ext cx="2540803" cy="3204023"/>
            <a:chOff x="744" y="0"/>
            <a:chExt cx="1950737" cy="4229922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6716" y="165923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</a:t>
              </a:r>
              <a:endParaRPr lang="ru-RU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" name="Скругленный прямоугольник 4"/>
            <p:cNvSpPr/>
            <p:nvPr/>
          </p:nvSpPr>
          <p:spPr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548995" y="1877242"/>
            <a:ext cx="2268000" cy="2314688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 функций 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о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рганов местного самоуправления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06344" y="1900336"/>
            <a:ext cx="2259024" cy="2291594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п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оступающие в бюджет денежные средства (налоги юридических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 физических лиц, штрафы, административные платежи и сборы, финансовая помощь)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6111488" y="1877242"/>
            <a:ext cx="2619553" cy="2314689"/>
            <a:chOff x="4359579" y="1188957"/>
            <a:chExt cx="1691647" cy="1265453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359579" y="1188957"/>
              <a:ext cx="1627712" cy="1258300"/>
            </a:xfrm>
            <a:prstGeom prst="roundRect">
              <a:avLst>
                <a:gd name="adj" fmla="val 10000"/>
              </a:avLst>
            </a:prstGeom>
            <a:solidFill>
              <a:srgbClr val="FFFFDD"/>
            </a:soli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направляемые из бюджета денежные средства</a:t>
              </a:r>
            </a:p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(финансовое обеспечение социальных обязательств муниципальных учреждений, </a:t>
              </a:r>
            </a:p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дорожное хозяйство, ЖКХ  и транспорт,  капитальное строительство и др.)</a:t>
              </a:r>
              <a:endParaRPr lang="ru-RU" sz="16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" name="Скругленный прямоугольник 4"/>
            <p:cNvSpPr/>
            <p:nvPr/>
          </p:nvSpPr>
          <p:spPr>
            <a:xfrm>
              <a:off x="4598806" y="1264948"/>
              <a:ext cx="1452420" cy="118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dirty="0">
                <a:solidFill>
                  <a:prstClr val="white"/>
                </a:solidFill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394741" y="509999"/>
            <a:ext cx="8496944" cy="738664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36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Слово это заимствовано из Англии, где в старину канцлер казначейства приносил ежегодно в парламент мешок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             с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деньгами и произносил речь, которая собственно и называлась старинным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нормандским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словом "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B</a:t>
            </a: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o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u</a:t>
            </a: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g</a:t>
            </a:r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ett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e" 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т.е. кожаный мешок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)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22995" y="4515966"/>
            <a:ext cx="8208909" cy="475128"/>
          </a:xfrm>
          <a:prstGeom prst="round2DiagRect">
            <a:avLst/>
          </a:prstGeom>
          <a:gradFill>
            <a:gsLst>
              <a:gs pos="1000">
                <a:schemeClr val="tx2">
                  <a:lumMod val="40000"/>
                  <a:lumOff val="60000"/>
                </a:schemeClr>
              </a:gs>
              <a:gs pos="3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</a:gra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ДЕФИЦИТ</a:t>
            </a: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бюджета - превышение расходов бюджета над его </a:t>
            </a:r>
            <a:r>
              <a:rPr lang="ru-RU" sz="15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доходами</a:t>
            </a:r>
            <a:endParaRPr lang="ru-RU" sz="15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5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ПРОФИЦИТ</a:t>
            </a: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бюджета - превышение доходов бюджета над его расходами</a:t>
            </a:r>
          </a:p>
        </p:txBody>
      </p:sp>
      <p:sp>
        <p:nvSpPr>
          <p:cNvPr id="7" name="Выгнутая вниз стрелка 6"/>
          <p:cNvSpPr/>
          <p:nvPr/>
        </p:nvSpPr>
        <p:spPr>
          <a:xfrm>
            <a:off x="3011066" y="2750489"/>
            <a:ext cx="6120000" cy="576000"/>
          </a:xfrm>
          <a:prstGeom prst="curvedUpArrow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97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7475"/>
            <a:ext cx="8496944" cy="459051"/>
          </a:xfrm>
          <a:noFill/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ДИНАМИКА </a:t>
            </a: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НАЛОГОВЫХ </a:t>
            </a:r>
            <a:r>
              <a:rPr lang="ru-RU" sz="2000" b="1" cap="all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доходОВ БЮДЖЕТА ГОРОДА 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473299"/>
              </p:ext>
            </p:extLst>
          </p:nvPr>
        </p:nvGraphicFramePr>
        <p:xfrm>
          <a:off x="323528" y="668039"/>
          <a:ext cx="8640960" cy="4171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740352" y="465517"/>
            <a:ext cx="1152128" cy="202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26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7475"/>
            <a:ext cx="8496944" cy="459051"/>
          </a:xfrm>
          <a:noFill/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ДИНАМИКА </a:t>
            </a: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НЕНАЛОГОВЫХ </a:t>
            </a:r>
            <a:r>
              <a:rPr lang="ru-RU" sz="2000" b="1" cap="all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доходОВ БЮДЖЕТА ГОРОДА 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8402098"/>
              </p:ext>
            </p:extLst>
          </p:nvPr>
        </p:nvGraphicFramePr>
        <p:xfrm>
          <a:off x="179512" y="668038"/>
          <a:ext cx="8784976" cy="4351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884368" y="465517"/>
            <a:ext cx="1259632" cy="202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80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7686103" y="3062659"/>
            <a:ext cx="1331913" cy="27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(тыс.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руб.)</a:t>
            </a:r>
          </a:p>
        </p:txBody>
      </p:sp>
      <p:sp>
        <p:nvSpPr>
          <p:cNvPr id="15368" name="Text Box 1308"/>
          <p:cNvSpPr txBox="1">
            <a:spLocks noChangeArrowheads="1"/>
          </p:cNvSpPr>
          <p:nvPr/>
        </p:nvSpPr>
        <p:spPr bwMode="auto">
          <a:xfrm>
            <a:off x="4067175" y="1869283"/>
            <a:ext cx="719138" cy="27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</a:rPr>
              <a:t>73 %</a:t>
            </a:r>
          </a:p>
        </p:txBody>
      </p:sp>
      <p:graphicFrame>
        <p:nvGraphicFramePr>
          <p:cNvPr id="15371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169842"/>
              </p:ext>
            </p:extLst>
          </p:nvPr>
        </p:nvGraphicFramePr>
        <p:xfrm>
          <a:off x="200177" y="3327834"/>
          <a:ext cx="8548287" cy="1764196"/>
        </p:xfrm>
        <a:graphic>
          <a:graphicData uri="http://schemas.openxmlformats.org/drawingml/2006/table">
            <a:tbl>
              <a:tblPr/>
              <a:tblGrid>
                <a:gridCol w="3534381"/>
                <a:gridCol w="287707"/>
                <a:gridCol w="935048"/>
                <a:gridCol w="1150829"/>
                <a:gridCol w="935048"/>
                <a:gridCol w="730529"/>
                <a:gridCol w="974745"/>
              </a:tblGrid>
              <a:tr h="467494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2015 года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План на 2016 год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Факт 2016 года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% исполне-ния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Рост (+),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снижение (-)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к 2015 году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130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Субвенции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3 063 476,5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3 174 050,8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3 173 150,0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+ 109 673,5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0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Субсидии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519 287,4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1 312 183,4</a:t>
                      </a:r>
                      <a:endParaRPr kumimoji="0" lang="ru-RU" alt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1 304 252,2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99,4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- 784 964,8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130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Дотации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44 453,2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59 924,8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59 924,8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+ 15 471,6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00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Иные межбюджетные трансферты</a:t>
                      </a: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13,7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300 013,5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300 013,5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+ 299 999,8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3635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Возврат целевых остатков межбюджетных трансфертов в областной бюджет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- 1 578,4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- 9 361,4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431" name="Rectangle 6"/>
          <p:cNvSpPr>
            <a:spLocks noChangeArrowheads="1"/>
          </p:cNvSpPr>
          <p:nvPr/>
        </p:nvSpPr>
        <p:spPr bwMode="auto">
          <a:xfrm>
            <a:off x="6854864" y="915566"/>
            <a:ext cx="1874394" cy="150809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</a:p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 2016 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alt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endParaRPr lang="ru-RU" alt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000" b="1" u="sng" dirty="0" smtClean="0">
                <a:latin typeface="Times New Roman" pitchFamily="18" charset="0"/>
                <a:cs typeface="Times New Roman" pitchFamily="18" charset="0"/>
              </a:rPr>
              <a:t>4 827 979,1 </a:t>
            </a:r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79511" y="87474"/>
            <a:ext cx="8838505" cy="39002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3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 МЕЖБЮДЖЕТНЫХ  ТРАНСФЕРТОВ  ГОРОДА  в 2016 году</a:t>
            </a:r>
          </a:p>
        </p:txBody>
      </p:sp>
      <p:graphicFrame>
        <p:nvGraphicFramePr>
          <p:cNvPr id="1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3893935"/>
              </p:ext>
            </p:extLst>
          </p:nvPr>
        </p:nvGraphicFramePr>
        <p:xfrm>
          <a:off x="323528" y="477496"/>
          <a:ext cx="6048672" cy="2472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9306" name="SapphireHiddenControl" r:id="rId2" imgW="6095880" imgH="4069080"/>
        </mc:Choice>
        <mc:Fallback>
          <p:control name="SapphireHiddenControl" r:id="rId2" imgW="6095880" imgH="40690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350" y="0"/>
                  <a:ext cx="6110288" cy="3051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1525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480"/>
            <a:ext cx="8219256" cy="378042"/>
          </a:xfrm>
          <a:noFill/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ДИНАМИКА РАСХОДОВ БЮДЖЕТА ГОРОДА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943253"/>
              </p:ext>
            </p:extLst>
          </p:nvPr>
        </p:nvGraphicFramePr>
        <p:xfrm>
          <a:off x="611560" y="598306"/>
          <a:ext cx="7848000" cy="2333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37443070"/>
              </p:ext>
            </p:extLst>
          </p:nvPr>
        </p:nvGraphicFramePr>
        <p:xfrm>
          <a:off x="1619672" y="3075806"/>
          <a:ext cx="5832648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308304" y="339502"/>
            <a:ext cx="1440160" cy="2423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</a:t>
            </a:r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24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480"/>
            <a:ext cx="8280920" cy="216024"/>
          </a:xfrm>
          <a:noFill/>
          <a:ln w="254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РАСХОДОВ </a:t>
            </a: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БЮДЖЕТА ГОРОДА </a:t>
            </a: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 2016 году 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124678020"/>
              </p:ext>
            </p:extLst>
          </p:nvPr>
        </p:nvGraphicFramePr>
        <p:xfrm>
          <a:off x="1075662" y="483518"/>
          <a:ext cx="648000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496460"/>
              </p:ext>
            </p:extLst>
          </p:nvPr>
        </p:nvGraphicFramePr>
        <p:xfrm>
          <a:off x="564703" y="2859782"/>
          <a:ext cx="8064897" cy="2139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932"/>
                <a:gridCol w="357831"/>
                <a:gridCol w="902645"/>
                <a:gridCol w="1296872"/>
                <a:gridCol w="896100"/>
                <a:gridCol w="1059026"/>
                <a:gridCol w="1140491"/>
              </a:tblGrid>
              <a:tr h="50405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Рз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2015 года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 на 2016 год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2016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года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 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2015 году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19646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Общегосударственные вопросы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01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809,4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789,3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783,3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99,2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- 26,1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46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Национальная экономика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04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545,5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1 152,6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1 137,7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98,7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+ 592,2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3819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Жилищно-коммунальное хозяйство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05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1 072,8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1 245,1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1 235,2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99,2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+ 162,4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46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Образование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07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5 064,1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5 293,7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5 293,6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100,0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+ 229,5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19646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Культура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08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7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253,8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259,1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259,1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100,0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+ 5,3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46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Социальная политика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10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366,2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435,5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425,5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97,7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+ 59,3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19646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Физическая культура и спорт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11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63,3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29,0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29,0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100,0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-  34,3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46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Другие расходы (03, 06,13)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4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120,1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158,5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157,7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99,5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+ 37,6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740352" y="2643758"/>
            <a:ext cx="889248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662" y="627534"/>
            <a:ext cx="1490464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Всего расходов за 2016 год –</a:t>
            </a:r>
          </a:p>
          <a:p>
            <a:pPr algn="ctr"/>
            <a:r>
              <a:rPr lang="ru-RU" sz="20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9321,1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млн. руб.</a:t>
            </a:r>
          </a:p>
          <a:p>
            <a:pPr algn="ctr"/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2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87475"/>
            <a:ext cx="9145016" cy="378043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Общегосударственные РАСХОДы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бюджета города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 2016 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</a:rPr>
              <a:t>году</a:t>
            </a:r>
            <a:endParaRPr lang="ru-RU" sz="2000" cap="none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656756880"/>
              </p:ext>
            </p:extLst>
          </p:nvPr>
        </p:nvGraphicFramePr>
        <p:xfrm>
          <a:off x="179512" y="3813888"/>
          <a:ext cx="8856984" cy="118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135888" y="357505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849165"/>
              </p:ext>
            </p:extLst>
          </p:nvPr>
        </p:nvGraphicFramePr>
        <p:xfrm>
          <a:off x="324000" y="3165816"/>
          <a:ext cx="8496946" cy="18669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46590"/>
                <a:gridCol w="1241842"/>
                <a:gridCol w="1126160"/>
                <a:gridCol w="1184000"/>
                <a:gridCol w="1114354"/>
                <a:gridCol w="1184000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«Общегосударственные расходы</a:t>
                      </a:r>
                      <a:r>
                        <a:rPr lang="ru-RU" sz="1000" baseline="0" dirty="0" smtClean="0">
                          <a:latin typeface="Arial Narrow" panose="020B0606020202030204" pitchFamily="34" charset="0"/>
                        </a:rPr>
                        <a:t>»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2015 года,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 2016 год,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2016 года,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 (-)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2015 году,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/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Функционирование органов местного самоуправления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541,4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534,9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533,3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- 8,1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/>
                      <a:r>
                        <a:rPr lang="ru-RU" sz="1000" b="0" i="0" dirty="0" smtClean="0">
                          <a:latin typeface="Arial Narrow" panose="020B0606020202030204" pitchFamily="34" charset="0"/>
                        </a:rPr>
                        <a:t>Выполнение функций муниципальными казенными учреждениями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123,5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138,6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137,9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+14,4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l"/>
                      <a:r>
                        <a:rPr lang="ru-RU" sz="1000" b="0" i="0" dirty="0" smtClean="0">
                          <a:latin typeface="Arial Narrow" panose="020B0606020202030204" pitchFamily="34" charset="0"/>
                        </a:rPr>
                        <a:t>Другие общегосударственные вопросы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144,5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115,8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112,1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96,8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- 32,4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l"/>
                      <a:r>
                        <a:rPr lang="ru-RU" sz="1000" b="1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000" b="1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809,4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789,3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783,3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99,2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- 26,1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884890505"/>
              </p:ext>
            </p:extLst>
          </p:nvPr>
        </p:nvGraphicFramePr>
        <p:xfrm>
          <a:off x="3672610" y="573530"/>
          <a:ext cx="5328592" cy="245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594724568"/>
              </p:ext>
            </p:extLst>
          </p:nvPr>
        </p:nvGraphicFramePr>
        <p:xfrm>
          <a:off x="323528" y="666130"/>
          <a:ext cx="3168352" cy="2283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11" name="Прямая соединительная линия 10"/>
          <p:cNvCxnSpPr>
            <a:stCxn id="15" idx="6"/>
            <a:endCxn id="19" idx="6"/>
          </p:cNvCxnSpPr>
          <p:nvPr/>
        </p:nvCxnSpPr>
        <p:spPr>
          <a:xfrm>
            <a:off x="5051875" y="1149930"/>
            <a:ext cx="1222240" cy="595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4979875" y="1113930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202115" y="1173480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39672" y="786338"/>
            <a:ext cx="552407" cy="292388"/>
          </a:xfrm>
          <a:prstGeom prst="rect">
            <a:avLst/>
          </a:prstGeom>
          <a:solidFill>
            <a:srgbClr val="FFFFE7"/>
          </a:solidFill>
          <a:ln w="12700">
            <a:solidFill>
              <a:srgbClr val="002060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809,4</a:t>
            </a:r>
            <a:endParaRPr lang="ru-RU" sz="13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77688" y="786338"/>
            <a:ext cx="520855" cy="292388"/>
          </a:xfrm>
          <a:prstGeom prst="rect">
            <a:avLst/>
          </a:prstGeom>
          <a:solidFill>
            <a:srgbClr val="FFFFE7"/>
          </a:solidFill>
          <a:ln w="12700">
            <a:solidFill>
              <a:srgbClr val="002060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783,3</a:t>
            </a:r>
            <a:endParaRPr lang="ru-RU" sz="13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202" y="749104"/>
            <a:ext cx="96000" cy="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20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87474"/>
            <a:ext cx="9252520" cy="378043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РАСХОДы бюджета города на национальную </a:t>
            </a:r>
            <a:r>
              <a:rPr lang="ru-RU" sz="2000" cap="none" dirty="0" smtClean="0">
                <a:latin typeface="Arial Narrow" panose="020B0606020202030204" pitchFamily="34" charset="0"/>
              </a:rPr>
              <a:t>ЭКОНОМИКУ в 2016 году</a:t>
            </a:r>
            <a:endParaRPr lang="ru-RU" sz="2000" cap="none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285122612"/>
              </p:ext>
            </p:extLst>
          </p:nvPr>
        </p:nvGraphicFramePr>
        <p:xfrm>
          <a:off x="179512" y="3813888"/>
          <a:ext cx="8856984" cy="118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028384" y="411510"/>
            <a:ext cx="1008112" cy="243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917999"/>
              </p:ext>
            </p:extLst>
          </p:nvPr>
        </p:nvGraphicFramePr>
        <p:xfrm>
          <a:off x="179513" y="3219822"/>
          <a:ext cx="8568951" cy="180515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71755"/>
                <a:gridCol w="1128481"/>
                <a:gridCol w="1114354"/>
                <a:gridCol w="1074885"/>
                <a:gridCol w="1183332"/>
                <a:gridCol w="1296144"/>
              </a:tblGrid>
              <a:tr h="61722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«Национальная</a:t>
                      </a:r>
                      <a:r>
                        <a:rPr lang="ru-RU" sz="1000" baseline="0" dirty="0" smtClean="0">
                          <a:latin typeface="Arial Narrow" panose="020B0606020202030204" pitchFamily="34" charset="0"/>
                        </a:rPr>
                        <a:t> экономика»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2015 года,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 2016 год,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2016 года,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 (-)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2015 году,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Водное хозяйство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24,3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18,2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74,9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+16,4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85152">
                <a:tc>
                  <a:txBody>
                    <a:bodyPr/>
                    <a:lstStyle/>
                    <a:p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Транспорт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94,2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87,5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87,5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- 6,7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ru-RU" sz="1000" b="0" i="0" dirty="0" smtClean="0">
                          <a:latin typeface="Arial Narrow" panose="020B0606020202030204" pitchFamily="34" charset="0"/>
                        </a:rPr>
                        <a:t>Дорожное</a:t>
                      </a:r>
                      <a:r>
                        <a:rPr lang="ru-RU" sz="1000" b="0" i="0" baseline="0" dirty="0" smtClean="0">
                          <a:latin typeface="Arial Narrow" panose="020B0606020202030204" pitchFamily="34" charset="0"/>
                        </a:rPr>
                        <a:t> хо</a:t>
                      </a:r>
                      <a:r>
                        <a:rPr lang="ru-RU" sz="1000" b="0" i="0" dirty="0" smtClean="0">
                          <a:latin typeface="Arial Narrow" panose="020B0606020202030204" pitchFamily="34" charset="0"/>
                        </a:rPr>
                        <a:t>зяйство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437,2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1 036,2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1 027,3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- 590,1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43056">
                <a:tc>
                  <a:txBody>
                    <a:bodyPr/>
                    <a:lstStyle/>
                    <a:p>
                      <a:r>
                        <a:rPr lang="ru-RU" sz="1000" b="0" i="0" dirty="0" smtClean="0">
                          <a:latin typeface="Arial Narrow" panose="020B0606020202030204" pitchFamily="34" charset="0"/>
                        </a:rPr>
                        <a:t>Другие вопросы в области национальной</a:t>
                      </a:r>
                      <a:r>
                        <a:rPr lang="ru-RU" sz="1000" b="0" i="0" baseline="0" dirty="0" smtClean="0">
                          <a:latin typeface="Arial Narrow" panose="020B0606020202030204" pitchFamily="34" charset="0"/>
                        </a:rPr>
                        <a:t> экономики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- 7,7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ru-RU" sz="1000" b="1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000" b="1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545,5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1 152,6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1 137,6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98,7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- 592,1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243843101"/>
              </p:ext>
            </p:extLst>
          </p:nvPr>
        </p:nvGraphicFramePr>
        <p:xfrm>
          <a:off x="3635896" y="627534"/>
          <a:ext cx="5256584" cy="2527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456946965"/>
              </p:ext>
            </p:extLst>
          </p:nvPr>
        </p:nvGraphicFramePr>
        <p:xfrm>
          <a:off x="179512" y="666129"/>
          <a:ext cx="3312368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11" name="Прямая соединительная линия 10"/>
          <p:cNvCxnSpPr>
            <a:stCxn id="15" idx="7"/>
            <a:endCxn id="19" idx="3"/>
          </p:cNvCxnSpPr>
          <p:nvPr/>
        </p:nvCxnSpPr>
        <p:spPr>
          <a:xfrm flipV="1">
            <a:off x="5137878" y="963444"/>
            <a:ext cx="1202897" cy="71203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5076422" y="1664935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330231" y="901988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77740" y="1228067"/>
            <a:ext cx="658356" cy="276999"/>
          </a:xfrm>
          <a:prstGeom prst="rect">
            <a:avLst/>
          </a:prstGeom>
          <a:solidFill>
            <a:srgbClr val="FFFFE7"/>
          </a:solidFill>
          <a:ln w="12700">
            <a:solidFill>
              <a:srgbClr val="002060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545,5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64676" y="529358"/>
            <a:ext cx="675110" cy="276999"/>
          </a:xfrm>
          <a:prstGeom prst="rect">
            <a:avLst/>
          </a:prstGeom>
          <a:solidFill>
            <a:srgbClr val="FFFFE7"/>
          </a:solidFill>
          <a:ln w="12700">
            <a:solidFill>
              <a:srgbClr val="002060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1 137,6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33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87475"/>
            <a:ext cx="9361040" cy="252027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РАСХОДЫ бюджета города НА Жилищно-Коммунальное Хозяйство </a:t>
            </a:r>
            <a:br>
              <a:rPr lang="ru-RU" sz="2000" dirty="0" smtClean="0">
                <a:latin typeface="Arial Narrow" panose="020B0606020202030204" pitchFamily="34" charset="0"/>
              </a:rPr>
            </a:b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2016 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59754856"/>
              </p:ext>
            </p:extLst>
          </p:nvPr>
        </p:nvGraphicFramePr>
        <p:xfrm>
          <a:off x="3419872" y="771550"/>
          <a:ext cx="5555211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123366960"/>
              </p:ext>
            </p:extLst>
          </p:nvPr>
        </p:nvGraphicFramePr>
        <p:xfrm>
          <a:off x="179512" y="843558"/>
          <a:ext cx="3096344" cy="2214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000424" y="483517"/>
            <a:ext cx="1080120" cy="288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480166"/>
              </p:ext>
            </p:extLst>
          </p:nvPr>
        </p:nvGraphicFramePr>
        <p:xfrm>
          <a:off x="251520" y="3273829"/>
          <a:ext cx="8640960" cy="169409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92288"/>
                <a:gridCol w="1224136"/>
                <a:gridCol w="1152128"/>
                <a:gridCol w="1224136"/>
                <a:gridCol w="1224136"/>
                <a:gridCol w="1224136"/>
              </a:tblGrid>
              <a:tr h="6172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«Жилищно-коммунальное хозяйство»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2015 года,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на 2016 год,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2016 года,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 (-)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2015 году,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234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Жилищное хозяйство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321,1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573,7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565,3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98,5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+ 244,2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113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Коммунальное хозяйство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108,6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58,7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58,7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- 49,9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174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Благоустройство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533,4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518,6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518,4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- 15,0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174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Другие вопросы в области ЖКХ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109,6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94,1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92,7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98,5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- 16,9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07100">
                <a:tc>
                  <a:txBody>
                    <a:bodyPr/>
                    <a:lstStyle/>
                    <a:p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1 072,7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1 245,1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1 235,2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99,2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+ 162,5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09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3572" y="47750"/>
            <a:ext cx="9252520" cy="378043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РАСХОДы бюджета города на 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Охрану окружающей среды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 2016 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</a:rPr>
              <a:t>году</a:t>
            </a:r>
            <a:endParaRPr lang="ru-RU" sz="2000" cap="none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244602520"/>
              </p:ext>
            </p:extLst>
          </p:nvPr>
        </p:nvGraphicFramePr>
        <p:xfrm>
          <a:off x="179512" y="3813888"/>
          <a:ext cx="8856984" cy="118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660232" y="339502"/>
            <a:ext cx="100811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125253"/>
              </p:ext>
            </p:extLst>
          </p:nvPr>
        </p:nvGraphicFramePr>
        <p:xfrm>
          <a:off x="251520" y="3219822"/>
          <a:ext cx="8568953" cy="1783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9018"/>
                <a:gridCol w="1264272"/>
                <a:gridCol w="1123797"/>
                <a:gridCol w="1194034"/>
                <a:gridCol w="1009886"/>
                <a:gridCol w="1307946"/>
              </a:tblGrid>
              <a:tr h="64070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«Охрана окружающей среды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»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2015 года,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 2016 год,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2016 года,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 (-)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2015 году,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355949">
                <a:tc>
                  <a:txBody>
                    <a:bodyPr/>
                    <a:lstStyle/>
                    <a:p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Сбор, удаление отходов и очистка сточных вод</a:t>
                      </a:r>
                      <a:endParaRPr lang="ru-RU" sz="11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0,1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0,1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0,1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0,0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355949">
                <a:tc>
                  <a:txBody>
                    <a:bodyPr/>
                    <a:lstStyle/>
                    <a:p>
                      <a:r>
                        <a:rPr lang="ru-RU" sz="1100" b="0" i="0" dirty="0" smtClean="0">
                          <a:latin typeface="Arial Narrow" panose="020B0606020202030204" pitchFamily="34" charset="0"/>
                        </a:rPr>
                        <a:t>Другие вопросы в области охраны окружающей среды</a:t>
                      </a:r>
                      <a:endParaRPr lang="ru-RU" sz="11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15,0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3,2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3,2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,8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13569"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100" b="1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15,1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3,3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3,3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- 11,8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98210421"/>
              </p:ext>
            </p:extLst>
          </p:nvPr>
        </p:nvGraphicFramePr>
        <p:xfrm>
          <a:off x="1331640" y="627534"/>
          <a:ext cx="633670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11" name="Прямая соединительная линия 10"/>
          <p:cNvCxnSpPr>
            <a:stCxn id="15" idx="5"/>
            <a:endCxn id="19" idx="1"/>
          </p:cNvCxnSpPr>
          <p:nvPr/>
        </p:nvCxnSpPr>
        <p:spPr>
          <a:xfrm>
            <a:off x="3022986" y="1319813"/>
            <a:ext cx="1409912" cy="83043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2961530" y="1258357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422354" y="2139700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723622" y="771550"/>
            <a:ext cx="522706" cy="276999"/>
          </a:xfrm>
          <a:prstGeom prst="rect">
            <a:avLst/>
          </a:prstGeom>
          <a:solidFill>
            <a:srgbClr val="FFFFE7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15,1</a:t>
            </a:r>
            <a:endParaRPr lang="ru-RU" sz="115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268300" y="1703241"/>
            <a:ext cx="532355" cy="276999"/>
          </a:xfrm>
          <a:prstGeom prst="rect">
            <a:avLst/>
          </a:prstGeom>
          <a:solidFill>
            <a:srgbClr val="FFFFE7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3,3</a:t>
            </a:r>
            <a:endParaRPr lang="ru-RU" sz="115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09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157591805"/>
              </p:ext>
            </p:extLst>
          </p:nvPr>
        </p:nvGraphicFramePr>
        <p:xfrm>
          <a:off x="5796136" y="2787774"/>
          <a:ext cx="3168352" cy="2106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5486"/>
            <a:ext cx="9144000" cy="504056"/>
          </a:xfrm>
          <a:noFill/>
          <a:ln w="254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ГОРОДА </a:t>
            </a: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НА СОЦИАЛЬНО-КУЛЬТУРНУЮ СФЕРУ </a:t>
            </a:r>
            <a:b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 2016 году </a:t>
            </a:r>
            <a:b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24228914"/>
              </p:ext>
            </p:extLst>
          </p:nvPr>
        </p:nvGraphicFramePr>
        <p:xfrm>
          <a:off x="287523" y="1347614"/>
          <a:ext cx="5184577" cy="2412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01290063"/>
              </p:ext>
            </p:extLst>
          </p:nvPr>
        </p:nvGraphicFramePr>
        <p:xfrm>
          <a:off x="5796136" y="573528"/>
          <a:ext cx="3167864" cy="2072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4536" y="771550"/>
            <a:ext cx="5544616" cy="540060"/>
          </a:xfrm>
          <a:prstGeom prst="rect">
            <a:avLst/>
          </a:prstGeom>
          <a:solidFill>
            <a:srgbClr val="FFFFBD"/>
          </a:solidFill>
          <a:ln>
            <a:solidFill>
              <a:schemeClr val="tx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Наибольший удельный вес в составе расходов бюджета города занимают расходы на социально-культурную сферу:</a:t>
            </a:r>
            <a:endParaRPr lang="ru-RU" sz="1600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539655"/>
              </p:ext>
            </p:extLst>
          </p:nvPr>
        </p:nvGraphicFramePr>
        <p:xfrm>
          <a:off x="94536" y="3867894"/>
          <a:ext cx="5544616" cy="980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5096"/>
                <a:gridCol w="864096"/>
                <a:gridCol w="864096"/>
                <a:gridCol w="792088"/>
                <a:gridCol w="864096"/>
                <a:gridCol w="995144"/>
              </a:tblGrid>
              <a:tr h="44577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2015 года,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на 2016 год,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2016 года,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исполнения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снижение (-)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к 2016 году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454614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effectLst/>
                          <a:latin typeface="Arial Narrow" panose="020B0606020202030204" pitchFamily="34" charset="0"/>
                        </a:rPr>
                        <a:t>Социально-культурная</a:t>
                      </a:r>
                      <a:r>
                        <a:rPr lang="ru-RU" sz="1000" b="1" baseline="0" dirty="0" smtClean="0">
                          <a:effectLst/>
                          <a:latin typeface="Arial Narrow" panose="020B0606020202030204" pitchFamily="34" charset="0"/>
                        </a:rPr>
                        <a:t> сфера</a:t>
                      </a:r>
                      <a:endParaRPr lang="ru-RU" sz="10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 smtClean="0">
                          <a:effectLst/>
                          <a:latin typeface="Arial Narrow" panose="020B0606020202030204" pitchFamily="34" charset="0"/>
                        </a:rPr>
                        <a:t>5 747,4</a:t>
                      </a:r>
                      <a:endParaRPr lang="ru-RU" sz="10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 smtClean="0">
                          <a:effectLst/>
                          <a:latin typeface="Arial Narrow" panose="020B0606020202030204" pitchFamily="34" charset="0"/>
                        </a:rPr>
                        <a:t>6017,3</a:t>
                      </a:r>
                      <a:endParaRPr lang="ru-RU" sz="10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 smtClean="0">
                          <a:effectLst/>
                          <a:latin typeface="Arial Narrow" panose="020B0606020202030204" pitchFamily="34" charset="0"/>
                        </a:rPr>
                        <a:t>6007,3</a:t>
                      </a:r>
                      <a:endParaRPr lang="ru-RU" sz="10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 smtClean="0">
                          <a:effectLst/>
                          <a:latin typeface="Arial Narrow" panose="020B0606020202030204" pitchFamily="34" charset="0"/>
                        </a:rPr>
                        <a:t>99,8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 smtClean="0">
                          <a:effectLst/>
                          <a:latin typeface="Arial Narrow" panose="020B0606020202030204" pitchFamily="34" charset="0"/>
                        </a:rPr>
                        <a:t>+ 259,9</a:t>
                      </a:r>
                      <a:endParaRPr lang="ru-RU" sz="10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916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468"/>
            <a:ext cx="8208912" cy="45005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ЭТАПЫ БЮДЖЕТНОГО ПРОЦЕССА</a:t>
            </a:r>
            <a:endParaRPr lang="ru-RU" sz="2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83518"/>
            <a:ext cx="8496944" cy="4572508"/>
          </a:xfrm>
          <a:noFill/>
          <a:ln w="5715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81427654"/>
              </p:ext>
            </p:extLst>
          </p:nvPr>
        </p:nvGraphicFramePr>
        <p:xfrm>
          <a:off x="683568" y="573528"/>
          <a:ext cx="7919968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984" y="2181307"/>
            <a:ext cx="2736304" cy="1542644"/>
          </a:xfrm>
          <a:prstGeom prst="rect">
            <a:avLst/>
          </a:prstGeom>
          <a:noFill/>
          <a:ln w="127000" cap="sq">
            <a:noFill/>
            <a:bevel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21299999" lon="0" rev="0"/>
            </a:camera>
            <a:lightRig rig="threePt" dir="t"/>
          </a:scene3d>
          <a:sp3d prstMaterial="dkEdge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7308304" y="4328868"/>
            <a:ext cx="1440160" cy="600164"/>
          </a:xfrm>
          <a:prstGeom prst="wedgeRectCallout">
            <a:avLst>
              <a:gd name="adj1" fmla="val -61127"/>
              <a:gd name="adj2" fmla="val -84253"/>
            </a:avLst>
          </a:prstGeom>
          <a:ln>
            <a:solidFill>
              <a:schemeClr val="tx1"/>
            </a:solidFill>
            <a:prstDash val="sys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903570" y="3306820"/>
            <a:ext cx="1408868" cy="600164"/>
          </a:xfrm>
          <a:prstGeom prst="wedgeRectCallout">
            <a:avLst>
              <a:gd name="adj1" fmla="val 92"/>
              <a:gd name="adj2" fmla="val 74824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 финансовые органы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361492" y="1719228"/>
            <a:ext cx="1440160" cy="600164"/>
          </a:xfrm>
          <a:prstGeom prst="wedgeRectCallout">
            <a:avLst>
              <a:gd name="adj1" fmla="val 21928"/>
              <a:gd name="adj2" fmla="val 85615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7740352" y="1516622"/>
            <a:ext cx="1235224" cy="938719"/>
          </a:xfrm>
          <a:prstGeom prst="wedgeRectCallout">
            <a:avLst>
              <a:gd name="adj1" fmla="val -32684"/>
              <a:gd name="adj2" fmla="val 64846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2505512" y="483518"/>
            <a:ext cx="1152128" cy="600164"/>
          </a:xfrm>
          <a:prstGeom prst="wedgeRectCallout">
            <a:avLst>
              <a:gd name="adj1" fmla="val 53958"/>
              <a:gd name="adj2" fmla="val 94590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405527" y="597136"/>
            <a:ext cx="1396125" cy="648000"/>
          </a:xfrm>
          <a:prstGeom prst="wedgeRectCallout">
            <a:avLst>
              <a:gd name="adj1" fmla="val 55397"/>
              <a:gd name="adj2" fmla="val 86591"/>
            </a:avLst>
          </a:prstGeom>
          <a:solidFill>
            <a:schemeClr val="bg1"/>
          </a:solidFill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онтрольно-счетная палата и органы местного самоуправления</a:t>
            </a:r>
            <a:endParaRPr lang="ru-RU" sz="1100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7215244" y="248248"/>
            <a:ext cx="1235224" cy="938719"/>
          </a:xfrm>
          <a:prstGeom prst="wedgeRectCallout">
            <a:avLst>
              <a:gd name="adj1" fmla="val -59746"/>
              <a:gd name="adj2" fmla="val 90577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405527" y="3990313"/>
            <a:ext cx="1224136" cy="938719"/>
          </a:xfrm>
          <a:prstGeom prst="wedgeRectCallout">
            <a:avLst>
              <a:gd name="adj1" fmla="val 76146"/>
              <a:gd name="adj2" fmla="val 6873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</a:t>
            </a:r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самоуправления, </a:t>
            </a: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органы</a:t>
            </a:r>
          </a:p>
        </p:txBody>
      </p:sp>
    </p:spTree>
    <p:extLst>
      <p:ext uri="{BB962C8B-B14F-4D97-AF65-F5344CB8AC3E}">
        <p14:creationId xmlns:p14="http://schemas.microsoft.com/office/powerpoint/2010/main" val="186213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33468"/>
            <a:ext cx="9361040" cy="378042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РАСХОДЫ бюджета города НА образование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2016 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989821693"/>
              </p:ext>
            </p:extLst>
          </p:nvPr>
        </p:nvGraphicFramePr>
        <p:xfrm>
          <a:off x="3707907" y="465517"/>
          <a:ext cx="5256583" cy="2659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921544803"/>
              </p:ext>
            </p:extLst>
          </p:nvPr>
        </p:nvGraphicFramePr>
        <p:xfrm>
          <a:off x="323528" y="735546"/>
          <a:ext cx="3240360" cy="2268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884368" y="249492"/>
            <a:ext cx="119617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742543"/>
              </p:ext>
            </p:extLst>
          </p:nvPr>
        </p:nvGraphicFramePr>
        <p:xfrm>
          <a:off x="323528" y="3273828"/>
          <a:ext cx="8496944" cy="17602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4296"/>
                <a:gridCol w="1224136"/>
                <a:gridCol w="1224136"/>
                <a:gridCol w="1167839"/>
                <a:gridCol w="1136417"/>
                <a:gridCol w="1080120"/>
              </a:tblGrid>
              <a:tr h="6172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Arial Narrow" panose="020B0606020202030204" pitchFamily="34" charset="0"/>
                        </a:rPr>
                        <a:t>«Образование»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Arial Narrow" panose="020B0606020202030204" pitchFamily="34" charset="0"/>
                        </a:rPr>
                        <a:t>2015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на 2016 год,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Arial Narrow" panose="020B0606020202030204" pitchFamily="34" charset="0"/>
                        </a:rPr>
                        <a:t>2016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2015 году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Дошкольное образование</a:t>
                      </a:r>
                      <a:endParaRPr lang="ru-RU" sz="105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2 085,8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1 979,1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1 979,1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- 106,7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Общее</a:t>
                      </a:r>
                      <a:r>
                        <a:rPr lang="ru-RU" sz="1050" b="0" i="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 образование</a:t>
                      </a:r>
                      <a:endParaRPr lang="ru-RU" sz="105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2 846,6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3 174,9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3 174,8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+ 328,2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134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dirty="0" smtClean="0">
                          <a:latin typeface="Arial Narrow" panose="020B0606020202030204" pitchFamily="34" charset="0"/>
                        </a:rPr>
                        <a:t>Молодежная политика</a:t>
                      </a:r>
                      <a:r>
                        <a:rPr lang="ru-RU" sz="1050" b="0" i="0" baseline="0" dirty="0" smtClean="0">
                          <a:latin typeface="Arial Narrow" panose="020B0606020202030204" pitchFamily="34" charset="0"/>
                        </a:rPr>
                        <a:t> и оздоровление детей</a:t>
                      </a:r>
                      <a:endParaRPr lang="ru-RU" sz="105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53,5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61,2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61,2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+ 7,7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dirty="0" smtClean="0">
                          <a:latin typeface="Arial Narrow" panose="020B0606020202030204" pitchFamily="34" charset="0"/>
                        </a:rPr>
                        <a:t>Другие вопросы в области образования</a:t>
                      </a:r>
                      <a:endParaRPr lang="ru-RU" sz="105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78,2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78,6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78,6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+ 0,4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ru-RU" sz="1050" b="1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050" b="1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064,1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5 293,7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5 293,6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+ 229,5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sp>
        <p:nvSpPr>
          <p:cNvPr id="7" name="Овал 6"/>
          <p:cNvSpPr/>
          <p:nvPr/>
        </p:nvSpPr>
        <p:spPr>
          <a:xfrm>
            <a:off x="5140826" y="957094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372200" y="885094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9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87475"/>
            <a:ext cx="9361040" cy="270031"/>
          </a:xfr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РАСХОДЫ бюджета города НА культуру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2016 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12461569"/>
              </p:ext>
            </p:extLst>
          </p:nvPr>
        </p:nvGraphicFramePr>
        <p:xfrm>
          <a:off x="3707905" y="681540"/>
          <a:ext cx="5184576" cy="2862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65587716"/>
              </p:ext>
            </p:extLst>
          </p:nvPr>
        </p:nvGraphicFramePr>
        <p:xfrm>
          <a:off x="323528" y="951570"/>
          <a:ext cx="3168352" cy="2322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884368" y="411510"/>
            <a:ext cx="1152128" cy="270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372503"/>
              </p:ext>
            </p:extLst>
          </p:nvPr>
        </p:nvGraphicFramePr>
        <p:xfrm>
          <a:off x="323528" y="3651870"/>
          <a:ext cx="8496944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4296"/>
                <a:gridCol w="1224136"/>
                <a:gridCol w="1243120"/>
                <a:gridCol w="1148855"/>
                <a:gridCol w="1136417"/>
                <a:gridCol w="1080120"/>
              </a:tblGrid>
              <a:tr h="6172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«Культура»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2015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 2016 год,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2016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2014 году,</a:t>
                      </a:r>
                    </a:p>
                    <a:p>
                      <a:pPr algn="ctr"/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Культура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239,8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243,2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243,2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+ 3,4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Другие вопросы в области культуры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15,9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15,9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+ 1,9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ru-RU" sz="900" b="1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900" b="1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253,8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259,1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259,1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+ 5,3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53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33469"/>
            <a:ext cx="9361040" cy="351039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РАСХОДЫ бюджета города НА социальную политику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2016 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29981464"/>
              </p:ext>
            </p:extLst>
          </p:nvPr>
        </p:nvGraphicFramePr>
        <p:xfrm>
          <a:off x="3707905" y="519523"/>
          <a:ext cx="5184575" cy="2605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409045932"/>
              </p:ext>
            </p:extLst>
          </p:nvPr>
        </p:nvGraphicFramePr>
        <p:xfrm>
          <a:off x="323528" y="735546"/>
          <a:ext cx="3240360" cy="2268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812360" y="303498"/>
            <a:ext cx="108012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978866"/>
              </p:ext>
            </p:extLst>
          </p:nvPr>
        </p:nvGraphicFramePr>
        <p:xfrm>
          <a:off x="395536" y="3165816"/>
          <a:ext cx="8496944" cy="1783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4296"/>
                <a:gridCol w="1224136"/>
                <a:gridCol w="1243120"/>
                <a:gridCol w="1148855"/>
                <a:gridCol w="1136417"/>
                <a:gridCol w="1080120"/>
              </a:tblGrid>
              <a:tr h="6172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«Социальная политика»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2015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 2016 год,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2016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2015 году,</a:t>
                      </a:r>
                    </a:p>
                    <a:p>
                      <a:pPr algn="ctr"/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Пенсионное</a:t>
                      </a:r>
                      <a:r>
                        <a:rPr lang="ru-RU" sz="900" b="0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обеспечение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24,3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28,1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28,1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+ 3,8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Социальное обеспечение населения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207,3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220,1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218,5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+ 11,2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Охрана семьи и детства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127,1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179,9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171,5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95,3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+ 44,4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Другие вопросы в области социальной политики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7,5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- 0,1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ru-RU" sz="900" b="1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900" b="1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366,2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435,5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425,5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97,7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+ 59,3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07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33469"/>
            <a:ext cx="9361040" cy="405045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РАСХОДЫ бюджета города НА физическую культуру и спорт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2016 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649034563"/>
              </p:ext>
            </p:extLst>
          </p:nvPr>
        </p:nvGraphicFramePr>
        <p:xfrm>
          <a:off x="3707904" y="579146"/>
          <a:ext cx="5184576" cy="2694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032022590"/>
              </p:ext>
            </p:extLst>
          </p:nvPr>
        </p:nvGraphicFramePr>
        <p:xfrm>
          <a:off x="323528" y="843558"/>
          <a:ext cx="3240360" cy="2322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884368" y="357504"/>
            <a:ext cx="119617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87730"/>
              </p:ext>
            </p:extLst>
          </p:nvPr>
        </p:nvGraphicFramePr>
        <p:xfrm>
          <a:off x="323528" y="3435846"/>
          <a:ext cx="8496944" cy="15773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4296"/>
                <a:gridCol w="1224136"/>
                <a:gridCol w="1243120"/>
                <a:gridCol w="1148855"/>
                <a:gridCol w="1136417"/>
                <a:gridCol w="1080120"/>
              </a:tblGrid>
              <a:tr h="6172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«Физическая культура и спорт»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2015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на 2016 год,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2016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2015 году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Физическая культура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15,7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+ 0,3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Массовый спорт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35,8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Другие вопросы в области физической культуры и спорта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11,7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+ 1,3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ru-RU" sz="900" b="1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900" b="1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63,2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29,0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29,0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- 34,2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395" y="987574"/>
            <a:ext cx="108000" cy="8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344" y="1973262"/>
            <a:ext cx="108000" cy="8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45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18" name="Text Box 238"/>
          <p:cNvSpPr txBox="1">
            <a:spLocks noChangeArrowheads="1"/>
          </p:cNvSpPr>
          <p:nvPr/>
        </p:nvSpPr>
        <p:spPr bwMode="auto">
          <a:xfrm>
            <a:off x="70643" y="86917"/>
            <a:ext cx="8856663" cy="69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sz="2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Использование средств на реализацию </a:t>
            </a:r>
            <a:endParaRPr lang="ru-RU" sz="2600" b="1" dirty="0" smtClean="0">
              <a:solidFill>
                <a:prstClr val="black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sz="2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целевых программ в 2016 году</a:t>
            </a:r>
            <a:endParaRPr lang="ru-RU" sz="2600" b="1" dirty="0">
              <a:solidFill>
                <a:prstClr val="black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graphicFrame>
        <p:nvGraphicFramePr>
          <p:cNvPr id="28682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313958"/>
              </p:ext>
            </p:extLst>
          </p:nvPr>
        </p:nvGraphicFramePr>
        <p:xfrm>
          <a:off x="611560" y="3332343"/>
          <a:ext cx="7992888" cy="1499183"/>
        </p:xfrm>
        <a:graphic>
          <a:graphicData uri="http://schemas.openxmlformats.org/drawingml/2006/table">
            <a:tbl>
              <a:tblPr/>
              <a:tblGrid>
                <a:gridCol w="3198440"/>
                <a:gridCol w="1698104"/>
                <a:gridCol w="1512168"/>
                <a:gridCol w="1584176"/>
              </a:tblGrid>
              <a:tr h="4114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T="34290" marB="34290" anchor="ctr" horzOverflow="overflow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План на 2016 год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Факт 2016 года,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2057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Всего расходы бюджета</a:t>
                      </a:r>
                    </a:p>
                  </a:txBody>
                  <a:tcPr marT="34290" marB="34290" anchor="b" horzOverflow="overflow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9 362,8</a:t>
                      </a: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9 321,1</a:t>
                      </a: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99,6</a:t>
                      </a: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19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Муниципальные целевые программы</a:t>
                      </a:r>
                    </a:p>
                  </a:txBody>
                  <a:tcPr marT="34290" marB="34290" anchor="b" horzOverflow="overflow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7 270,3</a:t>
                      </a: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7 252,6</a:t>
                      </a: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99,8</a:t>
                      </a: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B"/>
                    </a:solidFill>
                  </a:tcPr>
                </a:tc>
              </a:tr>
              <a:tr h="21190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Ведомственные целевые программы</a:t>
                      </a:r>
                    </a:p>
                  </a:txBody>
                  <a:tcPr marT="34290" marB="34290" anchor="b" horzOverflow="overflow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238,2</a:t>
                      </a: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237,1</a:t>
                      </a: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99,5</a:t>
                      </a: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B"/>
                    </a:solidFill>
                  </a:tcPr>
                </a:tc>
              </a:tr>
              <a:tr h="2119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Непрограммные расходы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b" horzOverflow="overflow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1 854,3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1 831,4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98,8</a:t>
                      </a: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62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Доля программных расходов в бюджете, в %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b" horzOverflow="overflow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80,2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80,4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7053063"/>
              </p:ext>
            </p:extLst>
          </p:nvPr>
        </p:nvGraphicFramePr>
        <p:xfrm>
          <a:off x="683568" y="735546"/>
          <a:ext cx="7848872" cy="2329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16395" name="SapphireHiddenControl" r:id="rId2" imgW="6111360" imgH="3048120"/>
        </mc:Choice>
        <mc:Fallback>
          <p:control name="SapphireHiddenControl" r:id="rId2" imgW="6111360" imgH="304812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350" y="0"/>
                  <a:ext cx="6110288" cy="3051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19870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" y="1"/>
            <a:ext cx="9133029" cy="439393"/>
          </a:xfrm>
        </p:spPr>
        <p:txBody>
          <a:bodyPr>
            <a:noAutofit/>
          </a:bodyPr>
          <a:lstStyle/>
          <a:p>
            <a:pPr algn="ctr"/>
            <a:r>
              <a:rPr lang="ru-RU" sz="1600" cap="small" dirty="0" smtClean="0">
                <a:latin typeface="Arial Narrow" panose="020B0606020202030204" pitchFamily="34" charset="0"/>
              </a:rPr>
              <a:t>ИНФОРМАЦИЯ ОБ ИСПОЛНЕНИИ МУНИЦИПАЛЬНЫХ И ВЕДОМСТВЕННЫХ ЦЕЛЕВЫХ ПРОГРАММ </a:t>
            </a:r>
            <a:br>
              <a:rPr lang="ru-RU" sz="1600" cap="small" dirty="0" smtClean="0">
                <a:latin typeface="Arial Narrow" panose="020B0606020202030204" pitchFamily="34" charset="0"/>
              </a:rPr>
            </a:br>
            <a:r>
              <a:rPr lang="ru-RU" sz="1600" cap="small" dirty="0" smtClean="0">
                <a:latin typeface="Arial Narrow" panose="020B0606020202030204" pitchFamily="34" charset="0"/>
              </a:rPr>
              <a:t>ГОРОДА РЯЗАНИ в 2016 году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146736"/>
              </p:ext>
            </p:extLst>
          </p:nvPr>
        </p:nvGraphicFramePr>
        <p:xfrm>
          <a:off x="707160" y="546813"/>
          <a:ext cx="8041305" cy="45276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11100"/>
                <a:gridCol w="6272724"/>
                <a:gridCol w="957481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Код БК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Исполнено</a:t>
                      </a:r>
                    </a:p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за 2016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>
                          <a:latin typeface="Arial Narrow" panose="020B0606020202030204" pitchFamily="34" charset="0"/>
                        </a:rPr>
                        <a:t>0100</a:t>
                      </a:r>
                      <a:endParaRPr lang="ru-RU" sz="1100" b="1" i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>
                          <a:latin typeface="Arial Narrow" panose="020B0606020202030204" pitchFamily="34" charset="0"/>
                        </a:rPr>
                        <a:t>Общегосударственные вопросы</a:t>
                      </a:r>
                      <a:endParaRPr lang="ru-RU" sz="1100" b="1" i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194310"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МП «Повышение эффективности муниципального управления» на 2016 – 2020 годы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12 471,7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194310"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МП «Профилактика правонарушений в городе Рязани» на 2016 – 2020 годы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4 878,6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194310"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МП</a:t>
                      </a:r>
                      <a:r>
                        <a:rPr lang="ru-RU" sz="8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«Стимулирование развития экономики в городе Рязани» на 2016 – 2020 годы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472,9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194310"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dirty="0" smtClean="0">
                          <a:latin typeface="Arial Narrow" panose="020B0606020202030204" pitchFamily="34" charset="0"/>
                        </a:rPr>
                        <a:t>МП «Культура города Рязани» на 2016 – 2020 годы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617,0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194310"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МП «Развитие образования в городе Рязани» на 2016 – 2020 годы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72,4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194310"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МП «Жилище» на 2016 – 2020 годы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235,0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38296"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1" dirty="0" smtClean="0">
                          <a:latin typeface="Arial Narrow" panose="020B0606020202030204" pitchFamily="34" charset="0"/>
                        </a:rPr>
                        <a:t>Итого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1" dirty="0" smtClean="0">
                          <a:latin typeface="Arial Narrow" panose="020B0606020202030204" pitchFamily="34" charset="0"/>
                        </a:rPr>
                        <a:t>18 747,6</a:t>
                      </a:r>
                      <a:endParaRPr lang="ru-RU" sz="900" b="1" i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>
                          <a:latin typeface="Arial Narrow" panose="020B0606020202030204" pitchFamily="34" charset="0"/>
                        </a:rPr>
                        <a:t>0400</a:t>
                      </a:r>
                      <a:endParaRPr lang="ru-RU" sz="1100" i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>
                          <a:latin typeface="Arial Narrow" panose="020B0606020202030204" pitchFamily="34" charset="0"/>
                        </a:rPr>
                        <a:t>Национальная экономика</a:t>
                      </a:r>
                      <a:endParaRPr lang="ru-RU" sz="1100" b="1" i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1943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i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МП «Дорожное хозяйство и развитие транспортной системы в городе Рязани» на 2016 – 2020 годы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1 027 334,3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1943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i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МП «Стимулирование развития экономики в городе Рязани» на 2016 – 2020 годы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1 594,5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1943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i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МП </a:t>
                      </a:r>
                      <a:r>
                        <a:rPr lang="ru-RU" sz="800" baseline="0" dirty="0" smtClean="0">
                          <a:latin typeface="Arial Narrow" panose="020B0606020202030204" pitchFamily="34" charset="0"/>
                        </a:rPr>
                        <a:t>«Жилище» на 2016 – 2020 годы 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2 872,8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1943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i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МП «Охрана окружающей среды в городе Рязани» на 2016 –</a:t>
                      </a:r>
                      <a:r>
                        <a:rPr lang="ru-RU" sz="800" baseline="0" dirty="0" smtClean="0">
                          <a:latin typeface="Arial Narrow" panose="020B0606020202030204" pitchFamily="34" charset="0"/>
                        </a:rPr>
                        <a:t> 2020 годы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18 223,8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1943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i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МП «Повышение эффективности муниципального управления»</a:t>
                      </a:r>
                      <a:r>
                        <a:rPr lang="ru-RU" sz="800" baseline="0" dirty="0" smtClean="0">
                          <a:latin typeface="Arial Narrow" panose="020B0606020202030204" pitchFamily="34" charset="0"/>
                        </a:rPr>
                        <a:t> на 2016 </a:t>
                      </a: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–</a:t>
                      </a:r>
                      <a:r>
                        <a:rPr lang="ru-RU" sz="800" baseline="0" dirty="0" smtClean="0">
                          <a:latin typeface="Arial Narrow" panose="020B0606020202030204" pitchFamily="34" charset="0"/>
                        </a:rPr>
                        <a:t> 2020 годы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127,0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225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i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1" dirty="0" smtClean="0">
                          <a:latin typeface="Arial Narrow" panose="020B0606020202030204" pitchFamily="34" charset="0"/>
                        </a:rPr>
                        <a:t>Итого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1" dirty="0" smtClean="0">
                          <a:latin typeface="Arial Narrow" panose="020B0606020202030204" pitchFamily="34" charset="0"/>
                        </a:rPr>
                        <a:t>1 050 152,4</a:t>
                      </a:r>
                      <a:endParaRPr lang="ru-RU" sz="900" b="1" i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>
                          <a:latin typeface="Arial Narrow" panose="020B0606020202030204" pitchFamily="34" charset="0"/>
                        </a:rPr>
                        <a:t>0500</a:t>
                      </a:r>
                      <a:endParaRPr lang="ru-RU" sz="1100" i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>
                          <a:latin typeface="Arial Narrow" panose="020B0606020202030204" pitchFamily="34" charset="0"/>
                        </a:rPr>
                        <a:t>Жилищно-коммунальное</a:t>
                      </a:r>
                      <a:r>
                        <a:rPr lang="ru-RU" sz="1100" b="1" i="1" baseline="0" dirty="0" smtClean="0">
                          <a:latin typeface="Arial Narrow" panose="020B0606020202030204" pitchFamily="34" charset="0"/>
                        </a:rPr>
                        <a:t> хозяйство</a:t>
                      </a:r>
                      <a:endParaRPr lang="ru-RU" sz="1100" b="1" i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943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i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dirty="0" smtClean="0">
                          <a:latin typeface="Arial Narrow" panose="020B0606020202030204" pitchFamily="34" charset="0"/>
                        </a:rPr>
                        <a:t>МП «Благоустройство города Рязани» на 2016 </a:t>
                      </a: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–</a:t>
                      </a:r>
                      <a:r>
                        <a:rPr lang="ru-RU" sz="800" b="0" i="0" dirty="0" smtClean="0">
                          <a:latin typeface="Arial Narrow" panose="020B0606020202030204" pitchFamily="34" charset="0"/>
                        </a:rPr>
                        <a:t> 2020 годы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507 732,2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1943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i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МП «Развитие жилищно-коммунального комплекса и энергосбережение в городе Рязани» на 2016 – 2020 годы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99 497,2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1943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i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МП </a:t>
                      </a:r>
                      <a:r>
                        <a:rPr lang="ru-RU" sz="800" baseline="0" dirty="0" smtClean="0">
                          <a:latin typeface="Arial Narrow" panose="020B0606020202030204" pitchFamily="34" charset="0"/>
                        </a:rPr>
                        <a:t>«Жилище» на 2016 – 2020 годы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15 886,8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1943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i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МП «Повышение эффективности муниципального управления»</a:t>
                      </a:r>
                      <a:r>
                        <a:rPr lang="ru-RU" sz="800" baseline="0" dirty="0" smtClean="0">
                          <a:latin typeface="Arial Narrow" panose="020B0606020202030204" pitchFamily="34" charset="0"/>
                        </a:rPr>
                        <a:t> на 2016 – 2020 годы»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84,7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452320" y="303499"/>
            <a:ext cx="1413946" cy="2433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ыс. рублей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604448" y="4819464"/>
            <a:ext cx="472351" cy="3240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94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25" y="33469"/>
            <a:ext cx="9108504" cy="40504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cap="small" dirty="0" smtClean="0">
                <a:latin typeface="Arial Narrow" panose="020B0606020202030204" pitchFamily="34" charset="0"/>
              </a:rPr>
              <a:t>ИНФОРМАЦИЯ ОБ ИСПОЛНЕНИИ МУНИЦИПАЛЬНЫХ И ВЕДОМСТВЕННЫХ ЦЕЛЕВЫХ ПРОГРАММ ГОРОДА РЯЗАНИ в 2016 году</a:t>
            </a:r>
            <a:endParaRPr lang="ru-RU" sz="17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004604"/>
              </p:ext>
            </p:extLst>
          </p:nvPr>
        </p:nvGraphicFramePr>
        <p:xfrm>
          <a:off x="683568" y="627534"/>
          <a:ext cx="7975750" cy="43924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94699"/>
                <a:gridCol w="6411965"/>
                <a:gridCol w="969086"/>
              </a:tblGrid>
              <a:tr h="320077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Код БК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Исполнено</a:t>
                      </a:r>
                    </a:p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за 2016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199795"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МП «Стимулирование развития экономики в городе Рязани» на 2016 – 2020 годы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29 597,1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10783"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ВЦП «Адресная инвестиционная программа города Рязани на 2014 – 2016 годы»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10 750,9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10783"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1" dirty="0" smtClean="0">
                          <a:latin typeface="Arial Narrow" panose="020B0606020202030204" pitchFamily="34" charset="0"/>
                        </a:rPr>
                        <a:t>Итого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1" dirty="0" smtClean="0">
                          <a:latin typeface="Arial Narrow" panose="020B0606020202030204" pitchFamily="34" charset="0"/>
                        </a:rPr>
                        <a:t>663 548,9</a:t>
                      </a:r>
                      <a:endParaRPr lang="ru-RU" sz="900" b="1" i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420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>
                          <a:latin typeface="Arial Narrow" panose="020B0606020202030204" pitchFamily="34" charset="0"/>
                        </a:rPr>
                        <a:t>0600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>
                          <a:latin typeface="Arial Narrow" panose="020B0606020202030204" pitchFamily="34" charset="0"/>
                        </a:rPr>
                        <a:t>Охрана окружающей среды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10783"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«Охрана окружающей среды в городе Рязани» на 2016 – 2020 годы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i="0" dirty="0" smtClean="0">
                          <a:latin typeface="Arial Narrow" panose="020B0606020202030204" pitchFamily="34" charset="0"/>
                        </a:rPr>
                        <a:t>3 285,1</a:t>
                      </a:r>
                      <a:endParaRPr lang="ru-RU" sz="800" b="0" i="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46526"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1" dirty="0" smtClean="0">
                          <a:latin typeface="Arial Narrow" panose="020B0606020202030204" pitchFamily="34" charset="0"/>
                        </a:rPr>
                        <a:t>Итого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1" smtClean="0">
                          <a:latin typeface="Arial Narrow" panose="020B0606020202030204" pitchFamily="34" charset="0"/>
                        </a:rPr>
                        <a:t>3 285,1</a:t>
                      </a:r>
                      <a:endParaRPr lang="ru-RU" sz="900" b="1" i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420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>
                          <a:latin typeface="Arial Narrow" panose="020B0606020202030204" pitchFamily="34" charset="0"/>
                        </a:rPr>
                        <a:t>0700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>
                          <a:latin typeface="Arial Narrow" panose="020B0606020202030204" pitchFamily="34" charset="0"/>
                        </a:rPr>
                        <a:t>Образование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907"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МП «Развитие образования в городе Рязани» на 2016 – 2020 годы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4 871 953,3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16482">
                <a:tc>
                  <a:txBody>
                    <a:bodyPr/>
                    <a:lstStyle/>
                    <a:p>
                      <a:pPr algn="ctr"/>
                      <a:endParaRPr lang="ru-RU" sz="800" b="0" i="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i="0" dirty="0" smtClean="0">
                          <a:latin typeface="Arial Narrow" panose="020B0606020202030204" pitchFamily="34" charset="0"/>
                        </a:rPr>
                        <a:t>МП «Культура</a:t>
                      </a:r>
                      <a:r>
                        <a:rPr lang="ru-RU" sz="800" b="0" i="0" baseline="0" dirty="0" smtClean="0">
                          <a:latin typeface="Arial Narrow" panose="020B0606020202030204" pitchFamily="34" charset="0"/>
                        </a:rPr>
                        <a:t> города Рязани» на 2016 – 2020 годы</a:t>
                      </a:r>
                      <a:endParaRPr lang="ru-RU" sz="800" b="0" i="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dirty="0" smtClean="0">
                          <a:latin typeface="Arial Narrow" panose="020B0606020202030204" pitchFamily="34" charset="0"/>
                        </a:rPr>
                        <a:t>207 812,9</a:t>
                      </a:r>
                      <a:endParaRPr lang="ru-RU" sz="800" b="0" i="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16482">
                <a:tc>
                  <a:txBody>
                    <a:bodyPr/>
                    <a:lstStyle/>
                    <a:p>
                      <a:pPr algn="ctr"/>
                      <a:endParaRPr lang="ru-RU" sz="800" b="0" i="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i="0" dirty="0" smtClean="0">
                          <a:latin typeface="Arial Narrow" panose="020B0606020202030204" pitchFamily="34" charset="0"/>
                        </a:rPr>
                        <a:t>МП «Развитие физической культуры и спорта в городе Рязани» на 2016 – 2020 годы»</a:t>
                      </a:r>
                      <a:endParaRPr lang="ru-RU" sz="800" b="0" i="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dirty="0" smtClean="0">
                          <a:latin typeface="Arial Narrow" panose="020B0606020202030204" pitchFamily="34" charset="0"/>
                        </a:rPr>
                        <a:t>170 127,5</a:t>
                      </a:r>
                      <a:endParaRPr lang="ru-RU" sz="800" b="0" i="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16482">
                <a:tc>
                  <a:txBody>
                    <a:bodyPr/>
                    <a:lstStyle/>
                    <a:p>
                      <a:pPr algn="ctr"/>
                      <a:endParaRPr lang="ru-RU" sz="800" b="0" i="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i="0" dirty="0" smtClean="0">
                          <a:latin typeface="Arial Narrow" panose="020B0606020202030204" pitchFamily="34" charset="0"/>
                        </a:rPr>
                        <a:t>МП «Профилактика правонарушений</a:t>
                      </a:r>
                      <a:r>
                        <a:rPr lang="ru-RU" sz="800" b="0" i="0" baseline="0" dirty="0" smtClean="0">
                          <a:latin typeface="Arial Narrow" panose="020B0606020202030204" pitchFamily="34" charset="0"/>
                        </a:rPr>
                        <a:t> в городе Рязани» на 2016 – 2020 годы</a:t>
                      </a:r>
                      <a:endParaRPr lang="ru-RU" sz="800" b="0" i="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dirty="0" smtClean="0">
                          <a:latin typeface="Arial Narrow" panose="020B0606020202030204" pitchFamily="34" charset="0"/>
                        </a:rPr>
                        <a:t>1 883,8</a:t>
                      </a:r>
                      <a:endParaRPr lang="ru-RU" sz="800" b="0" i="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16482">
                <a:tc>
                  <a:txBody>
                    <a:bodyPr/>
                    <a:lstStyle/>
                    <a:p>
                      <a:pPr algn="ctr"/>
                      <a:endParaRPr lang="ru-RU" sz="800" b="0" i="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dirty="0" smtClean="0">
                          <a:latin typeface="Arial Narrow" panose="020B0606020202030204" pitchFamily="34" charset="0"/>
                        </a:rPr>
                        <a:t>МП «Повышение</a:t>
                      </a:r>
                      <a:r>
                        <a:rPr lang="ru-RU" sz="800" b="0" i="0" baseline="0" dirty="0" smtClean="0">
                          <a:latin typeface="Arial Narrow" panose="020B0606020202030204" pitchFamily="34" charset="0"/>
                        </a:rPr>
                        <a:t> эффективности муниципального управления» на 2016 – 2020 годы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731,8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199795"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i="0" dirty="0" smtClean="0">
                          <a:latin typeface="Arial Narrow" panose="020B0606020202030204" pitchFamily="34" charset="0"/>
                        </a:rPr>
                        <a:t>МП «Охрана окружающей среды в городе Рязани» на 2016</a:t>
                      </a:r>
                      <a:r>
                        <a:rPr lang="ru-RU" sz="800" b="0" i="0" baseline="0" dirty="0" smtClean="0">
                          <a:latin typeface="Arial Narrow" panose="020B0606020202030204" pitchFamily="34" charset="0"/>
                        </a:rPr>
                        <a:t> – 2020 годы</a:t>
                      </a:r>
                      <a:endParaRPr lang="ru-RU" sz="800" b="0" i="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dirty="0" smtClean="0">
                          <a:latin typeface="Arial Narrow" panose="020B0606020202030204" pitchFamily="34" charset="0"/>
                        </a:rPr>
                        <a:t>567,0</a:t>
                      </a:r>
                      <a:endParaRPr lang="ru-RU" sz="800" b="0" i="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10783"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1" dirty="0" smtClean="0">
                          <a:latin typeface="Arial Narrow" panose="020B0606020202030204" pitchFamily="34" charset="0"/>
                        </a:rPr>
                        <a:t>Итого</a:t>
                      </a:r>
                      <a:endParaRPr lang="ru-RU" sz="9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1" dirty="0" smtClean="0">
                          <a:latin typeface="Arial Narrow" panose="020B0606020202030204" pitchFamily="34" charset="0"/>
                        </a:rPr>
                        <a:t>5 253 076,3</a:t>
                      </a:r>
                      <a:endParaRPr lang="ru-RU" sz="900" b="1" i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42010"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latin typeface="Arial Narrow" panose="020B0606020202030204" pitchFamily="34" charset="0"/>
                        </a:rPr>
                        <a:t>0800</a:t>
                      </a:r>
                      <a:endParaRPr lang="ru-RU" sz="1100" b="1" i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>
                          <a:latin typeface="Arial Narrow" panose="020B0606020202030204" pitchFamily="34" charset="0"/>
                        </a:rPr>
                        <a:t>Культура</a:t>
                      </a:r>
                      <a:endParaRPr lang="ru-RU" sz="11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795"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МП «Культура города Рязани» на 2016 – 2020 годы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213 261,2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195169"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МП «Развитие образования в городе Рязани» на 2016 – 2020 годы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24 330,1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195169"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МП «Стимулирование развития экономики в городе Рязани» на 2016 - 2020 годы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357,7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195169"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МП «Профилактика правонарушений</a:t>
                      </a:r>
                      <a:r>
                        <a:rPr lang="ru-RU" sz="800" baseline="0" dirty="0" smtClean="0">
                          <a:latin typeface="Arial Narrow" panose="020B0606020202030204" pitchFamily="34" charset="0"/>
                        </a:rPr>
                        <a:t> в городе Рязани» на 2016 – 2020 годы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163,7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668344" y="411510"/>
            <a:ext cx="1176773" cy="217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ыс. рублей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78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9" y="33468"/>
            <a:ext cx="9108504" cy="3240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cap="small" dirty="0" smtClean="0">
                <a:latin typeface="Arial Narrow" panose="020B0606020202030204" pitchFamily="34" charset="0"/>
              </a:rPr>
              <a:t>ИНФОРМАЦИЯ ОБ ИСПОЛНЕНИИ МУНИЦИПАЛЬНЫХ И ВЕДОМСТВЕННЫХ ЦЕЛЕВЫХ ПРОГРАММ ГОРОДА РЯЗАНИ в 2016 году</a:t>
            </a:r>
            <a:endParaRPr lang="ru-RU" sz="17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819537"/>
              </p:ext>
            </p:extLst>
          </p:nvPr>
        </p:nvGraphicFramePr>
        <p:xfrm>
          <a:off x="683568" y="627534"/>
          <a:ext cx="7920880" cy="412357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76064"/>
                <a:gridCol w="6319138"/>
                <a:gridCol w="1025678"/>
              </a:tblGrid>
              <a:tr h="320733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Код БК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Исполнено</a:t>
                      </a:r>
                    </a:p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за 2016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МП «Охрана окружающей среды в городе Рязани» на 2016 – 2020 годы</a:t>
                      </a:r>
                      <a:endParaRPr lang="ru-RU" sz="800" b="1" i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57,9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dirty="0" smtClean="0">
                          <a:latin typeface="Arial Narrow" panose="020B0606020202030204" pitchFamily="34" charset="0"/>
                        </a:rPr>
                        <a:t>МП «Повышение</a:t>
                      </a:r>
                      <a:r>
                        <a:rPr lang="ru-RU" sz="800" b="0" i="0" baseline="0" dirty="0" smtClean="0">
                          <a:latin typeface="Arial Narrow" panose="020B0606020202030204" pitchFamily="34" charset="0"/>
                        </a:rPr>
                        <a:t> эффективности муниципального управления» на 2016 – 2020 годы</a:t>
                      </a:r>
                      <a:endParaRPr lang="ru-RU" sz="800" b="1" i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41 ,6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ВЦП «Адресная инвестиционная программа города Рязани на 2014 – 2016 годы»</a:t>
                      </a:r>
                      <a:endParaRPr lang="ru-RU" sz="800" b="1" i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2 946,7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546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i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1" dirty="0" smtClean="0">
                          <a:latin typeface="Arial Narrow" panose="020B0606020202030204" pitchFamily="34" charset="0"/>
                        </a:rPr>
                        <a:t>Итого</a:t>
                      </a:r>
                      <a:endParaRPr lang="ru-RU" sz="900" b="1" i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1" dirty="0" smtClean="0">
                          <a:latin typeface="Arial Narrow" panose="020B0606020202030204" pitchFamily="34" charset="0"/>
                        </a:rPr>
                        <a:t>241 158,9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530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>
                          <a:latin typeface="Arial Narrow" panose="020B0606020202030204" pitchFamily="34" charset="0"/>
                        </a:rPr>
                        <a:t>1000</a:t>
                      </a:r>
                      <a:endParaRPr lang="ru-RU" sz="1100" b="1" i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>
                          <a:latin typeface="Arial Narrow" panose="020B0606020202030204" pitchFamily="34" charset="0"/>
                        </a:rPr>
                        <a:t>Социальная политика</a:t>
                      </a:r>
                      <a:endParaRPr lang="ru-RU" sz="1100" b="1" i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5063"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МП </a:t>
                      </a:r>
                      <a:r>
                        <a:rPr lang="ru-RU" sz="800" baseline="0" dirty="0" smtClean="0">
                          <a:latin typeface="Arial Narrow" panose="020B0606020202030204" pitchFamily="34" charset="0"/>
                        </a:rPr>
                        <a:t>«Жилище» на 2016 – 2020 годы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16 721,9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15063"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МП «Развитие жилищно-коммунального комплекса и энергосбережение в городе Рязани» на 2016 – 2020 годы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3 181,0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15063"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МП «Профилактика правонарушений в городе Рязани» на 2016 – 2020 годы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442,5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ВЦП «Обеспечение дополнительными мерами социальной поддержки и социальной помощи, гарантиями и выплатами отдельных категорий граждан на 2014 – 2016 годы»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223 410,0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15063">
                <a:tc>
                  <a:txBody>
                    <a:bodyPr/>
                    <a:lstStyle/>
                    <a:p>
                      <a:pPr algn="ctr"/>
                      <a:endParaRPr lang="ru-RU" sz="900" b="0" i="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1" dirty="0" smtClean="0">
                          <a:latin typeface="Arial Narrow" panose="020B0606020202030204" pitchFamily="34" charset="0"/>
                        </a:rPr>
                        <a:t>Итого </a:t>
                      </a:r>
                      <a:endParaRPr lang="ru-RU" sz="900" b="0" i="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1" dirty="0" smtClean="0">
                          <a:latin typeface="Arial Narrow" panose="020B0606020202030204" pitchFamily="34" charset="0"/>
                        </a:rPr>
                        <a:t>243 755,4</a:t>
                      </a:r>
                      <a:endParaRPr lang="ru-RU" sz="900" b="1" i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530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>
                          <a:latin typeface="Arial Narrow" panose="020B0606020202030204" pitchFamily="34" charset="0"/>
                        </a:rPr>
                        <a:t>1100</a:t>
                      </a:r>
                      <a:endParaRPr lang="ru-RU" sz="1100" b="1" i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>
                          <a:latin typeface="Arial Narrow" panose="020B0606020202030204" pitchFamily="34" charset="0"/>
                        </a:rPr>
                        <a:t>Физическая культура и спорт</a:t>
                      </a:r>
                      <a:endParaRPr lang="ru-RU" sz="1100" b="1" i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15063"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МП «Развитие физической культуры и спорта в городе Рязани» на 2016 – 2020 годы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14 950,2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15063"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МП «Развитие</a:t>
                      </a:r>
                      <a:r>
                        <a:rPr lang="ru-RU" sz="800" baseline="0" dirty="0" smtClean="0">
                          <a:latin typeface="Arial Narrow" panose="020B0606020202030204" pitchFamily="34" charset="0"/>
                        </a:rPr>
                        <a:t> образования в городе Рязани» на 2016 – 2020 годы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846,1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15063"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МП «Профилактика правонарушений</a:t>
                      </a:r>
                      <a:r>
                        <a:rPr lang="ru-RU" sz="800" baseline="0" dirty="0" smtClean="0">
                          <a:latin typeface="Arial Narrow" panose="020B0606020202030204" pitchFamily="34" charset="0"/>
                        </a:rPr>
                        <a:t> в городе Рязани» на 2016 – 2020 годы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215,6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15063"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МП «Повышение</a:t>
                      </a:r>
                      <a:r>
                        <a:rPr lang="ru-RU" sz="800" baseline="0" dirty="0" smtClean="0">
                          <a:latin typeface="Arial Narrow" panose="020B0606020202030204" pitchFamily="34" charset="0"/>
                        </a:rPr>
                        <a:t> эффективности муниципального управления» на 2016 – 2020 годы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34,2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15063"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1" dirty="0" smtClean="0">
                          <a:latin typeface="Arial Narrow" panose="020B0606020202030204" pitchFamily="34" charset="0"/>
                        </a:rPr>
                        <a:t>Итого 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1" dirty="0" smtClean="0">
                          <a:latin typeface="Arial Narrow" panose="020B0606020202030204" pitchFamily="34" charset="0"/>
                        </a:rPr>
                        <a:t>16 046,1</a:t>
                      </a:r>
                      <a:endParaRPr lang="ru-RU" sz="900" b="1" i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15063"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i="1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900" b="1" i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1" dirty="0" smtClean="0">
                          <a:latin typeface="Arial Narrow" panose="020B0606020202030204" pitchFamily="34" charset="0"/>
                        </a:rPr>
                        <a:t>7 489 770,7</a:t>
                      </a:r>
                      <a:endParaRPr lang="ru-RU" sz="900" b="1" i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668344" y="388885"/>
            <a:ext cx="1197921" cy="238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ыс. рублей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68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798931"/>
              </p:ext>
            </p:extLst>
          </p:nvPr>
        </p:nvGraphicFramePr>
        <p:xfrm>
          <a:off x="332715" y="843558"/>
          <a:ext cx="8496944" cy="4077410"/>
        </p:xfrm>
        <a:graphic>
          <a:graphicData uri="http://schemas.openxmlformats.org/drawingml/2006/table">
            <a:tbl>
              <a:tblPr/>
              <a:tblGrid>
                <a:gridCol w="7272808"/>
                <a:gridCol w="1224136"/>
              </a:tblGrid>
              <a:tr h="4320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3261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326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  1. Благоустройство, содержание и озеленение территории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города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, в том числе: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3261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387 575,4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326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         -</a:t>
                      </a:r>
                      <a:r>
                        <a:rPr lang="ru-RU" sz="12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содержание и ремонт объектов инженерной защиты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3261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16 271,0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326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         - благоустройство Центрального</a:t>
                      </a:r>
                      <a:r>
                        <a:rPr lang="ru-RU" sz="12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парка культуры и отдыха в городе Рязани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3261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8 906,4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326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         - ремонт фонтана на Лыбедском бульваре</a:t>
                      </a:r>
                      <a:r>
                        <a:rPr lang="ru-RU" sz="12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(перед цирком)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3261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4 011,6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326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9312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         - благоустройство</a:t>
                      </a:r>
                      <a:r>
                        <a:rPr lang="ru-RU" sz="12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микрорайона Солотча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3261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6 900,0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326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29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         -</a:t>
                      </a:r>
                      <a:r>
                        <a:rPr lang="ru-RU" sz="12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удаление аварийных деревьев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3261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1 752,6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326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1006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         - ремонт памятника Олегу Рязанскому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3261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573,2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326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  2. Обеспечение освещения  на территории города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3261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84 631,0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326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    3. Содержание и благоустройство мест захоронения 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3261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682,7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326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  4. Благоустройство территории города малыми архитектурными формами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3261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5 748,9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326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  5. Содержание и отлов безнадзорных животных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3261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4 094,2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326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500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 ВСЕГО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3261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507 732,2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326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107505" y="47735"/>
            <a:ext cx="8856982" cy="47556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Расходы бюджета в рамках муниципальной программы</a:t>
            </a:r>
          </a:p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"Благоустройство города Рязани" на </a:t>
            </a: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2016 </a:t>
            </a: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- 2020 </a:t>
            </a: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годы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92431" y="577801"/>
            <a:ext cx="1118500" cy="265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тыс. рублей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59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87474"/>
            <a:ext cx="8229600" cy="324036"/>
          </a:xfrm>
          <a:prstGeom prst="rect">
            <a:avLst/>
          </a:prstGeom>
          <a:noFill/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ОБЪЕКТЫ </a:t>
            </a:r>
            <a:r>
              <a:rPr lang="ru-RU" sz="21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КАПИТАЛЬНОГО СТРОИТЕЛЬСТВА в 2016 году</a:t>
            </a:r>
            <a:endParaRPr lang="ru-RU" sz="21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937157" y="555571"/>
            <a:ext cx="7821155" cy="3384330"/>
            <a:chOff x="1556607" y="1082250"/>
            <a:chExt cx="6993709" cy="4328927"/>
          </a:xfrm>
        </p:grpSpPr>
        <p:sp>
          <p:nvSpPr>
            <p:cNvPr id="5" name="Полилиния 4"/>
            <p:cNvSpPr/>
            <p:nvPr/>
          </p:nvSpPr>
          <p:spPr>
            <a:xfrm>
              <a:off x="1556607" y="1082250"/>
              <a:ext cx="6966503" cy="690719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97CBFF"/>
            </a:solidFill>
            <a:scene3d>
              <a:camera prst="orthographicFront"/>
              <a:lightRig rig="flat" dir="t"/>
            </a:scene3d>
            <a:sp3d prstMaterial="dkEdge">
              <a:bevelT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Общеобразовательная школа на 1100 мест в микрорайоне ДПР – 5,5 А   –   333 305,4 тыс</a:t>
              </a: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. руб.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1583813" y="2141414"/>
              <a:ext cx="6966503" cy="654559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BD"/>
            </a:solidFill>
            <a:ln>
              <a:solidFill>
                <a:schemeClr val="bg1"/>
              </a:solidFill>
            </a:ln>
            <a:scene3d>
              <a:camera prst="orthographicFront"/>
              <a:lightRig rig="flat" dir="t"/>
            </a:scene3d>
            <a:sp3d prstMaterial="dkEdge">
              <a:bevelT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Газификация МБОУ ДОД «ДООЦ «Сказка» в микрорайоне «Солотча»  –  1 631,3 тыс</a:t>
              </a: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. руб. 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1563195" y="3200632"/>
              <a:ext cx="6966095" cy="1013165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97CBFF"/>
            </a:solidFill>
            <a:scene3d>
              <a:camera prst="orthographicFront"/>
              <a:lightRig rig="flat" dir="t"/>
            </a:scene3d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Реконструкция </a:t>
              </a: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инженерных сетей на территории Лыбедского бульвара и ул. Мюнстерской для обеспечения гостинично-ресторанного комплекса «Старый город» в туристско-рекреационном кластере «Рязанский» –  29 597,1 тыс</a:t>
              </a: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. </a:t>
              </a: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руб.</a:t>
              </a:r>
              <a:endParaRPr lang="ru-RU" sz="16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563195" y="4526162"/>
              <a:ext cx="6966503" cy="885015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BD"/>
            </a:solidFill>
            <a:scene3d>
              <a:camera prst="orthographicFront"/>
              <a:lightRig rig="flat" dir="t"/>
            </a:scene3d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Реставрация и приспособление для современного использования объекта культурного наследия по адресу: г. Рязань, ул. Вознесенская, 64. Дом, где жил и умер исследователь Аляски Л.А. Загоскин  -  2 946,7тыс. руб.  </a:t>
              </a:r>
              <a:endParaRPr lang="ru-RU" sz="16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Полилиния 19"/>
          <p:cNvSpPr/>
          <p:nvPr/>
        </p:nvSpPr>
        <p:spPr>
          <a:xfrm>
            <a:off x="940611" y="4137926"/>
            <a:ext cx="7783820" cy="485645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97CBFF"/>
          </a:solidFill>
          <a:scene3d>
            <a:camera prst="orthographicFront"/>
            <a:lightRig rig="flat" dir="t"/>
          </a:scene3d>
          <a:sp3d prstMaterial="dkEdge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933" tIns="105933" rIns="105933" bIns="105933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Гражданское кладбище «Богородское-2»  –  9 119,6 тыс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руб.</a:t>
            </a:r>
          </a:p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6456" y="704070"/>
            <a:ext cx="323544" cy="243000"/>
          </a:xfrm>
          <a:prstGeom prst="rect">
            <a:avLst/>
          </a:prstGeom>
          <a:solidFill>
            <a:srgbClr val="81C0FF"/>
          </a:solidFill>
          <a:ln w="28575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06000" y="1545636"/>
            <a:ext cx="324000" cy="243000"/>
          </a:xfrm>
          <a:prstGeom prst="rect">
            <a:avLst/>
          </a:prstGeom>
          <a:solidFill>
            <a:srgbClr val="FFFFBD"/>
          </a:solidFill>
          <a:ln w="28575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06000" y="4299942"/>
            <a:ext cx="324000" cy="243000"/>
          </a:xfrm>
          <a:prstGeom prst="rect">
            <a:avLst/>
          </a:prstGeom>
          <a:solidFill>
            <a:srgbClr val="81C0FF"/>
          </a:solidFill>
          <a:ln w="28575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06000" y="2409365"/>
            <a:ext cx="324000" cy="243000"/>
          </a:xfrm>
          <a:prstGeom prst="rect">
            <a:avLst/>
          </a:prstGeom>
          <a:solidFill>
            <a:srgbClr val="81C0FF"/>
          </a:solidFill>
          <a:ln w="28575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05544" y="3354073"/>
            <a:ext cx="324000" cy="243000"/>
          </a:xfrm>
          <a:prstGeom prst="rect">
            <a:avLst/>
          </a:prstGeom>
          <a:solidFill>
            <a:srgbClr val="FFFFBD"/>
          </a:solidFill>
          <a:ln w="28575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56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1480"/>
            <a:ext cx="8640960" cy="4890570"/>
          </a:xfrm>
          <a:prstGeom prst="rect">
            <a:avLst/>
          </a:prstGeom>
          <a:solidFill>
            <a:srgbClr val="FFFFDD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 smtClean="0">
                <a:solidFill>
                  <a:srgbClr val="DF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</a:t>
            </a:r>
            <a:r>
              <a:rPr lang="ru-RU" sz="1400" b="1" u="sng" dirty="0">
                <a:solidFill>
                  <a:srgbClr val="DF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исполнения </a:t>
            </a:r>
            <a:r>
              <a:rPr lang="ru-RU" sz="1400" b="1" u="sng" dirty="0" smtClean="0">
                <a:solidFill>
                  <a:srgbClr val="DF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algn="ctr">
              <a:lnSpc>
                <a:spcPct val="70000"/>
              </a:lnSpc>
            </a:pPr>
            <a:endParaRPr lang="ru-RU" sz="1400" b="1" u="sng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- это процесс, который обеспечивает полное своевременное поступление доходов в целом и по каждому источнику, а также финансирование организаций и учреждений в пределах утвержденных по бюджету сумм в течение финансового года.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Можно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выделить две стороны этого процесса: 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исполнения бюджета по доходам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Его задачей которого является обеспечение полного и своевременного поступления в бюджет отдельных видов доходов, в первую очередь, налогов и других обязательных платежей, по каждому источнику в соответствии с утвержденным бюджетным планом; 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Участниками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процесса являются: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•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налогоплательщики и плательщики сборов (юридические и физические лица), которые перечисляют в бюджет установленные налоги и другие обязательные платежи;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•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учреждения Центрального банка и коммерческие банки, производящие безналичные расчеты между плательщиками и получателем средств;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•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органы Федерального казначейства, которые получают перечисленные в бюджет средства и ведут их учет;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•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налоговые органы (Министерство РФ по налогам и сборам), ведущие учет налогоплательщиков, контролирующие правильность исполнения ими своих налоговых обязательств, а также регулирующие отношения по возврату и зачету уплаченных налогов.</a:t>
            </a:r>
          </a:p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исполнение по расходам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означает последовательное финансирование мероприятий, предусмотренных законом о бюджете, в пределах утвержденных сумм. 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Особенностью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бюджета по расходам является то, что эта часть формируется расчетно и полностью зависит от объема доходных поступлений. Расходы осуществляются в пределах фактического наличия бюджетных средств на едином бюджетном счете. При этом обязательно соблюдаются две последовательные процедуры – санкционирование и финансирование. Финансирование заключается в расходовании бюджетных средств. Задача санкционирования расходов заключается в том, чтобы обеспечить принятие к финансированию только тех расходов, которые предусмотрены утвержденным законом о бюджете и обеспечены поступлениями в бюджет доходов и заимствований. 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Бюджетный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завершается составлением и утверждением отчета об исполнении бюджета, что является важной формой контроля за исполнением бюджета.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Отчет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составляется по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основным показателям доходов и расходов в установленном порядке с необходимым анализом исполнения доходов  и расходования средств. </a:t>
            </a:r>
          </a:p>
        </p:txBody>
      </p:sp>
    </p:spTree>
    <p:extLst>
      <p:ext uri="{BB962C8B-B14F-4D97-AF65-F5344CB8AC3E}">
        <p14:creationId xmlns:p14="http://schemas.microsoft.com/office/powerpoint/2010/main" val="124115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481"/>
            <a:ext cx="8208912" cy="444639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Динамика объема муниципального долга 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96336" y="408908"/>
            <a:ext cx="136815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604451" y="4894008"/>
            <a:ext cx="539551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8390533"/>
              </p:ext>
            </p:extLst>
          </p:nvPr>
        </p:nvGraphicFramePr>
        <p:xfrm>
          <a:off x="323527" y="694132"/>
          <a:ext cx="8352929" cy="4145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Равнобедренный треугольник 2"/>
          <p:cNvSpPr/>
          <p:nvPr/>
        </p:nvSpPr>
        <p:spPr>
          <a:xfrm>
            <a:off x="2267744" y="2779722"/>
            <a:ext cx="504056" cy="45962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56492" y="1347436"/>
            <a:ext cx="1043880" cy="306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Долговая нагрузка, %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67744" y="3056859"/>
            <a:ext cx="504056" cy="135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13,6</a:t>
            </a:r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3945652" y="2779722"/>
            <a:ext cx="504056" cy="49233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prstClr val="white"/>
              </a:solidFill>
            </a:endParaRPr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5652120" y="2827047"/>
            <a:ext cx="504056" cy="45962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65812" y="3048806"/>
            <a:ext cx="504056" cy="223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15,1</a:t>
            </a:r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45652" y="2931790"/>
            <a:ext cx="504056" cy="340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14,0</a:t>
            </a:r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7296452" y="1491630"/>
            <a:ext cx="360040" cy="0"/>
          </a:xfrm>
          <a:prstGeom prst="line">
            <a:avLst/>
          </a:prstGeom>
          <a:ln w="762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28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1673" y="87474"/>
            <a:ext cx="5940661" cy="270030"/>
          </a:xfrm>
          <a:noFill/>
          <a:ln w="15875"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МУНИЦИПАЛЬНОГО ДОЛГА</a:t>
            </a:r>
          </a:p>
        </p:txBody>
      </p:sp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0446960"/>
              </p:ext>
            </p:extLst>
          </p:nvPr>
        </p:nvGraphicFramePr>
        <p:xfrm>
          <a:off x="5004048" y="519522"/>
          <a:ext cx="3528392" cy="2628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6135457"/>
              </p:ext>
            </p:extLst>
          </p:nvPr>
        </p:nvGraphicFramePr>
        <p:xfrm>
          <a:off x="611560" y="411510"/>
          <a:ext cx="4068314" cy="2916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428475" y="610962"/>
            <a:ext cx="2335573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ru-RU" sz="1200" b="1" u="sng" dirty="0">
                <a:solidFill>
                  <a:prstClr val="black"/>
                </a:solidFill>
                <a:latin typeface="Arial Narrow" panose="020B0606020202030204" pitchFamily="34" charset="0"/>
              </a:rPr>
              <a:t>на 01.01.2016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15616" y="519523"/>
            <a:ext cx="302433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ru-RU" sz="1400" b="1" u="sng" dirty="0">
                <a:solidFill>
                  <a:prstClr val="black"/>
                </a:solidFill>
                <a:latin typeface="Arial Narrow" panose="020B0606020202030204" pitchFamily="34" charset="0"/>
              </a:rPr>
              <a:t>на 01.01.2017 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542335" y="4894008"/>
            <a:ext cx="458669" cy="242166"/>
          </a:xfrm>
          <a:prstGeom prst="rect">
            <a:avLst/>
          </a:prstGeom>
        </p:spPr>
        <p:txBody>
          <a:bodyPr lIns="68579" tIns="34289" rIns="68579" bIns="34289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100" b="1" dirty="0">
              <a:solidFill>
                <a:prstClr val="black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555453647"/>
              </p:ext>
            </p:extLst>
          </p:nvPr>
        </p:nvGraphicFramePr>
        <p:xfrm>
          <a:off x="1385646" y="3435846"/>
          <a:ext cx="6372708" cy="1587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3012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39942541"/>
              </p:ext>
            </p:extLst>
          </p:nvPr>
        </p:nvGraphicFramePr>
        <p:xfrm>
          <a:off x="467544" y="617042"/>
          <a:ext cx="8136904" cy="4330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5580112" y="2274717"/>
            <a:ext cx="3274137" cy="1728192"/>
          </a:xfrm>
          <a:prstGeom prst="rect">
            <a:avLst/>
          </a:prstGeom>
          <a:solidFill>
            <a:srgbClr val="FFFFBD"/>
          </a:solidFill>
          <a:ln w="25400">
            <a:solidFill>
              <a:schemeClr val="tx1"/>
            </a:solidFill>
          </a:ln>
          <a:effectLst/>
        </p:spPr>
        <p:txBody>
          <a:bodyPr wrap="square" lIns="72000" tIns="144000" anchor="ctr" anchorCtr="0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600" b="1" dirty="0" smtClean="0">
              <a:solidFill>
                <a:prstClr val="black"/>
              </a:solidFill>
            </a:endParaRPr>
          </a:p>
          <a:p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от уплаты налогов, установленных законодательством РФ  о налогах и сборах, и местных налогов, например:</a:t>
            </a:r>
          </a:p>
          <a:p>
            <a:pPr algn="l"/>
            <a:r>
              <a:rPr lang="ru-RU" sz="5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доходы физических лиц,</a:t>
            </a:r>
          </a:p>
          <a:p>
            <a:pPr algn="l"/>
            <a:r>
              <a:rPr lang="ru-RU" sz="5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имущество физических лиц,</a:t>
            </a:r>
          </a:p>
          <a:p>
            <a:pPr algn="l"/>
            <a:r>
              <a:rPr lang="ru-RU" sz="5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</a:t>
            </a:r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земельный налог,</a:t>
            </a:r>
          </a:p>
          <a:p>
            <a:pPr algn="l"/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единый налог на вмененный доход</a:t>
            </a:r>
          </a:p>
          <a:p>
            <a:pPr algn="l"/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и иные налоговые доходы</a:t>
            </a:r>
            <a:endParaRPr lang="ru-RU" sz="5600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endParaRPr lang="ru-RU" sz="3600" b="1" dirty="0" smtClean="0">
              <a:solidFill>
                <a:prstClr val="black"/>
              </a:solidFill>
            </a:endParaRPr>
          </a:p>
          <a:p>
            <a:endParaRPr lang="ru-RU" sz="3600" b="1" dirty="0" smtClean="0">
              <a:solidFill>
                <a:prstClr val="black"/>
              </a:solidFill>
            </a:endParaRPr>
          </a:p>
          <a:p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98360" y="87474"/>
            <a:ext cx="8229600" cy="529568"/>
          </a:xfrm>
          <a:prstGeom prst="rect">
            <a:avLst/>
          </a:prstGeom>
          <a:noFill/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ДОХОДЫ БЮДЖЕТА ГОРОДА</a:t>
            </a:r>
            <a:endParaRPr lang="ru-RU" sz="3600" b="1" cap="small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15932" y="2663748"/>
            <a:ext cx="3240361" cy="918102"/>
          </a:xfrm>
          <a:prstGeom prst="rect">
            <a:avLst/>
          </a:prstGeom>
          <a:solidFill>
            <a:srgbClr val="FFFFBD"/>
          </a:solidFill>
          <a:ln w="25400" cmpd="sng">
            <a:solidFill>
              <a:schemeClr val="tx1"/>
            </a:solidFill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доходов от использования муниципального имущества, от продажи имущества, платы за негативное воздействие на окружающую среду, штрафы и иные неналоговые доходы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275856" y="4443958"/>
            <a:ext cx="5112568" cy="648072"/>
          </a:xfrm>
          <a:prstGeom prst="rect">
            <a:avLst/>
          </a:prstGeom>
          <a:solidFill>
            <a:srgbClr val="FFFFBD"/>
          </a:solidFill>
          <a:ln w="25400">
            <a:solidFill>
              <a:schemeClr val="tx1"/>
            </a:solidFill>
          </a:ln>
          <a:effectLst/>
        </p:spPr>
        <p:txBody>
          <a:bodyPr wrap="square" lIns="36000" tIns="108000" rIns="36000" bIns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Поступающие в бюджет денежные средства из бюджета Рязанской области (межбюджетные трансферты) и от физических  и юридических лиц, в том числе добровольные пожертвования</a:t>
            </a:r>
          </a:p>
          <a:p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67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198605604"/>
              </p:ext>
            </p:extLst>
          </p:nvPr>
        </p:nvGraphicFramePr>
        <p:xfrm>
          <a:off x="35496" y="755530"/>
          <a:ext cx="9073008" cy="4168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5685835" y="4517257"/>
            <a:ext cx="2016224" cy="422952"/>
          </a:xfrm>
          <a:prstGeom prst="rect">
            <a:avLst/>
          </a:prstGeom>
          <a:solidFill>
            <a:srgbClr val="FFFFBD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Физическая культура и спорт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14083" y="4080351"/>
            <a:ext cx="2016224" cy="278942"/>
          </a:xfrm>
          <a:prstGeom prst="rect">
            <a:avLst/>
          </a:prstGeom>
          <a:solidFill>
            <a:srgbClr val="FFFFBD"/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186091" y="4728733"/>
            <a:ext cx="2016224" cy="263170"/>
          </a:xfrm>
          <a:prstGeom prst="rect">
            <a:avLst/>
          </a:prstGeom>
          <a:solidFill>
            <a:srgbClr val="FFFFBD"/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Культура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95720" y="2236607"/>
            <a:ext cx="2006579" cy="379884"/>
          </a:xfrm>
          <a:prstGeom prst="rect">
            <a:avLst/>
          </a:prstGeom>
          <a:solidFill>
            <a:srgbClr val="FFFFBD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0400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83417" y="3242157"/>
            <a:ext cx="1692187" cy="346002"/>
          </a:xfrm>
          <a:prstGeom prst="rect">
            <a:avLst/>
          </a:prstGeom>
          <a:solidFill>
            <a:srgbClr val="FFFFBD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Охрана окружающей среды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591839" y="3157180"/>
            <a:ext cx="1800200" cy="550553"/>
          </a:xfrm>
          <a:prstGeom prst="rect">
            <a:avLst/>
          </a:prstGeom>
          <a:solidFill>
            <a:srgbClr val="FFFFBD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1300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Обслуживание государственного и муниципального долга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606013" y="2204567"/>
            <a:ext cx="2088232" cy="411924"/>
          </a:xfrm>
          <a:prstGeom prst="rect">
            <a:avLst/>
          </a:prstGeom>
          <a:solidFill>
            <a:srgbClr val="FFFFBD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0500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27370" y="1027543"/>
            <a:ext cx="2016224" cy="700508"/>
          </a:xfrm>
          <a:prstGeom prst="rect">
            <a:avLst/>
          </a:prstGeom>
          <a:solidFill>
            <a:srgbClr val="FFFFBD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0300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048392" y="555526"/>
            <a:ext cx="2428444" cy="400008"/>
          </a:xfrm>
          <a:prstGeom prst="rect">
            <a:avLst/>
          </a:prstGeom>
          <a:solidFill>
            <a:srgbClr val="FFFFBD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43608" y="1334438"/>
            <a:ext cx="2016224" cy="389025"/>
          </a:xfrm>
          <a:prstGeom prst="rect">
            <a:avLst/>
          </a:prstGeom>
          <a:solidFill>
            <a:srgbClr val="FFFFBD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539552" y="119514"/>
            <a:ext cx="8208912" cy="346002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РАЗДЕЛЫ КЛАССИФИКАЦИИ РАСХОДОВ БЮДЖЕТА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02290"/>
            <a:ext cx="576064" cy="41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277" y="1293915"/>
            <a:ext cx="586567" cy="43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14" y="2155166"/>
            <a:ext cx="601192" cy="44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072" y="4282637"/>
            <a:ext cx="607894" cy="46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8102"/>
          <a:stretch/>
        </p:blipFill>
        <p:spPr bwMode="auto">
          <a:xfrm>
            <a:off x="5260328" y="4012439"/>
            <a:ext cx="579262" cy="40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614" y="1050913"/>
            <a:ext cx="616352" cy="39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488" y="3157180"/>
            <a:ext cx="601220" cy="38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347" y="2155166"/>
            <a:ext cx="617509" cy="36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436" y="3168676"/>
            <a:ext cx="579420" cy="44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75" descr="sz_logo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7" y="1289449"/>
            <a:ext cx="551523" cy="44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6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8032"/>
            <a:ext cx="8352928" cy="3240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ОСНОВНЫЕ ПАРАМЕТРЫ БЮДЖЕТА ГОРОДА Рязани  </a:t>
            </a:r>
            <a:r>
              <a:rPr lang="ru-RU" sz="2000" cap="none" dirty="0" smtClean="0">
                <a:latin typeface="Arial Narrow" panose="020B0606020202030204" pitchFamily="34" charset="0"/>
              </a:rPr>
              <a:t>за</a:t>
            </a:r>
            <a:r>
              <a:rPr lang="ru-RU" sz="2000" dirty="0" smtClean="0">
                <a:latin typeface="Arial Narrow" panose="020B0606020202030204" pitchFamily="34" charset="0"/>
              </a:rPr>
              <a:t> 2016 </a:t>
            </a:r>
            <a:r>
              <a:rPr lang="ru-RU" sz="2000" cap="none" dirty="0" smtClean="0">
                <a:latin typeface="Arial Narrow" panose="020B0606020202030204" pitchFamily="34" charset="0"/>
              </a:rPr>
              <a:t>год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004249"/>
              </p:ext>
            </p:extLst>
          </p:nvPr>
        </p:nvGraphicFramePr>
        <p:xfrm>
          <a:off x="323529" y="587038"/>
          <a:ext cx="8640963" cy="40272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29765"/>
                <a:gridCol w="1165963"/>
                <a:gridCol w="1165963"/>
                <a:gridCol w="1165963"/>
                <a:gridCol w="1165963"/>
                <a:gridCol w="947346"/>
              </a:tblGrid>
              <a:tr h="235898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года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2016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2015 г.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438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205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8 113,2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9 188,3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9 294,0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114,6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3589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1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6911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неналоговые доходы 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4 485,8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4 342,1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4 455,5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7848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3 625,7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4 846,2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4 828,0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505496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от возврата учреждениями остатков субсидий прошлых лет</a:t>
                      </a: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49205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8 295,2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9 362,8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9 321,1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112,4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572896">
                <a:tc>
                  <a:txBody>
                    <a:bodyPr/>
                    <a:lstStyle/>
                    <a:p>
                      <a:r>
                        <a:rPr lang="ru-RU" sz="11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за счет собственных налоговых</a:t>
                      </a:r>
                    </a:p>
                    <a:p>
                      <a:r>
                        <a:rPr lang="ru-RU" sz="11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неналоговых доходов</a:t>
                      </a:r>
                      <a:endParaRPr lang="ru-RU" sz="11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4 635,3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4 573,9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4 556,5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</a:t>
                      </a:r>
                      <a:endParaRPr lang="ru-RU" sz="11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49205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/ ПРОФИЦИТ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- 182,0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-174,5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-27,1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6135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собственных доходов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35898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</a:t>
                      </a:r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ДОЛГ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628,3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674,7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674,0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107,3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4518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 собственных доходов</a:t>
                      </a: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</a:tbl>
          </a:graphicData>
        </a:graphic>
      </p:graphicFrame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8028384" y="286651"/>
            <a:ext cx="10081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400" dirty="0" smtClean="0">
                <a:latin typeface="Arial Narrow" panose="020B0606020202030204" pitchFamily="34" charset="0"/>
                <a:cs typeface="Times New Roman" pitchFamily="18" charset="0"/>
              </a:rPr>
              <a:t>млн. руб.</a:t>
            </a:r>
            <a:endParaRPr lang="ru-RU" altLang="ru-RU" sz="140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50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5323" y="422110"/>
            <a:ext cx="2716413" cy="127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3619985" y="4151188"/>
            <a:ext cx="2542983" cy="940841"/>
          </a:xfrm>
          <a:prstGeom prst="ellipse">
            <a:avLst/>
          </a:prstGeom>
          <a:solidFill>
            <a:schemeClr val="bg1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3619983" y="3086672"/>
            <a:ext cx="2542984" cy="963330"/>
          </a:xfrm>
          <a:prstGeom prst="ellipse">
            <a:avLst/>
          </a:prstGeom>
          <a:solidFill>
            <a:schemeClr val="bg1"/>
          </a:solidFill>
          <a:ln w="50800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4677" y="1"/>
            <a:ext cx="8569325" cy="422672"/>
          </a:xfrm>
          <a:effectLst/>
        </p:spPr>
        <p:txBody>
          <a:bodyPr>
            <a:normAutofit/>
          </a:bodyPr>
          <a:lstStyle/>
          <a:p>
            <a:r>
              <a:rPr lang="ru-RU" altLang="ru-RU" sz="2000" b="1" dirty="0" smtClean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ОСНОВНЫЕ ХАРАКТЕРИСТИКИ БЮДЖЕТА </a:t>
            </a:r>
            <a:r>
              <a:rPr lang="ru-RU" altLang="ru-RU" sz="2000" b="1" dirty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ГОРОДА РЯЗАНИ </a:t>
            </a:r>
            <a:r>
              <a:rPr lang="ru-RU" altLang="ru-RU" sz="2000" b="1" dirty="0" smtClean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3А 2016 </a:t>
            </a:r>
            <a:r>
              <a:rPr lang="ru-RU" altLang="ru-RU" sz="2000" b="1" dirty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ГОД</a:t>
            </a:r>
            <a:endParaRPr lang="ru-RU" altLang="ru-RU" sz="2000" b="1" dirty="0" smtClean="0">
              <a:solidFill>
                <a:srgbClr val="000000"/>
              </a:solidFill>
              <a:latin typeface="Arial Narrow" panose="020B0606020202030204" pitchFamily="34" charset="0"/>
              <a:ea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22531" name="Группа 235"/>
          <p:cNvGrpSpPr>
            <a:grpSpLocks/>
          </p:cNvGrpSpPr>
          <p:nvPr/>
        </p:nvGrpSpPr>
        <p:grpSpPr bwMode="auto">
          <a:xfrm>
            <a:off x="194930" y="446870"/>
            <a:ext cx="8855028" cy="4634948"/>
            <a:chOff x="41755" y="841384"/>
            <a:chExt cx="8449445" cy="5698963"/>
          </a:xfrm>
        </p:grpSpPr>
        <p:sp>
          <p:nvSpPr>
            <p:cNvPr id="22593" name="Text Box 18"/>
            <p:cNvSpPr txBox="1">
              <a:spLocks noChangeArrowheads="1"/>
            </p:cNvSpPr>
            <p:nvPr/>
          </p:nvSpPr>
          <p:spPr bwMode="gray">
            <a:xfrm>
              <a:off x="3300923" y="3042356"/>
              <a:ext cx="2435937" cy="1021764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ru-RU" altLang="ru-RU" sz="2400" b="1" u="sng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Бюджетная обеспеченность</a:t>
              </a:r>
              <a:endParaRPr lang="en-US" altLang="ru-RU" sz="24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594" name="Text Box 7"/>
            <p:cNvSpPr txBox="1">
              <a:spLocks noChangeArrowheads="1"/>
            </p:cNvSpPr>
            <p:nvPr/>
          </p:nvSpPr>
          <p:spPr bwMode="gray">
            <a:xfrm>
              <a:off x="3480988" y="5367212"/>
              <a:ext cx="2056953" cy="117313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 dirty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</a:t>
              </a:r>
            </a:p>
            <a:p>
              <a:pPr algn="ctr" eaLnBrk="1" hangingPunct="1"/>
              <a:r>
                <a:rPr lang="ru-RU" altLang="ru-RU" sz="1400" b="1" dirty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 </a:t>
              </a:r>
              <a:r>
                <a:rPr lang="ru-RU" altLang="ru-RU" sz="1400" b="1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 </a:t>
              </a:r>
              <a:r>
                <a:rPr lang="ru-RU" altLang="ru-RU" sz="1400" b="1" dirty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человека</a:t>
              </a:r>
            </a:p>
            <a:p>
              <a:pPr algn="ctr" eaLnBrk="1" hangingPunct="1"/>
              <a:r>
                <a:rPr lang="ru-RU" altLang="ru-RU" sz="1400" dirty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 eaLnBrk="1" hangingPunct="1"/>
              <a:r>
                <a:rPr lang="ru-RU" altLang="ru-RU" sz="1400" b="1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17 338,4</a:t>
              </a:r>
              <a:endParaRPr lang="ru-RU" altLang="ru-RU" sz="14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2595" name="Text Box 7"/>
            <p:cNvSpPr txBox="1">
              <a:spLocks noChangeArrowheads="1"/>
            </p:cNvSpPr>
            <p:nvPr/>
          </p:nvSpPr>
          <p:spPr bwMode="gray">
            <a:xfrm>
              <a:off x="3469742" y="4082506"/>
              <a:ext cx="2058650" cy="117313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</a:p>
            <a:p>
              <a:pPr algn="ctr" eaLnBrk="1" hangingPunct="1"/>
              <a:r>
                <a:rPr lang="ru-RU" alt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</a:t>
              </a:r>
              <a:r>
                <a:rPr lang="ru-RU" alt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на 1 </a:t>
              </a:r>
              <a:r>
                <a:rPr lang="ru-RU" alt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человека </a:t>
              </a:r>
              <a:r>
                <a:rPr lang="ru-RU" altLang="ru-RU" sz="1400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 eaLnBrk="1" hangingPunct="1"/>
              <a:r>
                <a:rPr lang="ru-RU" alt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17 287,9</a:t>
              </a:r>
              <a:endParaRPr lang="en-US" altLang="ru-RU" sz="1400" b="1" dirty="0"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22596" name="Группа 167"/>
            <p:cNvGrpSpPr>
              <a:grpSpLocks/>
            </p:cNvGrpSpPr>
            <p:nvPr/>
          </p:nvGrpSpPr>
          <p:grpSpPr bwMode="auto">
            <a:xfrm>
              <a:off x="903476" y="2332845"/>
              <a:ext cx="2220363" cy="721265"/>
              <a:chOff x="723964" y="2044813"/>
              <a:chExt cx="2220363" cy="721265"/>
            </a:xfrm>
          </p:grpSpPr>
          <p:sp>
            <p:nvSpPr>
              <p:cNvPr id="163" name="Прямоугольник 162"/>
              <p:cNvSpPr/>
              <p:nvPr/>
            </p:nvSpPr>
            <p:spPr>
              <a:xfrm>
                <a:off x="723964" y="2044813"/>
                <a:ext cx="2219081" cy="464775"/>
              </a:xfrm>
              <a:prstGeom prst="rect">
                <a:avLst/>
              </a:prstGeom>
              <a:solidFill>
                <a:srgbClr val="D5EAFF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 </a:t>
                </a: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 </a:t>
                </a: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имущество физических лиц</a:t>
                </a:r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Прямоугольник 165"/>
              <p:cNvSpPr/>
              <p:nvPr/>
            </p:nvSpPr>
            <p:spPr>
              <a:xfrm>
                <a:off x="725246" y="2487760"/>
                <a:ext cx="2219081" cy="27831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223,4 (2,4%)</a:t>
                </a:r>
                <a:endParaRPr lang="ru-RU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597" name="Группа 168"/>
            <p:cNvGrpSpPr>
              <a:grpSpLocks/>
            </p:cNvGrpSpPr>
            <p:nvPr/>
          </p:nvGrpSpPr>
          <p:grpSpPr bwMode="auto">
            <a:xfrm>
              <a:off x="41755" y="1499039"/>
              <a:ext cx="3080803" cy="760341"/>
              <a:chOff x="-137757" y="130887"/>
              <a:chExt cx="3080803" cy="760341"/>
            </a:xfrm>
          </p:grpSpPr>
          <p:sp>
            <p:nvSpPr>
              <p:cNvPr id="170" name="Прямоугольник 169"/>
              <p:cNvSpPr/>
              <p:nvPr/>
            </p:nvSpPr>
            <p:spPr>
              <a:xfrm>
                <a:off x="-137757" y="130887"/>
                <a:ext cx="2363809" cy="452706"/>
              </a:xfrm>
              <a:prstGeom prst="rect">
                <a:avLst/>
              </a:prstGeom>
              <a:solidFill>
                <a:srgbClr val="D5EAFF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70000"/>
                  </a:lnSpc>
                  <a:defRPr/>
                </a:pPr>
                <a:r>
                  <a:rPr lang="ru-RU" sz="135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 на доходы физических лиц </a:t>
                </a:r>
                <a:endParaRPr lang="ru-RU" sz="135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1" name="Прямоугольник 170"/>
              <p:cNvSpPr/>
              <p:nvPr/>
            </p:nvSpPr>
            <p:spPr>
              <a:xfrm>
                <a:off x="-137757" y="583591"/>
                <a:ext cx="2363808" cy="30763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2 058,9 (22,2 %)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2" name="Прямоугольник 171"/>
              <p:cNvSpPr/>
              <p:nvPr/>
            </p:nvSpPr>
            <p:spPr>
              <a:xfrm>
                <a:off x="2312077" y="130888"/>
                <a:ext cx="630969" cy="74245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598" name="Группа 172"/>
            <p:cNvGrpSpPr>
              <a:grpSpLocks/>
            </p:cNvGrpSpPr>
            <p:nvPr/>
          </p:nvGrpSpPr>
          <p:grpSpPr bwMode="auto">
            <a:xfrm>
              <a:off x="45982" y="5751710"/>
              <a:ext cx="3064118" cy="765994"/>
              <a:chOff x="-133530" y="3303438"/>
              <a:chExt cx="3064118" cy="765994"/>
            </a:xfrm>
          </p:grpSpPr>
          <p:sp>
            <p:nvSpPr>
              <p:cNvPr id="174" name="Прямоугольник 173"/>
              <p:cNvSpPr/>
              <p:nvPr/>
            </p:nvSpPr>
            <p:spPr>
              <a:xfrm>
                <a:off x="784726" y="3303438"/>
                <a:ext cx="2145862" cy="442643"/>
              </a:xfrm>
              <a:prstGeom prst="rect">
                <a:avLst/>
              </a:prstGeom>
              <a:solidFill>
                <a:srgbClr val="D5EAFF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ru-RU" sz="135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Безвозмездные поступления</a:t>
                </a:r>
              </a:p>
            </p:txBody>
          </p:sp>
          <p:sp>
            <p:nvSpPr>
              <p:cNvPr id="175" name="Прямоугольник 174"/>
              <p:cNvSpPr/>
              <p:nvPr/>
            </p:nvSpPr>
            <p:spPr>
              <a:xfrm>
                <a:off x="784726" y="3742780"/>
                <a:ext cx="2145862" cy="32665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4838,5(52,1%)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6" name="Прямоугольник 175"/>
              <p:cNvSpPr/>
              <p:nvPr/>
            </p:nvSpPr>
            <p:spPr>
              <a:xfrm>
                <a:off x="-133530" y="3322450"/>
                <a:ext cx="828386" cy="731302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599" name="Группа 176"/>
            <p:cNvGrpSpPr>
              <a:grpSpLocks/>
            </p:cNvGrpSpPr>
            <p:nvPr/>
          </p:nvGrpSpPr>
          <p:grpSpPr bwMode="auto">
            <a:xfrm>
              <a:off x="45981" y="5045962"/>
              <a:ext cx="3137337" cy="615204"/>
              <a:chOff x="-133531" y="1517570"/>
              <a:chExt cx="3137337" cy="615204"/>
            </a:xfrm>
          </p:grpSpPr>
          <p:sp>
            <p:nvSpPr>
              <p:cNvPr id="178" name="Прямоугольник 177"/>
              <p:cNvSpPr/>
              <p:nvPr/>
            </p:nvSpPr>
            <p:spPr>
              <a:xfrm>
                <a:off x="-133531" y="1517570"/>
                <a:ext cx="2277478" cy="316303"/>
              </a:xfrm>
              <a:prstGeom prst="rect">
                <a:avLst/>
              </a:prstGeom>
              <a:solidFill>
                <a:srgbClr val="D5EAFF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Прочие доходы</a:t>
                </a:r>
              </a:p>
            </p:txBody>
          </p:sp>
          <p:sp>
            <p:nvSpPr>
              <p:cNvPr id="179" name="Прямоугольник 178"/>
              <p:cNvSpPr/>
              <p:nvPr/>
            </p:nvSpPr>
            <p:spPr>
              <a:xfrm>
                <a:off x="-133529" y="1827153"/>
                <a:ext cx="2277476" cy="30561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874,1 (9,4%)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80" name="Прямоугольник 179"/>
              <p:cNvSpPr/>
              <p:nvPr/>
            </p:nvSpPr>
            <p:spPr>
              <a:xfrm>
                <a:off x="2226051" y="1517570"/>
                <a:ext cx="777755" cy="615204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600" name="Группа 203"/>
            <p:cNvGrpSpPr>
              <a:grpSpLocks/>
            </p:cNvGrpSpPr>
            <p:nvPr/>
          </p:nvGrpSpPr>
          <p:grpSpPr bwMode="auto">
            <a:xfrm>
              <a:off x="6613913" y="2259377"/>
              <a:ext cx="1837270" cy="619154"/>
              <a:chOff x="7297481" y="3854468"/>
              <a:chExt cx="1837270" cy="742988"/>
            </a:xfrm>
          </p:grpSpPr>
          <p:sp>
            <p:nvSpPr>
              <p:cNvPr id="205" name="Прямоугольник 204"/>
              <p:cNvSpPr/>
              <p:nvPr/>
            </p:nvSpPr>
            <p:spPr>
              <a:xfrm>
                <a:off x="7297481" y="3854468"/>
                <a:ext cx="1830787" cy="424938"/>
              </a:xfrm>
              <a:prstGeom prst="rect">
                <a:avLst/>
              </a:prstGeom>
              <a:solidFill>
                <a:srgbClr val="FFFFBD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ru-RU" sz="125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Национальная эконо</a:t>
                </a:r>
                <a:r>
                  <a:rPr lang="ru-RU" sz="12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мика</a:t>
                </a:r>
              </a:p>
            </p:txBody>
          </p:sp>
          <p:sp>
            <p:nvSpPr>
              <p:cNvPr id="206" name="Прямоугольник 205"/>
              <p:cNvSpPr/>
              <p:nvPr/>
            </p:nvSpPr>
            <p:spPr>
              <a:xfrm>
                <a:off x="7297481" y="4279405"/>
                <a:ext cx="1837270" cy="31805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5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1 137,7 (12,2%)</a:t>
                </a:r>
                <a:endParaRPr lang="ru-RU" sz="15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22601" name="Группа 208"/>
            <p:cNvGrpSpPr>
              <a:grpSpLocks/>
            </p:cNvGrpSpPr>
            <p:nvPr/>
          </p:nvGrpSpPr>
          <p:grpSpPr bwMode="auto">
            <a:xfrm>
              <a:off x="6455275" y="3845042"/>
              <a:ext cx="1998718" cy="531169"/>
              <a:chOff x="7138843" y="4806765"/>
              <a:chExt cx="1998718" cy="637405"/>
            </a:xfrm>
          </p:grpSpPr>
          <p:sp>
            <p:nvSpPr>
              <p:cNvPr id="210" name="Прямоугольник 209"/>
              <p:cNvSpPr/>
              <p:nvPr/>
            </p:nvSpPr>
            <p:spPr>
              <a:xfrm>
                <a:off x="7138843" y="4806765"/>
                <a:ext cx="1998718" cy="318705"/>
              </a:xfrm>
              <a:prstGeom prst="rect">
                <a:avLst/>
              </a:prstGeom>
              <a:solidFill>
                <a:srgbClr val="FFFFBD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Образование</a:t>
                </a:r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Прямоугольник 210"/>
              <p:cNvSpPr/>
              <p:nvPr/>
            </p:nvSpPr>
            <p:spPr>
              <a:xfrm>
                <a:off x="7138843" y="5125468"/>
                <a:ext cx="1998717" cy="31870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5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5 293,6 (56,8%)</a:t>
                </a:r>
                <a:endParaRPr lang="ru-RU" sz="15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602" name="Группа 213"/>
            <p:cNvGrpSpPr>
              <a:grpSpLocks/>
            </p:cNvGrpSpPr>
            <p:nvPr/>
          </p:nvGrpSpPr>
          <p:grpSpPr bwMode="auto">
            <a:xfrm>
              <a:off x="6613913" y="5172975"/>
              <a:ext cx="1848643" cy="609247"/>
              <a:chOff x="7297481" y="5449744"/>
              <a:chExt cx="1848643" cy="731094"/>
            </a:xfrm>
          </p:grpSpPr>
          <p:sp>
            <p:nvSpPr>
              <p:cNvPr id="215" name="Прямоугольник 214"/>
              <p:cNvSpPr/>
              <p:nvPr/>
            </p:nvSpPr>
            <p:spPr>
              <a:xfrm>
                <a:off x="7297481" y="5449744"/>
                <a:ext cx="1848643" cy="371819"/>
              </a:xfrm>
              <a:prstGeom prst="rect">
                <a:avLst/>
              </a:prstGeom>
              <a:solidFill>
                <a:srgbClr val="FFFFBD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Социальная политика </a:t>
                </a:r>
              </a:p>
            </p:txBody>
          </p:sp>
          <p:sp>
            <p:nvSpPr>
              <p:cNvPr id="216" name="Прямоугольник 215"/>
              <p:cNvSpPr/>
              <p:nvPr/>
            </p:nvSpPr>
            <p:spPr>
              <a:xfrm>
                <a:off x="7297481" y="5821568"/>
                <a:ext cx="1848643" cy="35927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5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425,5 (4,6%)</a:t>
                </a:r>
                <a:endParaRPr lang="ru-RU" sz="15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22606" name="Группа 223"/>
            <p:cNvGrpSpPr>
              <a:grpSpLocks/>
            </p:cNvGrpSpPr>
            <p:nvPr/>
          </p:nvGrpSpPr>
          <p:grpSpPr bwMode="auto">
            <a:xfrm>
              <a:off x="5922753" y="4464744"/>
              <a:ext cx="1996553" cy="619698"/>
              <a:chOff x="6606321" y="2698877"/>
              <a:chExt cx="1996553" cy="743637"/>
            </a:xfrm>
          </p:grpSpPr>
          <p:sp>
            <p:nvSpPr>
              <p:cNvPr id="225" name="Прямоугольник 224"/>
              <p:cNvSpPr/>
              <p:nvPr/>
            </p:nvSpPr>
            <p:spPr>
              <a:xfrm>
                <a:off x="6606321" y="2698877"/>
                <a:ext cx="1996553" cy="371819"/>
              </a:xfrm>
              <a:prstGeom prst="rect">
                <a:avLst/>
              </a:prstGeom>
              <a:solidFill>
                <a:srgbClr val="FFFFBD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Культура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26" name="Прямоугольник 225"/>
              <p:cNvSpPr/>
              <p:nvPr/>
            </p:nvSpPr>
            <p:spPr>
              <a:xfrm>
                <a:off x="6606323" y="3070693"/>
                <a:ext cx="1996550" cy="37182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5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259,1 (2,8%)</a:t>
                </a:r>
                <a:endParaRPr lang="ru-RU" sz="15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2607" name="Группа 228"/>
            <p:cNvGrpSpPr>
              <a:grpSpLocks/>
            </p:cNvGrpSpPr>
            <p:nvPr/>
          </p:nvGrpSpPr>
          <p:grpSpPr bwMode="auto">
            <a:xfrm>
              <a:off x="5914488" y="5881200"/>
              <a:ext cx="1898101" cy="646379"/>
              <a:chOff x="6598056" y="3448120"/>
              <a:chExt cx="1898101" cy="775656"/>
            </a:xfrm>
          </p:grpSpPr>
          <p:sp>
            <p:nvSpPr>
              <p:cNvPr id="230" name="Прямоугольник 229"/>
              <p:cNvSpPr/>
              <p:nvPr/>
            </p:nvSpPr>
            <p:spPr>
              <a:xfrm>
                <a:off x="6598056" y="3448120"/>
                <a:ext cx="1898101" cy="387635"/>
              </a:xfrm>
              <a:prstGeom prst="rect">
                <a:avLst/>
              </a:prstGeom>
              <a:solidFill>
                <a:srgbClr val="FFFFBD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Другие сферы</a:t>
                </a:r>
              </a:p>
            </p:txBody>
          </p:sp>
          <p:sp>
            <p:nvSpPr>
              <p:cNvPr id="231" name="Прямоугольник 230"/>
              <p:cNvSpPr/>
              <p:nvPr/>
            </p:nvSpPr>
            <p:spPr>
              <a:xfrm>
                <a:off x="6598056" y="3835755"/>
                <a:ext cx="1889834" cy="38802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5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186,7 (2,0%)</a:t>
                </a:r>
                <a:endParaRPr lang="ru-RU" sz="15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4" name="Заголовок 1"/>
            <p:cNvSpPr txBox="1">
              <a:spLocks/>
            </p:cNvSpPr>
            <p:nvPr/>
          </p:nvSpPr>
          <p:spPr bwMode="auto">
            <a:xfrm>
              <a:off x="45982" y="841385"/>
              <a:ext cx="2797648" cy="477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/>
          </p:spPr>
          <p:txBody>
            <a:bodyPr anchor="ctr"/>
            <a:lstStyle/>
            <a:p>
              <a:pPr>
                <a:defRPr/>
              </a:pPr>
              <a:r>
                <a:rPr lang="ru-RU" b="1" u="sng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    </a:t>
              </a:r>
            </a:p>
            <a:p>
              <a:pPr>
                <a:defRPr/>
              </a:pPr>
              <a:r>
                <a:rPr lang="ru-RU" sz="2000" b="1" u="sng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  <a:r>
                <a:rPr lang="ru-RU" sz="2000" b="1" u="sng" dirty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бюджета </a:t>
              </a:r>
            </a:p>
            <a:p>
              <a:pPr>
                <a:defRPr/>
              </a:pPr>
              <a:r>
                <a:rPr lang="ru-RU" sz="2000" b="1" u="sng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9 294,0 млн</a:t>
              </a:r>
              <a:r>
                <a:rPr lang="ru-RU" sz="2000" b="1" u="sng" dirty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. руб.</a:t>
              </a:r>
            </a:p>
            <a:p>
              <a:pPr>
                <a:defRPr/>
              </a:pPr>
              <a:endParaRPr lang="ru-RU" b="1" u="sng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35" name="Заголовок 1"/>
            <p:cNvSpPr txBox="1">
              <a:spLocks/>
            </p:cNvSpPr>
            <p:nvPr/>
          </p:nvSpPr>
          <p:spPr bwMode="auto">
            <a:xfrm>
              <a:off x="5970409" y="841384"/>
              <a:ext cx="2520791" cy="543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/>
          </p:spPr>
          <p:txBody>
            <a:bodyPr anchor="ctr"/>
            <a:lstStyle/>
            <a:p>
              <a:pPr algn="ctr">
                <a:defRPr/>
              </a:pPr>
              <a:endParaRPr lang="ru-RU" b="1" u="sng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r">
                <a:lnSpc>
                  <a:spcPct val="90000"/>
                </a:lnSpc>
                <a:defRPr/>
              </a:pPr>
              <a:r>
                <a:rPr lang="ru-RU" sz="2000" b="1" u="sng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бюджета 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ru-RU" sz="2000" b="1" u="sng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9 321,1 млн. руб.</a:t>
              </a:r>
            </a:p>
            <a:p>
              <a:pPr algn="ctr">
                <a:defRPr/>
              </a:pPr>
              <a:endParaRPr lang="ru-RU" b="1" u="sng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2610" name="Прямоугольник 150"/>
            <p:cNvSpPr>
              <a:spLocks noChangeArrowheads="1"/>
            </p:cNvSpPr>
            <p:nvPr/>
          </p:nvSpPr>
          <p:spPr bwMode="auto">
            <a:xfrm>
              <a:off x="3300923" y="2558138"/>
              <a:ext cx="2426509" cy="5373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2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/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ru-RU" alt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</a:t>
              </a:r>
              <a:r>
                <a:rPr lang="ru-RU" alt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Численность населения</a:t>
              </a:r>
              <a:endParaRPr lang="ru-RU" altLang="ru-RU" sz="1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 eaLnBrk="1" hangingPunct="1">
                <a:lnSpc>
                  <a:spcPct val="80000"/>
                </a:lnSpc>
              </a:pPr>
              <a:r>
                <a:rPr lang="ru-RU" alt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537,6 тыс. чел.</a:t>
              </a:r>
              <a:endParaRPr lang="ru-RU" altLang="ru-RU" sz="1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</p:grpSp>
      <p:sp>
        <p:nvSpPr>
          <p:cNvPr id="87" name="Прямоугольник 86"/>
          <p:cNvSpPr/>
          <p:nvPr/>
        </p:nvSpPr>
        <p:spPr>
          <a:xfrm>
            <a:off x="8404322" y="4566257"/>
            <a:ext cx="615617" cy="4843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24474" y="1681631"/>
            <a:ext cx="762799" cy="5648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359385" y="981740"/>
            <a:ext cx="2021135" cy="314260"/>
          </a:xfrm>
          <a:prstGeom prst="rect">
            <a:avLst/>
          </a:prstGeom>
          <a:solidFill>
            <a:srgbClr val="FFFFBD"/>
          </a:solidFill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Общегосударственные вопросы 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359002" y="1296000"/>
            <a:ext cx="2021135" cy="209762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783,3 (8,4%)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 bwMode="auto">
          <a:xfrm rot="10800000" flipV="1">
            <a:off x="6329427" y="2538000"/>
            <a:ext cx="2018787" cy="22973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1 235,2 (13,2%)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329425" y="2191176"/>
            <a:ext cx="2018788" cy="346823"/>
          </a:xfrm>
          <a:prstGeom prst="rect">
            <a:avLst/>
          </a:prstGeom>
          <a:solidFill>
            <a:srgbClr val="FFFFBD"/>
          </a:solidFill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Жилищно-коммунальное хозяйство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22565" name="Рисунок 75" descr="sz_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215" y="3962209"/>
            <a:ext cx="624980" cy="51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Прямоугольник 70"/>
          <p:cNvSpPr/>
          <p:nvPr/>
        </p:nvSpPr>
        <p:spPr bwMode="auto">
          <a:xfrm>
            <a:off x="973130" y="3025123"/>
            <a:ext cx="2462798" cy="534794"/>
          </a:xfrm>
          <a:prstGeom prst="rect">
            <a:avLst/>
          </a:prstGeom>
          <a:solidFill>
            <a:srgbClr val="D5EAFF"/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Доходы от использования имущества, находящегося в гос.  и муниципальной собственности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 bwMode="auto">
          <a:xfrm>
            <a:off x="972310" y="3548609"/>
            <a:ext cx="2462797" cy="23687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570,0 (6,1%)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22574" name="Рисунок 75" descr="эконом рост2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72" y="3086674"/>
            <a:ext cx="652651" cy="6850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75" name="Рисунок 76" descr="завод с графиком.gif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662" y="1614133"/>
            <a:ext cx="608020" cy="43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008" y="970071"/>
            <a:ext cx="582919" cy="53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895" y="3393738"/>
            <a:ext cx="537633" cy="50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" name="Прямоугольник 84"/>
          <p:cNvSpPr/>
          <p:nvPr/>
        </p:nvSpPr>
        <p:spPr>
          <a:xfrm>
            <a:off x="8434341" y="2191177"/>
            <a:ext cx="601837" cy="5671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2567" name="Рисунок 79" descr="minobr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662" y="2843997"/>
            <a:ext cx="496867" cy="47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330" y="2349000"/>
            <a:ext cx="826275" cy="58888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Прямоугольник 61"/>
          <p:cNvSpPr/>
          <p:nvPr/>
        </p:nvSpPr>
        <p:spPr bwMode="auto">
          <a:xfrm>
            <a:off x="195335" y="2323702"/>
            <a:ext cx="2325600" cy="359487"/>
          </a:xfrm>
          <a:prstGeom prst="rect">
            <a:avLst/>
          </a:prstGeom>
          <a:solidFill>
            <a:srgbClr val="D5EAFF"/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Земельный налог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 bwMode="auto">
          <a:xfrm>
            <a:off x="195335" y="2684864"/>
            <a:ext cx="2325600" cy="2530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729,1 (7,8%)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2832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5399"/>
            <a:ext cx="8147248" cy="378042"/>
          </a:xfrm>
          <a:noFill/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ДИНАМИКА ДОХОДОВ БЮДЖЕТА ГОРОДА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2346165"/>
              </p:ext>
            </p:extLst>
          </p:nvPr>
        </p:nvGraphicFramePr>
        <p:xfrm>
          <a:off x="323528" y="681540"/>
          <a:ext cx="8568952" cy="2322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452320" y="475698"/>
            <a:ext cx="144016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лн.</a:t>
            </a: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рублей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14760338"/>
              </p:ext>
            </p:extLst>
          </p:nvPr>
        </p:nvGraphicFramePr>
        <p:xfrm>
          <a:off x="1763688" y="3003798"/>
          <a:ext cx="5832648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9400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1308"/>
          <p:cNvSpPr txBox="1">
            <a:spLocks noChangeArrowheads="1"/>
          </p:cNvSpPr>
          <p:nvPr/>
        </p:nvSpPr>
        <p:spPr bwMode="auto">
          <a:xfrm>
            <a:off x="4067175" y="1869283"/>
            <a:ext cx="719138" cy="27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</a:rPr>
              <a:t>73 %</a:t>
            </a:r>
          </a:p>
        </p:txBody>
      </p:sp>
      <p:graphicFrame>
        <p:nvGraphicFramePr>
          <p:cNvPr id="15371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962739"/>
              </p:ext>
            </p:extLst>
          </p:nvPr>
        </p:nvGraphicFramePr>
        <p:xfrm>
          <a:off x="178272" y="2597788"/>
          <a:ext cx="8642200" cy="2411950"/>
        </p:xfrm>
        <a:graphic>
          <a:graphicData uri="http://schemas.openxmlformats.org/drawingml/2006/table">
            <a:tbl>
              <a:tblPr/>
              <a:tblGrid>
                <a:gridCol w="3516733"/>
                <a:gridCol w="219717"/>
                <a:gridCol w="915030"/>
                <a:gridCol w="1125268"/>
                <a:gridCol w="914280"/>
                <a:gridCol w="714304"/>
                <a:gridCol w="1236868"/>
              </a:tblGrid>
              <a:tr h="44577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2015 года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План на 2016 год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2016 года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% исполне-ния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Рост (+), снижение (-)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к 2015 году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125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1 946,5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2 028,4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2 058,9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101,5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+ 112,4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57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Налог на совокупный доход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368,9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353,8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362,2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102,4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- 6,7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057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2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222,3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213,6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223,4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104,6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+ 1,1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57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Земельный налог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901,6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711,8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729,1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102,4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- 172,5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057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68,4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61,4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64,5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105,1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- 3,9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84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Плата за негативное воздействие на окружающую среду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76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79,2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96,1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97,0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100,9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+ 17,8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44646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587,7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551,7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570,0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103,3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- 17,7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Прочие доходы</a:t>
                      </a: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7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311,2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325,3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350,4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107,7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+39,2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</a:tbl>
          </a:graphicData>
        </a:graphic>
      </p:graphicFrame>
      <p:sp>
        <p:nvSpPr>
          <p:cNvPr id="15431" name="Rectangle 6"/>
          <p:cNvSpPr>
            <a:spLocks noChangeArrowheads="1"/>
          </p:cNvSpPr>
          <p:nvPr/>
        </p:nvSpPr>
        <p:spPr bwMode="auto">
          <a:xfrm>
            <a:off x="7361832" y="730518"/>
            <a:ext cx="1656184" cy="113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600" dirty="0" smtClean="0">
                <a:latin typeface="Arial Narrow" panose="020B0606020202030204" pitchFamily="34" charset="0"/>
                <a:cs typeface="Times New Roman" pitchFamily="18" charset="0"/>
              </a:rPr>
              <a:t>Собственные </a:t>
            </a:r>
            <a:r>
              <a:rPr lang="ru-RU" altLang="ru-RU" sz="1600" dirty="0">
                <a:latin typeface="Arial Narrow" panose="020B0606020202030204" pitchFamily="34" charset="0"/>
                <a:cs typeface="Times New Roman" pitchFamily="18" charset="0"/>
              </a:rPr>
              <a:t>доходы за </a:t>
            </a:r>
            <a:r>
              <a:rPr lang="ru-RU" altLang="ru-RU" sz="1600" dirty="0" smtClean="0">
                <a:latin typeface="Arial Narrow" panose="020B0606020202030204" pitchFamily="34" charset="0"/>
                <a:cs typeface="Times New Roman" pitchFamily="18" charset="0"/>
              </a:rPr>
              <a:t>2016 </a:t>
            </a:r>
            <a:r>
              <a:rPr lang="ru-RU" altLang="ru-RU" sz="1600" dirty="0">
                <a:latin typeface="Arial Narrow" panose="020B0606020202030204" pitchFamily="34" charset="0"/>
                <a:cs typeface="Times New Roman" pitchFamily="18" charset="0"/>
              </a:rPr>
              <a:t>год </a:t>
            </a:r>
            <a:r>
              <a:rPr lang="ru-RU" altLang="ru-RU" sz="1600" dirty="0" smtClean="0">
                <a:latin typeface="Arial Narrow" panose="020B0606020202030204" pitchFamily="34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altLang="ru-RU" sz="2000" b="1" u="sng" dirty="0" smtClean="0">
                <a:latin typeface="Arial Narrow" panose="020B0606020202030204" pitchFamily="34" charset="0"/>
                <a:cs typeface="Times New Roman" pitchFamily="18" charset="0"/>
              </a:rPr>
              <a:t>4 455,5</a:t>
            </a:r>
            <a:r>
              <a:rPr lang="ru-RU" altLang="ru-RU" sz="2000" b="1" dirty="0" smtClean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latin typeface="Arial Narrow" panose="020B0606020202030204" pitchFamily="34" charset="0"/>
                <a:cs typeface="Times New Roman" pitchFamily="18" charset="0"/>
              </a:rPr>
              <a:t>млн. </a:t>
            </a:r>
            <a:r>
              <a:rPr lang="ru-RU" altLang="ru-RU" sz="1600" dirty="0">
                <a:latin typeface="Arial Narrow" panose="020B0606020202030204" pitchFamily="34" charset="0"/>
                <a:cs typeface="Times New Roman" pitchFamily="18" charset="0"/>
              </a:rPr>
              <a:t>руб.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79511" y="87474"/>
            <a:ext cx="8838505" cy="39002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СОБСТВЕННЫХ ДОХОДОВ БЮДЖЕТА ГОРОДА в 2016 году</a:t>
            </a:r>
          </a:p>
        </p:txBody>
      </p:sp>
      <p:graphicFrame>
        <p:nvGraphicFramePr>
          <p:cNvPr id="1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8726941"/>
              </p:ext>
            </p:extLst>
          </p:nvPr>
        </p:nvGraphicFramePr>
        <p:xfrm>
          <a:off x="1123879" y="519524"/>
          <a:ext cx="6192688" cy="1890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7453601" y="2283718"/>
            <a:ext cx="1331913" cy="30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ru-RU" altLang="ru-RU" sz="1400" dirty="0" smtClean="0">
                <a:latin typeface="Arial Narrow" panose="020B0606020202030204" pitchFamily="34" charset="0"/>
                <a:cs typeface="Times New Roman" pitchFamily="18" charset="0"/>
              </a:rPr>
              <a:t>млн. </a:t>
            </a:r>
            <a:r>
              <a:rPr lang="ru-RU" altLang="ru-RU" sz="1400" dirty="0">
                <a:latin typeface="Arial Narrow" panose="020B0606020202030204" pitchFamily="34" charset="0"/>
                <a:cs typeface="Times New Roman" pitchFamily="18" charset="0"/>
              </a:rPr>
              <a:t>руб</a:t>
            </a:r>
            <a:r>
              <a:rPr lang="ru-RU" altLang="ru-RU" sz="1400" b="1" dirty="0" smtClean="0">
                <a:latin typeface="Arial Narrow" panose="020B0606020202030204" pitchFamily="34" charset="0"/>
                <a:cs typeface="Times New Roman" pitchFamily="18" charset="0"/>
              </a:rPr>
              <a:t>.</a:t>
            </a:r>
            <a:endParaRPr lang="ru-RU" altLang="ru-RU" sz="1400" b="1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2364" name="SapphireHiddenControl" r:id="rId2" imgW="6095880" imgH="4069080"/>
        </mc:Choice>
        <mc:Fallback>
          <p:control name="SapphireHiddenControl" r:id="rId2" imgW="6095880" imgH="40690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350" y="0"/>
                  <a:ext cx="6110288" cy="3051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92228376"/>
      </p:ext>
    </p:extLst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Осень</Template>
  <TotalTime>22587</TotalTime>
  <Words>3716</Words>
  <Application>Microsoft Office PowerPoint</Application>
  <PresentationFormat>Экран (16:9)</PresentationFormat>
  <Paragraphs>1151</Paragraphs>
  <Slides>31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31</vt:i4>
      </vt:variant>
    </vt:vector>
  </HeadingPairs>
  <TitlesOfParts>
    <vt:vector size="44" baseType="lpstr">
      <vt:lpstr>Тема Office</vt:lpstr>
      <vt:lpstr>1_Тема Office</vt:lpstr>
      <vt:lpstr>2_Тема Office</vt:lpstr>
      <vt:lpstr>3_Тема Office</vt:lpstr>
      <vt:lpstr>5_Тема Office</vt:lpstr>
      <vt:lpstr>12_Тема Office</vt:lpstr>
      <vt:lpstr>14_Тема Office</vt:lpstr>
      <vt:lpstr>4_Тема Office</vt:lpstr>
      <vt:lpstr>8_Тема Office</vt:lpstr>
      <vt:lpstr>15_Тема Office</vt:lpstr>
      <vt:lpstr>6_Тема Office</vt:lpstr>
      <vt:lpstr>7_Тема Office</vt:lpstr>
      <vt:lpstr>10_Тема Office</vt:lpstr>
      <vt:lpstr>ЧТО ТАКОЕ муниципальный БЮДЖЕТ?</vt:lpstr>
      <vt:lpstr>ЭТАПЫ БЮДЖЕТНОГО ПРОЦЕССА</vt:lpstr>
      <vt:lpstr>Презентация PowerPoint</vt:lpstr>
      <vt:lpstr>Презентация PowerPoint</vt:lpstr>
      <vt:lpstr>Презентация PowerPoint</vt:lpstr>
      <vt:lpstr>ОСНОВНЫЕ ПАРАМЕТРЫ БЮДЖЕТА ГОРОДА Рязани  за 2016 год</vt:lpstr>
      <vt:lpstr>ОСНОВНЫЕ ХАРАКТЕРИСТИКИ БЮДЖЕТА ГОРОДА РЯЗАНИ 3А 2016 ГОД</vt:lpstr>
      <vt:lpstr>ДИНАМИКА ДОХОДОВ БЮДЖЕТА ГОРОДА</vt:lpstr>
      <vt:lpstr>Презентация PowerPoint</vt:lpstr>
      <vt:lpstr>ДИНАМИКА НАЛОГОВЫХ доходОВ БЮДЖЕТА ГОРОДА </vt:lpstr>
      <vt:lpstr>ДИНАМИКА НЕНАЛОГОВЫХ доходОВ БЮДЖЕТА ГОРОДА </vt:lpstr>
      <vt:lpstr>Презентация PowerPoint</vt:lpstr>
      <vt:lpstr>ДИНАМИКА РАСХОДОВ БЮДЖЕТА ГОРОДА</vt:lpstr>
      <vt:lpstr>СТРУКТУРА РАСХОДОВ БЮДЖЕТА ГОРОДА в 2016 году </vt:lpstr>
      <vt:lpstr>Общегосударственные РАСХОДы бюджета города в 2016 году</vt:lpstr>
      <vt:lpstr>РАСХОДы бюджета города на национальную ЭКОНОМИКУ в 2016 году</vt:lpstr>
      <vt:lpstr>РАСХОДЫ бюджета города НА Жилищно-Коммунальное Хозяйство  в 2016 году </vt:lpstr>
      <vt:lpstr>РАСХОДы бюджета города на Охрану окружающей среды в 2016 году</vt:lpstr>
      <vt:lpstr>РАСХОДЫ БЮДЖЕТА ГОРОДА НА СОЦИАЛЬНО-КУЛЬТУРНУЮ СФЕРУ  в 2016 году  </vt:lpstr>
      <vt:lpstr>РАСХОДЫ бюджета города НА образование в 2016 году </vt:lpstr>
      <vt:lpstr>РАСХОДЫ бюджета города НА культуру в 2016 году </vt:lpstr>
      <vt:lpstr>РАСХОДЫ бюджета города НА социальную политику в 2016 году </vt:lpstr>
      <vt:lpstr>РАСХОДЫ бюджета города НА физическую культуру и спорт в 2016 году </vt:lpstr>
      <vt:lpstr>Презентация PowerPoint</vt:lpstr>
      <vt:lpstr>ИНФОРМАЦИЯ ОБ ИСПОЛНЕНИИ МУНИЦИПАЛЬНЫХ И ВЕДОМСТВЕННЫХ ЦЕЛЕВЫХ ПРОГРАММ  ГОРОДА РЯЗАНИ в 2016 году</vt:lpstr>
      <vt:lpstr>ИНФОРМАЦИЯ ОБ ИСПОЛНЕНИИ МУНИЦИПАЛЬНЫХ И ВЕДОМСТВЕННЫХ ЦЕЛЕВЫХ ПРОГРАММ ГОРОДА РЯЗАНИ в 2016 году</vt:lpstr>
      <vt:lpstr>ИНФОРМАЦИЯ ОБ ИСПОЛНЕНИИ МУНИЦИПАЛЬНЫХ И ВЕДОМСТВЕННЫХ ЦЕЛЕВЫХ ПРОГРАММ ГОРОДА РЯЗАНИ в 2016 году</vt:lpstr>
      <vt:lpstr>Презентация PowerPoint</vt:lpstr>
      <vt:lpstr>Презентация PowerPoint</vt:lpstr>
      <vt:lpstr>Динамика объема муниципального долга </vt:lpstr>
      <vt:lpstr>СТРУКТУРА МУНИЦИПАЛЬНОГО ДОЛГА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КОВЕНЕВА</dc:creator>
  <cp:lastModifiedBy>КОВЕНЕВА</cp:lastModifiedBy>
  <cp:revision>1695</cp:revision>
  <cp:lastPrinted>2017-04-11T08:45:42Z</cp:lastPrinted>
  <dcterms:created xsi:type="dcterms:W3CDTF">2013-10-29T07:14:12Z</dcterms:created>
  <dcterms:modified xsi:type="dcterms:W3CDTF">2017-05-22T11:51:55Z</dcterms:modified>
</cp:coreProperties>
</file>