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activeX/activeX2.xml" ContentType="application/vnd.ms-office.activeX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4.xml" ContentType="application/vnd.openxmlformats-officedocument.drawingml.chartshapes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drawings/drawing6.xml" ContentType="application/vnd.openxmlformats-officedocument.drawingml.chartshapes+xml"/>
  <Override PartName="/ppt/charts/chart21.xml" ContentType="application/vnd.openxmlformats-officedocument.drawingml.chart+xml"/>
  <Override PartName="/ppt/drawings/drawing7.xml" ContentType="application/vnd.openxmlformats-officedocument.drawingml.chartshapes+xml"/>
  <Override PartName="/ppt/charts/chart22.xml" ContentType="application/vnd.openxmlformats-officedocument.drawingml.chart+xml"/>
  <Override PartName="/ppt/drawings/drawing8.xml" ContentType="application/vnd.openxmlformats-officedocument.drawingml.chartshapes+xml"/>
  <Override PartName="/ppt/charts/chart23.xml" ContentType="application/vnd.openxmlformats-officedocument.drawingml.chart+xml"/>
  <Override PartName="/ppt/drawings/drawing9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822" r:id="rId5"/>
    <p:sldMasterId id="2147483956" r:id="rId6"/>
    <p:sldMasterId id="2147483981" r:id="rId7"/>
    <p:sldMasterId id="2147483994" r:id="rId8"/>
    <p:sldMasterId id="2147484006" r:id="rId9"/>
    <p:sldMasterId id="2147484018" r:id="rId10"/>
    <p:sldMasterId id="2147484030" r:id="rId11"/>
    <p:sldMasterId id="2147484043" r:id="rId12"/>
    <p:sldMasterId id="2147484056" r:id="rId13"/>
  </p:sldMasterIdLst>
  <p:notesMasterIdLst>
    <p:notesMasterId r:id="rId40"/>
  </p:notesMasterIdLst>
  <p:sldIdLst>
    <p:sldId id="424" r:id="rId14"/>
    <p:sldId id="425" r:id="rId15"/>
    <p:sldId id="344" r:id="rId16"/>
    <p:sldId id="426" r:id="rId17"/>
    <p:sldId id="441" r:id="rId18"/>
    <p:sldId id="475" r:id="rId19"/>
    <p:sldId id="402" r:id="rId20"/>
    <p:sldId id="428" r:id="rId21"/>
    <p:sldId id="476" r:id="rId22"/>
    <p:sldId id="477" r:id="rId23"/>
    <p:sldId id="462" r:id="rId24"/>
    <p:sldId id="478" r:id="rId25"/>
    <p:sldId id="479" r:id="rId26"/>
    <p:sldId id="480" r:id="rId27"/>
    <p:sldId id="366" r:id="rId28"/>
    <p:sldId id="481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74" r:id="rId39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424"/>
            <p14:sldId id="425"/>
            <p14:sldId id="344"/>
            <p14:sldId id="426"/>
            <p14:sldId id="441"/>
            <p14:sldId id="475"/>
            <p14:sldId id="402"/>
            <p14:sldId id="428"/>
            <p14:sldId id="476"/>
            <p14:sldId id="477"/>
            <p14:sldId id="462"/>
            <p14:sldId id="478"/>
            <p14:sldId id="479"/>
            <p14:sldId id="480"/>
            <p14:sldId id="366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FFFFDB"/>
    <a:srgbClr val="3399FF"/>
    <a:srgbClr val="33CCFF"/>
    <a:srgbClr val="C6E6A2"/>
    <a:srgbClr val="ABFFE3"/>
    <a:srgbClr val="FFFFC8"/>
    <a:srgbClr val="FFFF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8" autoAdjust="0"/>
    <p:restoredTop sz="99519" autoAdjust="0"/>
  </p:normalViewPr>
  <p:slideViewPr>
    <p:cSldViewPr>
      <p:cViewPr>
        <p:scale>
          <a:sx n="100" d="100"/>
          <a:sy n="100" d="100"/>
        </p:scale>
        <p:origin x="-178" y="-3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002977721E-2"/>
          <c:y val="0.10606906772263398"/>
          <c:w val="0.83191991013344191"/>
          <c:h val="0.6996127414414271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81C0FF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 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46.1</c:v>
                </c:pt>
                <c:pt idx="1">
                  <c:v>44.6</c:v>
                </c:pt>
                <c:pt idx="2">
                  <c:v>45.2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 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53.9</c:v>
                </c:pt>
                <c:pt idx="1">
                  <c:v>55.4</c:v>
                </c:pt>
                <c:pt idx="2">
                  <c:v>54.8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526912"/>
        <c:axId val="55677312"/>
        <c:axId val="0"/>
      </c:bar3DChart>
      <c:catAx>
        <c:axId val="55526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55677312"/>
        <c:crosses val="autoZero"/>
        <c:auto val="1"/>
        <c:lblAlgn val="ctr"/>
        <c:lblOffset val="100"/>
        <c:noMultiLvlLbl val="0"/>
      </c:catAx>
      <c:valAx>
        <c:axId val="55677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55526912"/>
        <c:crosses val="autoZero"/>
        <c:crossBetween val="between"/>
      </c:valAx>
      <c:spPr>
        <a:noFill/>
        <a:ln w="53975" cmpd="tri">
          <a:solidFill>
            <a:schemeClr val="accent1"/>
          </a:solidFill>
        </a:ln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51301396970841"/>
          <c:y val="3.3926785912676373E-2"/>
          <c:w val="0.83173845333530672"/>
          <c:h val="0.8521028527694454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103548819978209E-2"/>
                  <c:y val="0.20049739843721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1892336184802E-2"/>
                  <c:y val="0.22101402313323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382374764534132E-2"/>
                  <c:y val="0.18771602537989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978018340404192E-2"/>
                  <c:y val="0.20576417435099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67.400000000000006</c:v>
                </c:pt>
                <c:pt idx="1">
                  <c:v>73.5</c:v>
                </c:pt>
                <c:pt idx="2">
                  <c:v>76.400000000000006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85115008"/>
        <c:axId val="185116544"/>
        <c:axId val="185082304"/>
      </c:bar3DChart>
      <c:catAx>
        <c:axId val="18511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5116544"/>
        <c:crosses val="autoZero"/>
        <c:auto val="0"/>
        <c:lblAlgn val="ctr"/>
        <c:lblOffset val="100"/>
        <c:noMultiLvlLbl val="0"/>
      </c:catAx>
      <c:valAx>
        <c:axId val="185116544"/>
        <c:scaling>
          <c:orientation val="minMax"/>
          <c:max val="8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5115008"/>
        <c:crosses val="autoZero"/>
        <c:crossBetween val="between"/>
        <c:majorUnit val="20"/>
      </c:valAx>
      <c:serAx>
        <c:axId val="185082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85116544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BD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0462028765784"/>
          <c:y val="4.380763248527942E-2"/>
          <c:w val="0.86027299501879284"/>
          <c:h val="0.822625418163413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4019578454554659E-3"/>
                  <c:y val="0.15640546112160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61015971469284E-2"/>
                  <c:y val="0.15242557925662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252504211085021E-3"/>
                  <c:y val="0.11912796726289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585562529303125E-3"/>
                  <c:y val="0.30374711451813996"/>
                </c:manualLayout>
              </c:layout>
              <c:spPr>
                <a:noFill/>
                <a:ln w="28575">
                  <a:noFill/>
                </a:ln>
              </c:spPr>
              <c:txPr>
                <a:bodyPr anchor="t" anchorCtr="0"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85.4</c:v>
                </c:pt>
                <c:pt idx="1">
                  <c:v>99</c:v>
                </c:pt>
                <c:pt idx="2">
                  <c:v>104.7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gapDepth val="197"/>
        <c:shape val="cylinder"/>
        <c:axId val="199846912"/>
        <c:axId val="199860992"/>
        <c:axId val="185084992"/>
      </c:bar3DChart>
      <c:catAx>
        <c:axId val="19984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9860992"/>
        <c:crosses val="autoZero"/>
        <c:auto val="0"/>
        <c:lblAlgn val="ctr"/>
        <c:lblOffset val="100"/>
        <c:noMultiLvlLbl val="0"/>
      </c:catAx>
      <c:valAx>
        <c:axId val="19986099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9846912"/>
        <c:crosses val="autoZero"/>
        <c:crossBetween val="between"/>
      </c:valAx>
      <c:serAx>
        <c:axId val="185084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99860992"/>
        <c:crosses val="autoZero"/>
      </c:serAx>
      <c:spPr>
        <a:solidFill>
          <a:srgbClr val="FFFFD7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E5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33834142465956"/>
          <c:y val="6.5390290047479691E-2"/>
          <c:w val="0.77502603877346965"/>
          <c:h val="0.7615949382868569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5599178753229798E-2"/>
                  <c:y val="0.131033635893016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927972543476567E-2"/>
                  <c:y val="0.19235823743277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899795222231754E-2"/>
                  <c:y val="0.1561664062083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774791769518245E-2"/>
                  <c:y val="0.37447032771472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30</c:v>
                </c:pt>
                <c:pt idx="1">
                  <c:v>65.7</c:v>
                </c:pt>
                <c:pt idx="2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99600000"/>
        <c:axId val="199601536"/>
        <c:axId val="185083200"/>
      </c:bar3DChart>
      <c:catAx>
        <c:axId val="19960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9601536"/>
        <c:crosses val="autoZero"/>
        <c:auto val="0"/>
        <c:lblAlgn val="ctr"/>
        <c:lblOffset val="100"/>
        <c:noMultiLvlLbl val="0"/>
      </c:catAx>
      <c:valAx>
        <c:axId val="199601536"/>
        <c:scaling>
          <c:orientation val="minMax"/>
          <c:max val="7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9600000"/>
        <c:crosses val="autoZero"/>
        <c:crossBetween val="between"/>
        <c:majorUnit val="10"/>
      </c:valAx>
      <c:serAx>
        <c:axId val="185083200"/>
        <c:scaling>
          <c:orientation val="minMax"/>
        </c:scaling>
        <c:delete val="1"/>
        <c:axPos val="b"/>
        <c:majorTickMark val="out"/>
        <c:minorTickMark val="none"/>
        <c:tickLblPos val="nextTo"/>
        <c:crossAx val="199601536"/>
        <c:crosses val="autoZero"/>
      </c:serAx>
      <c:spPr>
        <a:solidFill>
          <a:srgbClr val="FFFFD7"/>
        </a:solidFill>
        <a:ln cmpd="sng"/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51783630094717"/>
          <c:y val="9.1116033403695881E-2"/>
          <c:w val="0.77905889990549415"/>
          <c:h val="0.7345233245688750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650043653422991E-3"/>
                  <c:y val="0.14660678134528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946556549791854E-2"/>
                  <c:y val="0.15242557925662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243078979877622E-3"/>
                  <c:y val="0.1485228493130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95.5</c:v>
                </c:pt>
                <c:pt idx="1">
                  <c:v>94</c:v>
                </c:pt>
                <c:pt idx="2">
                  <c:v>102.7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75268608"/>
        <c:axId val="175270144"/>
        <c:axId val="185037696"/>
      </c:bar3DChart>
      <c:catAx>
        <c:axId val="17526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5270144"/>
        <c:crosses val="autoZero"/>
        <c:auto val="0"/>
        <c:lblAlgn val="ctr"/>
        <c:lblOffset val="100"/>
        <c:tickMarkSkip val="2"/>
        <c:noMultiLvlLbl val="0"/>
      </c:catAx>
      <c:valAx>
        <c:axId val="175270144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5268608"/>
        <c:crosses val="autoZero"/>
        <c:crossBetween val="between"/>
        <c:majorUnit val="20"/>
      </c:valAx>
      <c:serAx>
        <c:axId val="185037696"/>
        <c:scaling>
          <c:orientation val="minMax"/>
        </c:scaling>
        <c:delete val="1"/>
        <c:axPos val="b"/>
        <c:majorTickMark val="out"/>
        <c:minorTickMark val="none"/>
        <c:tickLblPos val="nextTo"/>
        <c:crossAx val="175270144"/>
        <c:crosses val="autoZero"/>
      </c:serAx>
      <c:spPr>
        <a:solidFill>
          <a:srgbClr val="FFFFD7"/>
        </a:solidFill>
        <a:ln cmpd="sng"/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10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741883085787409E-2"/>
          <c:y val="6.3490427597069979E-2"/>
          <c:w val="0.84997292765682486"/>
          <c:h val="0.794771711341982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bubble3D val="0"/>
            <c:explosion val="10"/>
            <c:spPr>
              <a:solidFill>
                <a:srgbClr val="81C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0"/>
            <c:spPr>
              <a:solidFill>
                <a:srgbClr val="D8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CC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3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FF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0745603617478006"/>
                  <c:y val="8.8007884965036046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Субвенции</a:t>
                    </a:r>
                    <a:r>
                      <a:rPr lang="ru-RU" sz="140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68,0%</a:t>
                    </a:r>
                    <a:endParaRPr lang="ru-RU" sz="140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685949326192365"/>
                  <c:y val="-0.13844412688548496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ru-RU" sz="1400" dirty="0">
                        <a:solidFill>
                          <a:schemeClr val="bg1"/>
                        </a:solidFill>
                      </a:rPr>
                      <a:t>Субсидии
</a:t>
                    </a:r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28,9%</a:t>
                    </a:r>
                    <a:endParaRPr lang="ru-RU" sz="140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31020946587033"/>
                  <c:y val="-0.207650615753317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8052936646885975E-2"/>
                  <c:y val="-1.428669216025891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Возврат целевых остатков межбюджетных трансфертов в областной бюджет</a:t>
                    </a:r>
                    <a:r>
                      <a:rPr lang="ru-RU"/>
                      <a:t>
</a:t>
                    </a:r>
                    <a:r>
                      <a:rPr lang="ru-RU" smtClean="0"/>
                      <a:t>- 0,5</a:t>
                    </a:r>
                    <a:r>
                      <a:rPr lang="ru-RU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  <c:pt idx="4">
                  <c:v>Возврат целевых остатков межбюджетных трансфертов в областной бюджет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3967088.7</c:v>
                </c:pt>
                <c:pt idx="1">
                  <c:v>1687950.1</c:v>
                </c:pt>
                <c:pt idx="2">
                  <c:v>98275.6</c:v>
                </c:pt>
                <c:pt idx="3">
                  <c:v>109670.9</c:v>
                </c:pt>
                <c:pt idx="4">
                  <c:v>-29758.2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DB"/>
        </a:solidFill>
        <a:ln>
          <a:noFill/>
        </a:ln>
      </c:spPr>
    </c:plotArea>
    <c:plotVisOnly val="1"/>
    <c:dispBlanksAs val="zero"/>
    <c:showDLblsOverMax val="0"/>
  </c:chart>
  <c:spPr>
    <a:solidFill>
      <a:srgbClr val="FFFFDB"/>
    </a:solidFill>
    <a:ln w="66675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1004077471967"/>
          <c:y val="0.15095074615928206"/>
          <c:w val="0.7270194099990791"/>
          <c:h val="0.668733391243904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 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693705216132287E-3"/>
                  <c:y val="-2.528672027894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5867414912373E-3"/>
                  <c:y val="-2.687913593646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015771508676109E-3"/>
                  <c:y val="-1.987261386911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 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4731.2</c:v>
                </c:pt>
                <c:pt idx="1">
                  <c:v>5327.9</c:v>
                </c:pt>
                <c:pt idx="2">
                  <c:v>5293.4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8439775887593627E-3"/>
                  <c:y val="-6.7018906731160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02923071781547E-3"/>
                  <c:y val="-7.3456937833118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56515491052039E-3"/>
                  <c:y val="-4.7626474551260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 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5168.1000000000004</c:v>
                </c:pt>
                <c:pt idx="1">
                  <c:v>5881.6</c:v>
                </c:pt>
                <c:pt idx="2">
                  <c:v>5764.7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66633856"/>
        <c:axId val="167797504"/>
        <c:axId val="0"/>
      </c:bar3DChart>
      <c:catAx>
        <c:axId val="166633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7797504"/>
        <c:crosses val="autoZero"/>
        <c:auto val="0"/>
        <c:lblAlgn val="ctr"/>
        <c:lblOffset val="100"/>
        <c:noMultiLvlLbl val="0"/>
      </c:catAx>
      <c:valAx>
        <c:axId val="167797504"/>
        <c:scaling>
          <c:orientation val="minMax"/>
          <c:max val="10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66633856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78051401630988793"/>
          <c:y val="0.14267689768887468"/>
          <c:w val="0.21948598369011219"/>
          <c:h val="0.65927905029522471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7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58E-2"/>
          <c:y val="5.567772163246229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доходов</c:v>
                </c:pt>
              </c:strCache>
            </c:strRef>
          </c:tx>
          <c:spPr>
            <a:solidFill>
              <a:srgbClr val="97CB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 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47.8</c:v>
                </c:pt>
                <c:pt idx="1">
                  <c:v>47.5</c:v>
                </c:pt>
                <c:pt idx="2">
                  <c:v>47.9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 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52.2</c:v>
                </c:pt>
                <c:pt idx="1">
                  <c:v>52.5</c:v>
                </c:pt>
                <c:pt idx="2">
                  <c:v>52.1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237760"/>
        <c:axId val="200871296"/>
        <c:axId val="0"/>
      </c:bar3DChart>
      <c:catAx>
        <c:axId val="175237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00871296"/>
        <c:crosses val="autoZero"/>
        <c:auto val="1"/>
        <c:lblAlgn val="ctr"/>
        <c:lblOffset val="100"/>
        <c:noMultiLvlLbl val="0"/>
      </c:catAx>
      <c:valAx>
        <c:axId val="2008712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752377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 rotWithShape="1">
      <a:gsLst>
        <a:gs pos="0">
          <a:srgbClr val="97CBFF"/>
        </a:gs>
        <a:gs pos="43000">
          <a:srgbClr val="FFFFDD"/>
        </a:gs>
        <a:gs pos="100000">
          <a:srgbClr val="97CBFF"/>
        </a:gs>
      </a:gsLst>
      <a:lin ang="16200000" scaled="1"/>
    </a:gradFill>
    <a:ln w="25400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280864197530876E-3"/>
          <c:y val="0.14546147445658805"/>
          <c:w val="0.96529830246913584"/>
          <c:h val="0.85453856381548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EE00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60,</a:t>
                    </a:r>
                    <a:r>
                      <a:rPr lang="ru-RU" smtClean="0"/>
                      <a:t>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60.404590300322845</c:v>
                </c:pt>
                <c:pt idx="1">
                  <c:v>12.247131062298223</c:v>
                </c:pt>
                <c:pt idx="2">
                  <c:v>8.1605339072715921</c:v>
                </c:pt>
                <c:pt idx="3">
                  <c:v>6.0788019641710598</c:v>
                </c:pt>
                <c:pt idx="4">
                  <c:v>6.7344299653647548</c:v>
                </c:pt>
                <c:pt idx="5">
                  <c:v>4.0703194943073404</c:v>
                </c:pt>
                <c:pt idx="6">
                  <c:v>1</c:v>
                </c:pt>
                <c:pt idx="7">
                  <c:v>1.0381530280970508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6679.6</c:v>
                </c:pt>
                <c:pt idx="1">
                  <c:v>1354.3</c:v>
                </c:pt>
                <c:pt idx="2">
                  <c:v>902.4</c:v>
                </c:pt>
                <c:pt idx="3">
                  <c:v>672.2</c:v>
                </c:pt>
                <c:pt idx="4">
                  <c:v>744.7</c:v>
                </c:pt>
                <c:pt idx="5">
                  <c:v>450.1</c:v>
                </c:pt>
                <c:pt idx="6">
                  <c:v>140</c:v>
                </c:pt>
                <c:pt idx="7">
                  <c:v>114.8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11058.1</c:v>
                </c:pt>
                <c:pt idx="1">
                  <c:v>11058.1</c:v>
                </c:pt>
                <c:pt idx="2">
                  <c:v>11058.1</c:v>
                </c:pt>
                <c:pt idx="3">
                  <c:v>11058.1</c:v>
                </c:pt>
                <c:pt idx="4">
                  <c:v>11058.1</c:v>
                </c:pt>
                <c:pt idx="5">
                  <c:v>11058.1</c:v>
                </c:pt>
                <c:pt idx="6">
                  <c:v>11058.1</c:v>
                </c:pt>
                <c:pt idx="7">
                  <c:v>11058.1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2245.6</c:v>
                </c:pt>
                <c:pt idx="1">
                  <c:v>2731.8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2761.1</c:v>
                </c:pt>
                <c:pt idx="1">
                  <c:v>3030.2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rgbClr val="66FF66"/>
            </a:solidFill>
            <a:ln w="9525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705</c:v>
                </c:pt>
                <c:pt idx="1">
                  <c:v>730.8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300</c:v>
                </c:pt>
                <c:pt idx="1">
                  <c:v>300</c:v>
                </c:pt>
              </c:numCache>
            </c:numRef>
          </c:val>
        </c:ser>
        <c:ser>
          <c:idx val="2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D85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350</c:v>
                </c:pt>
                <c:pt idx="1">
                  <c:v>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767232"/>
        <c:axId val="120768768"/>
        <c:axId val="0"/>
      </c:bar3DChart>
      <c:catAx>
        <c:axId val="12076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20768768"/>
        <c:crosses val="autoZero"/>
        <c:auto val="1"/>
        <c:lblAlgn val="ctr"/>
        <c:lblOffset val="100"/>
        <c:noMultiLvlLbl val="0"/>
      </c:catAx>
      <c:valAx>
        <c:axId val="120768768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2076723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2227504041712818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333.5</c:v>
                </c:pt>
                <c:pt idx="1">
                  <c:v>431.9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14.7</c:v>
                </c:pt>
                <c:pt idx="1">
                  <c:v>18.3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697216"/>
        <c:axId val="120698752"/>
        <c:axId val="0"/>
      </c:bar3DChart>
      <c:catAx>
        <c:axId val="12069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20698752"/>
        <c:crosses val="autoZero"/>
        <c:auto val="1"/>
        <c:lblAlgn val="ctr"/>
        <c:lblOffset val="100"/>
        <c:noMultiLvlLbl val="0"/>
      </c:catAx>
      <c:valAx>
        <c:axId val="12069875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20697216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1726601908657132"/>
          <c:h val="0.60876024668283046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39768640031113E-2"/>
          <c:y val="4.3437531956689979E-2"/>
          <c:w val="0.70478793672785189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rgbClr val="00B0F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1693642461359277E-3"/>
                  <c:y val="1.880564434057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637212015165E-3"/>
                  <c:y val="1.721337265189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447555166715268E-3"/>
                  <c:y val="1.8707998897691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4485.6000000000004</c:v>
                </c:pt>
                <c:pt idx="1">
                  <c:v>4826.6000000000004</c:v>
                </c:pt>
                <c:pt idx="2">
                  <c:v>4816.3999999999996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sx="1000" sy="1000" algn="ctr" rotWithShape="0">
                <a:srgbClr val="FFFF00"/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1728395061728392E-3"/>
                  <c:y val="1.068905251649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1.603357877474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197530864196E-3"/>
                  <c:y val="2.137810503298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5247.5</c:v>
                </c:pt>
                <c:pt idx="1">
                  <c:v>5990.8</c:v>
                </c:pt>
                <c:pt idx="2">
                  <c:v>5844.4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49182336"/>
        <c:axId val="108250240"/>
        <c:axId val="0"/>
      </c:bar3DChart>
      <c:catAx>
        <c:axId val="14918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08250240"/>
        <c:crosses val="autoZero"/>
        <c:auto val="0"/>
        <c:lblAlgn val="ctr"/>
        <c:lblOffset val="100"/>
        <c:noMultiLvlLbl val="0"/>
      </c:catAx>
      <c:valAx>
        <c:axId val="108250240"/>
        <c:scaling>
          <c:orientation val="minMax"/>
          <c:max val="12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49182336"/>
        <c:crosses val="autoZero"/>
        <c:crossBetween val="between"/>
      </c:valAx>
      <c:spPr>
        <a:solidFill>
          <a:srgbClr val="FFFFDD"/>
        </a:solidFill>
        <a:ln cmpd="sng"/>
      </c:spPr>
    </c:plotArea>
    <c:legend>
      <c:legendPos val="r"/>
      <c:layout>
        <c:manualLayout>
          <c:xMode val="edge"/>
          <c:yMode val="edge"/>
          <c:x val="0.74146349761835328"/>
          <c:y val="0.33150160567243608"/>
          <c:w val="0.22988820841839214"/>
          <c:h val="0.32827931925043652"/>
        </c:manualLayout>
      </c:layout>
      <c:overlay val="0"/>
      <c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0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18.100000000000001</c:v>
                </c:pt>
                <c:pt idx="1">
                  <c:v>12.8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1">
                  <c:v>37.4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Спорт высших достижений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1">
                  <c:v>77.2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12.3</c:v>
                </c:pt>
                <c:pt idx="1">
                  <c:v>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566912"/>
        <c:axId val="120597120"/>
        <c:axId val="0"/>
      </c:bar3DChart>
      <c:catAx>
        <c:axId val="12056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20597120"/>
        <c:crosses val="autoZero"/>
        <c:auto val="1"/>
        <c:lblAlgn val="ctr"/>
        <c:lblOffset val="100"/>
        <c:noMultiLvlLbl val="0"/>
      </c:catAx>
      <c:valAx>
        <c:axId val="120597120"/>
        <c:scaling>
          <c:orientation val="minMax"/>
          <c:max val="160"/>
          <c:min val="0"/>
        </c:scaling>
        <c:delete val="0"/>
        <c:axPos val="l"/>
        <c:majorGridlines>
          <c:spPr>
            <a:ln w="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2056691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2227504041712818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9.6819507867086499E-2"/>
          <c:y val="2.8976432765142841E-2"/>
          <c:w val="0.56602646999576423"/>
          <c:h val="0.881655660074924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Лист1!$B$3:$B$4</c:f>
              <c:numCache>
                <c:formatCode>#\ ##0.0</c:formatCode>
                <c:ptCount val="2"/>
                <c:pt idx="0">
                  <c:v>30.2</c:v>
                </c:pt>
                <c:pt idx="1">
                  <c:v>32.799999999999997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Лист1!$A$3:$A$4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Лист1!$C$3:$C$4</c:f>
              <c:numCache>
                <c:formatCode>#\ ##0.0</c:formatCode>
                <c:ptCount val="2"/>
                <c:pt idx="0">
                  <c:v>401.2</c:v>
                </c:pt>
                <c:pt idx="1">
                  <c:v>564.5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Лист1!$D$3:$D$4</c:f>
              <c:numCache>
                <c:formatCode>#\ ##0.0</c:formatCode>
                <c:ptCount val="2"/>
                <c:pt idx="0">
                  <c:v>177.5</c:v>
                </c:pt>
                <c:pt idx="1">
                  <c:v>136.5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Лист1!$E$3:$E$4</c:f>
              <c:numCache>
                <c:formatCode>#\ ##0.0</c:formatCode>
                <c:ptCount val="2"/>
                <c:pt idx="0">
                  <c:v>16.2</c:v>
                </c:pt>
                <c:pt idx="1">
                  <c:v>10.9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989952"/>
        <c:axId val="121004032"/>
        <c:axId val="0"/>
      </c:bar3DChart>
      <c:catAx>
        <c:axId val="12098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21004032"/>
        <c:crosses val="autoZero"/>
        <c:auto val="1"/>
        <c:lblAlgn val="ctr"/>
        <c:lblOffset val="100"/>
        <c:noMultiLvlLbl val="0"/>
      </c:catAx>
      <c:valAx>
        <c:axId val="121004032"/>
        <c:scaling>
          <c:orientation val="minMax"/>
          <c:max val="8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0" baseline="0">
                <a:latin typeface="Arial Narrow" panose="020B0606020202030204" pitchFamily="34" charset="0"/>
              </a:defRPr>
            </a:pPr>
            <a:endParaRPr lang="ru-RU"/>
          </a:p>
        </c:txPr>
        <c:crossAx val="120989952"/>
        <c:crosses val="autoZero"/>
        <c:crossBetween val="between"/>
        <c:majorUnit val="200"/>
        <c:minorUnit val="40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282579519333618"/>
          <c:y val="5.1105269424878863E-2"/>
          <c:w val="0.31726601908657132"/>
          <c:h val="0.9122882767121151"/>
        </c:manualLayout>
      </c:layout>
      <c:overlay val="0"/>
      <c:txPr>
        <a:bodyPr/>
        <a:lstStyle/>
        <a:p>
          <a:pPr algn="l"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51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9.5626762191588416E-2"/>
          <c:y val="4.7593322964115115E-2"/>
          <c:w val="0.59249028636457834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solidFill>
              <a:srgbClr val="558ED5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862.8</c:v>
                </c:pt>
                <c:pt idx="1">
                  <c:v>531.5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175.4</c:v>
                </c:pt>
                <c:pt idx="1">
                  <c:v>136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1143296"/>
        <c:axId val="121144832"/>
        <c:axId val="0"/>
      </c:bar3DChart>
      <c:catAx>
        <c:axId val="12114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21144832"/>
        <c:crosses val="autoZero"/>
        <c:auto val="1"/>
        <c:lblAlgn val="ctr"/>
        <c:lblOffset val="100"/>
        <c:noMultiLvlLbl val="0"/>
      </c:catAx>
      <c:valAx>
        <c:axId val="12114483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0">
                <a:latin typeface="Arial Narrow" panose="020B0606020202030204" pitchFamily="34" charset="0"/>
              </a:defRPr>
            </a:pPr>
            <a:endParaRPr lang="ru-RU"/>
          </a:p>
        </c:txPr>
        <c:crossAx val="121143296"/>
        <c:crosses val="autoZero"/>
        <c:crossBetween val="between"/>
      </c:valAx>
      <c:spPr>
        <a:noFill/>
      </c:spPr>
    </c:plotArea>
    <c:legend>
      <c:legendPos val="r"/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8653670613175122"/>
          <c:y val="0.26036821659389753"/>
          <c:w val="0.3110799250533724"/>
          <c:h val="0.42445985344818027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200">
              <a:solidFill>
                <a:schemeClr val="tx1"/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FFFFDD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9"/>
          <c:y val="6.1615772850635644E-2"/>
          <c:w val="0.56602646999576411"/>
          <c:h val="0.768414620597711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Лист1!$B$3:$B$4</c:f>
              <c:numCache>
                <c:formatCode>0.0</c:formatCode>
                <c:ptCount val="2"/>
                <c:pt idx="0">
                  <c:v>178.7</c:v>
                </c:pt>
                <c:pt idx="1">
                  <c:v>73.3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Лист1!$C$3:$C$4</c:f>
              <c:numCache>
                <c:formatCode>0.0</c:formatCode>
                <c:ptCount val="2"/>
                <c:pt idx="0">
                  <c:v>717.7</c:v>
                </c:pt>
                <c:pt idx="1">
                  <c:v>899.6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Лист1!$D$3:$D$4</c:f>
              <c:numCache>
                <c:formatCode>0.0</c:formatCode>
                <c:ptCount val="2"/>
                <c:pt idx="0">
                  <c:v>31</c:v>
                </c:pt>
                <c:pt idx="1">
                  <c:v>228.5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Лист1!$E$3:$E$4</c:f>
              <c:numCache>
                <c:formatCode>0.0</c:formatCode>
                <c:ptCount val="2"/>
                <c:pt idx="0">
                  <c:v>99.8</c:v>
                </c:pt>
                <c:pt idx="1">
                  <c:v>152.9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339264"/>
        <c:axId val="203340800"/>
        <c:axId val="0"/>
      </c:bar3DChart>
      <c:catAx>
        <c:axId val="20333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03340800"/>
        <c:crosses val="autoZero"/>
        <c:auto val="1"/>
        <c:lblAlgn val="ctr"/>
        <c:lblOffset val="100"/>
        <c:noMultiLvlLbl val="0"/>
      </c:catAx>
      <c:valAx>
        <c:axId val="20334080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Arial Narrow" panose="020B0606020202030204" pitchFamily="34" charset="0"/>
              </a:defRPr>
            </a:pPr>
            <a:endParaRPr lang="ru-RU"/>
          </a:p>
        </c:txPr>
        <c:crossAx val="203339264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56"/>
          <c:y val="6.007804688367957E-2"/>
          <c:w val="0.31726601908657132"/>
          <c:h val="0.87819871866088939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6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8.3709918117206197E-2"/>
          <c:y val="5.949003456598919E-2"/>
          <c:w val="0.56388986058606105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Функционирование органов местного самоуправления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535.20000000000005</c:v>
                </c:pt>
                <c:pt idx="1">
                  <c:v>555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Выполнение функций муниципальными казенными учреждениями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rgbClr val="FFFF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137.69999999999999</c:v>
                </c:pt>
                <c:pt idx="1">
                  <c:v>149.6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74.599999999999994</c:v>
                </c:pt>
                <c:pt idx="1">
                  <c:v>197.8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3175"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30021288925855E-2"/>
                  <c:y val="5.0078530680047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246992075955524E-2"/>
                  <c:y val="5.0393902397137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2017 года</c:v>
                </c:pt>
                <c:pt idx="1">
                  <c:v>Факт 2018 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4096640"/>
        <c:axId val="204098176"/>
        <c:axId val="0"/>
      </c:bar3DChart>
      <c:catAx>
        <c:axId val="20409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04098176"/>
        <c:crosses val="autoZero"/>
        <c:auto val="1"/>
        <c:lblAlgn val="ctr"/>
        <c:lblOffset val="100"/>
        <c:noMultiLvlLbl val="0"/>
      </c:catAx>
      <c:valAx>
        <c:axId val="20409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Arial Narrow" panose="020B0606020202030204" pitchFamily="34" charset="0"/>
              </a:defRPr>
            </a:pPr>
            <a:endParaRPr lang="ru-RU"/>
          </a:p>
        </c:txPr>
        <c:crossAx val="204096640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461986205736912"/>
          <c:y val="3.5102433358209194E-2"/>
          <c:w val="0.32061340031287811"/>
          <c:h val="0.8993167860683573"/>
        </c:manualLayout>
      </c:layout>
      <c:overlay val="0"/>
      <c:spPr>
        <a:noFill/>
        <a:ln>
          <a:solidFill>
            <a:schemeClr val="tx2">
              <a:lumMod val="60000"/>
              <a:lumOff val="40000"/>
            </a:schemeClr>
          </a:solidFill>
        </a:ln>
      </c:spPr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FFFFDD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25884052098787"/>
          <c:y val="1.2180626654018499E-2"/>
          <c:w val="0.79110953902725401"/>
          <c:h val="0.88675225544740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"/>
          <c:dPt>
            <c:idx val="0"/>
            <c:bubble3D val="0"/>
            <c:explosion val="1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7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C9E7A7"/>
              </a:solidFill>
              <a:ln>
                <a:solidFill>
                  <a:srgbClr val="C9E7A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4.6862953655417448E-2"/>
                  <c:y val="0.25688556534654045"/>
                </c:manualLayout>
              </c:layout>
              <c:tx>
                <c:rich>
                  <a:bodyPr/>
                  <a:lstStyle/>
                  <a:p>
                    <a:pPr>
                      <a:defRPr sz="1800" b="1" baseline="0"/>
                    </a:pPr>
                    <a:r>
                      <a:rPr lang="ru-RU" dirty="0" smtClean="0"/>
                      <a:t>90,2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239402982826233"/>
                  <c:y val="-0.231612057724580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0624595484925746E-2"/>
                  <c:y val="-0.2512409886555814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643</c:v>
                </c:pt>
                <c:pt idx="1">
                  <c:v>75</c:v>
                </c:pt>
              </c:numCache>
            </c:numRef>
          </c:val>
          <c:extLst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3.6335015063685736E-2"/>
          <c:y val="0.79635489219146594"/>
          <c:w val="0.67891737227609628"/>
          <c:h val="0.18780854833793395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3469422468"/>
          <c:y val="9.080469945708704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2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1.7998365931095089E-2"/>
                  <c:y val="0.2496070762860564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/>
                    </a:pPr>
                    <a:r>
                      <a:rPr lang="ru-RU" sz="1800" b="1" dirty="0" smtClean="0"/>
                      <a:t>89,6</a:t>
                    </a:r>
                    <a:r>
                      <a:rPr lang="en-US" sz="1800" b="1" dirty="0" smtClean="0"/>
                      <a:t>%</a:t>
                    </a:r>
                    <a:endParaRPr lang="en-US" sz="2000" b="1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23478177938082"/>
                      <c:h val="8.717378453148552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437302264760428"/>
                  <c:y val="-0.21564646791613287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10,4</a:t>
                    </a:r>
                    <a:r>
                      <a:rPr lang="en-US" sz="1800" dirty="0" smtClean="0"/>
                      <a:t>%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90.189018901890194</c:v>
                </c:pt>
                <c:pt idx="1">
                  <c:v>9.8109810981098118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2.9766440881568716E-2"/>
          <c:y val="0.79284731149801713"/>
          <c:w val="0.6591064504853853"/>
          <c:h val="0.19024098733297712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450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674,0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718,0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881627088515588E-2"/>
                  <c:y val="0.1683077287348330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1111,0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 cap="rnd">
                <a:solidFill>
                  <a:schemeClr val="accent1"/>
                </a:solidFill>
                <a:prstDash val="solid"/>
                <a:round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628.29999999999995</c:v>
                </c:pt>
                <c:pt idx="1">
                  <c:v>718</c:v>
                </c:pt>
                <c:pt idx="2">
                  <c:v>1111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174656"/>
        <c:axId val="203176192"/>
      </c:lineChart>
      <c:catAx>
        <c:axId val="203174656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203176192"/>
        <c:crossesAt val="0"/>
        <c:auto val="1"/>
        <c:lblAlgn val="ctr"/>
        <c:lblOffset val="100"/>
        <c:tickLblSkip val="1"/>
        <c:noMultiLvlLbl val="0"/>
      </c:catAx>
      <c:valAx>
        <c:axId val="203176192"/>
        <c:scaling>
          <c:orientation val="minMax"/>
          <c:max val="12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203174656"/>
        <c:crossesAt val="1"/>
        <c:crossBetween val="between"/>
        <c:majorUnit val="500"/>
        <c:minorUnit val="100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noFill/>
    <a:ln w="38100" cap="sq">
      <a:solidFill>
        <a:schemeClr val="tx1"/>
      </a:solidFill>
      <a:prstDash val="solid"/>
      <a:beve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090118666526843"/>
          <c:w val="0.99441486475662866"/>
          <c:h val="0.80600262566222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4"/>
              <c:layout>
                <c:manualLayout>
                  <c:x val="-7.5971290657627186E-2"/>
                  <c:y val="1.610403928877706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6351258128941744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2449.6999999999998</c:v>
                </c:pt>
                <c:pt idx="1">
                  <c:v>331.5</c:v>
                </c:pt>
                <c:pt idx="2">
                  <c:v>403.1</c:v>
                </c:pt>
                <c:pt idx="3">
                  <c:v>700.5</c:v>
                </c:pt>
                <c:pt idx="4">
                  <c:v>76.400000000000006</c:v>
                </c:pt>
                <c:pt idx="5">
                  <c:v>38.1</c:v>
                </c:pt>
                <c:pt idx="6">
                  <c:v>558.4</c:v>
                </c:pt>
                <c:pt idx="7">
                  <c:v>258.7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DD"/>
        </a:solidFill>
        <a:ln>
          <a:noFill/>
        </a:ln>
      </c:spPr>
    </c:plotArea>
    <c:plotVisOnly val="1"/>
    <c:dispBlanksAs val="zero"/>
    <c:showDLblsOverMax val="0"/>
  </c:chart>
  <c:spPr>
    <a:solidFill>
      <a:srgbClr val="FFFFDD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70"/>
      <c:depthPercent val="6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/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solidFill>
          <a:schemeClr val="bg1"/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1309990980286564E-2"/>
          <c:y val="1.9833000224067886E-2"/>
          <c:w val="0.71396210606228938"/>
          <c:h val="0.760542025453127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softEdge">
                <a:bevelT w="165100" prst="coolSlant"/>
              </a:sp3d>
            </c:spPr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7.8532940784357165E-3"/>
                  <c:y val="6.763894920766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5089415677004913E-5"/>
                  <c:y val="5.8656408173128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0498287384264269E-3"/>
                  <c:y val="5.8956412250490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850636181667195E-3"/>
                  <c:y val="4.6503250480586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138703985809487E-2"/>
                  <c:y val="2.0675779758103946E-2"/>
                </c:manualLayout>
              </c:layout>
              <c:spPr>
                <a:noFill/>
              </c:spPr>
              <c:txPr>
                <a:bodyPr rot="0" vert="horz" anchor="b" anchorCtr="0"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688712553595741E-2"/>
                  <c:y val="1.8368329444876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51590564011417E-2"/>
                  <c:y val="-3.115672040646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0" vert="horz" anchor="ctr" anchorCtr="0"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 физ. лиц</c:v>
                </c:pt>
                <c:pt idx="4">
                  <c:v>Государственная  пошлина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2254.4</c:v>
                </c:pt>
                <c:pt idx="1">
                  <c:v>588</c:v>
                </c:pt>
                <c:pt idx="2">
                  <c:v>354.5</c:v>
                </c:pt>
                <c:pt idx="3">
                  <c:v>348.2</c:v>
                </c:pt>
                <c:pt idx="4">
                  <c:v>67.400000000000006</c:v>
                </c:pt>
                <c:pt idx="5">
                  <c:v>16.100000000000001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(план)</c:v>
                </c:pt>
              </c:strCache>
            </c:strRef>
          </c:tx>
          <c:spPr>
            <a:solidFill>
              <a:srgbClr val="558ED5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6.5228157323385912E-3"/>
                  <c:y val="6.6509632113453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069014930544441E-3"/>
                  <c:y val="4.4404531183777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1103013036216315E-3"/>
                  <c:y val="4.9455036234282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65901528832013E-2"/>
                  <c:y val="4.676846605521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199294240376305E-3"/>
                  <c:y val="2.067559272314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0115796926518521E-3"/>
                  <c:y val="1.8190833266935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9031361187788361E-2"/>
                  <c:y val="-3.1214438956620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 физ. лиц</c:v>
                </c:pt>
                <c:pt idx="4">
                  <c:v>Государственная  пошлина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2449.8000000000002</c:v>
                </c:pt>
                <c:pt idx="1">
                  <c:v>728.6</c:v>
                </c:pt>
                <c:pt idx="2">
                  <c:v>365.7</c:v>
                </c:pt>
                <c:pt idx="3">
                  <c:v>394.6</c:v>
                </c:pt>
                <c:pt idx="4">
                  <c:v>73.5</c:v>
                </c:pt>
                <c:pt idx="5">
                  <c:v>27.3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 (факт)</c:v>
                </c:pt>
              </c:strCache>
            </c:strRef>
          </c:tx>
          <c:spPr>
            <a:solidFill>
              <a:srgbClr val="C6D9F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957240155990201E-2"/>
                  <c:y val="5.4632912093194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839650584963253E-3"/>
                  <c:y val="5.4802926872696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891923496259362E-3"/>
                  <c:y val="4.5556666543223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893100389975502E-3"/>
                  <c:y val="4.5471565635991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4839650584963253E-3"/>
                  <c:y val="1.713745236687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957240155990201E-2"/>
                  <c:y val="1.2216562544303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 физ. лиц</c:v>
                </c:pt>
                <c:pt idx="4">
                  <c:v>Государственная  пошлина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2449.6999999999998</c:v>
                </c:pt>
                <c:pt idx="1">
                  <c:v>700.5</c:v>
                </c:pt>
                <c:pt idx="2">
                  <c:v>331.5</c:v>
                </c:pt>
                <c:pt idx="3">
                  <c:v>403.1</c:v>
                </c:pt>
                <c:pt idx="4">
                  <c:v>76.400000000000006</c:v>
                </c:pt>
                <c:pt idx="5">
                  <c:v>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gapDepth val="128"/>
        <c:shape val="box"/>
        <c:axId val="175494272"/>
        <c:axId val="175495808"/>
        <c:axId val="167784896"/>
      </c:bar3DChart>
      <c:dateAx>
        <c:axId val="175494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1500000" anchor="b" anchorCtr="1"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5495808"/>
        <c:crosses val="autoZero"/>
        <c:auto val="0"/>
        <c:lblOffset val="100"/>
        <c:baseTimeUnit val="days"/>
        <c:majorUnit val="1"/>
      </c:dateAx>
      <c:valAx>
        <c:axId val="17549580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5494272"/>
        <c:crossesAt val="1"/>
        <c:crossBetween val="between"/>
      </c:valAx>
      <c:serAx>
        <c:axId val="167784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75495808"/>
        <c:crosses val="autoZero"/>
      </c:serAx>
      <c:spPr>
        <a:noFill/>
        <a:ln w="25400">
          <a:noFill/>
        </a:ln>
        <a:effectLst/>
        <a:scene3d>
          <a:camera prst="orthographicFront"/>
          <a:lightRig rig="threePt" dir="t"/>
        </a:scene3d>
        <a:sp3d prstMaterial="clear">
          <a:bevelT/>
        </a:sp3d>
      </c:spPr>
    </c:plotArea>
    <c:plotVisOnly val="1"/>
    <c:dispBlanksAs val="gap"/>
    <c:showDLblsOverMax val="0"/>
  </c:chart>
  <c:spPr>
    <a:gradFill>
      <a:gsLst>
        <a:gs pos="0">
          <a:schemeClr val="tx2">
            <a:lumMod val="40000"/>
            <a:lumOff val="60000"/>
          </a:schemeClr>
        </a:gs>
        <a:gs pos="50000">
          <a:schemeClr val="bg1"/>
        </a:gs>
        <a:gs pos="100000">
          <a:srgbClr val="FFFFBD"/>
        </a:gs>
      </a:gsLst>
      <a:lin ang="16200000" scaled="1"/>
    </a:gradFill>
    <a:ln w="57150">
      <a:solidFill>
        <a:schemeClr val="accent1"/>
      </a:solidFill>
      <a:round/>
    </a:ln>
    <a:effectLst>
      <a:glow>
        <a:schemeClr val="accent3">
          <a:satMod val="17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4760976768084"/>
          <c:y val="3.4890748046559318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270689656348877E-2"/>
                  <c:y val="0.16434433710303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989036708296743E-2"/>
                  <c:y val="0.17482029614881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881207238078862E-2"/>
                  <c:y val="0.18281248425246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966334977455334E-2"/>
                  <c:y val="0.28539424989635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2254.4</c:v>
                </c:pt>
                <c:pt idx="1">
                  <c:v>2449.8000000000002</c:v>
                </c:pt>
                <c:pt idx="2">
                  <c:v>2449.6999999999998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gapDepth val="164"/>
        <c:shape val="cylinder"/>
        <c:axId val="175015808"/>
        <c:axId val="175017344"/>
        <c:axId val="167786240"/>
      </c:bar3DChart>
      <c:catAx>
        <c:axId val="17501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75017344"/>
        <c:crosses val="autoZero"/>
        <c:auto val="0"/>
        <c:lblAlgn val="ctr"/>
        <c:lblOffset val="100"/>
        <c:noMultiLvlLbl val="0"/>
      </c:catAx>
      <c:valAx>
        <c:axId val="175017344"/>
        <c:scaling>
          <c:orientation val="minMax"/>
          <c:max val="3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300" baseline="0">
                <a:latin typeface="Arial Narrow" panose="020B0606020202030204" pitchFamily="34" charset="0"/>
              </a:defRPr>
            </a:pPr>
            <a:endParaRPr lang="ru-RU"/>
          </a:p>
        </c:txPr>
        <c:crossAx val="175015808"/>
        <c:crosses val="autoZero"/>
        <c:crossBetween val="between"/>
      </c:valAx>
      <c:serAx>
        <c:axId val="167786240"/>
        <c:scaling>
          <c:orientation val="minMax"/>
        </c:scaling>
        <c:delete val="1"/>
        <c:axPos val="b"/>
        <c:majorTickMark val="out"/>
        <c:minorTickMark val="none"/>
        <c:tickLblPos val="nextTo"/>
        <c:crossAx val="175017344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90451419576946"/>
          <c:y val="4.2816315028193268E-2"/>
          <c:w val="0.81915164562428078"/>
          <c:h val="0.7606253619856261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8011496979812157E-2"/>
                  <c:y val="0.16438557450218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813427576013072E-3"/>
                  <c:y val="0.15741643050192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40893059827593E-2"/>
                  <c:y val="0.17874715026641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65628793541171E-2"/>
                  <c:y val="0.27796275189690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(план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588</c:v>
                </c:pt>
                <c:pt idx="1">
                  <c:v>728.6</c:v>
                </c:pt>
                <c:pt idx="2">
                  <c:v>700.5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shape val="cylinder"/>
        <c:axId val="199635712"/>
        <c:axId val="199637248"/>
        <c:axId val="167787584"/>
      </c:bar3DChart>
      <c:catAx>
        <c:axId val="19963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9637248"/>
        <c:crosses val="autoZero"/>
        <c:auto val="0"/>
        <c:lblAlgn val="ctr"/>
        <c:lblOffset val="100"/>
        <c:noMultiLvlLbl val="0"/>
      </c:catAx>
      <c:valAx>
        <c:axId val="199637248"/>
        <c:scaling>
          <c:orientation val="minMax"/>
          <c:max val="8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99635712"/>
        <c:crosses val="autoZero"/>
        <c:crossBetween val="between"/>
        <c:majorUnit val="200"/>
      </c:valAx>
      <c:serAx>
        <c:axId val="167787584"/>
        <c:scaling>
          <c:orientation val="minMax"/>
        </c:scaling>
        <c:delete val="1"/>
        <c:axPos val="b"/>
        <c:majorTickMark val="out"/>
        <c:minorTickMark val="none"/>
        <c:tickLblPos val="nextTo"/>
        <c:crossAx val="199637248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40802966561624"/>
          <c:y val="0.10561970266351735"/>
          <c:w val="0.83519123747467816"/>
          <c:h val="0.7320591953871564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623772703049607E-2"/>
                  <c:y val="0.13724048023981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758363590242313E-2"/>
                  <c:y val="0.13551823424697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323863915742264E-2"/>
                  <c:y val="0.20783624460540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180427101717587E-3"/>
                  <c:y val="0.30374711451813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354.5</c:v>
                </c:pt>
                <c:pt idx="1">
                  <c:v>365.7</c:v>
                </c:pt>
                <c:pt idx="2">
                  <c:v>331.5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shape val="cylinder"/>
        <c:axId val="199662976"/>
        <c:axId val="199681152"/>
        <c:axId val="175022528"/>
      </c:bar3DChart>
      <c:catAx>
        <c:axId val="19966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9681152"/>
        <c:crosses val="autoZero"/>
        <c:auto val="0"/>
        <c:lblAlgn val="ctr"/>
        <c:lblOffset val="100"/>
        <c:noMultiLvlLbl val="0"/>
      </c:catAx>
      <c:valAx>
        <c:axId val="199681152"/>
        <c:scaling>
          <c:orientation val="minMax"/>
          <c:max val="4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99662976"/>
        <c:crosses val="autoZero"/>
        <c:crossBetween val="between"/>
      </c:valAx>
      <c:serAx>
        <c:axId val="175022528"/>
        <c:scaling>
          <c:orientation val="minMax"/>
        </c:scaling>
        <c:delete val="1"/>
        <c:axPos val="b"/>
        <c:majorTickMark val="out"/>
        <c:minorTickMark val="none"/>
        <c:tickLblPos val="nextTo"/>
        <c:crossAx val="199681152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90426640226558"/>
          <c:y val="3.2049608427817351E-2"/>
          <c:w val="0.81915164562428078"/>
          <c:h val="0.8556417627971701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4952823032656963E-2"/>
                  <c:y val="0.12287051173825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728520150005252E-2"/>
                  <c:y val="0.20613405521117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27706763484993E-2"/>
                  <c:y val="0.18881106674683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180427101717587E-3"/>
                  <c:y val="0.30374711451813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16.100000000000001</c:v>
                </c:pt>
                <c:pt idx="1">
                  <c:v>27.3</c:v>
                </c:pt>
                <c:pt idx="2">
                  <c:v>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85076352"/>
        <c:axId val="185102720"/>
        <c:axId val="175023872"/>
      </c:bar3DChart>
      <c:catAx>
        <c:axId val="18507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5102720"/>
        <c:crosses val="autoZero"/>
        <c:auto val="0"/>
        <c:lblAlgn val="ctr"/>
        <c:lblOffset val="100"/>
        <c:noMultiLvlLbl val="0"/>
      </c:catAx>
      <c:valAx>
        <c:axId val="18510272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5076352"/>
        <c:crosses val="autoZero"/>
        <c:crossBetween val="between"/>
      </c:valAx>
      <c:serAx>
        <c:axId val="175023872"/>
        <c:scaling>
          <c:orientation val="minMax"/>
        </c:scaling>
        <c:delete val="1"/>
        <c:axPos val="b"/>
        <c:majorTickMark val="out"/>
        <c:minorTickMark val="none"/>
        <c:tickLblPos val="nextTo"/>
        <c:crossAx val="185102720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50300835279179"/>
          <c:y val="5.2346719288338422E-2"/>
          <c:w val="0.75584333532642278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728130121999179E-2"/>
                  <c:y val="0.13577413986222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68528903897078E-2"/>
                  <c:y val="0.15917769555745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06859828765449E-3"/>
                  <c:y val="0.12772599506354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875061710946E-2"/>
                  <c:y val="0.32232888967849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 (план)</c:v>
                </c:pt>
                <c:pt idx="2">
                  <c:v>2018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348.2</c:v>
                </c:pt>
                <c:pt idx="1">
                  <c:v>394.6</c:v>
                </c:pt>
                <c:pt idx="2">
                  <c:v>403.1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85161216"/>
        <c:axId val="185162752"/>
        <c:axId val="175025216"/>
      </c:bar3DChart>
      <c:catAx>
        <c:axId val="18516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5162752"/>
        <c:crosses val="autoZero"/>
        <c:auto val="0"/>
        <c:lblAlgn val="ctr"/>
        <c:lblOffset val="100"/>
        <c:tickMarkSkip val="10"/>
        <c:noMultiLvlLbl val="0"/>
      </c:catAx>
      <c:valAx>
        <c:axId val="185162752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5161216"/>
        <c:crosses val="autoZero"/>
        <c:crossBetween val="between"/>
      </c:valAx>
      <c:serAx>
        <c:axId val="175025216"/>
        <c:scaling>
          <c:orientation val="minMax"/>
        </c:scaling>
        <c:delete val="1"/>
        <c:axPos val="b"/>
        <c:majorTickMark val="out"/>
        <c:minorTickMark val="none"/>
        <c:tickLblPos val="nextTo"/>
        <c:crossAx val="185162752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08191" custScaleY="225692" custRadScaleRad="84124" custRadScaleInc="-37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6736" custScaleY="202103" custRadScaleRad="116084" custRadScaleInc="86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161153" custRadScaleInc="40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66112" custScaleY="156189" custRadScaleRad="128974" custRadScaleInc="-39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63690" custScaleY="146941" custRadScaleRad="133079" custRadScaleInc="51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2945" custScaleY="168216" custRadScaleRad="170613" custRadScaleInc="-34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9010" custScaleY="169230" custRadScaleRad="124885" custRadScaleInc="-117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A2CD79C8-6D73-4F39-BD0F-8B2940A42FB3}" type="presOf" srcId="{CE6B3773-E288-4ED6-8D2D-7A94A1E9116E}" destId="{B61698C4-7017-4D89-87F7-56075D701F9E}" srcOrd="0" destOrd="0" presId="urn:microsoft.com/office/officeart/2005/8/layout/cycle5"/>
    <dgm:cxn modelId="{0F897CD6-E1E9-4542-8D2B-0531BE9D2E0D}" type="presOf" srcId="{443ECAFA-A6D7-41FF-AC7E-E0473AEE9907}" destId="{18E1BD14-653F-47B3-BB46-667C8FB2497F}" srcOrd="0" destOrd="0" presId="urn:microsoft.com/office/officeart/2005/8/layout/cycle5"/>
    <dgm:cxn modelId="{E376C98E-2B5C-42F2-970F-E223748F4AF3}" type="presOf" srcId="{FD2A65F7-0EFD-427A-9350-4EE82EF8A3A3}" destId="{E20084B0-DED3-4DEB-8998-F77FEE57635D}" srcOrd="0" destOrd="0" presId="urn:microsoft.com/office/officeart/2005/8/layout/cycle5"/>
    <dgm:cxn modelId="{02838146-8DE5-4900-A58F-C7ABEEC795AA}" type="presOf" srcId="{AC3117F4-22F7-4278-9E67-6CE483EEA235}" destId="{644BD4D3-8D2A-489F-BC0B-191B4AEF9533}" srcOrd="0" destOrd="0" presId="urn:microsoft.com/office/officeart/2005/8/layout/cycle5"/>
    <dgm:cxn modelId="{49C83EC0-07A4-4CD5-BB7D-FA8F461C789E}" type="presOf" srcId="{2F3150F9-E42C-4C20-8C2E-D3A5F4293F34}" destId="{26BC9EC0-F33D-4C53-893E-E607BC23B58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84E02CF6-3C55-4224-BFBD-B2CF74CD3C10}" type="presOf" srcId="{CBBE3567-C6F7-4BAB-9067-FDC8A32F0041}" destId="{191E1915-7B43-453A-9B3B-8BE365BAB7F0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3ABCC1E5-25D1-4E71-BF23-80320D69042A}" type="presOf" srcId="{3E04EBF9-6BCF-4C97-97CC-16053D8ADECA}" destId="{D76CEF15-AD37-4FF7-A9D9-F30101483B47}" srcOrd="0" destOrd="0" presId="urn:microsoft.com/office/officeart/2005/8/layout/cycle5"/>
    <dgm:cxn modelId="{8C86DA1B-E661-4B93-A1F1-623D9BA7C683}" type="presOf" srcId="{181EA984-4962-4DC5-8CDA-71251781BB72}" destId="{6B2E63ED-B4B9-4312-8B34-C6298E61E31E}" srcOrd="0" destOrd="0" presId="urn:microsoft.com/office/officeart/2005/8/layout/cycle5"/>
    <dgm:cxn modelId="{B8520031-18AF-4923-9A37-3B57F3BC0973}" type="presOf" srcId="{83D8F672-682C-4EEF-83C3-46A0F47A1E51}" destId="{2C814299-90FC-466A-8C27-58BBE7C3AD9B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7B421080-9D41-4CD0-BE48-873057AC7E4E}" type="presOf" srcId="{8FBAAD1B-5BAC-4AC0-8BA9-6D0621EB872A}" destId="{5C1B40A2-C95B-481E-9090-4B7BCF3B56CE}" srcOrd="0" destOrd="0" presId="urn:microsoft.com/office/officeart/2005/8/layout/cycle5"/>
    <dgm:cxn modelId="{AB32BD23-51E1-4D8B-A106-1F9408765CBC}" type="presOf" srcId="{1B6EB8D1-E4C2-40F7-BAF0-BED45F5C904D}" destId="{37B34B6A-4DCE-4DE3-951A-2EF6B41DAEEC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73AB4DD4-617B-4907-91DE-B3BB2335098E}" type="presOf" srcId="{724D7F1B-A1E0-49D7-BF3E-FEFCD1C743CE}" destId="{A54D8CAD-B47B-492A-A92F-69E42EBB0CBD}" srcOrd="0" destOrd="0" presId="urn:microsoft.com/office/officeart/2005/8/layout/cycle5"/>
    <dgm:cxn modelId="{58060FFE-9A27-4C9D-A5B7-C81C8A5A2E76}" type="presOf" srcId="{7D26771F-14FC-487C-BE39-6B56926D70D0}" destId="{DA554C6D-A2BD-4B94-802C-6C55DB9F2BF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70085833-F215-40EC-9CAC-5A8FD3A563DF}" type="presOf" srcId="{582979A8-C384-483D-9063-70433550210F}" destId="{03867FA4-A613-4921-92BD-CBD0DE5AF6C1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5C9B9662-EE51-4603-A03B-08DDA80F4BDE}" type="presOf" srcId="{1F9A309A-9FC0-485D-BD9D-D3AA06914A86}" destId="{43434E4B-C4FB-4DAC-9533-71DBE9279538}" srcOrd="0" destOrd="0" presId="urn:microsoft.com/office/officeart/2005/8/layout/cycle5"/>
    <dgm:cxn modelId="{4EB13B4A-B45B-4108-844E-82E2F91693B3}" type="presOf" srcId="{8BA3E322-4EFF-422F-8958-15FC13EBBE0A}" destId="{F93ECD45-54D8-465B-A0C2-914295F3C5BD}" srcOrd="0" destOrd="0" presId="urn:microsoft.com/office/officeart/2005/8/layout/cycle5"/>
    <dgm:cxn modelId="{5B5D8437-C0F9-4D24-B108-88E51B68B978}" type="presOf" srcId="{99AA82BB-5D7A-4078-8B23-18C254D0DC4B}" destId="{529DDF86-EE24-4644-BF9F-F7994B1A08DB}" srcOrd="0" destOrd="0" presId="urn:microsoft.com/office/officeart/2005/8/layout/cycle5"/>
    <dgm:cxn modelId="{989AB1C0-84C1-45A8-B28B-3FFC6625EA64}" type="presParOf" srcId="{5C1B40A2-C95B-481E-9090-4B7BCF3B56CE}" destId="{18E1BD14-653F-47B3-BB46-667C8FB2497F}" srcOrd="0" destOrd="0" presId="urn:microsoft.com/office/officeart/2005/8/layout/cycle5"/>
    <dgm:cxn modelId="{6C6D26CB-DD33-4B0F-B283-DC7D918B77C2}" type="presParOf" srcId="{5C1B40A2-C95B-481E-9090-4B7BCF3B56CE}" destId="{63F2586D-5C2A-47F2-8FBF-D647F1535402}" srcOrd="1" destOrd="0" presId="urn:microsoft.com/office/officeart/2005/8/layout/cycle5"/>
    <dgm:cxn modelId="{5FB3CDBF-2ABA-4E3A-BD2A-23177B373DBE}" type="presParOf" srcId="{5C1B40A2-C95B-481E-9090-4B7BCF3B56CE}" destId="{43434E4B-C4FB-4DAC-9533-71DBE9279538}" srcOrd="2" destOrd="0" presId="urn:microsoft.com/office/officeart/2005/8/layout/cycle5"/>
    <dgm:cxn modelId="{85E15E76-C759-4692-8ADB-19E6936B43C9}" type="presParOf" srcId="{5C1B40A2-C95B-481E-9090-4B7BCF3B56CE}" destId="{A54D8CAD-B47B-492A-A92F-69E42EBB0CBD}" srcOrd="3" destOrd="0" presId="urn:microsoft.com/office/officeart/2005/8/layout/cycle5"/>
    <dgm:cxn modelId="{DCEE0F08-09A3-4C83-9DA4-15BD93E287CA}" type="presParOf" srcId="{5C1B40A2-C95B-481E-9090-4B7BCF3B56CE}" destId="{C1BE9F86-1024-42B7-8000-210EB09C538A}" srcOrd="4" destOrd="0" presId="urn:microsoft.com/office/officeart/2005/8/layout/cycle5"/>
    <dgm:cxn modelId="{F6B42000-03A3-4A6A-8796-E5039E8FB8D1}" type="presParOf" srcId="{5C1B40A2-C95B-481E-9090-4B7BCF3B56CE}" destId="{F93ECD45-54D8-465B-A0C2-914295F3C5BD}" srcOrd="5" destOrd="0" presId="urn:microsoft.com/office/officeart/2005/8/layout/cycle5"/>
    <dgm:cxn modelId="{83C094E7-B449-4418-A256-99E2991F8337}" type="presParOf" srcId="{5C1B40A2-C95B-481E-9090-4B7BCF3B56CE}" destId="{D76CEF15-AD37-4FF7-A9D9-F30101483B47}" srcOrd="6" destOrd="0" presId="urn:microsoft.com/office/officeart/2005/8/layout/cycle5"/>
    <dgm:cxn modelId="{8B94A169-995D-4FA3-B80A-4EE33771DDC6}" type="presParOf" srcId="{5C1B40A2-C95B-481E-9090-4B7BCF3B56CE}" destId="{89825730-0866-4745-85D0-1D1DCFBF2A18}" srcOrd="7" destOrd="0" presId="urn:microsoft.com/office/officeart/2005/8/layout/cycle5"/>
    <dgm:cxn modelId="{2CEE83D4-C5AF-4738-9FFE-1D6398A75212}" type="presParOf" srcId="{5C1B40A2-C95B-481E-9090-4B7BCF3B56CE}" destId="{DA554C6D-A2BD-4B94-802C-6C55DB9F2BF8}" srcOrd="8" destOrd="0" presId="urn:microsoft.com/office/officeart/2005/8/layout/cycle5"/>
    <dgm:cxn modelId="{4B881774-8523-44A0-A1A0-2BAC18C6500E}" type="presParOf" srcId="{5C1B40A2-C95B-481E-9090-4B7BCF3B56CE}" destId="{644BD4D3-8D2A-489F-BC0B-191B4AEF9533}" srcOrd="9" destOrd="0" presId="urn:microsoft.com/office/officeart/2005/8/layout/cycle5"/>
    <dgm:cxn modelId="{F3A81933-2DF5-4321-873C-A6875BC8E697}" type="presParOf" srcId="{5C1B40A2-C95B-481E-9090-4B7BCF3B56CE}" destId="{DAC3B005-4E2A-4348-9B77-486F2914FE10}" srcOrd="10" destOrd="0" presId="urn:microsoft.com/office/officeart/2005/8/layout/cycle5"/>
    <dgm:cxn modelId="{84686E4D-D039-407B-B8AB-2140C7322DA8}" type="presParOf" srcId="{5C1B40A2-C95B-481E-9090-4B7BCF3B56CE}" destId="{2C814299-90FC-466A-8C27-58BBE7C3AD9B}" srcOrd="11" destOrd="0" presId="urn:microsoft.com/office/officeart/2005/8/layout/cycle5"/>
    <dgm:cxn modelId="{C86F5D6A-328F-4500-9549-ADA23ACF7B00}" type="presParOf" srcId="{5C1B40A2-C95B-481E-9090-4B7BCF3B56CE}" destId="{03867FA4-A613-4921-92BD-CBD0DE5AF6C1}" srcOrd="12" destOrd="0" presId="urn:microsoft.com/office/officeart/2005/8/layout/cycle5"/>
    <dgm:cxn modelId="{0A4A7287-E7CB-4D50-A81D-939F97014528}" type="presParOf" srcId="{5C1B40A2-C95B-481E-9090-4B7BCF3B56CE}" destId="{A543EB03-7087-4967-BA16-52B020590675}" srcOrd="13" destOrd="0" presId="urn:microsoft.com/office/officeart/2005/8/layout/cycle5"/>
    <dgm:cxn modelId="{00A16D26-165A-4A4B-97B9-E8532F40DCBB}" type="presParOf" srcId="{5C1B40A2-C95B-481E-9090-4B7BCF3B56CE}" destId="{191E1915-7B43-453A-9B3B-8BE365BAB7F0}" srcOrd="14" destOrd="0" presId="urn:microsoft.com/office/officeart/2005/8/layout/cycle5"/>
    <dgm:cxn modelId="{C1141CE0-5C28-43A3-B156-A4C410C84F55}" type="presParOf" srcId="{5C1B40A2-C95B-481E-9090-4B7BCF3B56CE}" destId="{529DDF86-EE24-4644-BF9F-F7994B1A08DB}" srcOrd="15" destOrd="0" presId="urn:microsoft.com/office/officeart/2005/8/layout/cycle5"/>
    <dgm:cxn modelId="{98A04233-E31F-441A-A2CF-207847AAAF04}" type="presParOf" srcId="{5C1B40A2-C95B-481E-9090-4B7BCF3B56CE}" destId="{273D6908-0A8E-4F45-889A-67CE25D68E3E}" srcOrd="16" destOrd="0" presId="urn:microsoft.com/office/officeart/2005/8/layout/cycle5"/>
    <dgm:cxn modelId="{3750B389-6F72-4AC6-BB2B-745F85ADDB4E}" type="presParOf" srcId="{5C1B40A2-C95B-481E-9090-4B7BCF3B56CE}" destId="{B61698C4-7017-4D89-87F7-56075D701F9E}" srcOrd="17" destOrd="0" presId="urn:microsoft.com/office/officeart/2005/8/layout/cycle5"/>
    <dgm:cxn modelId="{B79E0B09-5706-4A46-BEA0-52B80E582AEA}" type="presParOf" srcId="{5C1B40A2-C95B-481E-9090-4B7BCF3B56CE}" destId="{E20084B0-DED3-4DEB-8998-F77FEE57635D}" srcOrd="18" destOrd="0" presId="urn:microsoft.com/office/officeart/2005/8/layout/cycle5"/>
    <dgm:cxn modelId="{6E0A7FE4-20DF-4866-9403-ADD36DC9BFD8}" type="presParOf" srcId="{5C1B40A2-C95B-481E-9090-4B7BCF3B56CE}" destId="{284E5A02-1953-4AC1-8DE5-B9171905FABE}" srcOrd="19" destOrd="0" presId="urn:microsoft.com/office/officeart/2005/8/layout/cycle5"/>
    <dgm:cxn modelId="{F84E5C7C-7C99-46C3-9056-EB91477F6E9E}" type="presParOf" srcId="{5C1B40A2-C95B-481E-9090-4B7BCF3B56CE}" destId="{37B34B6A-4DCE-4DE3-951A-2EF6B41DAEEC}" srcOrd="20" destOrd="0" presId="urn:microsoft.com/office/officeart/2005/8/layout/cycle5"/>
    <dgm:cxn modelId="{951A0CA1-E06F-425B-97D2-3D7CBD0461BA}" type="presParOf" srcId="{5C1B40A2-C95B-481E-9090-4B7BCF3B56CE}" destId="{26BC9EC0-F33D-4C53-893E-E607BC23B588}" srcOrd="21" destOrd="0" presId="urn:microsoft.com/office/officeart/2005/8/layout/cycle5"/>
    <dgm:cxn modelId="{2F1DFABF-6458-409F-8FBA-E741D3A7EA6A}" type="presParOf" srcId="{5C1B40A2-C95B-481E-9090-4B7BCF3B56CE}" destId="{AAF36583-BB7F-476C-A980-E0851D9947DB}" srcOrd="22" destOrd="0" presId="urn:microsoft.com/office/officeart/2005/8/layout/cycle5"/>
    <dgm:cxn modelId="{11AFC76B-CAD2-4A2A-8128-480E884A7AC0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67025" custScaleY="75391" custRadScaleRad="125567" custRadScaleInc="-196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54870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119154" custRadScaleInc="94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A6642D7B-4736-4A6E-9F48-0FCE754C66AD}" type="presOf" srcId="{30BF6DE8-1E0A-4F3F-9C5D-54B1D0FEA649}" destId="{BF1427F8-47F7-429E-8B9A-D7AD3446727D}" srcOrd="0" destOrd="0" presId="urn:microsoft.com/office/officeart/2008/layout/RadialCluster"/>
    <dgm:cxn modelId="{4CD56E9D-4E38-4F7A-A335-6E2AFCE1C37D}" type="presOf" srcId="{51B0975B-EA65-4A15-BAF2-DB307B86BC96}" destId="{341F0CCF-4C81-46C6-BAD1-DDC17631079D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4B4EA776-5D5A-48C1-9B3F-4D15CD8FF688}" type="presOf" srcId="{FB48CFB2-2144-464F-99B0-7B4517BBF385}" destId="{55E128A9-086C-4AB0-9BB3-7B78F9CA19C8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E581D3D4-8D0B-40FB-AC88-C264ABFDA42D}" type="presOf" srcId="{B48DC76A-8C89-4A47-A084-03205D8C4A2A}" destId="{A1F9C609-4FDF-427E-A3A7-017CF8E0D1F8}" srcOrd="0" destOrd="0" presId="urn:microsoft.com/office/officeart/2008/layout/RadialCluster"/>
    <dgm:cxn modelId="{F1EFFF2D-B9CD-4B06-9154-9C4E7397DB0D}" type="presOf" srcId="{BF147029-5588-4C67-A975-3EDDF959302B}" destId="{A7E70BED-E9F9-4186-91D6-4C4AD5C34513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C24BEED4-DBC8-418F-9085-4AD5DFF847CE}" type="presOf" srcId="{9D6328B3-3D5F-410C-9275-2F3B736C0074}" destId="{0999DAA6-78E7-4C62-AD9F-BB89E1F317A5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7C834EC0-FD8D-4E1E-B52D-30508FB86A96}" type="presOf" srcId="{2C971819-3A7E-44D6-A607-E41E2CC546CA}" destId="{2A42BF92-E0CA-4C74-94D9-9AE3F4260038}" srcOrd="0" destOrd="0" presId="urn:microsoft.com/office/officeart/2008/layout/RadialCluster"/>
    <dgm:cxn modelId="{8565CB21-43BA-4170-959B-0F9A0C1C9EEB}" type="presOf" srcId="{C9BABCCA-8569-4ABA-B03B-D830CDA9F6D4}" destId="{8B244CFF-22F3-49C3-BAD4-562F5B34DCEA}" srcOrd="0" destOrd="0" presId="urn:microsoft.com/office/officeart/2008/layout/RadialCluster"/>
    <dgm:cxn modelId="{2087269A-79EF-4447-9E7A-26F60E6ADC12}" type="presParOf" srcId="{8B244CFF-22F3-49C3-BAD4-562F5B34DCEA}" destId="{767A95D3-4209-465C-93E1-7443651645A0}" srcOrd="0" destOrd="0" presId="urn:microsoft.com/office/officeart/2008/layout/RadialCluster"/>
    <dgm:cxn modelId="{39BAF226-3A3F-45C4-8B0C-9E9DAC9C34B2}" type="presParOf" srcId="{767A95D3-4209-465C-93E1-7443651645A0}" destId="{55E128A9-086C-4AB0-9BB3-7B78F9CA19C8}" srcOrd="0" destOrd="0" presId="urn:microsoft.com/office/officeart/2008/layout/RadialCluster"/>
    <dgm:cxn modelId="{0B549A98-5FB3-470B-B54F-0ACA793497B5}" type="presParOf" srcId="{767A95D3-4209-465C-93E1-7443651645A0}" destId="{2A42BF92-E0CA-4C74-94D9-9AE3F4260038}" srcOrd="1" destOrd="0" presId="urn:microsoft.com/office/officeart/2008/layout/RadialCluster"/>
    <dgm:cxn modelId="{EB0FDB09-2818-4796-8778-C385046EEDA6}" type="presParOf" srcId="{767A95D3-4209-465C-93E1-7443651645A0}" destId="{A7E70BED-E9F9-4186-91D6-4C4AD5C34513}" srcOrd="2" destOrd="0" presId="urn:microsoft.com/office/officeart/2008/layout/RadialCluster"/>
    <dgm:cxn modelId="{38F405BD-F9E6-4A90-A342-CD9415E2B07B}" type="presParOf" srcId="{767A95D3-4209-465C-93E1-7443651645A0}" destId="{0999DAA6-78E7-4C62-AD9F-BB89E1F317A5}" srcOrd="3" destOrd="0" presId="urn:microsoft.com/office/officeart/2008/layout/RadialCluster"/>
    <dgm:cxn modelId="{C8987CE6-0449-4421-A09D-218E9FBE16B9}" type="presParOf" srcId="{767A95D3-4209-465C-93E1-7443651645A0}" destId="{A1F9C609-4FDF-427E-A3A7-017CF8E0D1F8}" srcOrd="4" destOrd="0" presId="urn:microsoft.com/office/officeart/2008/layout/RadialCluster"/>
    <dgm:cxn modelId="{EEF685F1-7EC3-4967-AC44-33A230362233}" type="presParOf" srcId="{767A95D3-4209-465C-93E1-7443651645A0}" destId="{BF1427F8-47F7-429E-8B9A-D7AD3446727D}" srcOrd="5" destOrd="0" presId="urn:microsoft.com/office/officeart/2008/layout/RadialCluster"/>
    <dgm:cxn modelId="{C6C6E6C5-39D5-4544-86D7-8808477ADDE3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8125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5529B-224C-4640-9CCE-E697C7CC187D}" type="presOf" srcId="{66E51CD7-05D6-4658-BDAA-92C6F3E19708}" destId="{553B84E4-4A31-43DB-B3BF-8E8EF2B79F2D}" srcOrd="0" destOrd="0" presId="urn:microsoft.com/office/officeart/2005/8/layout/radial5"/>
    <dgm:cxn modelId="{08F7DB4D-A54C-4AE3-88E9-BC5EED91E146}" type="presOf" srcId="{BC4B6763-2F33-4CCB-B9CC-377BBD0F0800}" destId="{A0B7EB92-DF16-476D-BB87-6C0D26E26F61}" srcOrd="0" destOrd="0" presId="urn:microsoft.com/office/officeart/2005/8/layout/radial5"/>
    <dgm:cxn modelId="{F4FC283A-9799-4FF2-8338-76389ED3D878}" type="presOf" srcId="{4B1A8440-411B-4A5D-AFC7-3583C59ADD0E}" destId="{73BC26A8-8D0F-45E6-9E3B-37EADD227262}" srcOrd="0" destOrd="0" presId="urn:microsoft.com/office/officeart/2005/8/layout/radial5"/>
    <dgm:cxn modelId="{5A28CD79-23B9-4E1B-A293-ACDBFBBC4B2B}" type="presOf" srcId="{9F96D360-CB55-48DB-9778-BF90DCE1129E}" destId="{69EA0517-EDCB-4CEB-899F-D56DCF7B4404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BF561CBC-4533-40A0-8A24-0675A97DFB48}" type="presOf" srcId="{8D513BD1-7137-4BB2-A1F4-1B02EFB0F34F}" destId="{4731EA70-1FA8-49F5-A6BF-4AE9CB97C303}" srcOrd="0" destOrd="0" presId="urn:microsoft.com/office/officeart/2005/8/layout/radial5"/>
    <dgm:cxn modelId="{A1F6BB65-7E3C-4C4B-A13A-68D9C787F1DA}" type="presOf" srcId="{C021BE46-16AF-4372-B2A0-67875E2C82CF}" destId="{06F93DE9-E67A-4CE1-BC6B-5C458B1137B0}" srcOrd="0" destOrd="0" presId="urn:microsoft.com/office/officeart/2005/8/layout/radial5"/>
    <dgm:cxn modelId="{C15F8314-BD28-450E-A9F5-7CE24BFA9E65}" type="presOf" srcId="{C021BE46-16AF-4372-B2A0-67875E2C82CF}" destId="{DA660ED5-C4B7-4208-928A-B8DD66837486}" srcOrd="1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80A68978-5DBB-4736-9903-0B4C3606EC96}" type="presOf" srcId="{8D513BD1-7137-4BB2-A1F4-1B02EFB0F34F}" destId="{8D15C70B-27DC-4BC4-8B54-1A6B8CC1DBC1}" srcOrd="1" destOrd="0" presId="urn:microsoft.com/office/officeart/2005/8/layout/radial5"/>
    <dgm:cxn modelId="{65F22893-375F-4FE3-9955-A619DF7CC2D2}" type="presOf" srcId="{08170AFC-8E89-4179-A96D-636AFFD8C3F3}" destId="{DF27FC25-052B-426A-9E06-117E992234F6}" srcOrd="0" destOrd="0" presId="urn:microsoft.com/office/officeart/2005/8/layout/radial5"/>
    <dgm:cxn modelId="{3D5EE3FC-BD89-4C20-A324-B928331EF31B}" type="presOf" srcId="{082CE592-953F-441B-B0C2-F864433A8493}" destId="{A0E222DD-64BD-4A89-BBB9-2B80D8318D4A}" srcOrd="0" destOrd="0" presId="urn:microsoft.com/office/officeart/2005/8/layout/radial5"/>
    <dgm:cxn modelId="{7E1D3037-9A51-432E-AFD0-AEE43BE7C06B}" type="presOf" srcId="{082CE592-953F-441B-B0C2-F864433A8493}" destId="{839DF450-14DD-4280-9AEE-DA73938E9B9D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D5686897-1719-4AC5-B782-C9A329C03ACA}" type="presOf" srcId="{9DEE7B50-C1CB-48D2-999B-DF1098A88396}" destId="{881BA4B6-6173-4BE7-ACB0-127409627ABA}" srcOrd="1" destOrd="0" presId="urn:microsoft.com/office/officeart/2005/8/layout/radial5"/>
    <dgm:cxn modelId="{42295564-CB4B-4F62-80B9-1BF0943099E5}" type="presOf" srcId="{D78F1D4C-A2EF-4C56-940B-FB3F18A7298D}" destId="{EDA34655-9131-4731-957F-5382F53A0660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1569B11B-69BF-4442-8578-C51257A39FD9}" type="presOf" srcId="{08170AFC-8E89-4179-A96D-636AFFD8C3F3}" destId="{53D78D63-5F88-4163-9535-46A64127BD3A}" srcOrd="1" destOrd="0" presId="urn:microsoft.com/office/officeart/2005/8/layout/radial5"/>
    <dgm:cxn modelId="{7B133F5F-3D5F-41E9-9C54-A4124EAB3751}" type="presOf" srcId="{3BA0FA79-0F0A-4F39-8C6F-85BF113366C3}" destId="{E0AC84DD-2093-416F-85DE-E547FE520660}" srcOrd="0" destOrd="0" presId="urn:microsoft.com/office/officeart/2005/8/layout/radial5"/>
    <dgm:cxn modelId="{18EC0F6A-8392-4A30-9559-263DD59C30AE}" type="presOf" srcId="{D63A74EC-A1EC-4823-AB28-835C2DE63D58}" destId="{E2EC1D87-F728-458A-8AB1-7A3D78F9D25E}" srcOrd="0" destOrd="0" presId="urn:microsoft.com/office/officeart/2005/8/layout/radial5"/>
    <dgm:cxn modelId="{C1B29BB9-6AEE-4C17-A85E-EC35F9BB98CF}" type="presOf" srcId="{D2A69AB7-A0A6-4501-95CD-2902A3384DE3}" destId="{FED909B6-8F19-4D98-AAC2-EBEEF4830C2B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E7BEA168-89AC-4412-9ADB-ABFDCB0722EB}" type="presOf" srcId="{77DF95E1-3397-43CE-99EF-E82D1E9B2066}" destId="{7A035AEB-3A20-4DC3-9A60-032AB2743B03}" srcOrd="0" destOrd="0" presId="urn:microsoft.com/office/officeart/2005/8/layout/radial5"/>
    <dgm:cxn modelId="{7AB9AB8D-EEE1-4756-97A3-7A4811ADB6F4}" type="presOf" srcId="{66E51CD7-05D6-4658-BDAA-92C6F3E19708}" destId="{C47D9E4B-AD47-4E79-B529-9B264E8F4F6B}" srcOrd="1" destOrd="0" presId="urn:microsoft.com/office/officeart/2005/8/layout/radial5"/>
    <dgm:cxn modelId="{CFF37B6F-B3C1-4000-8042-7A4C801798CB}" type="presOf" srcId="{637E412C-91EE-486E-8354-15F2384BE3EA}" destId="{D8B200F5-4D07-49B2-A587-C2FE6CEC49F8}" srcOrd="0" destOrd="0" presId="urn:microsoft.com/office/officeart/2005/8/layout/radial5"/>
    <dgm:cxn modelId="{4517BA68-519F-4089-B7AA-87593FAFB1B2}" type="presOf" srcId="{A8FC0520-4E1C-47C9-9459-5A566E2A3269}" destId="{47F0322C-5978-482D-A409-1280E22C6D82}" srcOrd="1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7F441432-02B8-40A2-BEF1-EDAB01CF0ACC}" type="presOf" srcId="{A8FC0520-4E1C-47C9-9459-5A566E2A3269}" destId="{E7EAB10C-E176-4610-B2C6-BE8F83AD0F9B}" srcOrd="0" destOrd="0" presId="urn:microsoft.com/office/officeart/2005/8/layout/radial5"/>
    <dgm:cxn modelId="{D2DC592B-1D83-4C1E-A95E-0C2DF924BD87}" type="presOf" srcId="{6F647F05-65E5-443B-9310-4AF895EEC1B0}" destId="{ED72E44C-8498-48F8-9652-E5DD6AC5818D}" srcOrd="0" destOrd="0" presId="urn:microsoft.com/office/officeart/2005/8/layout/radial5"/>
    <dgm:cxn modelId="{C0F23A2B-9D8D-4415-B7DE-3960281384E3}" type="presOf" srcId="{AA0A2BD5-A368-4F17-8E9D-23F1FC377812}" destId="{EB1C3899-7B42-47CD-912B-DD035472498D}" srcOrd="0" destOrd="0" presId="urn:microsoft.com/office/officeart/2005/8/layout/radial5"/>
    <dgm:cxn modelId="{AB474BA0-4018-4523-8BB4-6E5E99CC69AF}" type="presOf" srcId="{62E153EB-408C-4CB3-B6CA-2A439518E14B}" destId="{83F11675-07D9-406F-853D-13FD28BBB805}" srcOrd="0" destOrd="0" presId="urn:microsoft.com/office/officeart/2005/8/layout/radial5"/>
    <dgm:cxn modelId="{33EE4000-A3F4-47D1-82E5-D580468137B6}" type="presOf" srcId="{6598F354-400C-439C-BDD5-729D663E252E}" destId="{FA950D33-9BD9-4D37-A533-789F5554AFB5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8622DD2F-16FE-46A8-827E-838AF0C80A31}" type="presOf" srcId="{6B4A9C71-5243-4375-98C7-BA189146832B}" destId="{8B82EA68-B59A-424E-9756-C221A13DB47F}" srcOrd="0" destOrd="0" presId="urn:microsoft.com/office/officeart/2005/8/layout/radial5"/>
    <dgm:cxn modelId="{E5D322C3-2E05-4C3A-8E3C-03768FA6D27A}" type="presOf" srcId="{6598F354-400C-439C-BDD5-729D663E252E}" destId="{F326903B-AF5C-41D9-A950-9DE60C069BDF}" srcOrd="1" destOrd="0" presId="urn:microsoft.com/office/officeart/2005/8/layout/radial5"/>
    <dgm:cxn modelId="{1974AC4D-CA2E-4488-94CA-D1D0B158AB4F}" type="presOf" srcId="{420BA717-63F2-4ED1-9193-BDF0AD7BC7EB}" destId="{FFE63D16-C443-42C8-BB30-4CA61876A647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CAA82762-6B32-4902-8585-3181B943E7D1}" type="presOf" srcId="{9DEE7B50-C1CB-48D2-999B-DF1098A88396}" destId="{2F5553CB-2478-4421-B002-5FA728364A78}" srcOrd="0" destOrd="0" presId="urn:microsoft.com/office/officeart/2005/8/layout/radial5"/>
    <dgm:cxn modelId="{A7B1BF1E-10A6-408E-BE50-DAE8770E3786}" type="presOf" srcId="{77DF95E1-3397-43CE-99EF-E82D1E9B2066}" destId="{4273F29E-B93C-44D6-A671-FCDC77ED9BA3}" srcOrd="1" destOrd="0" presId="urn:microsoft.com/office/officeart/2005/8/layout/radial5"/>
    <dgm:cxn modelId="{AF8BC866-9E93-41E0-A411-11D8BBC0BBF7}" type="presOf" srcId="{BC4B6763-2F33-4CCB-B9CC-377BBD0F0800}" destId="{E3A5A4EE-729B-477E-AEA8-7FC61FA6B941}" srcOrd="1" destOrd="0" presId="urn:microsoft.com/office/officeart/2005/8/layout/radial5"/>
    <dgm:cxn modelId="{4B09CC5A-7DF2-4693-9218-71F3B7E5EADC}" type="presParOf" srcId="{8B82EA68-B59A-424E-9756-C221A13DB47F}" destId="{ED72E44C-8498-48F8-9652-E5DD6AC5818D}" srcOrd="0" destOrd="0" presId="urn:microsoft.com/office/officeart/2005/8/layout/radial5"/>
    <dgm:cxn modelId="{8323CD32-2BA0-45CD-8AB5-63FFC35B22FC}" type="presParOf" srcId="{8B82EA68-B59A-424E-9756-C221A13DB47F}" destId="{4731EA70-1FA8-49F5-A6BF-4AE9CB97C303}" srcOrd="1" destOrd="0" presId="urn:microsoft.com/office/officeart/2005/8/layout/radial5"/>
    <dgm:cxn modelId="{D9DB84C6-4D13-4D1A-B165-641D1F187082}" type="presParOf" srcId="{4731EA70-1FA8-49F5-A6BF-4AE9CB97C303}" destId="{8D15C70B-27DC-4BC4-8B54-1A6B8CC1DBC1}" srcOrd="0" destOrd="0" presId="urn:microsoft.com/office/officeart/2005/8/layout/radial5"/>
    <dgm:cxn modelId="{F6F8CC8A-BF8F-4336-9821-8E406C055243}" type="presParOf" srcId="{8B82EA68-B59A-424E-9756-C221A13DB47F}" destId="{E2EC1D87-F728-458A-8AB1-7A3D78F9D25E}" srcOrd="2" destOrd="0" presId="urn:microsoft.com/office/officeart/2005/8/layout/radial5"/>
    <dgm:cxn modelId="{06758F8A-C593-4194-8231-4C679EC30D12}" type="presParOf" srcId="{8B82EA68-B59A-424E-9756-C221A13DB47F}" destId="{A0E222DD-64BD-4A89-BBB9-2B80D8318D4A}" srcOrd="3" destOrd="0" presId="urn:microsoft.com/office/officeart/2005/8/layout/radial5"/>
    <dgm:cxn modelId="{8E59F2D4-EE4E-4BC4-A910-73F0686E786E}" type="presParOf" srcId="{A0E222DD-64BD-4A89-BBB9-2B80D8318D4A}" destId="{839DF450-14DD-4280-9AEE-DA73938E9B9D}" srcOrd="0" destOrd="0" presId="urn:microsoft.com/office/officeart/2005/8/layout/radial5"/>
    <dgm:cxn modelId="{A3C165B0-4D02-4CC8-9058-7F47AB4D7B47}" type="presParOf" srcId="{8B82EA68-B59A-424E-9756-C221A13DB47F}" destId="{73BC26A8-8D0F-45E6-9E3B-37EADD227262}" srcOrd="4" destOrd="0" presId="urn:microsoft.com/office/officeart/2005/8/layout/radial5"/>
    <dgm:cxn modelId="{72B0E116-63DD-4830-BBF8-C68858E38A65}" type="presParOf" srcId="{8B82EA68-B59A-424E-9756-C221A13DB47F}" destId="{06F93DE9-E67A-4CE1-BC6B-5C458B1137B0}" srcOrd="5" destOrd="0" presId="urn:microsoft.com/office/officeart/2005/8/layout/radial5"/>
    <dgm:cxn modelId="{7FD30A5E-4CF6-4BB4-A4C1-E1AA9F6A4536}" type="presParOf" srcId="{06F93DE9-E67A-4CE1-BC6B-5C458B1137B0}" destId="{DA660ED5-C4B7-4208-928A-B8DD66837486}" srcOrd="0" destOrd="0" presId="urn:microsoft.com/office/officeart/2005/8/layout/radial5"/>
    <dgm:cxn modelId="{8171188D-18B4-4A83-8A16-B6545386134C}" type="presParOf" srcId="{8B82EA68-B59A-424E-9756-C221A13DB47F}" destId="{D8B200F5-4D07-49B2-A587-C2FE6CEC49F8}" srcOrd="6" destOrd="0" presId="urn:microsoft.com/office/officeart/2005/8/layout/radial5"/>
    <dgm:cxn modelId="{6ACD7178-252F-4764-8127-F1F104A1AE1D}" type="presParOf" srcId="{8B82EA68-B59A-424E-9756-C221A13DB47F}" destId="{E7EAB10C-E176-4610-B2C6-BE8F83AD0F9B}" srcOrd="7" destOrd="0" presId="urn:microsoft.com/office/officeart/2005/8/layout/radial5"/>
    <dgm:cxn modelId="{D210CB25-F0CD-4EDC-B9BC-5B43F54A16F0}" type="presParOf" srcId="{E7EAB10C-E176-4610-B2C6-BE8F83AD0F9B}" destId="{47F0322C-5978-482D-A409-1280E22C6D82}" srcOrd="0" destOrd="0" presId="urn:microsoft.com/office/officeart/2005/8/layout/radial5"/>
    <dgm:cxn modelId="{2AA71684-BD56-4ED9-AB4D-DA24F8597E9F}" type="presParOf" srcId="{8B82EA68-B59A-424E-9756-C221A13DB47F}" destId="{FFE63D16-C443-42C8-BB30-4CA61876A647}" srcOrd="8" destOrd="0" presId="urn:microsoft.com/office/officeart/2005/8/layout/radial5"/>
    <dgm:cxn modelId="{2F75C286-2444-42B5-A88B-9EC043FFF1AC}" type="presParOf" srcId="{8B82EA68-B59A-424E-9756-C221A13DB47F}" destId="{FA950D33-9BD9-4D37-A533-789F5554AFB5}" srcOrd="9" destOrd="0" presId="urn:microsoft.com/office/officeart/2005/8/layout/radial5"/>
    <dgm:cxn modelId="{0EB3334C-A729-4C4D-8557-5D69C05CA592}" type="presParOf" srcId="{FA950D33-9BD9-4D37-A533-789F5554AFB5}" destId="{F326903B-AF5C-41D9-A950-9DE60C069BDF}" srcOrd="0" destOrd="0" presId="urn:microsoft.com/office/officeart/2005/8/layout/radial5"/>
    <dgm:cxn modelId="{0AD65998-EFC6-49DA-98BF-AAE970479005}" type="presParOf" srcId="{8B82EA68-B59A-424E-9756-C221A13DB47F}" destId="{EB1C3899-7B42-47CD-912B-DD035472498D}" srcOrd="10" destOrd="0" presId="urn:microsoft.com/office/officeart/2005/8/layout/radial5"/>
    <dgm:cxn modelId="{AC8AAE09-251B-402A-9CD8-41F220109561}" type="presParOf" srcId="{8B82EA68-B59A-424E-9756-C221A13DB47F}" destId="{2F5553CB-2478-4421-B002-5FA728364A78}" srcOrd="11" destOrd="0" presId="urn:microsoft.com/office/officeart/2005/8/layout/radial5"/>
    <dgm:cxn modelId="{C17B1E68-6ED8-4229-967B-DE58AA06EC05}" type="presParOf" srcId="{2F5553CB-2478-4421-B002-5FA728364A78}" destId="{881BA4B6-6173-4BE7-ACB0-127409627ABA}" srcOrd="0" destOrd="0" presId="urn:microsoft.com/office/officeart/2005/8/layout/radial5"/>
    <dgm:cxn modelId="{C6AC2479-FFAB-4777-AA3C-75BC9B694501}" type="presParOf" srcId="{8B82EA68-B59A-424E-9756-C221A13DB47F}" destId="{FED909B6-8F19-4D98-AAC2-EBEEF4830C2B}" srcOrd="12" destOrd="0" presId="urn:microsoft.com/office/officeart/2005/8/layout/radial5"/>
    <dgm:cxn modelId="{1FB1BACC-FB04-4BC1-ADD2-9577BD659509}" type="presParOf" srcId="{8B82EA68-B59A-424E-9756-C221A13DB47F}" destId="{A0B7EB92-DF16-476D-BB87-6C0D26E26F61}" srcOrd="13" destOrd="0" presId="urn:microsoft.com/office/officeart/2005/8/layout/radial5"/>
    <dgm:cxn modelId="{289A566F-7B20-4B2E-9258-4118CB2831A9}" type="presParOf" srcId="{A0B7EB92-DF16-476D-BB87-6C0D26E26F61}" destId="{E3A5A4EE-729B-477E-AEA8-7FC61FA6B941}" srcOrd="0" destOrd="0" presId="urn:microsoft.com/office/officeart/2005/8/layout/radial5"/>
    <dgm:cxn modelId="{89C90E07-00FE-4366-9F85-36FB4BCFCCBE}" type="presParOf" srcId="{8B82EA68-B59A-424E-9756-C221A13DB47F}" destId="{69EA0517-EDCB-4CEB-899F-D56DCF7B4404}" srcOrd="14" destOrd="0" presId="urn:microsoft.com/office/officeart/2005/8/layout/radial5"/>
    <dgm:cxn modelId="{42E2771C-24A6-4042-A9C8-50337F8EB034}" type="presParOf" srcId="{8B82EA68-B59A-424E-9756-C221A13DB47F}" destId="{7A035AEB-3A20-4DC3-9A60-032AB2743B03}" srcOrd="15" destOrd="0" presId="urn:microsoft.com/office/officeart/2005/8/layout/radial5"/>
    <dgm:cxn modelId="{41ABC234-B4C8-4396-BE93-D04331AEF33A}" type="presParOf" srcId="{7A035AEB-3A20-4DC3-9A60-032AB2743B03}" destId="{4273F29E-B93C-44D6-A671-FCDC77ED9BA3}" srcOrd="0" destOrd="0" presId="urn:microsoft.com/office/officeart/2005/8/layout/radial5"/>
    <dgm:cxn modelId="{FE87E274-3CEB-45BE-B8AA-4CAF493122A6}" type="presParOf" srcId="{8B82EA68-B59A-424E-9756-C221A13DB47F}" destId="{83F11675-07D9-406F-853D-13FD28BBB805}" srcOrd="16" destOrd="0" presId="urn:microsoft.com/office/officeart/2005/8/layout/radial5"/>
    <dgm:cxn modelId="{1C2A2CBC-8848-4AF9-BD89-F0EED988037D}" type="presParOf" srcId="{8B82EA68-B59A-424E-9756-C221A13DB47F}" destId="{DF27FC25-052B-426A-9E06-117E992234F6}" srcOrd="17" destOrd="0" presId="urn:microsoft.com/office/officeart/2005/8/layout/radial5"/>
    <dgm:cxn modelId="{7EC6B234-5376-4083-B53D-06CD54B7225B}" type="presParOf" srcId="{DF27FC25-052B-426A-9E06-117E992234F6}" destId="{53D78D63-5F88-4163-9535-46A64127BD3A}" srcOrd="0" destOrd="0" presId="urn:microsoft.com/office/officeart/2005/8/layout/radial5"/>
    <dgm:cxn modelId="{909C2923-A95D-433A-B110-C0CFFFD3E9A2}" type="presParOf" srcId="{8B82EA68-B59A-424E-9756-C221A13DB47F}" destId="{EDA34655-9131-4731-957F-5382F53A0660}" srcOrd="18" destOrd="0" presId="urn:microsoft.com/office/officeart/2005/8/layout/radial5"/>
    <dgm:cxn modelId="{C444D071-6AF3-4C5C-96E8-E209B63350E5}" type="presParOf" srcId="{8B82EA68-B59A-424E-9756-C221A13DB47F}" destId="{553B84E4-4A31-43DB-B3BF-8E8EF2B79F2D}" srcOrd="19" destOrd="0" presId="urn:microsoft.com/office/officeart/2005/8/layout/radial5"/>
    <dgm:cxn modelId="{93EBD79A-EF9C-4888-8F81-B58E2F594CA7}" type="presParOf" srcId="{553B84E4-4A31-43DB-B3BF-8E8EF2B79F2D}" destId="{C47D9E4B-AD47-4E79-B529-9B264E8F4F6B}" srcOrd="0" destOrd="0" presId="urn:microsoft.com/office/officeart/2005/8/layout/radial5"/>
    <dgm:cxn modelId="{1F57367A-FD52-4A34-93FD-03CC8DE7A08B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6C79455-F6D5-4927-AB82-98AC9A408712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963488" y="45141"/>
          <a:ext cx="1674629" cy="1180011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021091" y="102744"/>
        <a:ext cx="1559423" cy="1064805"/>
      </dsp:txXfrm>
    </dsp:sp>
    <dsp:sp modelId="{43434E4B-C4FB-4DAC-9533-71DBE9279538}">
      <dsp:nvSpPr>
        <dsp:cNvPr id="0" name=""/>
        <dsp:cNvSpPr/>
      </dsp:nvSpPr>
      <dsp:spPr>
        <a:xfrm>
          <a:off x="3864900" y="46238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889034" y="254648"/>
              </a:moveTo>
              <a:arcTo wR="1816574" hR="1816574" stAng="14357778" swAng="79109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86623" y="510152"/>
          <a:ext cx="1502051" cy="105667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38206" y="561735"/>
        <a:ext cx="1398885" cy="953512"/>
      </dsp:txXfrm>
    </dsp:sp>
    <dsp:sp modelId="{F93ECD45-54D8-465B-A0C2-914295F3C5BD}">
      <dsp:nvSpPr>
        <dsp:cNvPr id="0" name=""/>
        <dsp:cNvSpPr/>
      </dsp:nvSpPr>
      <dsp:spPr>
        <a:xfrm>
          <a:off x="3850681" y="154071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17697" y="70487"/>
              </a:moveTo>
              <a:arcTo wR="1816574" hR="1816574" stAng="17160800" swAng="1156154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6264693" y="1998222"/>
          <a:ext cx="1192143" cy="928927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10039" y="2043568"/>
        <a:ext cx="1101451" cy="838235"/>
      </dsp:txXfrm>
    </dsp:sp>
    <dsp:sp modelId="{DA554C6D-A2BD-4B94-802C-6C55DB9F2BF8}">
      <dsp:nvSpPr>
        <dsp:cNvPr id="0" name=""/>
        <dsp:cNvSpPr/>
      </dsp:nvSpPr>
      <dsp:spPr>
        <a:xfrm>
          <a:off x="3929551" y="-3875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709092" y="3398775"/>
              </a:moveTo>
              <a:arcTo wR="1816574" hR="1816574" stAng="3634362" swAng="91466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101984" y="3222358"/>
          <a:ext cx="1336158" cy="816621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141848" y="3262222"/>
        <a:ext cx="1256430" cy="736893"/>
      </dsp:txXfrm>
    </dsp:sp>
    <dsp:sp modelId="{2C814299-90FC-466A-8C27-58BBE7C3AD9B}">
      <dsp:nvSpPr>
        <dsp:cNvPr id="0" name=""/>
        <dsp:cNvSpPr/>
      </dsp:nvSpPr>
      <dsp:spPr>
        <a:xfrm>
          <a:off x="3571357" y="40636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602081" y="3620442"/>
              </a:moveTo>
              <a:arcTo wR="1816574" hR="1816574" stAng="5806864" swAng="98437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327007" y="3476732"/>
          <a:ext cx="1192143" cy="872612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69604" y="3519329"/>
        <a:ext cx="1106949" cy="787418"/>
      </dsp:txXfrm>
    </dsp:sp>
    <dsp:sp modelId="{191E1915-7B43-453A-9B3B-8BE365BAB7F0}">
      <dsp:nvSpPr>
        <dsp:cNvPr id="0" name=""/>
        <dsp:cNvSpPr/>
      </dsp:nvSpPr>
      <dsp:spPr>
        <a:xfrm>
          <a:off x="665840" y="37444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487325" y="3504780"/>
              </a:moveTo>
              <a:arcTo wR="1816574" hR="1816574" stAng="4099879" swAng="110836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368160" y="3237094"/>
          <a:ext cx="1316676" cy="76826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405664" y="3274598"/>
        <a:ext cx="1241668" cy="693260"/>
      </dsp:txXfrm>
    </dsp:sp>
    <dsp:sp modelId="{B61698C4-7017-4D89-87F7-56075D701F9E}">
      <dsp:nvSpPr>
        <dsp:cNvPr id="0" name=""/>
        <dsp:cNvSpPr/>
      </dsp:nvSpPr>
      <dsp:spPr>
        <a:xfrm>
          <a:off x="227476" y="-37778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378208" y="3579464"/>
              </a:moveTo>
              <a:arcTo wR="1816574" hR="1816574" stAng="6237850" swAng="106920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288029" y="1998224"/>
          <a:ext cx="1149809" cy="879503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0963" y="2041158"/>
        <a:ext cx="1063941" cy="793635"/>
      </dsp:txXfrm>
    </dsp:sp>
    <dsp:sp modelId="{37B34B6A-4DCE-4DE3-951A-2EF6B41DAEEC}">
      <dsp:nvSpPr>
        <dsp:cNvPr id="0" name=""/>
        <dsp:cNvSpPr/>
      </dsp:nvSpPr>
      <dsp:spPr>
        <a:xfrm>
          <a:off x="253910" y="1530862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757195" y="340885"/>
              </a:moveTo>
              <a:arcTo wR="1816574" hR="1816574" stAng="14059553" swAng="117055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13809" y="672581"/>
          <a:ext cx="1439905" cy="884804"/>
        </a:xfrm>
        <a:prstGeom prst="roundRect">
          <a:avLst/>
        </a:prstGeom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257002" y="715774"/>
        <a:ext cx="1353519" cy="798418"/>
      </dsp:txXfrm>
    </dsp:sp>
    <dsp:sp modelId="{6B2E63ED-B4B9-4312-8B34-C6298E61E31E}">
      <dsp:nvSpPr>
        <dsp:cNvPr id="0" name=""/>
        <dsp:cNvSpPr/>
      </dsp:nvSpPr>
      <dsp:spPr>
        <a:xfrm>
          <a:off x="78133" y="640797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09785" y="68236"/>
              </a:moveTo>
              <a:arcTo wR="1816574" hR="1816574" stAng="17145233" swAng="915950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924891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9356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410745">
          <a:off x="1235382" y="2120123"/>
          <a:ext cx="32305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053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144009" y="3466879"/>
          <a:ext cx="3195046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76047" y="3498917"/>
        <a:ext cx="3130970" cy="592221"/>
      </dsp:txXfrm>
    </dsp:sp>
    <dsp:sp modelId="{0999DAA6-78E7-4C62-AD9F-BB89E1F317A5}">
      <dsp:nvSpPr>
        <dsp:cNvPr id="0" name=""/>
        <dsp:cNvSpPr/>
      </dsp:nvSpPr>
      <dsp:spPr>
        <a:xfrm rot="1981715">
          <a:off x="4488051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3930602" y="983679"/>
          <a:ext cx="3089234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970748" y="1023825"/>
        <a:ext cx="3008942" cy="742093"/>
      </dsp:txXfrm>
    </dsp:sp>
    <dsp:sp modelId="{BF1427F8-47F7-429E-8B9A-D7AD3446727D}">
      <dsp:nvSpPr>
        <dsp:cNvPr id="0" name=""/>
        <dsp:cNvSpPr/>
      </dsp:nvSpPr>
      <dsp:spPr>
        <a:xfrm rot="9136716">
          <a:off x="2515659" y="967999"/>
          <a:ext cx="8368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821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11122" y="1162632"/>
          <a:ext cx="2452514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48385" y="1199895"/>
        <a:ext cx="2377988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48268" y="1241947"/>
          <a:ext cx="1715830" cy="1798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kern="1200" dirty="0"/>
        </a:p>
      </dsp:txBody>
      <dsp:txXfrm>
        <a:off x="3899545" y="1505318"/>
        <a:ext cx="1213276" cy="1271666"/>
      </dsp:txXfrm>
    </dsp:sp>
    <dsp:sp modelId="{4731EA70-1FA8-49F5-A6BF-4AE9CB97C303}">
      <dsp:nvSpPr>
        <dsp:cNvPr id="0" name=""/>
        <dsp:cNvSpPr/>
      </dsp:nvSpPr>
      <dsp:spPr>
        <a:xfrm rot="16260366">
          <a:off x="4411503" y="864570"/>
          <a:ext cx="2282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45143" y="966274"/>
        <a:ext cx="159791" cy="202403"/>
      </dsp:txXfrm>
    </dsp:sp>
    <dsp:sp modelId="{E2EC1D87-F728-458A-8AB1-7A3D78F9D25E}">
      <dsp:nvSpPr>
        <dsp:cNvPr id="0" name=""/>
        <dsp:cNvSpPr/>
      </dsp:nvSpPr>
      <dsp:spPr>
        <a:xfrm>
          <a:off x="4139633" y="17782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55874" y="134023"/>
        <a:ext cx="561259" cy="561259"/>
      </dsp:txXfrm>
    </dsp:sp>
    <dsp:sp modelId="{A0E222DD-64BD-4A89-BBB9-2B80D8318D4A}">
      <dsp:nvSpPr>
        <dsp:cNvPr id="0" name=""/>
        <dsp:cNvSpPr/>
      </dsp:nvSpPr>
      <dsp:spPr>
        <a:xfrm rot="18342319">
          <a:off x="5030543" y="1076196"/>
          <a:ext cx="23962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45509" y="1172852"/>
        <a:ext cx="167739" cy="202403"/>
      </dsp:txXfrm>
    </dsp:sp>
    <dsp:sp modelId="{73BC26A8-8D0F-45E6-9E3B-37EADD227262}">
      <dsp:nvSpPr>
        <dsp:cNvPr id="0" name=""/>
        <dsp:cNvSpPr/>
      </dsp:nvSpPr>
      <dsp:spPr>
        <a:xfrm>
          <a:off x="5120999" y="336647"/>
          <a:ext cx="793741" cy="7937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237240" y="452888"/>
        <a:ext cx="561259" cy="561259"/>
      </dsp:txXfrm>
    </dsp:sp>
    <dsp:sp modelId="{06F93DE9-E67A-4CE1-BC6B-5C458B1137B0}">
      <dsp:nvSpPr>
        <dsp:cNvPr id="0" name=""/>
        <dsp:cNvSpPr/>
      </dsp:nvSpPr>
      <dsp:spPr>
        <a:xfrm rot="20430380">
          <a:off x="5406923" y="1610708"/>
          <a:ext cx="2424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09008" y="1690313"/>
        <a:ext cx="169731" cy="202403"/>
      </dsp:txXfrm>
    </dsp:sp>
    <dsp:sp modelId="{D8B200F5-4D07-49B2-A587-C2FE6CEC49F8}">
      <dsp:nvSpPr>
        <dsp:cNvPr id="0" name=""/>
        <dsp:cNvSpPr/>
      </dsp:nvSpPr>
      <dsp:spPr>
        <a:xfrm>
          <a:off x="5727517" y="1171447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843758" y="1287688"/>
        <a:ext cx="561259" cy="561259"/>
      </dsp:txXfrm>
    </dsp:sp>
    <dsp:sp modelId="{E7EAB10C-E176-4610-B2C6-BE8F83AD0F9B}">
      <dsp:nvSpPr>
        <dsp:cNvPr id="0" name=""/>
        <dsp:cNvSpPr/>
      </dsp:nvSpPr>
      <dsp:spPr>
        <a:xfrm rot="950221">
          <a:off x="5419857" y="2263565"/>
          <a:ext cx="22492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21138" y="2321826"/>
        <a:ext cx="157446" cy="202403"/>
      </dsp:txXfrm>
    </dsp:sp>
    <dsp:sp modelId="{FFE63D16-C443-42C8-BB30-4CA61876A647}">
      <dsp:nvSpPr>
        <dsp:cNvPr id="0" name=""/>
        <dsp:cNvSpPr/>
      </dsp:nvSpPr>
      <dsp:spPr>
        <a:xfrm>
          <a:off x="5727517" y="2203316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843758" y="2319557"/>
        <a:ext cx="561259" cy="561259"/>
      </dsp:txXfrm>
    </dsp:sp>
    <dsp:sp modelId="{FA950D33-9BD9-4D37-A533-789F5554AFB5}">
      <dsp:nvSpPr>
        <dsp:cNvPr id="0" name=""/>
        <dsp:cNvSpPr/>
      </dsp:nvSpPr>
      <dsp:spPr>
        <a:xfrm rot="3118628">
          <a:off x="5062236" y="2806531"/>
          <a:ext cx="192228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73309" y="2851285"/>
        <a:ext cx="134560" cy="202403"/>
      </dsp:txXfrm>
    </dsp:sp>
    <dsp:sp modelId="{EB1C3899-7B42-47CD-912B-DD035472498D}">
      <dsp:nvSpPr>
        <dsp:cNvPr id="0" name=""/>
        <dsp:cNvSpPr/>
      </dsp:nvSpPr>
      <dsp:spPr>
        <a:xfrm>
          <a:off x="5120999" y="3038116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237240" y="3154357"/>
        <a:ext cx="561259" cy="561259"/>
      </dsp:txXfrm>
    </dsp:sp>
    <dsp:sp modelId="{2F5553CB-2478-4421-B002-5FA728364A78}">
      <dsp:nvSpPr>
        <dsp:cNvPr id="0" name=""/>
        <dsp:cNvSpPr/>
      </dsp:nvSpPr>
      <dsp:spPr>
        <a:xfrm rot="5335375">
          <a:off x="4441990" y="3025194"/>
          <a:ext cx="167970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66712" y="3067471"/>
        <a:ext cx="117579" cy="202403"/>
      </dsp:txXfrm>
    </dsp:sp>
    <dsp:sp modelId="{FED909B6-8F19-4D98-AAC2-EBEEF4830C2B}">
      <dsp:nvSpPr>
        <dsp:cNvPr id="0" name=""/>
        <dsp:cNvSpPr/>
      </dsp:nvSpPr>
      <dsp:spPr>
        <a:xfrm>
          <a:off x="4139633" y="3356981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55874" y="3473222"/>
        <a:ext cx="561259" cy="561259"/>
      </dsp:txXfrm>
    </dsp:sp>
    <dsp:sp modelId="{A0B7EB92-DF16-476D-BB87-6C0D26E26F61}">
      <dsp:nvSpPr>
        <dsp:cNvPr id="0" name=""/>
        <dsp:cNvSpPr/>
      </dsp:nvSpPr>
      <dsp:spPr>
        <a:xfrm rot="7579087">
          <a:off x="3803191" y="2811743"/>
          <a:ext cx="17216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44312" y="2858402"/>
        <a:ext cx="120518" cy="202403"/>
      </dsp:txXfrm>
    </dsp:sp>
    <dsp:sp modelId="{69EA0517-EDCB-4CEB-899F-D56DCF7B4404}">
      <dsp:nvSpPr>
        <dsp:cNvPr id="0" name=""/>
        <dsp:cNvSpPr/>
      </dsp:nvSpPr>
      <dsp:spPr>
        <a:xfrm>
          <a:off x="3158267" y="3038116"/>
          <a:ext cx="793741" cy="793741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274508" y="3154357"/>
        <a:ext cx="561259" cy="561259"/>
      </dsp:txXfrm>
    </dsp:sp>
    <dsp:sp modelId="{7A035AEB-3A20-4DC3-9A60-032AB2743B03}">
      <dsp:nvSpPr>
        <dsp:cNvPr id="0" name=""/>
        <dsp:cNvSpPr/>
      </dsp:nvSpPr>
      <dsp:spPr>
        <a:xfrm rot="9814743">
          <a:off x="3413095" y="2266052"/>
          <a:ext cx="19393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0089" y="2325296"/>
        <a:ext cx="135756" cy="202403"/>
      </dsp:txXfrm>
    </dsp:sp>
    <dsp:sp modelId="{83F11675-07D9-406F-853D-13FD28BBB805}">
      <dsp:nvSpPr>
        <dsp:cNvPr id="0" name=""/>
        <dsp:cNvSpPr/>
      </dsp:nvSpPr>
      <dsp:spPr>
        <a:xfrm>
          <a:off x="2551749" y="2203316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67990" y="2319557"/>
        <a:ext cx="561259" cy="561259"/>
      </dsp:txXfrm>
    </dsp:sp>
    <dsp:sp modelId="{DF27FC25-052B-426A-9E06-117E992234F6}">
      <dsp:nvSpPr>
        <dsp:cNvPr id="0" name=""/>
        <dsp:cNvSpPr/>
      </dsp:nvSpPr>
      <dsp:spPr>
        <a:xfrm rot="12011539">
          <a:off x="3408471" y="1607769"/>
          <a:ext cx="212081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0140" y="1686218"/>
        <a:ext cx="148457" cy="202403"/>
      </dsp:txXfrm>
    </dsp:sp>
    <dsp:sp modelId="{EDA34655-9131-4731-957F-5382F53A0660}">
      <dsp:nvSpPr>
        <dsp:cNvPr id="0" name=""/>
        <dsp:cNvSpPr/>
      </dsp:nvSpPr>
      <dsp:spPr>
        <a:xfrm>
          <a:off x="2551749" y="1171447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67990" y="1287688"/>
        <a:ext cx="561259" cy="561259"/>
      </dsp:txXfrm>
    </dsp:sp>
    <dsp:sp modelId="{553B84E4-4A31-43DB-B3BF-8E8EF2B79F2D}">
      <dsp:nvSpPr>
        <dsp:cNvPr id="0" name=""/>
        <dsp:cNvSpPr/>
      </dsp:nvSpPr>
      <dsp:spPr>
        <a:xfrm rot="14157341">
          <a:off x="3787025" y="1071345"/>
          <a:ext cx="22063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38649" y="1166237"/>
        <a:ext cx="154447" cy="202403"/>
      </dsp:txXfrm>
    </dsp:sp>
    <dsp:sp modelId="{E0AC84DD-2093-416F-85DE-E547FE520660}">
      <dsp:nvSpPr>
        <dsp:cNvPr id="0" name=""/>
        <dsp:cNvSpPr/>
      </dsp:nvSpPr>
      <dsp:spPr>
        <a:xfrm>
          <a:off x="3158267" y="336647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274508" y="452888"/>
        <a:ext cx="561259" cy="5612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0.27147</cdr:x>
      <cdr:y>0.14971</cdr:y>
    </cdr:from>
    <cdr:to>
      <cdr:x>0.43603</cdr:x>
      <cdr:y>0.22823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2234076" y="355744"/>
          <a:ext cx="1354252" cy="186581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0.43603</cdr:x>
      <cdr:y>0.15211</cdr:y>
    </cdr:from>
    <cdr:to>
      <cdr:x>0.60105</cdr:x>
      <cdr:y>0.17169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3588328" y="361454"/>
          <a:ext cx="1358109" cy="4651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0.22526</cdr:x>
      <cdr:y>0.09144</cdr:y>
    </cdr:from>
    <cdr:to>
      <cdr:x>0.31499</cdr:x>
      <cdr:y>0.17893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53787" y="217281"/>
          <a:ext cx="738442" cy="207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9 733,1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0.39381</cdr:x>
      <cdr:y>0.0303</cdr:y>
    </cdr:from>
    <cdr:to>
      <cdr:x>0.49007</cdr:x>
      <cdr:y>0.11779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240926" y="72007"/>
          <a:ext cx="792124" cy="207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10 817,4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0.56806</cdr:x>
      <cdr:y>0.0303</cdr:y>
    </cdr:from>
    <cdr:to>
      <cdr:x>0.66228</cdr:x>
      <cdr:y>0.11779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674910" y="72007"/>
          <a:ext cx="775376" cy="207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10 660,8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0.13811</cdr:y>
    </cdr:from>
    <cdr:to>
      <cdr:x>0.2285</cdr:x>
      <cdr:y>0.23273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358541"/>
          <a:ext cx="683121" cy="2456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/>
          <a:r>
            <a:rPr lang="ru-RU" sz="1000" dirty="0">
              <a:solidFill>
                <a:prstClr val="black"/>
              </a:solidFill>
              <a:latin typeface="Arial Narrow" panose="020B0606020202030204" pitchFamily="34" charset="0"/>
            </a:rPr>
            <a:t>м</a:t>
          </a:r>
          <a:r>
            <a:rPr lang="ru-RU" sz="1000" dirty="0" smtClean="0">
              <a:solidFill>
                <a:prstClr val="black"/>
              </a:solidFill>
              <a:latin typeface="Arial Narrow" panose="020B0606020202030204" pitchFamily="34" charset="0"/>
            </a:rPr>
            <a:t>лн. руб</a:t>
          </a:r>
          <a:r>
            <a:rPr lang="ru-RU" sz="1200" dirty="0" smtClean="0">
              <a:solidFill>
                <a:prstClr val="black"/>
              </a:solidFill>
              <a:latin typeface="Arial Narrow" panose="020B0606020202030204" pitchFamily="34" charset="0"/>
            </a:rPr>
            <a:t>.</a:t>
          </a:r>
          <a:endParaRPr lang="ru-RU" sz="1200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0.29361</cdr:x>
      <cdr:y>0.23558</cdr:y>
    </cdr:from>
    <cdr:to>
      <cdr:x>0.30737</cdr:x>
      <cdr:y>0.28187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04256" y="549731"/>
          <a:ext cx="107989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0.45877</cdr:x>
      <cdr:y>0.20473</cdr:y>
    </cdr:from>
    <cdr:to>
      <cdr:x>0.47253</cdr:x>
      <cdr:y>0.25101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00400" y="477723"/>
          <a:ext cx="107989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0.62392</cdr:x>
      <cdr:y>0.20473</cdr:y>
    </cdr:from>
    <cdr:to>
      <cdr:x>0.63768</cdr:x>
      <cdr:y>0.25101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4896544" y="477723"/>
          <a:ext cx="107988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0.30737</cdr:x>
      <cdr:y>0.22787</cdr:y>
    </cdr:from>
    <cdr:to>
      <cdr:x>0.45877</cdr:x>
      <cdr:y>0.25873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412245" y="531723"/>
          <a:ext cx="1188155" cy="7200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0.47253</cdr:x>
      <cdr:y>0.22787</cdr:y>
    </cdr:from>
    <cdr:to>
      <cdr:x>0.62392</cdr:x>
      <cdr:y>0.22787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3708389" y="531723"/>
          <a:ext cx="1188155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0.26608</cdr:x>
      <cdr:y>0.08129</cdr:y>
    </cdr:from>
    <cdr:to>
      <cdr:x>0.35782</cdr:x>
      <cdr:y>0.17386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088196" y="189689"/>
          <a:ext cx="720000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9 899,3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0.42207</cdr:x>
      <cdr:y>0.08129</cdr:y>
    </cdr:from>
    <cdr:to>
      <cdr:x>0.5184</cdr:x>
      <cdr:y>0.17386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312368" y="189691"/>
          <a:ext cx="756000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11 209,5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0.58722</cdr:x>
      <cdr:y>0.08129</cdr:y>
    </cdr:from>
    <cdr:to>
      <cdr:x>0.68355</cdr:x>
      <cdr:y>0.17386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608512" y="189691"/>
          <a:ext cx="756000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11 058,1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0.27143</cdr:x>
      <cdr:y>0.20661</cdr:y>
    </cdr:from>
    <cdr:to>
      <cdr:x>0.29286</cdr:x>
      <cdr:y>0.25499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8" y="461204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0.1405</cdr:y>
    </cdr:from>
    <cdr:to>
      <cdr:x>0.52143</cdr:x>
      <cdr:y>0.18888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0" y="313630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0.29286</cdr:x>
      <cdr:y>0.16469</cdr:y>
    </cdr:from>
    <cdr:to>
      <cdr:x>0.5</cdr:x>
      <cdr:y>0.2308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58" y="367630"/>
          <a:ext cx="1044122" cy="14757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0.21429</cdr:x>
      <cdr:y>0.09677</cdr:y>
    </cdr:from>
    <cdr:to>
      <cdr:x>0.3357</cdr:x>
      <cdr:y>0.19354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21" y="216024"/>
          <a:ext cx="612000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5883,2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0.44286</cdr:x>
      <cdr:y>0.01384</cdr:y>
    </cdr:from>
    <cdr:to>
      <cdr:x>0.56428</cdr:x>
      <cdr:y>0.1106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232263" y="30892"/>
          <a:ext cx="612000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6679,6</a:t>
          </a:r>
        </a:p>
      </cdr:txBody>
    </cdr:sp>
  </cdr:relSizeAnchor>
  <cdr:relSizeAnchor xmlns:cdr="http://schemas.openxmlformats.org/drawingml/2006/chartDrawing">
    <cdr:from>
      <cdr:x>0.68571</cdr:x>
      <cdr:y>0.06452</cdr:y>
    </cdr:from>
    <cdr:to>
      <cdr:x>0.70714</cdr:x>
      <cdr:y>0.1129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4401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 smtClean="0">
              <a:solidFill>
                <a:prstClr val="black"/>
              </a:solidFill>
              <a:latin typeface="Arial Narrow" panose="020B0606020202030204" pitchFamily="34" charset="0"/>
            </a:rPr>
            <a:t>  </a:t>
          </a:r>
          <a:r>
            <a:rPr lang="ru-RU" sz="1100" dirty="0" smtClean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  <a:endParaRPr lang="ru-RU" sz="1100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0.26389</cdr:x>
      <cdr:y>0.28302</cdr:y>
    </cdr:from>
    <cdr:to>
      <cdr:x>0.28472</cdr:x>
      <cdr:y>0.32075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1" y="810090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0.13208</cdr:y>
    </cdr:from>
    <cdr:to>
      <cdr:x>0.52083</cdr:x>
      <cdr:y>0.16981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92287" y="378042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0.28472</cdr:x>
      <cdr:y>0.15094</cdr:y>
    </cdr:from>
    <cdr:to>
      <cdr:x>0.5</cdr:x>
      <cdr:y>0.30188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51" y="432042"/>
          <a:ext cx="1116136" cy="43204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0.22222</cdr:x>
      <cdr:y>0.18239</cdr:y>
    </cdr:from>
    <cdr:to>
      <cdr:x>0.34026</cdr:x>
      <cdr:y>0.25785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7" y="522058"/>
          <a:ext cx="612000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348,2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0.45833</cdr:x>
      <cdr:y>0.03472</cdr:y>
    </cdr:from>
    <cdr:to>
      <cdr:x>0.57638</cdr:x>
      <cdr:y>0.1288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76263" y="99382"/>
          <a:ext cx="612039" cy="2692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450,1</a:t>
          </a:r>
        </a:p>
      </cdr:txBody>
    </cdr:sp>
  </cdr:relSizeAnchor>
  <cdr:relSizeAnchor xmlns:cdr="http://schemas.openxmlformats.org/drawingml/2006/chartDrawing">
    <cdr:from>
      <cdr:x>0.71622</cdr:x>
      <cdr:y>0.19608</cdr:y>
    </cdr:from>
    <cdr:to>
      <cdr:x>0.73011</cdr:x>
      <cdr:y>0.22123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713297" y="561243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0.27143</cdr:x>
      <cdr:y>0.6129</cdr:y>
    </cdr:from>
    <cdr:to>
      <cdr:x>0.29286</cdr:x>
      <cdr:y>0.66128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3" y="1368152"/>
          <a:ext cx="108020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0.16129</cdr:y>
    </cdr:from>
    <cdr:to>
      <cdr:x>0.52143</cdr:x>
      <cdr:y>0.20967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1" y="360040"/>
          <a:ext cx="108019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0.29286</cdr:x>
      <cdr:y>0.18548</cdr:y>
    </cdr:from>
    <cdr:to>
      <cdr:x>0.5</cdr:x>
      <cdr:y>0.63709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73" y="414038"/>
          <a:ext cx="1044108" cy="100811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</cdr:x>
      <cdr:y>0.45161</cdr:y>
    </cdr:from>
    <cdr:to>
      <cdr:x>0.32141</cdr:x>
      <cdr:y>0.54838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08113" y="1008112"/>
          <a:ext cx="611974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30,4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0.44286</cdr:x>
      <cdr:y>0.04839</cdr:y>
    </cdr:from>
    <cdr:to>
      <cdr:x>0.56428</cdr:x>
      <cdr:y>0.14516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232249" y="108024"/>
          <a:ext cx="612025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140,0</a:t>
          </a:r>
        </a:p>
      </cdr:txBody>
    </cdr:sp>
  </cdr:relSizeAnchor>
  <cdr:relSizeAnchor xmlns:cdr="http://schemas.openxmlformats.org/drawingml/2006/chartDrawing">
    <cdr:from>
      <cdr:x>0.68571</cdr:x>
      <cdr:y>0.06452</cdr:y>
    </cdr:from>
    <cdr:to>
      <cdr:x>0.70714</cdr:x>
      <cdr:y>0.1129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4401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 smtClean="0">
              <a:solidFill>
                <a:prstClr val="black"/>
              </a:solidFill>
              <a:latin typeface="Arial Narrow" panose="020B0606020202030204" pitchFamily="34" charset="0"/>
            </a:rPr>
            <a:t>  </a:t>
          </a:r>
          <a:r>
            <a:rPr lang="ru-RU" sz="1100" dirty="0" smtClean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  <a:endParaRPr lang="ru-RU" sz="1100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0.26365</cdr:x>
      <cdr:y>0.13577</cdr:y>
    </cdr:from>
    <cdr:to>
      <cdr:x>0.4975</cdr:x>
      <cdr:y>0.25063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10" idx="5"/>
        </cdr:cNvCxnSpPr>
      </cdr:nvCxnSpPr>
      <cdr:spPr>
        <a:xfrm xmlns:a="http://schemas.openxmlformats.org/drawingml/2006/main" flipV="1">
          <a:off x="1368228" y="370585"/>
          <a:ext cx="1213579" cy="31348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0.24976</cdr:x>
      <cdr:y>0.23744</cdr:y>
    </cdr:from>
    <cdr:to>
      <cdr:x>0.26365</cdr:x>
      <cdr:y>0.26382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296144" y="648072"/>
          <a:ext cx="72084" cy="7200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0.48564</cdr:x>
      <cdr:y>0.07915</cdr:y>
    </cdr:from>
    <cdr:to>
      <cdr:x>0.49953</cdr:x>
      <cdr:y>0.10553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0" y="216024"/>
          <a:ext cx="72083" cy="7200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0.19426</cdr:x>
      <cdr:y>0.13191</cdr:y>
    </cdr:from>
    <cdr:to>
      <cdr:x>0.31913</cdr:x>
      <cdr:y>0.23325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08112" y="360040"/>
          <a:ext cx="648024" cy="276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6</a:t>
          </a:r>
          <a:r>
            <a:rPr lang="en-US" sz="1150" b="1" dirty="0" smtClean="0">
              <a:latin typeface="Arial Narrow" panose="020B0606020202030204" pitchFamily="34" charset="0"/>
            </a:rPr>
            <a:t>25,</a:t>
          </a:r>
          <a:r>
            <a:rPr lang="ru-RU" sz="1150" b="1" dirty="0" smtClean="0">
              <a:latin typeface="Arial Narrow" panose="020B0606020202030204" pitchFamily="34" charset="0"/>
            </a:rPr>
            <a:t>2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0.43014</cdr:x>
      <cdr:y>0.02638</cdr:y>
    </cdr:from>
    <cdr:to>
      <cdr:x>0.55501</cdr:x>
      <cdr:y>0.12772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232248" y="72008"/>
          <a:ext cx="648024" cy="276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744,7</a:t>
          </a:r>
        </a:p>
      </cdr:txBody>
    </cdr:sp>
  </cdr:relSizeAnchor>
  <cdr:relSizeAnchor xmlns:cdr="http://schemas.openxmlformats.org/drawingml/2006/chartDrawing">
    <cdr:from>
      <cdr:x>0.6799</cdr:x>
      <cdr:y>0.06338</cdr:y>
    </cdr:from>
    <cdr:to>
      <cdr:x>0.69377</cdr:x>
      <cdr:y>0.08976</cdr:y>
    </cdr:to>
    <cdr:sp macro="" textlink="">
      <cdr:nvSpPr>
        <cdr:cNvPr id="19" name="Овал 18"/>
        <cdr:cNvSpPr/>
      </cdr:nvSpPr>
      <cdr:spPr>
        <a:xfrm xmlns:a="http://schemas.openxmlformats.org/drawingml/2006/main" flipH="1" flipV="1">
          <a:off x="3528392" y="172998"/>
          <a:ext cx="72007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0" cy="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0.48564</cdr:x>
      <cdr:y>0.13191</cdr:y>
    </cdr:from>
    <cdr:to>
      <cdr:x>0.49953</cdr:x>
      <cdr:y>0.15829</cdr:y>
    </cdr:to>
    <cdr:sp macro="" textlink="">
      <cdr:nvSpPr>
        <cdr:cNvPr id="10" name="Овал 9"/>
        <cdr:cNvSpPr/>
      </cdr:nvSpPr>
      <cdr:spPr>
        <a:xfrm xmlns:a="http://schemas.openxmlformats.org/drawingml/2006/main" flipV="1">
          <a:off x="2520280" y="360040"/>
          <a:ext cx="72083" cy="72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0.71233</cdr:x>
      <cdr:y>0.32106</cdr:y>
    </cdr:from>
    <cdr:to>
      <cdr:x>0.72584</cdr:x>
      <cdr:y>0.34843</cdr:y>
    </cdr:to>
    <cdr:sp macro="" textlink="">
      <cdr:nvSpPr>
        <cdr:cNvPr id="2" name="Овал 1"/>
        <cdr:cNvSpPr/>
      </cdr:nvSpPr>
      <cdr:spPr>
        <a:xfrm xmlns:a="http://schemas.openxmlformats.org/drawingml/2006/main" flipH="1" flipV="1">
          <a:off x="3744416" y="810924"/>
          <a:ext cx="71016" cy="6913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0.27221</cdr:x>
      <cdr:y>0.27273</cdr:y>
    </cdr:from>
    <cdr:to>
      <cdr:x>0.28517</cdr:x>
      <cdr:y>0.30214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512168" y="648072"/>
          <a:ext cx="71996" cy="698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0.50553</cdr:x>
      <cdr:y>0.12121</cdr:y>
    </cdr:from>
    <cdr:to>
      <cdr:x>0.51849</cdr:x>
      <cdr:y>0.15062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808312" y="288032"/>
          <a:ext cx="71995" cy="6988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0.28517</cdr:x>
      <cdr:y>0.13592</cdr:y>
    </cdr:from>
    <cdr:to>
      <cdr:x>0.50553</cdr:x>
      <cdr:y>0.28743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584164" y="322975"/>
          <a:ext cx="1224148" cy="36004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0.22036</cdr:x>
      <cdr:y>0.15152</cdr:y>
    </cdr:from>
    <cdr:to>
      <cdr:x>0.33701</cdr:x>
      <cdr:y>0.26808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224136" y="360040"/>
          <a:ext cx="648016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lvl="0" algn="ctr"/>
          <a:r>
            <a:rPr lang="ru-RU" sz="1200" b="1" dirty="0" smtClean="0">
              <a:solidFill>
                <a:prstClr val="black"/>
              </a:solidFill>
              <a:latin typeface="Arial Narrow" panose="020B0606020202030204" pitchFamily="34" charset="0"/>
            </a:rPr>
            <a:t> 1027,2</a:t>
          </a:r>
          <a:endParaRPr lang="ru-RU" sz="120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0.45368</cdr:x>
      <cdr:y>0</cdr:y>
    </cdr:from>
    <cdr:to>
      <cdr:x>0.57033</cdr:x>
      <cdr:y>0.11657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520280" y="0"/>
          <a:ext cx="648015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1354,3</a:t>
          </a:r>
        </a:p>
      </cdr:txBody>
    </cdr:sp>
  </cdr:relSizeAnchor>
  <cdr:relSizeAnchor xmlns:cdr="http://schemas.openxmlformats.org/drawingml/2006/chartDrawing">
    <cdr:from>
      <cdr:x>0.69996</cdr:x>
      <cdr:y>0.09091</cdr:y>
    </cdr:from>
    <cdr:to>
      <cdr:x>0.71292</cdr:x>
      <cdr:y>0.12641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888432" y="216024"/>
          <a:ext cx="72015" cy="8436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48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8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95372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/>
              <a:t>10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3663" y="568325"/>
            <a:ext cx="7127876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6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/>
              <a:pPr algn="r"/>
              <a:t>15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3663" y="568325"/>
            <a:ext cx="7127876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6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419841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0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F94D-2EF3-4394-8E3F-64F95E2E9391}" type="datetime1">
              <a:rPr lang="ru-RU" smtClean="0"/>
              <a:t>30.05.2019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82006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8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18606"/>
      </p:ext>
    </p:extLst>
  </p:cSld>
  <p:clrMapOvr>
    <a:masterClrMapping/>
  </p:clrMapOvr>
  <p:transition spd="med"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5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1465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44315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23539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61117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79035"/>
      </p:ext>
    </p:extLst>
  </p:cSld>
  <p:clrMapOvr>
    <a:masterClrMapping/>
  </p:clrMapOvr>
  <p:transition spd="med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7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1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81230"/>
      </p:ext>
    </p:extLst>
  </p:cSld>
  <p:clrMapOvr>
    <a:masterClrMapping/>
  </p:clrMapOvr>
  <p:transition spd="med"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3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3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0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9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0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8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2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1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chart" Target="../charts/chart14.xml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6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0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4.xml"/><Relationship Id="rId7" Type="http://schemas.openxmlformats.org/officeDocument/2006/relationships/chart" Target="../charts/chart2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47.xml"/><Relationship Id="rId4" Type="http://schemas.openxmlformats.org/officeDocument/2006/relationships/chart" Target="../charts/char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diagramData" Target="../diagrams/data3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3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emf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4"/>
            <a:ext cx="8291264" cy="324036"/>
          </a:xfrm>
        </p:spPr>
        <p:txBody>
          <a:bodyPr>
            <a:noAutofit/>
          </a:bodyPr>
          <a:lstStyle/>
          <a:p>
            <a:r>
              <a:rPr lang="ru-RU" sz="26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6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6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188056"/>
            <a:ext cx="6097438" cy="504000"/>
          </a:xfrm>
          <a:prstGeom prst="curved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97235" y="134982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040608"/>
            <a:ext cx="1626655" cy="9165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12484" y="134982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40803" cy="3204023"/>
            <a:chOff x="744" y="0"/>
            <a:chExt cx="1950737" cy="422992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716" y="165923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1877242"/>
            <a:ext cx="2268000" cy="231468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00336"/>
            <a:ext cx="2259024" cy="2291594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111488" y="1877242"/>
            <a:ext cx="2619553" cy="2314689"/>
            <a:chOff x="4359579" y="1188957"/>
            <a:chExt cx="1691647" cy="126545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359579" y="1188957"/>
              <a:ext cx="1627712" cy="1258300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509999"/>
            <a:ext cx="8496944" cy="738664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4515966"/>
            <a:ext cx="8208909" cy="475128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2750489"/>
            <a:ext cx="6120000" cy="576000"/>
          </a:xfrm>
          <a:prstGeom prst="curvedUp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91803"/>
              </p:ext>
            </p:extLst>
          </p:nvPr>
        </p:nvGraphicFramePr>
        <p:xfrm>
          <a:off x="178272" y="2597788"/>
          <a:ext cx="8642200" cy="2339942"/>
        </p:xfrm>
        <a:graphic>
          <a:graphicData uri="http://schemas.openxmlformats.org/drawingml/2006/table">
            <a:tbl>
              <a:tblPr/>
              <a:tblGrid>
                <a:gridCol w="3516733"/>
                <a:gridCol w="219717"/>
                <a:gridCol w="915030"/>
                <a:gridCol w="1125268"/>
                <a:gridCol w="914280"/>
                <a:gridCol w="714304"/>
                <a:gridCol w="1236868"/>
              </a:tblGrid>
              <a:tr h="44577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2017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2018 год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2018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 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2017 году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12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2 254,4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2 449,8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2 449,7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+ 195,3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совокупный доход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354,5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365,7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331,5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90,6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- 23,0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348,2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394,6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403,1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102,2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+ 54,9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588,0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728,6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700,5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96,1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+ 112,5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67,4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73,5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76,4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103,9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+ 9,0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8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47,6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37,8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38,1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- 9,5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744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594,2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534,6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558,4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104,5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- 35,8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7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231,3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258,7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106,9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+ 27,4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361832" y="730518"/>
            <a:ext cx="1656184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Собственные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доходы за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2018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год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alt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4 816,4</a:t>
            </a:r>
            <a:r>
              <a:rPr lang="ru-RU" alt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в 2018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37839"/>
              </p:ext>
            </p:extLst>
          </p:nvPr>
        </p:nvGraphicFramePr>
        <p:xfrm>
          <a:off x="1123879" y="519524"/>
          <a:ext cx="6192688" cy="189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453601" y="2283718"/>
            <a:ext cx="1331913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</a:t>
            </a: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altLang="ru-RU" sz="1400" b="1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3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316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11471712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5"/>
            <a:ext cx="8496944" cy="459051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НАЛОГОВЫХ </a:t>
            </a:r>
            <a:r>
              <a:rPr lang="ru-RU" sz="20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доходОВ БЮДЖЕТА ГОРОДА 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217140"/>
              </p:ext>
            </p:extLst>
          </p:nvPr>
        </p:nvGraphicFramePr>
        <p:xfrm>
          <a:off x="323528" y="668039"/>
          <a:ext cx="8640960" cy="417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740352" y="465517"/>
            <a:ext cx="1152128" cy="202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353617" y="3075805"/>
            <a:ext cx="2630298" cy="116226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3419871" y="436911"/>
            <a:ext cx="2376265" cy="1342752"/>
          </a:xfrm>
          <a:prstGeom prst="downArrowCallout">
            <a:avLst>
              <a:gd name="adj1" fmla="val 12084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4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963595"/>
              </p:ext>
            </p:extLst>
          </p:nvPr>
        </p:nvGraphicFramePr>
        <p:xfrm>
          <a:off x="344803" y="252799"/>
          <a:ext cx="2931054" cy="2678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305909" y="331565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108,7%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3615" y="535624"/>
            <a:ext cx="661179" cy="22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14720" y="2167641"/>
            <a:ext cx="661179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Заголовок 1"/>
          <p:cNvSpPr txBox="1">
            <a:spLocks noChangeAspect="1"/>
          </p:cNvSpPr>
          <p:nvPr/>
        </p:nvSpPr>
        <p:spPr>
          <a:xfrm>
            <a:off x="3419872" y="469609"/>
            <a:ext cx="2448272" cy="87800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65"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НАЛОГИ НА СОВОКУПНЫЙ ДОХОД</a:t>
            </a:r>
          </a:p>
        </p:txBody>
      </p:sp>
      <p:sp>
        <p:nvSpPr>
          <p:cNvPr id="49" name="Заголовок 1"/>
          <p:cNvSpPr txBox="1">
            <a:spLocks noChangeAspect="1"/>
          </p:cNvSpPr>
          <p:nvPr/>
        </p:nvSpPr>
        <p:spPr>
          <a:xfrm>
            <a:off x="380003" y="3570753"/>
            <a:ext cx="2535813" cy="68912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 НА ДОХОДЫ ФИЗИЧЕСКИХ ЛИЦ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21276233">
            <a:off x="1206723" y="546546"/>
            <a:ext cx="844284" cy="445969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 rot="10800000">
            <a:off x="6278730" y="3075806"/>
            <a:ext cx="2552843" cy="112180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 txBox="1">
            <a:spLocks noChangeAspect="1"/>
          </p:cNvSpPr>
          <p:nvPr/>
        </p:nvSpPr>
        <p:spPr>
          <a:xfrm>
            <a:off x="6281563" y="3528949"/>
            <a:ext cx="2552842" cy="68912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401926">
            <a:off x="7075940" y="582023"/>
            <a:ext cx="1188423" cy="475067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 rot="21128074">
            <a:off x="4311577" y="2338368"/>
            <a:ext cx="1041045" cy="475067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323534"/>
              </p:ext>
            </p:extLst>
          </p:nvPr>
        </p:nvGraphicFramePr>
        <p:xfrm>
          <a:off x="5995505" y="201042"/>
          <a:ext cx="2891542" cy="2681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Выгнутая вверх стрелка 28"/>
          <p:cNvSpPr/>
          <p:nvPr/>
        </p:nvSpPr>
        <p:spPr>
          <a:xfrm rot="20617038">
            <a:off x="6818152" y="550352"/>
            <a:ext cx="856597" cy="362639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54093" y="314629"/>
            <a:ext cx="684000" cy="24987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123,9%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90099" y="2179370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101,6%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03848" y="2474170"/>
            <a:ext cx="661179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951870"/>
              </p:ext>
            </p:extLst>
          </p:nvPr>
        </p:nvGraphicFramePr>
        <p:xfrm>
          <a:off x="3149213" y="2089370"/>
          <a:ext cx="2989589" cy="2596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Выгнутая вверх стрелка 31"/>
          <p:cNvSpPr/>
          <p:nvPr/>
        </p:nvSpPr>
        <p:spPr>
          <a:xfrm rot="296386">
            <a:off x="4828227" y="2428216"/>
            <a:ext cx="896786" cy="371963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45309" y="2167949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103,2%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01843" y="518618"/>
            <a:ext cx="683123" cy="19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>
            <a:off x="2032023" y="507241"/>
            <a:ext cx="845699" cy="445969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32023" y="290053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21418558">
            <a:off x="3941609" y="2371330"/>
            <a:ext cx="896786" cy="394626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03868" y="2211276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90,6%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Выгнутая вверх стрелка 39"/>
          <p:cNvSpPr/>
          <p:nvPr/>
        </p:nvSpPr>
        <p:spPr>
          <a:xfrm rot="624902">
            <a:off x="7703108" y="460882"/>
            <a:ext cx="812654" cy="339991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670151" y="236788"/>
            <a:ext cx="684000" cy="2001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96,1%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381364" y="3030050"/>
            <a:ext cx="2520280" cy="98640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 rot="10800000">
            <a:off x="6565177" y="3030050"/>
            <a:ext cx="1967259" cy="69382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3491880" y="1224000"/>
            <a:ext cx="2059235" cy="1116009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401803"/>
              </p:ext>
            </p:extLst>
          </p:nvPr>
        </p:nvGraphicFramePr>
        <p:xfrm>
          <a:off x="5952771" y="237053"/>
          <a:ext cx="2913498" cy="269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628783"/>
              </p:ext>
            </p:extLst>
          </p:nvPr>
        </p:nvGraphicFramePr>
        <p:xfrm>
          <a:off x="307705" y="249193"/>
          <a:ext cx="2804691" cy="267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704856"/>
              </p:ext>
            </p:extLst>
          </p:nvPr>
        </p:nvGraphicFramePr>
        <p:xfrm>
          <a:off x="3023828" y="2427734"/>
          <a:ext cx="302697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Выгнутая вверх стрелка 16"/>
          <p:cNvSpPr/>
          <p:nvPr/>
        </p:nvSpPr>
        <p:spPr>
          <a:xfrm rot="19718769">
            <a:off x="6600917" y="728542"/>
            <a:ext cx="911250" cy="351430"/>
          </a:xfrm>
          <a:prstGeom prst="curvedDownArrow">
            <a:avLst>
              <a:gd name="adj1" fmla="val 16611"/>
              <a:gd name="adj2" fmla="val 40277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88233" y="2492602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109,1%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522420" y="1224000"/>
            <a:ext cx="2160240" cy="7043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ГОСПОШЛИНЫ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6372200" y="3191162"/>
            <a:ext cx="2364215" cy="60472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АКЦИЗЫ</a:t>
            </a:r>
            <a:endParaRPr lang="ru-RU" sz="1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309356" y="3163705"/>
            <a:ext cx="2592288" cy="99972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ЛИЦ</a:t>
            </a:r>
            <a:endParaRPr lang="ru-RU" sz="1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3898" y="580730"/>
            <a:ext cx="661179" cy="25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24105" y="2737614"/>
            <a:ext cx="661179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3595" y="568722"/>
            <a:ext cx="661179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 rot="20941122">
            <a:off x="1191422" y="741735"/>
            <a:ext cx="766668" cy="331270"/>
          </a:xfrm>
          <a:prstGeom prst="curvedDownArrow">
            <a:avLst>
              <a:gd name="adj1" fmla="val 16274"/>
              <a:gd name="adj2" fmla="val 50704"/>
              <a:gd name="adj3" fmla="val 5037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63500" y="47273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113,3%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60232" y="409130"/>
            <a:ext cx="684000" cy="2796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169,6%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21150606">
            <a:off x="3938866" y="2717797"/>
            <a:ext cx="782734" cy="31369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630094" y="4920300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5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1391453">
            <a:off x="1931508" y="672706"/>
            <a:ext cx="766668" cy="331270"/>
          </a:xfrm>
          <a:prstGeom prst="curvedDownArrow">
            <a:avLst>
              <a:gd name="adj1" fmla="val 16274"/>
              <a:gd name="adj2" fmla="val 50704"/>
              <a:gd name="adj3" fmla="val 5037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2842" y="40913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102,2%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 rot="21438232">
            <a:off x="4716000" y="2664000"/>
            <a:ext cx="782734" cy="31369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54940" y="2457378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103,9%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1311060">
            <a:off x="7550593" y="449749"/>
            <a:ext cx="842193" cy="357784"/>
          </a:xfrm>
          <a:prstGeom prst="curvedDownArrow">
            <a:avLst>
              <a:gd name="adj1" fmla="val 16611"/>
              <a:gd name="adj2" fmla="val 40277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16981" y="25673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108,1%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7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384943" y="968732"/>
            <a:ext cx="2339185" cy="136529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 rot="10800000">
            <a:off x="6201767" y="3031185"/>
            <a:ext cx="2762720" cy="135445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251515" y="3031186"/>
            <a:ext cx="2780085" cy="141277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405783"/>
              </p:ext>
            </p:extLst>
          </p:nvPr>
        </p:nvGraphicFramePr>
        <p:xfrm>
          <a:off x="6012159" y="245443"/>
          <a:ext cx="295232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365752"/>
              </p:ext>
            </p:extLst>
          </p:nvPr>
        </p:nvGraphicFramePr>
        <p:xfrm>
          <a:off x="251520" y="236749"/>
          <a:ext cx="2809387" cy="267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047882" y="46706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219,0%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78673"/>
              </p:ext>
            </p:extLst>
          </p:nvPr>
        </p:nvGraphicFramePr>
        <p:xfrm>
          <a:off x="3212989" y="2445563"/>
          <a:ext cx="2727163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037262" y="2679392"/>
            <a:ext cx="684000" cy="17738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98,4%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384943" y="1131590"/>
            <a:ext cx="2297539" cy="79208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РЕАЛИЗАЦИИ ИМУЩЕСТВА</a:t>
            </a:r>
          </a:p>
          <a:p>
            <a:pPr>
              <a:lnSpc>
                <a:spcPct val="120000"/>
              </a:lnSpc>
            </a:pP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6149314" y="3507854"/>
            <a:ext cx="2762720" cy="87778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Штрафы, санкции, возмещение ущерба</a:t>
            </a: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251519" y="3414603"/>
            <a:ext cx="2780085" cy="107991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65">
              <a:spcBef>
                <a:spcPts val="0"/>
              </a:spcBef>
            </a:pPr>
            <a:r>
              <a:rPr lang="ru-RU" sz="16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установку и эксплуатацию рекламных конструкций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1514" y="626931"/>
            <a:ext cx="769667" cy="20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95484" y="2826646"/>
            <a:ext cx="648072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40152" y="649893"/>
            <a:ext cx="720080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77730" y="653095"/>
            <a:ext cx="742477" cy="18370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115,9%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18624214">
            <a:off x="901233" y="819940"/>
            <a:ext cx="901003" cy="36822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630094" y="4920300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6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0947678">
            <a:off x="6722227" y="875096"/>
            <a:ext cx="853485" cy="37039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 rot="21391293">
            <a:off x="7531420" y="819798"/>
            <a:ext cx="864607" cy="37039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83126" y="586394"/>
            <a:ext cx="742477" cy="25040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 rot="21391293">
            <a:off x="1749324" y="553356"/>
            <a:ext cx="791468" cy="28032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>
            <a:off x="3970501" y="2879999"/>
            <a:ext cx="817523" cy="37039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rot="21121913">
            <a:off x="4716016" y="2864009"/>
            <a:ext cx="817523" cy="37039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82777" y="2679393"/>
            <a:ext cx="684000" cy="17738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109,3%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59334" y="313603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115,7%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686103" y="2939393"/>
            <a:ext cx="1206377" cy="2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руб.)</a:t>
            </a:r>
          </a:p>
        </p:txBody>
      </p:sp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48475"/>
              </p:ext>
            </p:extLst>
          </p:nvPr>
        </p:nvGraphicFramePr>
        <p:xfrm>
          <a:off x="251520" y="3216384"/>
          <a:ext cx="8548287" cy="1764196"/>
        </p:xfrm>
        <a:graphic>
          <a:graphicData uri="http://schemas.openxmlformats.org/drawingml/2006/table">
            <a:tbl>
              <a:tblPr/>
              <a:tblGrid>
                <a:gridCol w="3534381"/>
                <a:gridCol w="287707"/>
                <a:gridCol w="935048"/>
                <a:gridCol w="1150829"/>
                <a:gridCol w="935048"/>
                <a:gridCol w="717827"/>
                <a:gridCol w="987447"/>
              </a:tblGrid>
              <a:tr h="4674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2017 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2017 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году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3 586 933,5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4 061 319,9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3 967 088,7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97,7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380 155,2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1 595 932,3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1 710 649,9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1 687 950,1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98,7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92 017,8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49 599,2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98 275,6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98 275,6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+ 48 676,4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109 670,9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109 670,9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+ 109 670,9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3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Возврат целевых остатков межбюджетных трансфертов в областной бюджет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- 9 661,4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- 29 758,2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6854864" y="915566"/>
            <a:ext cx="1874394" cy="15080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833 227,1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 МЕЖБЮДЖЕТНЫХ  ТРАНСФЕРТОВ  ГОРОДА  в </a:t>
            </a:r>
            <a:r>
              <a:rPr lang="ru-RU" sz="2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2018 </a:t>
            </a:r>
            <a:r>
              <a:rPr lang="ru-RU" sz="2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030685"/>
              </p:ext>
            </p:extLst>
          </p:nvPr>
        </p:nvGraphicFramePr>
        <p:xfrm>
          <a:off x="323528" y="477496"/>
          <a:ext cx="6264696" cy="260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9314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52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19256" cy="378042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РАСХОДОВ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724587"/>
              </p:ext>
            </p:extLst>
          </p:nvPr>
        </p:nvGraphicFramePr>
        <p:xfrm>
          <a:off x="611560" y="581859"/>
          <a:ext cx="7848000" cy="233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6843394"/>
              </p:ext>
            </p:extLst>
          </p:nvPr>
        </p:nvGraphicFramePr>
        <p:xfrm>
          <a:off x="1619672" y="3075806"/>
          <a:ext cx="583264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339502"/>
            <a:ext cx="1440160" cy="242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7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4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480"/>
            <a:ext cx="8280920" cy="216024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БЮДЖЕТА ГОРОДА в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2018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876153"/>
              </p:ext>
            </p:extLst>
          </p:nvPr>
        </p:nvGraphicFramePr>
        <p:xfrm>
          <a:off x="1075662" y="483520"/>
          <a:ext cx="64800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977004"/>
              </p:ext>
            </p:extLst>
          </p:nvPr>
        </p:nvGraphicFramePr>
        <p:xfrm>
          <a:off x="564703" y="2859782"/>
          <a:ext cx="8064897" cy="220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32"/>
                <a:gridCol w="357831"/>
                <a:gridCol w="902645"/>
                <a:gridCol w="1296872"/>
                <a:gridCol w="896100"/>
                <a:gridCol w="1059026"/>
                <a:gridCol w="1140491"/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Рз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на 2018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2018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2017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747,5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908,6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902,4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+ 154,9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1 113,4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677,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672,2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 441,2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819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1 027,2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1 393,9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1 354,3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97,2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+ 327,1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5 883,2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6 685,0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6 679,6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+ 796,4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348,2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450,2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450,1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+ 101,9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69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Социальная политика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625,2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839,7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744,7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88,7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+ 119,5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30,4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140,0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140,0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 109,6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Другие расходы (03, 06,13)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124,2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115,1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114,8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- 9,4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2571750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 defTabSz="914265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627534"/>
            <a:ext cx="14904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Всего расходов за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год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–</a:t>
            </a:r>
          </a:p>
          <a:p>
            <a:pPr algn="ctr" defTabSz="914265"/>
            <a:r>
              <a:rPr 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11 058,1</a:t>
            </a:r>
            <a:endParaRPr lang="ru-RU" sz="2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  <a:p>
            <a:pPr algn="ctr" defTabSz="914265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68"/>
            <a:ext cx="9361040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образование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2018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249492"/>
            <a:ext cx="1196176" cy="306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5789"/>
              </p:ext>
            </p:extLst>
          </p:nvPr>
        </p:nvGraphicFramePr>
        <p:xfrm>
          <a:off x="251521" y="2931790"/>
          <a:ext cx="8568951" cy="2072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86875"/>
                <a:gridCol w="1234510"/>
                <a:gridCol w="1234510"/>
                <a:gridCol w="1177736"/>
                <a:gridCol w="1146047"/>
                <a:gridCol w="1089273"/>
              </a:tblGrid>
              <a:tr h="460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«Образование»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2017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2018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2018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2017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Дошкольное образование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2 245,6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2 733,6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2 731,8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+ 486,2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Общее</a:t>
                      </a:r>
                      <a:r>
                        <a:rPr lang="ru-RU" sz="1000" b="0" i="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образование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2 761,1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3 033,3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3 030,2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269,1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Дополнительное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образование детей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705,0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+ 25,8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Проф. подготовка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 повышение квалификации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Молодежная политика</a:t>
                      </a:r>
                      <a:r>
                        <a:rPr lang="ru-RU" sz="1000" b="0" i="0" baseline="0" dirty="0" smtClean="0">
                          <a:latin typeface="Arial Narrow" panose="020B0606020202030204" pitchFamily="34" charset="0"/>
                        </a:rPr>
                        <a:t> и оздоровление детей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2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вопросы в области образования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5 883,2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6685,0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6679,6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+ 796,4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94447321"/>
              </p:ext>
            </p:extLst>
          </p:nvPr>
        </p:nvGraphicFramePr>
        <p:xfrm>
          <a:off x="3851919" y="555526"/>
          <a:ext cx="504056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38" name="Picture 2" descr="C:\Users\КОВЕНЕВА.BUDGET\Desktop\школа-20.jpg_Thumbnail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8" y="555526"/>
            <a:ext cx="3350466" cy="223224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9"/>
            <a:ext cx="9361040" cy="459046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культуру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11317514"/>
              </p:ext>
            </p:extLst>
          </p:nvPr>
        </p:nvGraphicFramePr>
        <p:xfrm>
          <a:off x="3707905" y="681540"/>
          <a:ext cx="5184576" cy="286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70" y="411510"/>
            <a:ext cx="1152128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648384"/>
              </p:ext>
            </p:extLst>
          </p:nvPr>
        </p:nvGraphicFramePr>
        <p:xfrm>
          <a:off x="323530" y="3651870"/>
          <a:ext cx="8496944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«Культура»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2017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2018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2018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2017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333,5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431,9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431,9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+ 98,4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культуры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348,2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450,2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450,1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+ 102,0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4338" name="Picture 2" descr="https://smorodina.com/uploads/image/image/44185/Ryazan_drama_the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5" y="915566"/>
            <a:ext cx="3168831" cy="2304256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468"/>
            <a:ext cx="8208912" cy="45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83518"/>
            <a:ext cx="8496944" cy="4572508"/>
          </a:xfr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81427654"/>
              </p:ext>
            </p:extLst>
          </p:nvPr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84" y="2181307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308304" y="4328868"/>
            <a:ext cx="1440160" cy="600164"/>
          </a:xfrm>
          <a:prstGeom prst="wedgeRectCallout">
            <a:avLst>
              <a:gd name="adj1" fmla="val -61127"/>
              <a:gd name="adj2" fmla="val -84253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3306820"/>
            <a:ext cx="1408868" cy="600164"/>
          </a:xfrm>
          <a:prstGeom prst="wedgeRectCallout">
            <a:avLst>
              <a:gd name="adj1" fmla="val 92"/>
              <a:gd name="adj2" fmla="val 74824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61492" y="1719228"/>
            <a:ext cx="1440160" cy="600164"/>
          </a:xfrm>
          <a:prstGeom prst="wedgeRectCallout">
            <a:avLst>
              <a:gd name="adj1" fmla="val 21928"/>
              <a:gd name="adj2" fmla="val 85615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40352" y="1516622"/>
            <a:ext cx="1235224" cy="938719"/>
          </a:xfrm>
          <a:prstGeom prst="wedgeRectCallout">
            <a:avLst>
              <a:gd name="adj1" fmla="val -32684"/>
              <a:gd name="adj2" fmla="val 6484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05512" y="483518"/>
            <a:ext cx="1152128" cy="600164"/>
          </a:xfrm>
          <a:prstGeom prst="wedgeRectCallout">
            <a:avLst>
              <a:gd name="adj1" fmla="val 53958"/>
              <a:gd name="adj2" fmla="val 945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5527" y="597136"/>
            <a:ext cx="1396125" cy="648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15244" y="248248"/>
            <a:ext cx="1235224" cy="938719"/>
          </a:xfrm>
          <a:prstGeom prst="wedgeRectCallout">
            <a:avLst>
              <a:gd name="adj1" fmla="val -59746"/>
              <a:gd name="adj2" fmla="val 90577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05527" y="3990313"/>
            <a:ext cx="1224136" cy="938719"/>
          </a:xfrm>
          <a:prstGeom prst="wedgeRectCallout">
            <a:avLst>
              <a:gd name="adj1" fmla="val 76146"/>
              <a:gd name="adj2" fmla="val 6873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70"/>
            <a:ext cx="9361040" cy="405045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физическую культуру и спорт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9" y="357504"/>
            <a:ext cx="1196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64664"/>
              </p:ext>
            </p:extLst>
          </p:nvPr>
        </p:nvGraphicFramePr>
        <p:xfrm>
          <a:off x="323530" y="3147814"/>
          <a:ext cx="8496944" cy="19053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6"/>
                <a:gridCol w="1296146"/>
                <a:gridCol w="1243120"/>
                <a:gridCol w="1148855"/>
                <a:gridCol w="1136417"/>
                <a:gridCol w="1080120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«Физическая культура и спорт»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 </a:t>
                      </a:r>
                    </a:p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2017 года,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2018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2018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2017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Физическая культура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- 5,3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Массовый спорт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+ 37,4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Спорт высших достижений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77,2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77,2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+ 77,2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0,3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+ 109,6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83559550"/>
              </p:ext>
            </p:extLst>
          </p:nvPr>
        </p:nvGraphicFramePr>
        <p:xfrm>
          <a:off x="3851919" y="555526"/>
          <a:ext cx="504056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6" y="573529"/>
            <a:ext cx="3132205" cy="2214246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8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69"/>
            <a:ext cx="9361040" cy="351039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социальную политику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6681180"/>
              </p:ext>
            </p:extLst>
          </p:nvPr>
        </p:nvGraphicFramePr>
        <p:xfrm>
          <a:off x="3707904" y="555526"/>
          <a:ext cx="5189587" cy="265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28384" y="339502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28055"/>
              </p:ext>
            </p:extLst>
          </p:nvPr>
        </p:nvGraphicFramePr>
        <p:xfrm>
          <a:off x="323528" y="3305496"/>
          <a:ext cx="8496944" cy="17042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«Социальная политика»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2017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2018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2018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2017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28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Пенсионное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обеспечение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Социальное обеспечение населения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401,2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568,1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564,5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+ 163,3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Охрана семьи и детства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177,5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227,6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136,5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- 41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0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социальной политики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625,2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839,7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744,7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88,7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12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9542"/>
            <a:ext cx="3168352" cy="237626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648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7474"/>
            <a:ext cx="8136904" cy="750567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ДОРОЖНОЕ ХОЗЯЙСТВО И ТРАНСПОРТ </a:t>
            </a:r>
            <a:r>
              <a:rPr lang="ru-RU" sz="2000" cap="none" dirty="0" smtClean="0">
                <a:latin typeface="Arial Narrow" panose="020B0606020202030204" pitchFamily="34" charset="0"/>
              </a:rPr>
              <a:t>в 2018 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594650"/>
            <a:ext cx="1008112" cy="243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049493"/>
              </p:ext>
            </p:extLst>
          </p:nvPr>
        </p:nvGraphicFramePr>
        <p:xfrm>
          <a:off x="179512" y="3507854"/>
          <a:ext cx="8712967" cy="14469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18339"/>
                <a:gridCol w="1147447"/>
                <a:gridCol w="1133083"/>
                <a:gridCol w="1092950"/>
                <a:gridCol w="1008981"/>
                <a:gridCol w="1512167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«Национальная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экономика»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2017 года,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2018 год,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2018 года,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2017 году,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29932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Транспорт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175,4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39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468992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Дорожное</a:t>
                      </a:r>
                      <a:r>
                        <a:rPr lang="ru-RU" sz="1200" b="0" i="0" baseline="0" dirty="0" smtClean="0">
                          <a:latin typeface="Arial Narrow" panose="020B0606020202030204" pitchFamily="34" charset="0"/>
                        </a:rPr>
                        <a:t> хо</a:t>
                      </a: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зяйство,</a:t>
                      </a:r>
                    </a:p>
                    <a:p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   в т.ч. за счет субсидий из областного бюджета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862,8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693,2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536,2</a:t>
                      </a:r>
                    </a:p>
                    <a:p>
                      <a:pPr algn="ctr"/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337,0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531,4</a:t>
                      </a:r>
                    </a:p>
                    <a:p>
                      <a:pPr algn="ctr"/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337,0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99,1</a:t>
                      </a:r>
                    </a:p>
                    <a:p>
                      <a:pPr algn="ctr"/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100%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331,4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356,2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75579779"/>
              </p:ext>
            </p:extLst>
          </p:nvPr>
        </p:nvGraphicFramePr>
        <p:xfrm>
          <a:off x="3635896" y="838042"/>
          <a:ext cx="5256584" cy="2525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единительная линия 10"/>
          <p:cNvCxnSpPr>
            <a:stCxn id="15" idx="6"/>
            <a:endCxn id="19" idx="6"/>
          </p:cNvCxnSpPr>
          <p:nvPr/>
        </p:nvCxnSpPr>
        <p:spPr>
          <a:xfrm>
            <a:off x="5143282" y="1306480"/>
            <a:ext cx="1236660" cy="50918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071282" y="1270480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07942" y="177966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84168" y="1406533"/>
            <a:ext cx="6480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667,5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56" y="915566"/>
            <a:ext cx="6480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1 038,2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8" y="838041"/>
            <a:ext cx="3168016" cy="2525797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54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6"/>
            <a:ext cx="9361040" cy="252027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Жилищно-Коммунальное Хозяйство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96415020"/>
              </p:ext>
            </p:extLst>
          </p:nvPr>
        </p:nvGraphicFramePr>
        <p:xfrm>
          <a:off x="3419872" y="771550"/>
          <a:ext cx="555521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483517"/>
            <a:ext cx="1080120" cy="28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552411"/>
              </p:ext>
            </p:extLst>
          </p:nvPr>
        </p:nvGraphicFramePr>
        <p:xfrm>
          <a:off x="251520" y="3273841"/>
          <a:ext cx="8568952" cy="1735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224136"/>
                <a:gridCol w="1152128"/>
                <a:gridCol w="1224136"/>
                <a:gridCol w="1224136"/>
                <a:gridCol w="1152128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«Жилищно-коммунальное хозяйство»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2017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2018 год,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2018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2017 году,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64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Жилищное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178,7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77,1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95,1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- 105,4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1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31,0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228,7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228,5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+ 197,5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Благоустройство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717,7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934,3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899,6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181,9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153,8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152,9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53,1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7100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1 027,2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1 393,9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1354,3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97,2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+ 327,1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5566"/>
            <a:ext cx="2952328" cy="208823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60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5"/>
            <a:ext cx="9145016" cy="378043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Общегосударственные РАСХОДы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бюджета города </a:t>
            </a:r>
            <a:r>
              <a:rPr lang="ru-RU" sz="2000" cap="none" smtClean="0">
                <a:solidFill>
                  <a:prstClr val="black"/>
                </a:solidFill>
                <a:latin typeface="Arial Narrow" panose="020B0606020202030204" pitchFamily="34" charset="0"/>
              </a:rPr>
              <a:t>в 2018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</a:rPr>
              <a:t>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12616815"/>
              </p:ext>
            </p:extLst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135888" y="35750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730471"/>
              </p:ext>
            </p:extLst>
          </p:nvPr>
        </p:nvGraphicFramePr>
        <p:xfrm>
          <a:off x="324000" y="3165816"/>
          <a:ext cx="8496946" cy="18669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46590"/>
                <a:gridCol w="1241842"/>
                <a:gridCol w="1126160"/>
                <a:gridCol w="1184000"/>
                <a:gridCol w="1114354"/>
                <a:gridCol w="118400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«Общегосударственные расходы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2017 года,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2018 год,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2018 года,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2017 году,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Функционирование органов местного самоуправления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535,2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559,9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555,0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Выполнение функций муниципальными казенными учреждениями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137,7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149,6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+ 11,9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общегосударственные вопросы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74,6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198,7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197,8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+ 123,2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747,5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908,6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902,4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+ 154,9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18234066"/>
              </p:ext>
            </p:extLst>
          </p:nvPr>
        </p:nvGraphicFramePr>
        <p:xfrm>
          <a:off x="3672610" y="573530"/>
          <a:ext cx="5328592" cy="245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1" name="Прямая соединительная линия 10"/>
          <p:cNvCxnSpPr>
            <a:stCxn id="15" idx="6"/>
            <a:endCxn id="19" idx="6"/>
          </p:cNvCxnSpPr>
          <p:nvPr/>
        </p:nvCxnSpPr>
        <p:spPr>
          <a:xfrm flipV="1">
            <a:off x="5040040" y="996792"/>
            <a:ext cx="1209822" cy="2428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968040" y="1203606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177862" y="96079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/>
          </p:cNvSpPr>
          <p:nvPr/>
        </p:nvSpPr>
        <p:spPr>
          <a:xfrm>
            <a:off x="4662040" y="890910"/>
            <a:ext cx="612000" cy="252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747,5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07862" y="659104"/>
            <a:ext cx="612000" cy="252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902,4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6387" name="Picture 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02" y="749104"/>
            <a:ext cx="72000" cy="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9542"/>
            <a:ext cx="3096000" cy="2207201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8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673" y="87474"/>
            <a:ext cx="5940661" cy="27003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442098"/>
              </p:ext>
            </p:extLst>
          </p:nvPr>
        </p:nvGraphicFramePr>
        <p:xfrm>
          <a:off x="5004048" y="483518"/>
          <a:ext cx="36724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6147"/>
              </p:ext>
            </p:extLst>
          </p:nvPr>
        </p:nvGraphicFramePr>
        <p:xfrm>
          <a:off x="593627" y="517632"/>
          <a:ext cx="3834357" cy="2774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87560" y="556027"/>
            <a:ext cx="233557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01.01.2019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73529"/>
            <a:ext cx="3024336" cy="27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01.01.2018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42335" y="4894008"/>
            <a:ext cx="458669" cy="242166"/>
          </a:xfrm>
          <a:prstGeom prst="rect">
            <a:avLst/>
          </a:prstGeom>
        </p:spPr>
        <p:txBody>
          <a:bodyPr lIns="68579" tIns="34289" rIns="68579" bIns="34289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1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94755489"/>
              </p:ext>
            </p:extLst>
          </p:nvPr>
        </p:nvGraphicFramePr>
        <p:xfrm>
          <a:off x="1393339" y="3363838"/>
          <a:ext cx="6354706" cy="170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279" y="-17266"/>
            <a:ext cx="432048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65517"/>
            <a:ext cx="792089" cy="6480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12160" y="3759882"/>
            <a:ext cx="28166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71A2DD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50974" y="1599642"/>
            <a:ext cx="5040560" cy="1242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Спасибо</a:t>
            </a:r>
          </a:p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 внимание.</a:t>
            </a:r>
            <a:endParaRPr lang="ru-RU" sz="6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480"/>
            <a:ext cx="8640960" cy="4890570"/>
          </a:xfrm>
          <a:prstGeom prst="rect">
            <a:avLst/>
          </a:prstGeom>
          <a:solidFill>
            <a:srgbClr val="FFFFDD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1400" b="1" u="sng" dirty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исполнения </a:t>
            </a:r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>
              <a:lnSpc>
                <a:spcPct val="70000"/>
              </a:lnSpc>
            </a:pPr>
            <a:endParaRPr lang="ru-RU" sz="1400" b="1" u="sng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это процесс, который обеспечивает полное своевременное поступление доходов в целом и по каждому источнику, а также финансирование организаций и учреждений в пределах утвержденных по бюджету сумм в течение финансового года.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Можно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две стороны этого процесса: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исполнения бюджета по доходам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задачей которого является обеспечение полного и своевременного поступления в бюджет отдельных видов доходов, в первую очередь, налогов и других обязательных платежей, по каждому источнику в соответствии с утвержденным бюджетным планом;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Участниками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процесса являются: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налогоплательщики и плательщики сборов (юридические и физические лица), которые перечисляют в бюджет установленные налоги и другие обязательные платежи;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учреждения Центрального банка и коммерческие банки, производящие безналичные расчеты между плательщиками и получателем средств;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органы Федерального казначейства, которые получают перечисленные в бюджет средства и ведут их учет;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налоговые органы (Министерство РФ по налогам и сборам), ведущие учет налогоплательщиков, контролирующие правильность исполнения ими своих налоговых обязательств, а также регулирующие отношения по возврату и зачету уплаченных налогов.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исполнение по расходам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означает последовательное финансирование мероприятий, предусмотренных законом о бюджете, в пределах утвержденных сумм.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Особенностью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 по расходам является то, что эта часть формируется расчетно и полностью зависит от объема доходных поступлений. Расходы осуществляются в пределах фактического наличия бюджетных средств на едином бюджетном счете. При этом обязательно соблюдаются две последовательные процедуры – санкционирование и финансирование. Финансирование заключается в расходовании бюджетных средств. Задача санкционирования расходов заключается в том, чтобы обеспечить принятие к финансированию только тех расходов, которые предусмотрены утвержденным законом о бюджете и обеспечены поступлениями в бюджет доходов и заимствований.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завершается составлением и утверждением отчета об исполнении бюджета, что является важной формой контроля за исполнением бюджета.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Отчет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основным показателям доходов и расходов в установленном порядке с необходимым анализом исполнения доходов  и расходования средств. </a:t>
            </a: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39942541"/>
              </p:ext>
            </p:extLst>
          </p:nvPr>
        </p:nvGraphicFramePr>
        <p:xfrm>
          <a:off x="467544" y="617042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580112" y="2274717"/>
            <a:ext cx="3274137" cy="172819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>
              <a:solidFill>
                <a:prstClr val="black"/>
              </a:solidFill>
            </a:endParaRPr>
          </a:p>
          <a:p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87474"/>
            <a:ext cx="8229600" cy="529568"/>
          </a:xfrm>
          <a:prstGeom prst="rect">
            <a:avLst/>
          </a:prstGeom>
          <a:noFill/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15932" y="2663748"/>
            <a:ext cx="3240361" cy="918102"/>
          </a:xfrm>
          <a:prstGeom prst="rect">
            <a:avLst/>
          </a:prstGeom>
          <a:solidFill>
            <a:srgbClr val="FFFFBD"/>
          </a:solidFill>
          <a:ln w="25400" cmpd="sng">
            <a:solidFill>
              <a:schemeClr val="tx1"/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275856" y="4443958"/>
            <a:ext cx="5112568" cy="64807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36000" tIns="108000" rIns="36000" bIns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98605604"/>
              </p:ext>
            </p:extLst>
          </p:nvPr>
        </p:nvGraphicFramePr>
        <p:xfrm>
          <a:off x="35496" y="755530"/>
          <a:ext cx="9073008" cy="4168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685835" y="4517257"/>
            <a:ext cx="2016224" cy="422952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4083" y="4080351"/>
            <a:ext cx="2016224" cy="278942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6091" y="4728733"/>
            <a:ext cx="2016224" cy="263170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5720" y="2236607"/>
            <a:ext cx="2006579" cy="379884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3417" y="3242157"/>
            <a:ext cx="1692187" cy="346002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91839" y="3157180"/>
            <a:ext cx="1800200" cy="550553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6013" y="2204567"/>
            <a:ext cx="2088232" cy="411924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027543"/>
            <a:ext cx="2016224" cy="700508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392" y="555526"/>
            <a:ext cx="2428444" cy="400008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1334438"/>
            <a:ext cx="2016224" cy="389025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9514"/>
            <a:ext cx="8208912" cy="346002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2290"/>
            <a:ext cx="576064" cy="4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7" y="1293915"/>
            <a:ext cx="586567" cy="4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14" y="2155166"/>
            <a:ext cx="601192" cy="4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72" y="4282637"/>
            <a:ext cx="607894" cy="4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260328" y="4012439"/>
            <a:ext cx="579262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14" y="1050913"/>
            <a:ext cx="616352" cy="3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3157180"/>
            <a:ext cx="601220" cy="3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7" y="2155166"/>
            <a:ext cx="617509" cy="36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36" y="3168676"/>
            <a:ext cx="579420" cy="4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289449"/>
            <a:ext cx="551523" cy="44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8532452" y="4299953"/>
            <a:ext cx="611559" cy="181625"/>
          </a:xfrm>
          <a:prstGeom prst="rect">
            <a:avLst/>
          </a:prstGeom>
        </p:spPr>
        <p:txBody>
          <a:bodyPr lIns="91428" tIns="45714" rIns="91428" bIns="45714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95536" y="810012"/>
            <a:ext cx="3837860" cy="1833746"/>
            <a:chOff x="251735" y="-268357"/>
            <a:chExt cx="2981300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81300" cy="1670946"/>
            </a:xfrm>
            <a:prstGeom prst="roundRect">
              <a:avLst>
                <a:gd name="adj" fmla="val 10000"/>
              </a:avLst>
            </a:prstGeom>
            <a:solidFill>
              <a:srgbClr val="FFFFE7"/>
            </a:solidFill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8037" y="-217328"/>
              <a:ext cx="2807171" cy="1568888"/>
            </a:xfrm>
            <a:prstGeom prst="rect">
              <a:avLst/>
            </a:prstGeom>
            <a:solidFill>
              <a:srgbClr val="FFFFE7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lnSpc>
                  <a:spcPct val="50000"/>
                </a:lnSpc>
                <a:spcBef>
                  <a:spcPct val="0"/>
                </a:spcBef>
              </a:pPr>
              <a:r>
                <a:rPr lang="ru-RU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Первоначальный бюджет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8 715 049,1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8 738 571,0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– 23 521,9 тыс. руб.</a:t>
              </a:r>
              <a:endPara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34461" y="1815675"/>
            <a:ext cx="3941996" cy="1543510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7"/>
              <a:ext cx="2825619" cy="1200079"/>
            </a:xfrm>
            <a:prstGeom prst="rect">
              <a:avLst/>
            </a:prstGeom>
            <a:solidFill>
              <a:srgbClr val="FFFFE7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9 решений городской Думы о внесении изменений и дополнений в решение Рязанской городской Думы                  «Об утверждении  бюджета города Рязани на 2017 и на плановый период 2018 и 2019 годов </a:t>
              </a:r>
              <a:endPara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36" name="Стрелка углом 35"/>
          <p:cNvSpPr/>
          <p:nvPr/>
        </p:nvSpPr>
        <p:spPr>
          <a:xfrm rot="5400000">
            <a:off x="5479876" y="61702"/>
            <a:ext cx="560515" cy="2664301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4427983" y="3507853"/>
            <a:ext cx="2598008" cy="553411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395536" y="249494"/>
            <a:ext cx="8291264" cy="243027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за 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686800" y="4894008"/>
            <a:ext cx="457210" cy="242166"/>
          </a:xfrm>
          <a:prstGeom prst="rect">
            <a:avLst/>
          </a:prstGeom>
        </p:spPr>
        <p:txBody>
          <a:bodyPr lIns="91428" tIns="45714" rIns="91428" bIns="45714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95536" y="2841780"/>
            <a:ext cx="3888432" cy="2052228"/>
            <a:chOff x="251735" y="-268357"/>
            <a:chExt cx="2918865" cy="1670946"/>
          </a:xfrm>
          <a:solidFill>
            <a:srgbClr val="FFFFE7"/>
          </a:solidFill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325468" y="-198684"/>
              <a:ext cx="2807170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Уточненные плановые назначения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оходы – 10 817 356,9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11 209 494,0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-  392 137,1 тыс. руб.</a:t>
              </a:r>
              <a:endPara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8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8032"/>
            <a:ext cx="8352928" cy="324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ОСНОВНЫЕ ПАРАМЕТРЫ БЮДЖЕТА ГОРОДА Рязани  </a:t>
            </a:r>
            <a:r>
              <a:rPr lang="ru-RU" sz="2000" cap="none" dirty="0" smtClean="0">
                <a:latin typeface="Arial Narrow" panose="020B0606020202030204" pitchFamily="34" charset="0"/>
              </a:rPr>
              <a:t>за</a:t>
            </a:r>
            <a:r>
              <a:rPr lang="ru-RU" sz="2000" dirty="0" smtClean="0">
                <a:latin typeface="Arial Narrow" panose="020B0606020202030204" pitchFamily="34" charset="0"/>
              </a:rPr>
              <a:t> 2018 </a:t>
            </a:r>
            <a:r>
              <a:rPr lang="ru-RU" sz="2000" cap="none" dirty="0" smtClean="0">
                <a:latin typeface="Arial Narrow" panose="020B0606020202030204" pitchFamily="34" charset="0"/>
              </a:rPr>
              <a:t>год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674207"/>
              </p:ext>
            </p:extLst>
          </p:nvPr>
        </p:nvGraphicFramePr>
        <p:xfrm>
          <a:off x="323529" y="587038"/>
          <a:ext cx="8640963" cy="4377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9765"/>
                <a:gridCol w="1165963"/>
                <a:gridCol w="1165963"/>
                <a:gridCol w="1165963"/>
                <a:gridCol w="1105193"/>
                <a:gridCol w="1008116"/>
              </a:tblGrid>
              <a:tr h="2358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2018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2017 г.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38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9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9 733,1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10 817,4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10 660,8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691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4 485,6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4 826,6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4 816,4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3924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5 222,8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5 979,9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5 833,2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39245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в бюджет в виде добровольных пожертвований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274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от возврата учреждениями остатков субсидий прошлых лет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5341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9 899,3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11 209,5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11 058,1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за счет собственных налоговых</a:t>
                      </a:r>
                    </a:p>
                    <a:p>
                      <a:r>
                        <a:rPr lang="ru-RU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неналоговых доходов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4 731,2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5 327,9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5 293,4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111,9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7030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 ПРОФИЦИТ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-166,2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-392,1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-397,3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135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собственных доходов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1 111,0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1 111,0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собственных доходов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028384" y="286651"/>
            <a:ext cx="1008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млн. руб.</a:t>
            </a:r>
            <a:endParaRPr lang="ru-RU" altLang="ru-RU" sz="1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323" y="422110"/>
            <a:ext cx="2716413" cy="132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619985" y="4151188"/>
            <a:ext cx="2542983" cy="940841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619983" y="3086672"/>
            <a:ext cx="2542984" cy="963330"/>
          </a:xfrm>
          <a:prstGeom prst="ellipse">
            <a:avLst/>
          </a:prstGeom>
          <a:solidFill>
            <a:schemeClr val="bg1"/>
          </a:solidFill>
          <a:ln w="508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677" y="1"/>
            <a:ext cx="8569325" cy="422672"/>
          </a:xfrm>
          <a:effectLst/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ХАРАКТЕРИСТИКИ БЮДЖЕТА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ГОРОДА РЯЗАНИ </a:t>
            </a:r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3А 2018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194930" y="446870"/>
            <a:ext cx="8855028" cy="4658425"/>
            <a:chOff x="41755" y="841384"/>
            <a:chExt cx="8449445" cy="5727829"/>
          </a:xfrm>
        </p:grpSpPr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300923" y="3042356"/>
              <a:ext cx="2435937" cy="102176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2400" b="1" u="sng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Бюджетная обеспеченность</a:t>
              </a:r>
              <a:endParaRPr lang="en-US" alt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471439" y="5396078"/>
              <a:ext cx="2056953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sz="1400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20 474,2</a:t>
              </a:r>
              <a:endParaRPr lang="ru-RU" altLang="ru-RU" sz="14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469742" y="4082506"/>
              <a:ext cx="2058650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 1 </a:t>
              </a:r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 </a:t>
              </a:r>
              <a:r>
                <a:rPr lang="ru-RU" altLang="ru-RU" sz="1400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19 738,6</a:t>
              </a:r>
              <a:endParaRPr lang="en-US" altLang="ru-RU" sz="1400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03476" y="2332845"/>
              <a:ext cx="2220363" cy="721265"/>
              <a:chOff x="723964" y="2044813"/>
              <a:chExt cx="2220363" cy="721265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23964" y="2044813"/>
                <a:ext cx="2219081" cy="464775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 физических лиц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25246" y="2487760"/>
                <a:ext cx="2219081" cy="2783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403,1 (3,8%)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41755" y="1499039"/>
              <a:ext cx="3080803" cy="760341"/>
              <a:chOff x="-137757" y="130887"/>
              <a:chExt cx="3080803" cy="760341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-137757" y="130887"/>
                <a:ext cx="2363809" cy="452706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ru-RU" sz="135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35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-137757" y="583591"/>
                <a:ext cx="2363808" cy="30763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2 449,7 (23,0 %)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2312077" y="130888"/>
                <a:ext cx="630969" cy="7424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45982" y="5751710"/>
              <a:ext cx="3137336" cy="765994"/>
              <a:chOff x="-133530" y="3303438"/>
              <a:chExt cx="3137336" cy="765994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25246" y="3303438"/>
                <a:ext cx="2278560" cy="44264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35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23964" y="3742780"/>
                <a:ext cx="2279842" cy="3266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5 844,4 (54,8%)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133530" y="3322450"/>
                <a:ext cx="751825" cy="73130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45981" y="5045962"/>
              <a:ext cx="3137337" cy="615204"/>
              <a:chOff x="-133531" y="1517570"/>
              <a:chExt cx="3137337" cy="615204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-133531" y="1517570"/>
                <a:ext cx="2277478" cy="31630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-133529" y="1827153"/>
                <a:ext cx="2277476" cy="30561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704,7 (6,6%)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2226051" y="1517570"/>
                <a:ext cx="777755" cy="61520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6613913" y="2259377"/>
              <a:ext cx="1837270" cy="619154"/>
              <a:chOff x="7297481" y="3854468"/>
              <a:chExt cx="1837270" cy="74298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7297481" y="3854468"/>
                <a:ext cx="1830787" cy="424938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25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</a:t>
                </a:r>
                <a:r>
                  <a:rPr lang="ru-RU" sz="12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7297481" y="4279405"/>
                <a:ext cx="1837270" cy="31805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672,2 (6,1%)</a:t>
                </a:r>
                <a:endParaRPr lang="ru-RU" sz="15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6455275" y="3845042"/>
              <a:ext cx="1998718" cy="531169"/>
              <a:chOff x="7138843" y="4806765"/>
              <a:chExt cx="1998718" cy="637405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7138843" y="4806765"/>
                <a:ext cx="1998718" cy="31870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7138843" y="5125468"/>
                <a:ext cx="1998717" cy="3187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6679,6 (60,4%)</a:t>
                </a:r>
                <a:endParaRPr lang="ru-RU" sz="15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6613913" y="5172975"/>
              <a:ext cx="1848643" cy="609247"/>
              <a:chOff x="7297481" y="5449744"/>
              <a:chExt cx="1848643" cy="731094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7297481" y="5449744"/>
                <a:ext cx="184864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7297481" y="5821568"/>
                <a:ext cx="1848643" cy="3592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744,7 (6,7%)</a:t>
                </a:r>
                <a:endParaRPr lang="ru-RU" sz="15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22753" y="4464744"/>
              <a:ext cx="1996553" cy="619698"/>
              <a:chOff x="6606321" y="2698877"/>
              <a:chExt cx="1996553" cy="74363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06321" y="2698877"/>
                <a:ext cx="199655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06323" y="3070693"/>
                <a:ext cx="1996550" cy="3718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450,1 (4,1%)</a:t>
                </a:r>
                <a:endParaRPr 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14488" y="5881200"/>
              <a:ext cx="1898101" cy="646379"/>
              <a:chOff x="6598056" y="3448120"/>
              <a:chExt cx="1898101" cy="775656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598056" y="3448120"/>
                <a:ext cx="1898101" cy="38763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598056" y="3835755"/>
                <a:ext cx="1889834" cy="3880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254,8 (2,3%)</a:t>
                </a:r>
                <a:endParaRPr lang="ru-RU" sz="15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45982" y="841385"/>
              <a:ext cx="2797648" cy="47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>
                <a:defRPr/>
              </a:pPr>
              <a:r>
                <a:rPr lang="ru-RU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10 660,8 млн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70409" y="841384"/>
              <a:ext cx="2520791" cy="543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endParaRPr lang="ru-RU" b="1" u="sng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11 058,1 млн. руб.</a:t>
              </a:r>
            </a:p>
            <a:p>
              <a:pPr algn="ctr"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3300923" y="2558138"/>
              <a:ext cx="2426509" cy="53737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Численность населения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540,1 тыс. чел.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404322" y="4566257"/>
            <a:ext cx="615617" cy="4843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24474" y="1681631"/>
            <a:ext cx="762799" cy="5648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59385" y="981740"/>
            <a:ext cx="2021135" cy="314260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359002" y="1296000"/>
            <a:ext cx="2021135" cy="20976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902,4 (8,2%)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329427" y="2538000"/>
            <a:ext cx="2018787" cy="22973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1 354,3 (12,2%)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29425" y="2191176"/>
            <a:ext cx="2018788" cy="346823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15" y="3962209"/>
            <a:ext cx="624980" cy="5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973130" y="3025123"/>
            <a:ext cx="2462798" cy="534794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гос.  и муниципальной собственности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972310" y="3548609"/>
            <a:ext cx="2462797" cy="236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558,4 (5,2%)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2" y="3086674"/>
            <a:ext cx="652651" cy="6850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1614133"/>
            <a:ext cx="608020" cy="43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08" y="970071"/>
            <a:ext cx="582919" cy="5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95" y="3393738"/>
            <a:ext cx="537633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434341" y="2191177"/>
            <a:ext cx="601837" cy="5671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2843997"/>
            <a:ext cx="496867" cy="4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30" y="2349000"/>
            <a:ext cx="826275" cy="5888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Прямоугольник 61"/>
          <p:cNvSpPr/>
          <p:nvPr/>
        </p:nvSpPr>
        <p:spPr bwMode="auto">
          <a:xfrm>
            <a:off x="195335" y="2323702"/>
            <a:ext cx="2325600" cy="359487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Земельный налог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195335" y="2684864"/>
            <a:ext cx="2325600" cy="2530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700,5 (6,6%)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83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5399"/>
            <a:ext cx="8147248" cy="378042"/>
          </a:xfrm>
          <a:noFill/>
        </p:spPr>
        <p:txBody>
          <a:bodyPr>
            <a:no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2320" y="475698"/>
            <a:ext cx="144016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88060596"/>
              </p:ext>
            </p:extLst>
          </p:nvPr>
        </p:nvGraphicFramePr>
        <p:xfrm>
          <a:off x="1763688" y="3097158"/>
          <a:ext cx="58326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895466"/>
              </p:ext>
            </p:extLst>
          </p:nvPr>
        </p:nvGraphicFramePr>
        <p:xfrm>
          <a:off x="467544" y="699543"/>
          <a:ext cx="8229600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 flipH="1">
            <a:off x="2636558" y="1180763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4000354" y="1029016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403435" y="1055287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2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25720</TotalTime>
  <Words>2675</Words>
  <Application>Microsoft Office PowerPoint</Application>
  <PresentationFormat>Экран (16:9)</PresentationFormat>
  <Paragraphs>885</Paragraphs>
  <Slides>26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Тема Office</vt:lpstr>
      <vt:lpstr>1_Тема Office</vt:lpstr>
      <vt:lpstr>2_Тема Office</vt:lpstr>
      <vt:lpstr>3_Тема Office</vt:lpstr>
      <vt:lpstr>14_Тема Office</vt:lpstr>
      <vt:lpstr>6_Тема Office</vt:lpstr>
      <vt:lpstr>7_Тема Office</vt:lpstr>
      <vt:lpstr>11_Тема Office</vt:lpstr>
      <vt:lpstr>9_Тема Office</vt:lpstr>
      <vt:lpstr>12_Тема Office</vt:lpstr>
      <vt:lpstr>13_Тема Office</vt:lpstr>
      <vt:lpstr>4_Тема Office</vt:lpstr>
      <vt:lpstr>15_Тема Office</vt:lpstr>
      <vt:lpstr>ЧТО ТАКОЕ муниципальный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 за 2018 год</vt:lpstr>
      <vt:lpstr>ОСНОВНЫЕ ХАРАКТЕРИСТИКИ БЮДЖЕТА ГОРОДА РЯЗАНИ 3А 2018 ГОД</vt:lpstr>
      <vt:lpstr>ДИНАМИКА ДОХОДОВ БЮДЖЕТА ГОРОДА</vt:lpstr>
      <vt:lpstr>Презентация PowerPoint</vt:lpstr>
      <vt:lpstr>ДИНАМИКА НАЛОГОВЫХ доходОВ БЮДЖЕТА ГОРОДА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РАСХОДОВ БЮДЖЕТА ГОРОДА</vt:lpstr>
      <vt:lpstr>СТРУКТУРА РАСХОДОВ БЮДЖЕТА ГОРОДА в 2018 году </vt:lpstr>
      <vt:lpstr>РАСХОДЫ бюджета города НА образование в 2018 году </vt:lpstr>
      <vt:lpstr>РАСХОДЫ бюджета города НА культуру в 2018 году </vt:lpstr>
      <vt:lpstr>РАСХОДЫ бюджета города НА физическую культуру и спорт в 2018 году </vt:lpstr>
      <vt:lpstr>РАСХОДЫ бюджета города НА социальную политику в 2018 году </vt:lpstr>
      <vt:lpstr>РАСХОДы бюджета города на ДОРОЖНОЕ ХОЗЯЙСТВО И ТРАНСПОРТ в 2018 году</vt:lpstr>
      <vt:lpstr>РАСХОДЫ бюджета города НА Жилищно-Коммунальное Хозяйство  в 2018 году </vt:lpstr>
      <vt:lpstr>Общегосударственные РАСХОДы бюджета города в 2018 году</vt:lpstr>
      <vt:lpstr>СТРУКТУРА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1889</cp:revision>
  <cp:lastPrinted>2019-05-30T07:42:16Z</cp:lastPrinted>
  <dcterms:created xsi:type="dcterms:W3CDTF">2013-10-29T07:14:12Z</dcterms:created>
  <dcterms:modified xsi:type="dcterms:W3CDTF">2019-05-30T14:03:36Z</dcterms:modified>
</cp:coreProperties>
</file>