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drawings/drawing5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drawings/drawing6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8.xml" ContentType="application/vnd.openxmlformats-officedocument.drawingml.chartshapes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ppt/charts/chart37.xml" ContentType="application/vnd.openxmlformats-officedocument.drawingml.chart+xml"/>
  <Override PartName="/ppt/drawings/drawing10.xml" ContentType="application/vnd.openxmlformats-officedocument.drawingml.chartshapes+xml"/>
  <Override PartName="/ppt/charts/chart38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9.xml" ContentType="application/vnd.openxmlformats-officedocument.drawingml.chart+xml"/>
  <Override PartName="/ppt/drawings/drawing12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0.xml" ContentType="application/vnd.openxmlformats-officedocument.drawingml.chart+xml"/>
  <Override PartName="/ppt/drawings/drawing13.xml" ContentType="application/vnd.openxmlformats-officedocument.drawingml.chartshape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8" r:id="rId2"/>
    <p:sldMasterId id="2147483818" r:id="rId3"/>
    <p:sldMasterId id="2147483830" r:id="rId4"/>
    <p:sldMasterId id="2147483843" r:id="rId5"/>
    <p:sldMasterId id="2147483856" r:id="rId6"/>
    <p:sldMasterId id="2147483868" r:id="rId7"/>
    <p:sldMasterId id="2147483880" r:id="rId8"/>
    <p:sldMasterId id="2147483904" r:id="rId9"/>
  </p:sldMasterIdLst>
  <p:notesMasterIdLst>
    <p:notesMasterId r:id="rId47"/>
  </p:notesMasterIdLst>
  <p:sldIdLst>
    <p:sldId id="365" r:id="rId10"/>
    <p:sldId id="344" r:id="rId11"/>
    <p:sldId id="345" r:id="rId12"/>
    <p:sldId id="389" r:id="rId13"/>
    <p:sldId id="390" r:id="rId14"/>
    <p:sldId id="346" r:id="rId15"/>
    <p:sldId id="391" r:id="rId16"/>
    <p:sldId id="392" r:id="rId17"/>
    <p:sldId id="303" r:id="rId18"/>
    <p:sldId id="395" r:id="rId19"/>
    <p:sldId id="419" r:id="rId20"/>
    <p:sldId id="415" r:id="rId21"/>
    <p:sldId id="396" r:id="rId22"/>
    <p:sldId id="423" r:id="rId23"/>
    <p:sldId id="398" r:id="rId24"/>
    <p:sldId id="399" r:id="rId25"/>
    <p:sldId id="400" r:id="rId26"/>
    <p:sldId id="401" r:id="rId27"/>
    <p:sldId id="402" r:id="rId28"/>
    <p:sldId id="422" r:id="rId29"/>
    <p:sldId id="420" r:id="rId30"/>
    <p:sldId id="403" r:id="rId31"/>
    <p:sldId id="404" r:id="rId32"/>
    <p:sldId id="393" r:id="rId33"/>
    <p:sldId id="405" r:id="rId34"/>
    <p:sldId id="394" r:id="rId35"/>
    <p:sldId id="376" r:id="rId36"/>
    <p:sldId id="421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65"/>
            <p14:sldId id="344"/>
            <p14:sldId id="345"/>
            <p14:sldId id="389"/>
            <p14:sldId id="390"/>
            <p14:sldId id="346"/>
            <p14:sldId id="391"/>
            <p14:sldId id="392"/>
            <p14:sldId id="303"/>
            <p14:sldId id="395"/>
            <p14:sldId id="419"/>
            <p14:sldId id="415"/>
            <p14:sldId id="396"/>
            <p14:sldId id="423"/>
            <p14:sldId id="398"/>
            <p14:sldId id="399"/>
            <p14:sldId id="400"/>
            <p14:sldId id="401"/>
            <p14:sldId id="402"/>
            <p14:sldId id="422"/>
            <p14:sldId id="420"/>
            <p14:sldId id="403"/>
            <p14:sldId id="404"/>
            <p14:sldId id="393"/>
            <p14:sldId id="405"/>
            <p14:sldId id="394"/>
            <p14:sldId id="376"/>
            <p14:sldId id="421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558ED5"/>
    <a:srgbClr val="99CCFF"/>
    <a:srgbClr val="E3ECD0"/>
    <a:srgbClr val="FFCCFF"/>
    <a:srgbClr val="C1E0FF"/>
    <a:srgbClr val="72A2DC"/>
    <a:srgbClr val="33CCFF"/>
    <a:srgbClr val="FFFFA3"/>
    <a:srgbClr val="FF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59" autoAdjust="0"/>
    <p:restoredTop sz="99158" autoAdjust="0"/>
  </p:normalViewPr>
  <p:slideViewPr>
    <p:cSldViewPr>
      <p:cViewPr>
        <p:scale>
          <a:sx n="100" d="100"/>
          <a:sy n="100" d="100"/>
        </p:scale>
        <p:origin x="-802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072039259923"/>
          <c:y val="0.22921662669864107"/>
          <c:w val="0.79705148130217762"/>
          <c:h val="0.695795609375383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2438.6999999999998</c:v>
                </c:pt>
                <c:pt idx="1">
                  <c:v>2326.9</c:v>
                </c:pt>
                <c:pt idx="2">
                  <c:v>2209.8000000000002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1.5058903434366719E-3"/>
                  <c:y val="-5.082914204143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930066571500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082914204143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718.1</c:v>
                </c:pt>
                <c:pt idx="1">
                  <c:v>718.1</c:v>
                </c:pt>
                <c:pt idx="2">
                  <c:v>642.29999999999995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5058903434366719E-3"/>
                  <c:y val="-4.2357618367864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058903434366719E-3"/>
                  <c:y val="-5.082914204143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58903434366719E-3"/>
                  <c:y val="-3.388609469429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2018 год</c:v>
                </c:pt>
                <c:pt idx="2">
                  <c:v>2017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235.8</c:v>
                </c:pt>
                <c:pt idx="1">
                  <c:v>235.8</c:v>
                </c:pt>
                <c:pt idx="2">
                  <c:v>235.8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9216000"/>
        <c:axId val="79230080"/>
      </c:barChart>
      <c:catAx>
        <c:axId val="79216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79230080"/>
        <c:crosses val="autoZero"/>
        <c:auto val="1"/>
        <c:lblAlgn val="ctr"/>
        <c:lblOffset val="100"/>
        <c:noMultiLvlLbl val="0"/>
      </c:catAx>
      <c:valAx>
        <c:axId val="792300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79216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1860265545"/>
          <c:y val="3.2710474646287693E-2"/>
          <c:w val="0.72154429670665909"/>
          <c:h val="0.16652918799712002"/>
        </c:manualLayout>
      </c:layout>
      <c:overlay val="0"/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4208544533752627"/>
          <c:h val="0.85863663724612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883150120706481"/>
                  <c:y val="8.22209861094657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143992916402588E-2"/>
                  <c:y val="2.0639882639591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201388632038648E-2"/>
                  <c:y val="-5.22791633376977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13059453534935"/>
                      <c:h val="0.1718907945833780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8483823162573726E-2"/>
                  <c:y val="-6.64502409914548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11840914949834"/>
                      <c:h val="0.188385567022699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1309756381758965"/>
                  <c:y val="1.517249540610555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824607825606465"/>
                  <c:y val="3.19868597595341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7725159090334"/>
                      <c:h val="0.15211401783214459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1274355080337038"/>
                  <c:y val="2.75649545373770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936594962113935E-2"/>
                  <c:y val="7.09178044662954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6508597399325289E-2"/>
                  <c:y val="-2.48966169588911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53.437627610037488</c:v>
                </c:pt>
                <c:pt idx="1">
                  <c:v>8.5301067877167611</c:v>
                </c:pt>
                <c:pt idx="2">
                  <c:v>5.167004096931346</c:v>
                </c:pt>
                <c:pt idx="3">
                  <c:v>15.734050843388678</c:v>
                </c:pt>
                <c:pt idx="4">
                  <c:v>1.3832851371485522</c:v>
                </c:pt>
                <c:pt idx="5">
                  <c:v>10.537309964852266</c:v>
                </c:pt>
                <c:pt idx="6">
                  <c:v>2.0508365521337861</c:v>
                </c:pt>
                <c:pt idx="7">
                  <c:v>1.8393331177776391</c:v>
                </c:pt>
                <c:pt idx="8">
                  <c:v>1.320445890013477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2438737.5</c:v>
                </c:pt>
                <c:pt idx="1">
                  <c:v>389289.2</c:v>
                </c:pt>
                <c:pt idx="2">
                  <c:v>235807</c:v>
                </c:pt>
                <c:pt idx="3">
                  <c:v>718056.2</c:v>
                </c:pt>
                <c:pt idx="4">
                  <c:v>63129.1</c:v>
                </c:pt>
                <c:pt idx="5">
                  <c:v>480892.1</c:v>
                </c:pt>
                <c:pt idx="6">
                  <c:v>93594.2</c:v>
                </c:pt>
                <c:pt idx="7">
                  <c:v>83941.8</c:v>
                </c:pt>
                <c:pt idx="8">
                  <c:v>60261.299999999814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Лист1!$D$2:$D$10</c:f>
              <c:numCache>
                <c:formatCode>0.0</c:formatCode>
                <c:ptCount val="9"/>
                <c:pt idx="0">
                  <c:v>4563708.4000000004</c:v>
                </c:pt>
                <c:pt idx="1">
                  <c:v>4563708.4000000004</c:v>
                </c:pt>
                <c:pt idx="2">
                  <c:v>4563708.4000000004</c:v>
                </c:pt>
                <c:pt idx="3">
                  <c:v>4563708.4000000004</c:v>
                </c:pt>
                <c:pt idx="4">
                  <c:v>4563708.4000000004</c:v>
                </c:pt>
                <c:pt idx="5">
                  <c:v>4563708.4000000004</c:v>
                </c:pt>
                <c:pt idx="6">
                  <c:v>4563708.4000000004</c:v>
                </c:pt>
                <c:pt idx="7">
                  <c:v>4563708.4000000004</c:v>
                </c:pt>
                <c:pt idx="8">
                  <c:v>4563708.4000000004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8100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87552561038815E-2"/>
          <c:y val="2.71887093914841E-2"/>
          <c:w val="0.79031497146323515"/>
          <c:h val="0.80135803061032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682905379576885"/>
                  <c:y val="0.1375633719743958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671497687471555E-2"/>
                  <c:y val="-4.7813445968280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173405501916391E-3"/>
                  <c:y val="-3.27695685186651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11815623468545"/>
                      <c:h val="0.1750322895503704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9.6781105671073758E-2"/>
                  <c:y val="-9.1732626295174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330969405742697"/>
                  <c:y val="-1.12366440811373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8455617607432"/>
                      <c:h val="0.1262315161141217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4581442543035755"/>
                  <c:y val="-8.4960535719661445E-3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ru-RU" sz="1000" dirty="0" smtClean="0"/>
                      <a:t>                                                            Доходы </a:t>
                    </a:r>
                    <a:r>
                      <a:rPr lang="ru-RU" sz="1000" dirty="0"/>
                      <a:t>от </a:t>
                    </a:r>
                    <a:r>
                      <a:rPr lang="ru-RU" sz="1000" dirty="0" smtClean="0"/>
                      <a:t>исп. </a:t>
                    </a:r>
                    <a:r>
                      <a:rPr lang="ru-RU" sz="1000" dirty="0"/>
                      <a:t>имущества, находящегося в гос. и мун. </a:t>
                    </a:r>
                    <a:r>
                      <a:rPr lang="ru-RU" sz="1000" dirty="0" smtClean="0"/>
                      <a:t>собственности</a:t>
                    </a:r>
                    <a:r>
                      <a:rPr lang="ru-RU" sz="1000" dirty="0"/>
                      <a:t>
12,0%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8920801390214559"/>
                  <c:y val="3.79757985119641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3558289498267315E-2"/>
                  <c:y val="5.5692188648068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6475208136587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гос. и мун.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50.665770770265617</c:v>
                </c:pt>
                <c:pt idx="1">
                  <c:v>8.2521669872509005</c:v>
                </c:pt>
                <c:pt idx="2">
                  <c:v>5.406537295447853</c:v>
                </c:pt>
                <c:pt idx="3">
                  <c:v>14.726406381340507</c:v>
                </c:pt>
                <c:pt idx="4">
                  <c:v>1.4474117968425748</c:v>
                </c:pt>
                <c:pt idx="5">
                  <c:v>11.95785309704914</c:v>
                </c:pt>
                <c:pt idx="6">
                  <c:v>2.1459097182764104</c:v>
                </c:pt>
                <c:pt idx="7">
                  <c:v>1.9246013576654835</c:v>
                </c:pt>
                <c:pt idx="8">
                  <c:v>3.4733425958614901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гос. и мун.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2209795.7999999998</c:v>
                </c:pt>
                <c:pt idx="1">
                  <c:v>359919.6</c:v>
                </c:pt>
                <c:pt idx="2">
                  <c:v>235807</c:v>
                </c:pt>
                <c:pt idx="3">
                  <c:v>642294.6</c:v>
                </c:pt>
                <c:pt idx="4">
                  <c:v>63129.1</c:v>
                </c:pt>
                <c:pt idx="5">
                  <c:v>521543.7</c:v>
                </c:pt>
                <c:pt idx="6">
                  <c:v>93594.2</c:v>
                </c:pt>
                <c:pt idx="7">
                  <c:v>83941.8</c:v>
                </c:pt>
                <c:pt idx="8">
                  <c:v>151490.39999999944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гос. и мун.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Лист1!$D$2:$D$10</c:f>
              <c:numCache>
                <c:formatCode>0.0</c:formatCode>
                <c:ptCount val="9"/>
                <c:pt idx="0">
                  <c:v>4361516.2</c:v>
                </c:pt>
                <c:pt idx="1">
                  <c:v>4361516.2</c:v>
                </c:pt>
                <c:pt idx="2">
                  <c:v>4361516.2</c:v>
                </c:pt>
                <c:pt idx="3">
                  <c:v>4361516.2</c:v>
                </c:pt>
                <c:pt idx="4">
                  <c:v>4361516.2</c:v>
                </c:pt>
                <c:pt idx="5">
                  <c:v>4361516.2</c:v>
                </c:pt>
                <c:pt idx="6">
                  <c:v>4361516.2</c:v>
                </c:pt>
                <c:pt idx="7">
                  <c:v>4361516.2</c:v>
                </c:pt>
                <c:pt idx="8">
                  <c:v>4361516.2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D9"/>
    </a:solidFill>
    <a:ln w="57150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5.4579190110654353E-2"/>
          <c:w val="0.81915164562428078"/>
          <c:h val="0.850889398730454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531316054914151E-3"/>
                  <c:y val="0.17885124779558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96992742317545E-2"/>
                  <c:y val="8.821678687096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039115394144711E-3"/>
                  <c:y val="0.28104496485248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65628793541171E-2"/>
                  <c:y val="0.2779627518969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678.9</c:v>
                </c:pt>
                <c:pt idx="1">
                  <c:v>642.29999999999995</c:v>
                </c:pt>
                <c:pt idx="2">
                  <c:v>718.1</c:v>
                </c:pt>
                <c:pt idx="3">
                  <c:v>718.1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29345408"/>
        <c:axId val="129346944"/>
        <c:axId val="128877888"/>
      </c:bar3DChart>
      <c:catAx>
        <c:axId val="12934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346944"/>
        <c:crosses val="autoZero"/>
        <c:auto val="0"/>
        <c:lblAlgn val="ctr"/>
        <c:lblOffset val="100"/>
        <c:noMultiLvlLbl val="0"/>
      </c:catAx>
      <c:valAx>
        <c:axId val="1293469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29345408"/>
        <c:crosses val="autoZero"/>
        <c:crossBetween val="between"/>
      </c:valAx>
      <c:serAx>
        <c:axId val="128877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34694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21515638723579"/>
          <c:y val="3.3731908958691562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892619897579515E-3"/>
                  <c:y val="0.11655067510337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87733438422983E-3"/>
                  <c:y val="0.17686599543991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14341173831839E-2"/>
                  <c:y val="0.2304716814695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66334977455334E-2"/>
                  <c:y val="0.28539424989635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2085.8000000000002</c:v>
                </c:pt>
                <c:pt idx="1">
                  <c:v>2209.8000000000002</c:v>
                </c:pt>
                <c:pt idx="2">
                  <c:v>2326.9</c:v>
                </c:pt>
                <c:pt idx="3">
                  <c:v>2438.6999999999998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29278720"/>
        <c:axId val="129280256"/>
        <c:axId val="128879232"/>
      </c:bar3DChart>
      <c:catAx>
        <c:axId val="12927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280256"/>
        <c:crosses val="autoZero"/>
        <c:auto val="0"/>
        <c:lblAlgn val="ctr"/>
        <c:lblOffset val="100"/>
        <c:noMultiLvlLbl val="0"/>
      </c:catAx>
      <c:valAx>
        <c:axId val="1292802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300" baseline="0">
                <a:latin typeface="Arial Narrow" panose="020B0606020202030204" pitchFamily="34" charset="0"/>
              </a:defRPr>
            </a:pPr>
            <a:endParaRPr lang="ru-RU"/>
          </a:p>
        </c:txPr>
        <c:crossAx val="129278720"/>
        <c:crosses val="autoZero"/>
        <c:crossBetween val="between"/>
      </c:valAx>
      <c:serAx>
        <c:axId val="128879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28025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4.8706779493636512E-2"/>
          <c:w val="0.81915164562428078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875758967399326E-2"/>
                  <c:y val="0.34747219444753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6949879491937E-2"/>
                  <c:y val="0.27000549321680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7706763484993E-2"/>
                  <c:y val="0.2710015245219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19.100000000000001</c:v>
                </c:pt>
                <c:pt idx="1">
                  <c:v>14.9</c:v>
                </c:pt>
                <c:pt idx="2">
                  <c:v>14.7</c:v>
                </c:pt>
                <c:pt idx="3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18195712"/>
        <c:axId val="118197248"/>
        <c:axId val="129459072"/>
      </c:bar3DChart>
      <c:catAx>
        <c:axId val="11819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197248"/>
        <c:crosses val="autoZero"/>
        <c:auto val="0"/>
        <c:lblAlgn val="ctr"/>
        <c:lblOffset val="100"/>
        <c:noMultiLvlLbl val="0"/>
      </c:catAx>
      <c:valAx>
        <c:axId val="1181972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195712"/>
        <c:crosses val="autoZero"/>
        <c:crossBetween val="between"/>
      </c:valAx>
      <c:serAx>
        <c:axId val="129459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9724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5598417059016"/>
          <c:y val="3.812632709664006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834191643037E-2"/>
                  <c:y val="0.14999453205392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96754617647318E-2"/>
                  <c:y val="0.32034214039670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778200144017E-2"/>
                  <c:y val="0.32207135501675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208.1</c:v>
                </c:pt>
                <c:pt idx="1">
                  <c:v>235.8</c:v>
                </c:pt>
                <c:pt idx="2">
                  <c:v>235.8</c:v>
                </c:pt>
                <c:pt idx="3">
                  <c:v>235.8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17834112"/>
        <c:axId val="117835648"/>
        <c:axId val="129460416"/>
      </c:bar3DChart>
      <c:catAx>
        <c:axId val="11783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7835648"/>
        <c:crosses val="autoZero"/>
        <c:auto val="0"/>
        <c:lblAlgn val="ctr"/>
        <c:lblOffset val="100"/>
        <c:noMultiLvlLbl val="0"/>
      </c:catAx>
      <c:valAx>
        <c:axId val="1178356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7834112"/>
        <c:crosses val="autoZero"/>
        <c:crossBetween val="between"/>
      </c:valAx>
      <c:serAx>
        <c:axId val="129460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1783564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3.8825932921033465E-2"/>
          <c:w val="0.81915164562428078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20539693120517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277160256863441E-3"/>
                  <c:y val="0.20631658210816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167428372456E-2"/>
                  <c:y val="0.20731261341332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78018340404192E-2"/>
                  <c:y val="0.2057641743509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63.1</c:v>
                </c:pt>
                <c:pt idx="1">
                  <c:v>63.1</c:v>
                </c:pt>
                <c:pt idx="2">
                  <c:v>63.1</c:v>
                </c:pt>
                <c:pt idx="3">
                  <c:v>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17898240"/>
        <c:axId val="118240000"/>
        <c:axId val="129460864"/>
      </c:bar3DChart>
      <c:catAx>
        <c:axId val="11789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240000"/>
        <c:crosses val="autoZero"/>
        <c:auto val="0"/>
        <c:lblAlgn val="ctr"/>
        <c:lblOffset val="100"/>
        <c:noMultiLvlLbl val="0"/>
      </c:catAx>
      <c:valAx>
        <c:axId val="1182400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7898240"/>
        <c:crosses val="autoZero"/>
        <c:crossBetween val="between"/>
      </c:valAx>
      <c:serAx>
        <c:axId val="12946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24000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82005745354888"/>
          <c:y val="4.380763248527942E-2"/>
          <c:w val="0.86027299501879284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2013050978583132E-3"/>
                  <c:y val="0.41606025256452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576009387360742E-3"/>
                  <c:y val="0.41697990346751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7452849493903E-2"/>
                  <c:y val="0.31509423335678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585562529303125E-3"/>
                  <c:y val="0.30374711451813996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84.3</c:v>
                </c:pt>
                <c:pt idx="1">
                  <c:v>84.5</c:v>
                </c:pt>
                <c:pt idx="2">
                  <c:v>63.3</c:v>
                </c:pt>
                <c:pt idx="3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18419456"/>
        <c:axId val="118420992"/>
        <c:axId val="118265600"/>
      </c:bar3DChart>
      <c:catAx>
        <c:axId val="11841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420992"/>
        <c:crosses val="autoZero"/>
        <c:auto val="0"/>
        <c:lblAlgn val="ctr"/>
        <c:lblOffset val="100"/>
        <c:noMultiLvlLbl val="0"/>
      </c:catAx>
      <c:valAx>
        <c:axId val="1184209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419456"/>
        <c:crosses val="autoZero"/>
        <c:crossBetween val="between"/>
      </c:valAx>
      <c:serAx>
        <c:axId val="118265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4209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0102581668652"/>
          <c:y val="3.2209374933516867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8758377393884E-3"/>
                  <c:y val="0.33011949981543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68379098400218E-3"/>
                  <c:y val="0.32508189788862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778200144017E-2"/>
                  <c:y val="0.21304834821373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74791769518245E-2"/>
                  <c:y val="0.37447032771472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332.9</c:v>
                </c:pt>
                <c:pt idx="1">
                  <c:v>332.8</c:v>
                </c:pt>
                <c:pt idx="2">
                  <c:v>328.2</c:v>
                </c:pt>
                <c:pt idx="3">
                  <c:v>334.7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29788544"/>
        <c:axId val="129802624"/>
        <c:axId val="129461312"/>
      </c:bar3DChart>
      <c:catAx>
        <c:axId val="12978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802624"/>
        <c:crosses val="autoZero"/>
        <c:auto val="0"/>
        <c:lblAlgn val="ctr"/>
        <c:lblOffset val="100"/>
        <c:noMultiLvlLbl val="0"/>
      </c:catAx>
      <c:valAx>
        <c:axId val="12980262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788544"/>
        <c:crosses val="autoZero"/>
        <c:crossBetween val="between"/>
      </c:valAx>
      <c:serAx>
        <c:axId val="12946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80262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1741030162758"/>
          <c:y val="4.3725079929390565E-2"/>
          <c:w val="0.83173845333530672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26908545655421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3319693767182E-2"/>
                  <c:y val="0.24061061116666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167428372456E-2"/>
                  <c:y val="0.17791811712278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44.3</c:v>
                </c:pt>
                <c:pt idx="1">
                  <c:v>40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29869312"/>
        <c:axId val="129870848"/>
        <c:axId val="118267392"/>
      </c:bar3DChart>
      <c:catAx>
        <c:axId val="12986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870848"/>
        <c:crosses val="autoZero"/>
        <c:auto val="0"/>
        <c:lblAlgn val="ctr"/>
        <c:lblOffset val="100"/>
        <c:noMultiLvlLbl val="0"/>
      </c:catAx>
      <c:valAx>
        <c:axId val="1298708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869312"/>
        <c:crosses val="autoZero"/>
        <c:crossBetween val="between"/>
      </c:valAx>
      <c:serAx>
        <c:axId val="1182673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87084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8"/>
          <c:y val="0.12174571054273096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7925.1</c:v>
                </c:pt>
                <c:pt idx="1">
                  <c:v>7941.8</c:v>
                </c:pt>
                <c:pt idx="2">
                  <c:v>8278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3330544431179705E-2"/>
                  <c:y val="-2.244616915329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52188737024166E-2"/>
                  <c:y val="-2.742353700405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63333552950559E-2"/>
                  <c:y val="-2.11390516300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7968.3</c:v>
                </c:pt>
                <c:pt idx="1">
                  <c:v>7964.1</c:v>
                </c:pt>
                <c:pt idx="2">
                  <c:v>8278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736752990353524E-2"/>
                  <c:y val="1.4159537829130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9888752567058E-2"/>
                  <c:y val="0.10750575577936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626537340975E-2"/>
                  <c:y val="-6.6466811570430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-43.199999999999818</c:v>
                </c:pt>
                <c:pt idx="1">
                  <c:v>-22.300000000000182</c:v>
                </c:pt>
                <c:pt idx="2">
                  <c:v>0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105188352"/>
        <c:axId val="105190144"/>
        <c:axId val="0"/>
      </c:bar3DChart>
      <c:catAx>
        <c:axId val="10518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</a:defRPr>
            </a:pPr>
            <a:endParaRPr lang="ru-RU"/>
          </a:p>
        </c:txPr>
        <c:crossAx val="105190144"/>
        <c:crosses val="autoZero"/>
        <c:auto val="1"/>
        <c:lblAlgn val="ctr"/>
        <c:lblOffset val="1000"/>
        <c:noMultiLvlLbl val="0"/>
      </c:catAx>
      <c:valAx>
        <c:axId val="1051901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518835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6175500803605454"/>
          <c:w val="0.16518543309935596"/>
          <c:h val="0.28289178080723121"/>
        </c:manualLayout>
      </c:layout>
      <c:overlay val="0"/>
    </c:legend>
    <c:plotVisOnly val="1"/>
    <c:dispBlanksAs val="gap"/>
    <c:showDLblsOverMax val="0"/>
  </c:chart>
  <c:spPr>
    <a:solidFill>
      <a:srgbClr val="FFFFDD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153676586773"/>
          <c:y val="4.8706779493636512E-2"/>
          <c:w val="0.86027299501879284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9108848312787688E-3"/>
                  <c:y val="0.38666498475478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701031728968449E-5"/>
                  <c:y val="0.22101363737362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34746704450967E-3"/>
                  <c:y val="0.2220104401980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657457175347298E-3"/>
                  <c:y val="0.22046161537606931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96.2</c:v>
                </c:pt>
                <c:pt idx="1">
                  <c:v>93.6</c:v>
                </c:pt>
                <c:pt idx="2">
                  <c:v>93.6</c:v>
                </c:pt>
                <c:pt idx="3">
                  <c:v>93.6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29038208"/>
        <c:axId val="129039744"/>
        <c:axId val="129844544"/>
      </c:bar3DChart>
      <c:catAx>
        <c:axId val="12903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039744"/>
        <c:crosses val="autoZero"/>
        <c:auto val="0"/>
        <c:lblAlgn val="ctr"/>
        <c:lblOffset val="100"/>
        <c:noMultiLvlLbl val="0"/>
      </c:catAx>
      <c:valAx>
        <c:axId val="129039744"/>
        <c:scaling>
          <c:orientation val="minMax"/>
          <c:max val="98"/>
          <c:min val="9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038208"/>
        <c:crosses val="autoZero"/>
        <c:crossBetween val="between"/>
      </c:valAx>
      <c:serAx>
        <c:axId val="129844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2903974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41631733936096"/>
          <c:y val="3.6949505664082984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834191643037E-2"/>
                  <c:y val="0.29219845397090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68379098400218E-3"/>
                  <c:y val="0.29190098277466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778200144017E-2"/>
                  <c:y val="0.2936305706333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29388810529509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33.6</c:v>
                </c:pt>
                <c:pt idx="1">
                  <c:v>33.6</c:v>
                </c:pt>
                <c:pt idx="2">
                  <c:v>33.6</c:v>
                </c:pt>
                <c:pt idx="3">
                  <c:v>33.6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29098496"/>
        <c:axId val="129100032"/>
        <c:axId val="129845440"/>
      </c:bar3DChart>
      <c:catAx>
        <c:axId val="12909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100032"/>
        <c:crosses val="autoZero"/>
        <c:auto val="0"/>
        <c:lblAlgn val="ctr"/>
        <c:lblOffset val="100"/>
        <c:noMultiLvlLbl val="0"/>
      </c:catAx>
      <c:valAx>
        <c:axId val="12910003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9098496"/>
        <c:crosses val="autoZero"/>
        <c:crossBetween val="between"/>
      </c:valAx>
      <c:serAx>
        <c:axId val="1298454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100032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29542864203177"/>
          <c:y val="3.3289896801589947E-2"/>
          <c:w val="0.78558681298641753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25928716253749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3319693767182E-2"/>
                  <c:y val="0.270005493216803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82374764534132E-2"/>
                  <c:y val="9.463261798071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105</c:v>
                </c:pt>
                <c:pt idx="1">
                  <c:v>108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0227584"/>
        <c:axId val="130229376"/>
        <c:axId val="129102272"/>
      </c:bar3DChart>
      <c:catAx>
        <c:axId val="13022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229376"/>
        <c:crosses val="autoZero"/>
        <c:auto val="0"/>
        <c:lblAlgn val="ctr"/>
        <c:lblOffset val="100"/>
        <c:noMultiLvlLbl val="0"/>
      </c:catAx>
      <c:valAx>
        <c:axId val="130229376"/>
        <c:scaling>
          <c:orientation val="minMax"/>
          <c:max val="11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227584"/>
        <c:crosses val="autoZero"/>
        <c:crossBetween val="between"/>
      </c:valAx>
      <c:serAx>
        <c:axId val="129102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022937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60575942915392E-2"/>
                  <c:y val="-1.334079055589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3161656502104E-2"/>
                  <c:y val="-1.254408678370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20743114312836E-2"/>
                  <c:y val="-1.031613807675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7925.1</c:v>
                </c:pt>
                <c:pt idx="1">
                  <c:v>7941.8</c:v>
                </c:pt>
                <c:pt idx="2">
                  <c:v>8278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6263041923217108E-2"/>
                  <c:y val="-2.263002418768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83464605297326E-2"/>
                  <c:y val="-1.929151870739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634202437545924E-2"/>
                  <c:y val="-9.5411312353279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4361.5</c:v>
                </c:pt>
                <c:pt idx="1">
                  <c:v>4449.3999999999996</c:v>
                </c:pt>
                <c:pt idx="2">
                  <c:v>4563.7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700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392847188519016E-2"/>
                  <c:y val="-1.1945853490785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3908084286931E-2"/>
                  <c:y val="-2.309531674885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3649467797925E-2"/>
                  <c:y val="-9.5566827926282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3563.5</c:v>
                </c:pt>
                <c:pt idx="1">
                  <c:v>3492.4</c:v>
                </c:pt>
                <c:pt idx="2">
                  <c:v>3714.3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0463232"/>
        <c:axId val="130464768"/>
        <c:axId val="0"/>
      </c:bar3DChart>
      <c:catAx>
        <c:axId val="13046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0464768"/>
        <c:crosses val="autoZero"/>
        <c:auto val="0"/>
        <c:lblAlgn val="ctr"/>
        <c:lblOffset val="100"/>
        <c:noMultiLvlLbl val="0"/>
      </c:catAx>
      <c:valAx>
        <c:axId val="1304647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0463232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9.2021637232836156E-2"/>
          <c:w val="0.18873929663608563"/>
          <c:h val="0.7192888097264456"/>
        </c:manualLayout>
      </c:layout>
      <c:overlay val="0"/>
      <c:spPr>
        <a:ln>
          <a:noFill/>
        </a:ln>
      </c:spPr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2722160664547597"/>
          <c:y val="5.6513701206688534E-2"/>
          <c:w val="0.67614537421112497"/>
          <c:h val="0.871167275273507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4493.7</c:v>
                </c:pt>
                <c:pt idx="1">
                  <c:v>4454.3999999999996</c:v>
                </c:pt>
                <c:pt idx="2">
                  <c:v>4513</c:v>
                </c:pt>
                <c:pt idx="3">
                  <c:v>4606.6000000000004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областного бюджета</c:v>
                </c:pt>
              </c:strCache>
            </c:strRef>
          </c:tx>
          <c:spPr>
            <a:solidFill>
              <a:srgbClr val="C00000"/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4760.3999999999996</c:v>
                </c:pt>
                <c:pt idx="1">
                  <c:v>3513.9</c:v>
                </c:pt>
                <c:pt idx="2">
                  <c:v>3451.1</c:v>
                </c:pt>
                <c:pt idx="3">
                  <c:v>3671.4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BBB59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25531381468923E-2"/>
                  <c:y val="2.3206485829059928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 </c:v>
                </c:pt>
                <c:pt idx="2">
                  <c:v>2018 год </c:v>
                </c:pt>
                <c:pt idx="3">
                  <c:v>2019 год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129572224"/>
        <c:axId val="129590400"/>
        <c:axId val="0"/>
      </c:bar3DChart>
      <c:catAx>
        <c:axId val="12957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9590400"/>
        <c:crosses val="autoZero"/>
        <c:auto val="1"/>
        <c:lblAlgn val="ctr"/>
        <c:lblOffset val="100"/>
        <c:noMultiLvlLbl val="0"/>
      </c:catAx>
      <c:valAx>
        <c:axId val="1295904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572224"/>
        <c:crosses val="autoZero"/>
        <c:crossBetween val="between"/>
      </c:valAx>
      <c:spPr>
        <a:solidFill>
          <a:srgbClr val="FFFFD9"/>
        </a:solidFill>
      </c:spPr>
    </c:plotArea>
    <c:legend>
      <c:legendPos val="r"/>
      <c:legendEntry>
        <c:idx val="1"/>
        <c:delete val="1"/>
      </c:legendEntry>
      <c:legendEntry>
        <c:idx val="3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649471592635234"/>
          <c:y val="0.22972995690537309"/>
          <c:w val="0.20414054288953146"/>
          <c:h val="0.6179686175220297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3810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5578331615534742"/>
          <c:h val="0.8561550714648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 w="12700">
                <a:solidFill>
                  <a:srgbClr val="B08600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8691879580947462"/>
                  <c:y val="0.143928680992464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61457716570539"/>
                      <c:h val="9.750941782785031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7667376297528506E-3"/>
                  <c:y val="3.4625439423054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6758696812204"/>
                      <c:h val="0.151898111991611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713202188060976E-2"/>
                  <c:y val="-6.51230796029522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244905536811613E-2"/>
                  <c:y val="4.774435213645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2825943316239713E-3"/>
                  <c:y val="4.9911806781413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057009747454959E-2"/>
                  <c:y val="3.68474147591282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4157162362076728"/>
                  <c:y val="4.12418167528710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2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63.544010016094781</c:v>
                </c:pt>
                <c:pt idx="1">
                  <c:v>9.4945741970001318</c:v>
                </c:pt>
                <c:pt idx="2">
                  <c:v>9.4770397060590827</c:v>
                </c:pt>
                <c:pt idx="3">
                  <c:v>8.4146430719584782</c:v>
                </c:pt>
                <c:pt idx="4">
                  <c:v>3.7992091457655834</c:v>
                </c:pt>
                <c:pt idx="5">
                  <c:v>3.223424754645134</c:v>
                </c:pt>
                <c:pt idx="6">
                  <c:v>1.642072698310675</c:v>
                </c:pt>
                <c:pt idx="7">
                  <c:v>0.40502641016612939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5063374.3</c:v>
                </c:pt>
                <c:pt idx="1">
                  <c:v>756555.7</c:v>
                </c:pt>
                <c:pt idx="2">
                  <c:v>755158.5</c:v>
                </c:pt>
                <c:pt idx="3">
                  <c:v>670503.6</c:v>
                </c:pt>
                <c:pt idx="4">
                  <c:v>302732.2</c:v>
                </c:pt>
                <c:pt idx="5">
                  <c:v>256852</c:v>
                </c:pt>
                <c:pt idx="6">
                  <c:v>130845.2</c:v>
                </c:pt>
                <c:pt idx="7">
                  <c:v>32273.7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7968295.2000000002</c:v>
                </c:pt>
                <c:pt idx="1">
                  <c:v>7968295.2000000002</c:v>
                </c:pt>
                <c:pt idx="2">
                  <c:v>7968295.2000000002</c:v>
                </c:pt>
                <c:pt idx="3">
                  <c:v>7968295.2000000002</c:v>
                </c:pt>
                <c:pt idx="4">
                  <c:v>7968295.2000000002</c:v>
                </c:pt>
                <c:pt idx="5">
                  <c:v>7968295.2000000002</c:v>
                </c:pt>
                <c:pt idx="6">
                  <c:v>7968295.2000000002</c:v>
                </c:pt>
                <c:pt idx="7">
                  <c:v>7968295.2000000002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rgbClr val="FFFFD9"/>
    </a:solidFill>
    <a:ln w="57150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r>
              <a:rPr lang="ru-RU" sz="1700" dirty="0" smtClean="0">
                <a:latin typeface="Arial Narrow" panose="020B0606020202030204" pitchFamily="34" charset="0"/>
              </a:rPr>
              <a:t>2018 </a:t>
            </a:r>
            <a:r>
              <a:rPr lang="ru-RU" sz="1700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66664784159784718"/>
          <c:y val="2.3520659866621427E-2"/>
        </c:manualLayout>
      </c:layout>
      <c:overlay val="0"/>
    </c:title>
    <c:autoTitleDeleted val="0"/>
    <c:view3D>
      <c:rotX val="70"/>
      <c:rotY val="19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93176066856768E-3"/>
          <c:y val="2.0655863062262352E-2"/>
          <c:w val="0.88410022343196437"/>
          <c:h val="0.88731961880778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4A7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6B9B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4893406905405568"/>
                  <c:y val="0.127113003460076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latin typeface="Arial Narrow" panose="020B0606020202030204" pitchFamily="34" charset="0"/>
                      </a:rPr>
                      <a:t>64,1</a:t>
                    </a:r>
                    <a:r>
                      <a:rPr lang="ru-RU" sz="1200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8E-2"/>
                  <c:y val="-6.99121519030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9,6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89764100285156E-2"/>
                  <c:y val="-5.0845201384030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9,3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305669740399212E-2"/>
                  <c:y val="-5.0845201384030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7,6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547408312656615E-2"/>
                  <c:y val="-1.9066950519011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4,1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6772704267427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3,2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838635213371353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1,7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685306570874841"/>
                  <c:y val="-2.54226006920152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 Narrow" panose="020B0606020202030204" pitchFamily="34" charset="0"/>
                      </a:rPr>
                      <a:t>0,4</a:t>
                    </a:r>
                    <a:r>
                      <a:rPr lang="ru-RU" dirty="0" smtClean="0">
                        <a:latin typeface="Arial Narrow" panose="020B0606020202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64.11965729866391</c:v>
                </c:pt>
                <c:pt idx="1">
                  <c:v>9.6480577945154344</c:v>
                </c:pt>
                <c:pt idx="2">
                  <c:v>9.2823996250664305</c:v>
                </c:pt>
                <c:pt idx="3">
                  <c:v>7.6103377949297943</c:v>
                </c:pt>
                <c:pt idx="4">
                  <c:v>4.0703345742177914</c:v>
                </c:pt>
                <c:pt idx="5">
                  <c:v>3.213626436960213</c:v>
                </c:pt>
                <c:pt idx="6">
                  <c:v>1.6744965126218325</c:v>
                </c:pt>
                <c:pt idx="7">
                  <c:v>0.38108996302459386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noFill/>
    <a:ln w="38100" cap="flat" cmpd="sng" algn="ctr">
      <a:solidFill>
        <a:schemeClr val="tx2">
          <a:lumMod val="60000"/>
          <a:lumOff val="40000"/>
        </a:schemeClr>
      </a:solidFill>
      <a:prstDash val="solid"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 Narrow" panose="020B0606020202030204" pitchFamily="34" charset="0"/>
              </a:defRPr>
            </a:pPr>
            <a:r>
              <a:rPr lang="ru-RU" sz="1800" dirty="0" smtClean="0">
                <a:latin typeface="Arial Narrow" panose="020B0606020202030204" pitchFamily="34" charset="0"/>
              </a:rPr>
              <a:t>2019 год</a:t>
            </a:r>
            <a:endParaRPr lang="ru-RU" sz="18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68845560369835446"/>
          <c:y val="2.5761995437199436E-2"/>
        </c:manualLayout>
      </c:layout>
      <c:overlay val="0"/>
    </c:title>
    <c:autoTitleDeleted val="0"/>
    <c:view3D>
      <c:rotX val="70"/>
      <c:rotY val="19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7793419778754743E-2"/>
          <c:w val="0.86833808589169104"/>
          <c:h val="0.86969106607202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77933C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4A7B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5373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636929230085546"/>
                  <c:y val="0.1343766036577946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63,6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709081706970829E-2"/>
                  <c:y val="-1.8196831745326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467034527027867E-2"/>
                  <c:y val="9.79829401671419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06362256045625E-2"/>
                  <c:y val="1.6797075457224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789764100285156E-2"/>
                  <c:y val="1.2597806592918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273241244799962E-2"/>
                  <c:y val="2.93948820501425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8386352133713536E-3"/>
                  <c:y val="3.77934197787547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109543384068438"/>
                  <c:y val="2.5195613185836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63.648793062525563</c:v>
                </c:pt>
                <c:pt idx="1">
                  <c:v>9.4127010918180147</c:v>
                </c:pt>
                <c:pt idx="2">
                  <c:v>8.9683865551448516</c:v>
                </c:pt>
                <c:pt idx="3">
                  <c:v>8.6643134600858644</c:v>
                </c:pt>
                <c:pt idx="4">
                  <c:v>4.1617951252436338</c:v>
                </c:pt>
                <c:pt idx="5">
                  <c:v>3.1075175365827072</c:v>
                </c:pt>
                <c:pt idx="6">
                  <c:v>1.7</c:v>
                </c:pt>
                <c:pt idx="7">
                  <c:v>0.36516265939097248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Лист1!$C$2:$C$9</c:f>
              <c:numCache>
                <c:formatCode>0.0</c:formatCode>
                <c:ptCount val="8"/>
                <c:pt idx="0">
                  <c:v>5268853.2</c:v>
                </c:pt>
                <c:pt idx="1">
                  <c:v>779184.3</c:v>
                </c:pt>
                <c:pt idx="2">
                  <c:v>742403.9</c:v>
                </c:pt>
                <c:pt idx="3">
                  <c:v>717232.7</c:v>
                </c:pt>
                <c:pt idx="4">
                  <c:v>344513.8</c:v>
                </c:pt>
                <c:pt idx="5">
                  <c:v>257240.6</c:v>
                </c:pt>
                <c:pt idx="6">
                  <c:v>138352.9</c:v>
                </c:pt>
                <c:pt idx="7">
                  <c:v>30228.2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Лист1!$D$2:$D$9</c:f>
              <c:numCache>
                <c:formatCode>0.0</c:formatCode>
                <c:ptCount val="8"/>
                <c:pt idx="0">
                  <c:v>8278009.5999999996</c:v>
                </c:pt>
                <c:pt idx="1">
                  <c:v>8278009.5999999996</c:v>
                </c:pt>
                <c:pt idx="2">
                  <c:v>8278009.5999999996</c:v>
                </c:pt>
                <c:pt idx="3">
                  <c:v>8278009.5999999996</c:v>
                </c:pt>
                <c:pt idx="4">
                  <c:v>8278009.5999999996</c:v>
                </c:pt>
                <c:pt idx="5">
                  <c:v>8278009.5999999996</c:v>
                </c:pt>
                <c:pt idx="6">
                  <c:v>8278009.5999999996</c:v>
                </c:pt>
                <c:pt idx="7">
                  <c:v>8278009.5999999996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ln w="38100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2017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9719953703703703"/>
          <c:y val="0.85219697811354289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75.599999999999994</c:v>
                </c:pt>
                <c:pt idx="1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2019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12962962961"/>
          <c:y val="0.87357507415001023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75.8</c:v>
                </c:pt>
                <c:pt idx="1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9413021569032"/>
          <c:y val="5.8428178762030554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744068119415303E-3"/>
                  <c:y val="-4.7785388186842286E-3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874,5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0748012125637E-3"/>
                  <c:y val="-6.37106213004756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605377180313E-3"/>
                  <c:y val="-7.567634603907059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716,5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874.5</c:v>
                </c:pt>
                <c:pt idx="1">
                  <c:v>835.6</c:v>
                </c:pt>
                <c:pt idx="2">
                  <c:v>716.5</c:v>
                </c:pt>
                <c:pt idx="3">
                  <c:v>702.1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5.2692557969749396E-3"/>
                  <c:y val="-9.96802824377544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3 420,5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47E-3"/>
                  <c:y val="-7.3456937833118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3 525,9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818178932500142E-3"/>
                  <c:y val="-8.02868611306562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3 732,9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3 861,6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3420.5</c:v>
                </c:pt>
                <c:pt idx="1">
                  <c:v>3525.9</c:v>
                </c:pt>
                <c:pt idx="2">
                  <c:v>3732.9</c:v>
                </c:pt>
                <c:pt idx="3">
                  <c:v>3861.5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05090048"/>
        <c:axId val="105192832"/>
        <c:axId val="0"/>
      </c:bar3DChart>
      <c:catAx>
        <c:axId val="10509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05192832"/>
        <c:crosses val="autoZero"/>
        <c:auto val="0"/>
        <c:lblAlgn val="ctr"/>
        <c:lblOffset val="100"/>
        <c:noMultiLvlLbl val="0"/>
      </c:catAx>
      <c:valAx>
        <c:axId val="10519283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05090048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9078936665767297"/>
          <c:y val="0.30963894958173371"/>
          <c:w val="0.20921063334232703"/>
          <c:h val="0.3705236455208680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2018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49999999999"/>
          <c:y val="0.87357507415001023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75.3</c:v>
                </c:pt>
                <c:pt idx="1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23392922918"/>
          <c:y val="6.651689955331228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48.9</c:v>
                </c:pt>
                <c:pt idx="1">
                  <c:v>48.9</c:v>
                </c:pt>
                <c:pt idx="2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51,1%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51,1%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927330229837627E-3"/>
                  <c:y val="7.719327676950391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51.1</c:v>
                </c:pt>
                <c:pt idx="1">
                  <c:v>51.1</c:v>
                </c:pt>
                <c:pt idx="2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31261184"/>
        <c:axId val="131262720"/>
        <c:axId val="0"/>
      </c:bar3DChart>
      <c:catAx>
        <c:axId val="13126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1262720"/>
        <c:crosses val="autoZero"/>
        <c:auto val="1"/>
        <c:lblAlgn val="ctr"/>
        <c:lblOffset val="100"/>
        <c:noMultiLvlLbl val="0"/>
      </c:catAx>
      <c:valAx>
        <c:axId val="13126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31261184"/>
        <c:crosses val="autoZero"/>
        <c:crossBetween val="between"/>
      </c:valAx>
    </c:plotArea>
    <c:plotVisOnly val="1"/>
    <c:dispBlanksAs val="gap"/>
    <c:showDLblsOverMax val="0"/>
  </c:chart>
  <c:spPr>
    <a:solidFill>
      <a:srgbClr val="FFFFD9"/>
    </a:solidFill>
    <a:ln w="381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77933C"/>
            </a:soli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3.2660980055713826E-3"/>
                  <c:y val="0.1963263706913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636053089094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91470083570958E-3"/>
                  <c:y val="4.6744373974131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5248.4</c:v>
                </c:pt>
                <c:pt idx="1">
                  <c:v>434.8</c:v>
                </c:pt>
                <c:pt idx="2">
                  <c:v>253.5</c:v>
                </c:pt>
                <c:pt idx="3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1.6330490027856987E-3"/>
                  <c:y val="0.29916399343443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660980055713375E-3"/>
                  <c:y val="-1.86977495896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60980055714572E-3"/>
                  <c:y val="-3.272106178189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660980055713973E-3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5063.3999999999996</c:v>
                </c:pt>
                <c:pt idx="1">
                  <c:v>670.5</c:v>
                </c:pt>
                <c:pt idx="2">
                  <c:v>256.89999999999998</c:v>
                </c:pt>
                <c:pt idx="3">
                  <c:v>32.299999999999997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3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6330490027856987E-3"/>
                  <c:y val="0.2664429316525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321960111427947E-3"/>
                  <c:y val="1.86977495896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5106.5</c:v>
                </c:pt>
                <c:pt idx="1">
                  <c:v>606.1</c:v>
                </c:pt>
                <c:pt idx="2">
                  <c:v>255.9</c:v>
                </c:pt>
                <c:pt idx="3">
                  <c:v>30.4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8991470083570958E-3"/>
                  <c:y val="0.2337218698706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431343019499831E-2"/>
                  <c:y val="-1.6360530890945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64392022285589E-2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660980055713973E-3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5268.9</c:v>
                </c:pt>
                <c:pt idx="1">
                  <c:v>717.2</c:v>
                </c:pt>
                <c:pt idx="2">
                  <c:v>257.2</c:v>
                </c:pt>
                <c:pt idx="3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30802432"/>
        <c:axId val="130803968"/>
        <c:axId val="0"/>
      </c:bar3DChart>
      <c:catAx>
        <c:axId val="13080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0803968"/>
        <c:crosses val="autoZero"/>
        <c:auto val="1"/>
        <c:lblAlgn val="ctr"/>
        <c:lblOffset val="100"/>
        <c:noMultiLvlLbl val="0"/>
      </c:catAx>
      <c:valAx>
        <c:axId val="1308039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3080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09587412098242"/>
          <c:y val="0.28632474936089952"/>
          <c:w val="0.14010583186230335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rgbClr val="3379CD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/>
        </a:solidFill>
        <a:ln>
          <a:noFill/>
        </a:ln>
      </c:spPr>
    </c:sideWall>
    <c:backWall>
      <c:thickness val="0"/>
      <c:spPr>
        <a:solidFill>
          <a:schemeClr val="bg1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0267557719924124"/>
          <c:y val="3.7001973325715143E-2"/>
          <c:w val="0.89732442280075875"/>
          <c:h val="0.84482650075917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146646257411699E-2"/>
                  <c:y val="0.13605611281286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3142257298514E-2"/>
                  <c:y val="0.29982779691145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31473046204744E-2"/>
                  <c:y val="0.30738648086720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31422572985018E-2"/>
                  <c:y val="0.3174645277508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5330.6</c:v>
                </c:pt>
                <c:pt idx="1">
                  <c:v>5467.5</c:v>
                </c:pt>
                <c:pt idx="2">
                  <c:v>5516.7</c:v>
                </c:pt>
                <c:pt idx="3">
                  <c:v>5676.4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958080"/>
        <c:axId val="130959616"/>
        <c:axId val="0"/>
      </c:bar3DChart>
      <c:catAx>
        <c:axId val="13095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8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0959616"/>
        <c:crosses val="autoZero"/>
        <c:auto val="1"/>
        <c:lblAlgn val="ctr"/>
        <c:lblOffset val="100"/>
        <c:noMultiLvlLbl val="0"/>
      </c:catAx>
      <c:valAx>
        <c:axId val="1309596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130958080"/>
        <c:crosses val="autoZero"/>
        <c:crossBetween val="between"/>
      </c:valAx>
      <c:spPr>
        <a:solidFill>
          <a:srgbClr val="FFFFD9"/>
        </a:solidFill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solidFill>
      <a:srgbClr val="FFFFBD"/>
    </a:solidFill>
    <a:ln w="38100" cap="flat" cmpd="sng" algn="ctr">
      <a:solidFill>
        <a:schemeClr val="accen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4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43887781192272E-3"/>
          <c:y val="9.1142414284828568E-2"/>
          <c:w val="0.82958460354935259"/>
          <c:h val="0.817519003038006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  <a:contourClr>
                <a:srgbClr val="000000"/>
              </a:contourClr>
            </a:sp3d>
          </c:spPr>
          <c:explosion val="13"/>
          <c:dPt>
            <c:idx val="0"/>
            <c:bubble3D val="0"/>
            <c:explosion val="3"/>
            <c:spPr>
              <a:solidFill>
                <a:srgbClr val="72A2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8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939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Программы социальной </a:t>
                    </a:r>
                    <a:r>
                      <a:rPr lang="ru-RU" dirty="0" smtClean="0"/>
                      <a:t>направленности </a:t>
                    </a:r>
                    <a:r>
                      <a:rPr lang="ru-RU" dirty="0"/>
                      <a:t>5 </a:t>
                    </a:r>
                    <a:r>
                      <a:rPr lang="ru-RU" dirty="0" smtClean="0"/>
                      <a:t>511,9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660404278059612E-2"/>
                  <c:y val="-0.496870233740467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Программы поддержки отраслей </a:t>
                    </a:r>
                    <a:r>
                      <a:rPr lang="ru-RU" dirty="0" smtClean="0"/>
                      <a:t>экономики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873,1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08654302624877"/>
                  <c:y val="-0.143455308972614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Программы общего </a:t>
                    </a:r>
                    <a:r>
                      <a:rPr lang="ru-RU" dirty="0" smtClean="0"/>
                      <a:t>характера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32,3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Непрограммные </a:t>
                    </a:r>
                    <a:r>
                      <a:rPr lang="ru-RU" dirty="0" smtClean="0"/>
                      <a:t>расходы </a:t>
                    </a:r>
                    <a:r>
                      <a:rPr lang="ru-RU" dirty="0"/>
                      <a:t>1 </a:t>
                    </a:r>
                    <a:r>
                      <a:rPr lang="ru-RU" dirty="0" smtClean="0"/>
                      <a:t>551,0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5511.9</c:v>
                </c:pt>
                <c:pt idx="1">
                  <c:v>873.1</c:v>
                </c:pt>
                <c:pt idx="2">
                  <c:v>32.299999999999997</c:v>
                </c:pt>
                <c:pt idx="3">
                  <c:v>1551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plotVisOnly val="1"/>
    <c:dispBlanksAs val="zero"/>
    <c:showDLblsOverMax val="0"/>
  </c:chart>
  <c:spPr>
    <a:solidFill>
      <a:srgbClr val="FFFFE5"/>
    </a:solidFill>
    <a:ln w="57071">
      <a:solidFill>
        <a:srgbClr val="558ED5"/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449604853611648"/>
          <c:y val="2.8069240591923256E-2"/>
          <c:w val="0.58023209164353751"/>
          <c:h val="0.87294621585255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1941.9</c:v>
                </c:pt>
                <c:pt idx="1">
                  <c:v>1975.3</c:v>
                </c:pt>
                <c:pt idx="2">
                  <c:v>2005.6</c:v>
                </c:pt>
                <c:pt idx="3">
                  <c:v>2049.6999999999998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3173</c:v>
                </c:pt>
                <c:pt idx="1">
                  <c:v>2295.9</c:v>
                </c:pt>
                <c:pt idx="2">
                  <c:v>2305</c:v>
                </c:pt>
                <c:pt idx="3">
                  <c:v>2405.5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1">
                  <c:v>618.20000000000005</c:v>
                </c:pt>
                <c:pt idx="2">
                  <c:v>620.4</c:v>
                </c:pt>
                <c:pt idx="3">
                  <c:v>634.79999999999995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56.4</c:v>
                </c:pt>
                <c:pt idx="1">
                  <c:v>94</c:v>
                </c:pt>
                <c:pt idx="2">
                  <c:v>96.9</c:v>
                </c:pt>
                <c:pt idx="3">
                  <c:v>99.9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77.099999999999994</c:v>
                </c:pt>
                <c:pt idx="1">
                  <c:v>80</c:v>
                </c:pt>
                <c:pt idx="2">
                  <c:v>78.7</c:v>
                </c:pt>
                <c:pt idx="3">
                  <c:v>79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015232"/>
        <c:axId val="132016768"/>
        <c:axId val="0"/>
      </c:bar3DChart>
      <c:catAx>
        <c:axId val="13201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2016768"/>
        <c:crosses val="autoZero"/>
        <c:auto val="1"/>
        <c:lblAlgn val="ctr"/>
        <c:lblOffset val="100"/>
        <c:noMultiLvlLbl val="0"/>
      </c:catAx>
      <c:valAx>
        <c:axId val="13201676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20152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 algn="l">
              <a:defRPr sz="1400" u="sng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317754167665578"/>
          <c:y val="3.2460282190867683E-2"/>
          <c:w val="0.32025008917137859"/>
          <c:h val="0.96753971780913228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0.11593631097019609"/>
          <c:w val="0.56602646999576423"/>
          <c:h val="0.70817462687632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236.4</c:v>
                </c:pt>
                <c:pt idx="1">
                  <c:v>242.6</c:v>
                </c:pt>
                <c:pt idx="2">
                  <c:v>241.8</c:v>
                </c:pt>
                <c:pt idx="3">
                  <c:v>243.1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 formatCode="General">
                  <c:v>15.2</c:v>
                </c:pt>
                <c:pt idx="1">
                  <c:v>14.2</c:v>
                </c:pt>
                <c:pt idx="2">
                  <c:v>14.2</c:v>
                </c:pt>
                <c:pt idx="3">
                  <c:v>14.2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846144"/>
        <c:axId val="131847680"/>
        <c:axId val="0"/>
      </c:bar3DChart>
      <c:catAx>
        <c:axId val="13184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1847680"/>
        <c:crosses val="autoZero"/>
        <c:auto val="1"/>
        <c:lblAlgn val="ctr"/>
        <c:lblOffset val="100"/>
        <c:noMultiLvlLbl val="0"/>
      </c:catAx>
      <c:valAx>
        <c:axId val="13184768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184614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egendEntry>
        <c:idx val="0"/>
        <c:txPr>
          <a:bodyPr/>
          <a:lstStyle/>
          <a:p>
            <a:pPr algn="l">
              <a:defRPr sz="1300" u="sng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95815084873611"/>
          <c:y val="0.12165849093690445"/>
          <c:w val="0.31726601908657132"/>
          <c:h val="0.823900976814542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0.10368346981970503"/>
          <c:w val="0.56602646999576423"/>
          <c:h val="0.758079291379011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 formatCode="General">
                  <c:v>18.399999999999999</c:v>
                </c:pt>
                <c:pt idx="1">
                  <c:v>20.100000000000001</c:v>
                </c:pt>
                <c:pt idx="2">
                  <c:v>18.2</c:v>
                </c:pt>
                <c:pt idx="3">
                  <c:v>18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 formatCode="General">
                  <c:v>12.2</c:v>
                </c:pt>
                <c:pt idx="1">
                  <c:v>12.2</c:v>
                </c:pt>
                <c:pt idx="2">
                  <c:v>12.2</c:v>
                </c:pt>
                <c:pt idx="3">
                  <c:v>12.2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491904"/>
        <c:axId val="132497792"/>
        <c:axId val="0"/>
      </c:bar3DChart>
      <c:catAx>
        <c:axId val="1324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2497792"/>
        <c:crosses val="autoZero"/>
        <c:auto val="1"/>
        <c:lblAlgn val="ctr"/>
        <c:lblOffset val="100"/>
        <c:noMultiLvlLbl val="0"/>
      </c:catAx>
      <c:valAx>
        <c:axId val="1324977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249190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egendEntry>
        <c:idx val="0"/>
        <c:txPr>
          <a:bodyPr/>
          <a:lstStyle/>
          <a:p>
            <a:pPr algn="l">
              <a:defRPr sz="1400" i="0" u="sng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  <a:ln w="19050"/>
      </c:spPr>
    </c:sideWall>
    <c:backWall>
      <c:thickness val="0"/>
      <c:spPr>
        <a:solidFill>
          <a:schemeClr val="bg1">
            <a:lumMod val="95000"/>
          </a:schemeClr>
        </a:solidFill>
        <a:ln w="19050"/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8F2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16.100000000000001</c:v>
                </c:pt>
                <c:pt idx="1">
                  <c:v>24.4</c:v>
                </c:pt>
                <c:pt idx="2">
                  <c:v>22.5</c:v>
                </c:pt>
                <c:pt idx="3">
                  <c:v>22.3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1036.53</c:v>
                </c:pt>
                <c:pt idx="1">
                  <c:v>198.4</c:v>
                </c:pt>
                <c:pt idx="2">
                  <c:v>221.7</c:v>
                </c:pt>
                <c:pt idx="3">
                  <c:v>242.3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87.5</c:v>
                </c:pt>
                <c:pt idx="1">
                  <c:v>87.5</c:v>
                </c:pt>
                <c:pt idx="2">
                  <c:v>87.5</c:v>
                </c:pt>
                <c:pt idx="3">
                  <c:v>87.5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993792"/>
        <c:axId val="132995328"/>
        <c:axId val="0"/>
      </c:bar3DChart>
      <c:catAx>
        <c:axId val="13299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32995328"/>
        <c:crosses val="autoZero"/>
        <c:auto val="1"/>
        <c:lblAlgn val="ctr"/>
        <c:lblOffset val="100"/>
        <c:noMultiLvlLbl val="0"/>
      </c:catAx>
      <c:valAx>
        <c:axId val="13299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2993792"/>
        <c:crosses val="autoZero"/>
        <c:crossBetween val="between"/>
        <c:majorUnit val="200"/>
      </c:valAx>
      <c:spPr>
        <a:noFill/>
      </c:spPr>
    </c:plotArea>
    <c:legend>
      <c:legendPos val="r"/>
      <c:legendEntry>
        <c:idx val="1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223649324249268"/>
          <c:y val="9.082681359646684E-2"/>
          <c:w val="0.31280765283505352"/>
          <c:h val="0.8918876687113377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noFill/>
        <a:ln w="254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0.10554387287939088"/>
          <c:w val="0.56602646999576411"/>
          <c:h val="0.72827061328760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cat>
            <c:strRef>
              <c:f>Лист1!$A$3:$A$6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606.5</c:v>
                </c:pt>
                <c:pt idx="1">
                  <c:v>126.8</c:v>
                </c:pt>
                <c:pt idx="2">
                  <c:v>120</c:v>
                </c:pt>
                <c:pt idx="3">
                  <c:v>118.7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Лист1!$C$3:$C$6</c:f>
              <c:numCache>
                <c:formatCode>0.0</c:formatCode>
                <c:ptCount val="4"/>
                <c:pt idx="0">
                  <c:v>57.3</c:v>
                </c:pt>
                <c:pt idx="1">
                  <c:v>18.5</c:v>
                </c:pt>
                <c:pt idx="2">
                  <c:v>18.399999999999999</c:v>
                </c:pt>
                <c:pt idx="3">
                  <c:v>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Лист1!$D$3:$D$6</c:f>
              <c:numCache>
                <c:formatCode>0.0</c:formatCode>
                <c:ptCount val="4"/>
                <c:pt idx="0">
                  <c:v>497</c:v>
                </c:pt>
                <c:pt idx="1">
                  <c:v>529.1</c:v>
                </c:pt>
                <c:pt idx="2">
                  <c:v>548.1</c:v>
                </c:pt>
                <c:pt idx="3">
                  <c:v>560.6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Лист1!$E$3:$E$6</c:f>
              <c:numCache>
                <c:formatCode>0.0</c:formatCode>
                <c:ptCount val="4"/>
                <c:pt idx="0">
                  <c:v>86.6</c:v>
                </c:pt>
                <c:pt idx="1">
                  <c:v>92.1</c:v>
                </c:pt>
                <c:pt idx="2">
                  <c:v>91.8</c:v>
                </c:pt>
                <c:pt idx="3">
                  <c:v>91.7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Лист1!$F$3:$F$6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41952"/>
        <c:axId val="133343488"/>
        <c:axId val="0"/>
      </c:bar3DChart>
      <c:catAx>
        <c:axId val="13334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3343488"/>
        <c:crosses val="autoZero"/>
        <c:auto val="1"/>
        <c:lblAlgn val="ctr"/>
        <c:lblOffset val="100"/>
        <c:noMultiLvlLbl val="0"/>
      </c:catAx>
      <c:valAx>
        <c:axId val="1333434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334195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egendEntry>
        <c:idx val="0"/>
        <c:txPr>
          <a:bodyPr/>
          <a:lstStyle/>
          <a:p>
            <a:pPr algn="l">
              <a:defRPr sz="1400" u="sng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49135789765257"/>
          <c:y val="5.3023275191645375E-2"/>
          <c:w val="0.31726601908657132"/>
          <c:h val="0.88354319366164435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44169695430661E-2"/>
          <c:y val="4.7703016009967548E-2"/>
          <c:w val="0.71869950957830087"/>
          <c:h val="0.9260387170069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83,9</a:t>
                    </a:r>
                    <a:r>
                      <a:rPr lang="ru-RU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16,1</a:t>
                    </a:r>
                    <a:r>
                      <a:rPr lang="ru-RU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83.9</c:v>
                </c:pt>
                <c:pt idx="1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6849609302670077"/>
          <c:y val="7.210239870993751E-2"/>
          <c:w val="0.33150390697329929"/>
          <c:h val="0.90909631712725114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188633947185843"/>
          <c:y val="7.0163047881897839E-2"/>
          <c:w val="0.56602646999576423"/>
          <c:h val="0.77428678723484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общегосударственные вопросы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Лист1!$A$4:$A$7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Лист1!$B$4:$B$7</c:f>
              <c:numCache>
                <c:formatCode>#\ ##0.0</c:formatCode>
                <c:ptCount val="4"/>
                <c:pt idx="0">
                  <c:v>108.2</c:v>
                </c:pt>
                <c:pt idx="1">
                  <c:v>81.2</c:v>
                </c:pt>
                <c:pt idx="2">
                  <c:v>70.8</c:v>
                </c:pt>
                <c:pt idx="3">
                  <c:v>69.3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Лист1!$A$4:$A$7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Лист1!$C$4:$C$7</c:f>
              <c:numCache>
                <c:formatCode>#\ ##0.0</c:formatCode>
                <c:ptCount val="4"/>
                <c:pt idx="0">
                  <c:v>1.7</c:v>
                </c:pt>
                <c:pt idx="1">
                  <c:v>14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казенных учреждений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Лист1!$A$4:$A$7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Лист1!$D$4:$D$7</c:f>
              <c:numCache>
                <c:formatCode>#\ ##0.0</c:formatCode>
                <c:ptCount val="4"/>
                <c:pt idx="0">
                  <c:v>138.6</c:v>
                </c:pt>
                <c:pt idx="1">
                  <c:v>142.4</c:v>
                </c:pt>
                <c:pt idx="2">
                  <c:v>142.80000000000001</c:v>
                </c:pt>
                <c:pt idx="3">
                  <c:v>147.30000000000001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Содержание органов местного самоуправления </c:v>
                </c:pt>
              </c:strCache>
            </c:strRef>
          </c:tx>
          <c:spPr>
            <a:solidFill>
              <a:srgbClr val="72A2D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Лист1!$A$4:$A$7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Лист1!$E$4:$E$7</c:f>
              <c:numCache>
                <c:formatCode>#\ ##0.0</c:formatCode>
                <c:ptCount val="4"/>
                <c:pt idx="0">
                  <c:v>517.79999999999995</c:v>
                </c:pt>
                <c:pt idx="1">
                  <c:v>517.6</c:v>
                </c:pt>
                <c:pt idx="2">
                  <c:v>514.70000000000005</c:v>
                </c:pt>
                <c:pt idx="3">
                  <c:v>514.79999999999995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Лист1!$A$4:$A$7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Лист1!$F$4:$F$7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219072"/>
        <c:axId val="133220608"/>
        <c:axId val="0"/>
      </c:bar3DChart>
      <c:catAx>
        <c:axId val="133219072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nextTo"/>
        <c:spPr>
          <a:ln/>
        </c:spPr>
        <c:txPr>
          <a:bodyPr rot="0" vert="horz" anchor="t" anchorCtr="0"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3220608"/>
        <c:crosses val="autoZero"/>
        <c:auto val="1"/>
        <c:lblAlgn val="ctr"/>
        <c:lblOffset val="100"/>
        <c:noMultiLvlLbl val="0"/>
      </c:catAx>
      <c:valAx>
        <c:axId val="13322060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321907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egendEntry>
        <c:idx val="0"/>
        <c:txPr>
          <a:bodyPr/>
          <a:lstStyle/>
          <a:p>
            <a:pPr algn="l">
              <a:defRPr sz="1400" u="sng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l"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l"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algn="l"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 algn="l"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946902769346564"/>
          <c:y val="6.0077962605811129E-2"/>
          <c:w val="0.30035386105384432"/>
          <c:h val="0.9071044447770265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Долговая нагрузка, %</c:v>
                </c:pt>
              </c:strCache>
            </c:strRef>
          </c:tx>
          <c:spPr>
            <a:ln w="44450" cap="sq" cmpd="sng">
              <a:solidFill>
                <a:schemeClr val="tx2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0.155</c:v>
                </c:pt>
                <c:pt idx="1">
                  <c:v>0.16400000000000001</c:v>
                </c:pt>
                <c:pt idx="2">
                  <c:v>0.16600000000000001</c:v>
                </c:pt>
                <c:pt idx="3">
                  <c:v>0.16200000000000001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87616"/>
        <c:axId val="133862144"/>
      </c:lineChart>
      <c:catAx>
        <c:axId val="133487616"/>
        <c:scaling>
          <c:orientation val="minMax"/>
        </c:scaling>
        <c:delete val="0"/>
        <c:axPos val="b"/>
        <c:minorGridlines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33862144"/>
        <c:crosses val="autoZero"/>
        <c:auto val="1"/>
        <c:lblAlgn val="ctr"/>
        <c:lblOffset val="100"/>
        <c:tickLblSkip val="1"/>
        <c:noMultiLvlLbl val="0"/>
      </c:catAx>
      <c:valAx>
        <c:axId val="133862144"/>
        <c:scaling>
          <c:orientation val="minMax"/>
          <c:max val="0.2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33487616"/>
        <c:crossesAt val="1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>
      <a:noFill/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4904275760526638E-2"/>
          <c:y val="0.11458463844026999"/>
          <c:w val="0.87944207216343739"/>
          <c:h val="0.62111709810021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72A2DC"/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9.6201420018808513E-3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30213002821277E-2"/>
                  <c:y val="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30213002821277E-2"/>
                  <c:y val="7.93661815353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3570003134753E-2"/>
                  <c:y val="7.936618153538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674</c:v>
                </c:pt>
                <c:pt idx="1">
                  <c:v>717.2</c:v>
                </c:pt>
                <c:pt idx="2">
                  <c:v>739.6</c:v>
                </c:pt>
                <c:pt idx="3">
                  <c:v>739.6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shape val="cylinder"/>
        <c:axId val="133903872"/>
        <c:axId val="133905408"/>
        <c:axId val="0"/>
      </c:bar3DChart>
      <c:dateAx>
        <c:axId val="1339038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3905408"/>
        <c:crosses val="autoZero"/>
        <c:auto val="1"/>
        <c:lblOffset val="100"/>
        <c:baseTimeUnit val="years"/>
      </c:dateAx>
      <c:valAx>
        <c:axId val="1339054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3903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203873281267577"/>
          <c:y val="0.87213620049440943"/>
          <c:w val="0.51592240812606582"/>
          <c:h val="0.1278637995055905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68869714064677E-3"/>
          <c:y val="4.1824056586305225E-2"/>
          <c:w val="0.81335715784665896"/>
          <c:h val="0.93759952597859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noFill/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5649392865813264"/>
                  <c:y val="0.1311400585120171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80,8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328619865282457"/>
                  <c:y val="-0.1690108506462244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smtClean="0"/>
                      <a:t>19,2</a:t>
                    </a:r>
                    <a:r>
                      <a:rPr lang="ru-RU" b="1" smtClean="0"/>
                      <a:t>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80.8</c:v>
                </c:pt>
                <c:pt idx="1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68907981417702"/>
          <c:y val="0"/>
          <c:w val="0.33509239714105843"/>
          <c:h val="1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89446059385229E-2"/>
          <c:y val="5.4235229007476536E-2"/>
          <c:w val="0.71869950957830087"/>
          <c:h val="0.9260387170069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84,6</a:t>
                    </a:r>
                    <a:r>
                      <a:rPr lang="ru-RU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15,4</a:t>
                    </a:r>
                    <a:r>
                      <a:rPr lang="ru-RU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84.6</c:v>
                </c:pt>
                <c:pt idx="1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6289702378748039"/>
          <c:y val="7.2407679749331058E-2"/>
          <c:w val="0.32030576849485859"/>
          <c:h val="0.92759232025066896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397198155660329E-2"/>
          <c:w val="0.81022803021886458"/>
          <c:h val="0.82876699336930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004721697589155"/>
                  <c:y val="9.988682377658129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291717586934785"/>
                  <c:y val="5.597955240745608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988723475169298E-2"/>
                  <c:y val="-2.83725250039968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44406177091435"/>
                      <c:h val="0.1505815072038066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2163641593496173"/>
                  <c:y val="2.2195627782802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1615376069325"/>
                      <c:h val="0.165312593993621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8397122541939779E-2"/>
                  <c:y val="-4.39953302594354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689117875791581"/>
                  <c:y val="3.86582296956842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76647039217865"/>
                      <c:h val="0.14550077091705257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9.7703310743250754E-2"/>
                  <c:y val="2.98286640237805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8712365292745246E-3"/>
                  <c:y val="6.93861476999393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87979113431839"/>
                      <c:h val="0.14137521305220829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4092323075213873E-2"/>
                  <c:y val="-3.37288630079945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071769803355"/>
                      <c:h val="0.14137521305220829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0.0</c:formatCode>
                <c:ptCount val="9"/>
                <c:pt idx="0">
                  <c:v>52.297559349299462</c:v>
                </c:pt>
                <c:pt idx="1">
                  <c:v>8.4127497412345065</c:v>
                </c:pt>
                <c:pt idx="2">
                  <c:v>5.2997537598029609</c:v>
                </c:pt>
                <c:pt idx="3">
                  <c:v>16.138287013107441</c:v>
                </c:pt>
                <c:pt idx="4">
                  <c:v>1.4188242294672213</c:v>
                </c:pt>
                <c:pt idx="5">
                  <c:v>10.931136846143186</c:v>
                </c:pt>
                <c:pt idx="6">
                  <c:v>2.1035262453860581</c:v>
                </c:pt>
                <c:pt idx="7">
                  <c:v>1.8865889059893397</c:v>
                </c:pt>
                <c:pt idx="8">
                  <c:v>1.5115739095698344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Лист1!$C$2:$C$10</c:f>
              <c:numCache>
                <c:formatCode>0.0</c:formatCode>
                <c:ptCount val="9"/>
                <c:pt idx="0">
                  <c:v>2326925.2000000002</c:v>
                </c:pt>
                <c:pt idx="1">
                  <c:v>374316.5</c:v>
                </c:pt>
                <c:pt idx="2">
                  <c:v>235807</c:v>
                </c:pt>
                <c:pt idx="3">
                  <c:v>718056.2</c:v>
                </c:pt>
                <c:pt idx="4">
                  <c:v>63129.1</c:v>
                </c:pt>
                <c:pt idx="5">
                  <c:v>486369.5</c:v>
                </c:pt>
                <c:pt idx="6">
                  <c:v>93594.2</c:v>
                </c:pt>
                <c:pt idx="7">
                  <c:v>83941.8</c:v>
                </c:pt>
                <c:pt idx="8">
                  <c:v>67255.900000000373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Лист1!$D$2:$D$10</c:f>
              <c:numCache>
                <c:formatCode>0.0</c:formatCode>
                <c:ptCount val="9"/>
                <c:pt idx="0">
                  <c:v>4449395.4000000004</c:v>
                </c:pt>
                <c:pt idx="1">
                  <c:v>4449395.4000000004</c:v>
                </c:pt>
                <c:pt idx="2">
                  <c:v>4449395.4000000004</c:v>
                </c:pt>
                <c:pt idx="3">
                  <c:v>4449395.4000000004</c:v>
                </c:pt>
                <c:pt idx="4">
                  <c:v>4449395.4000000004</c:v>
                </c:pt>
                <c:pt idx="5">
                  <c:v>4449395.4000000004</c:v>
                </c:pt>
                <c:pt idx="6">
                  <c:v>4449395.4000000004</c:v>
                </c:pt>
                <c:pt idx="7">
                  <c:v>4449395.4000000004</c:v>
                </c:pt>
                <c:pt idx="8">
                  <c:v>4449395.4000000004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8100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D198CF7-1F71-44EB-B572-365BB5C7A77D}" type="presOf" srcId="{7D26771F-14FC-487C-BE39-6B56926D70D0}" destId="{DA554C6D-A2BD-4B94-802C-6C55DB9F2BF8}" srcOrd="0" destOrd="0" presId="urn:microsoft.com/office/officeart/2005/8/layout/cycle5"/>
    <dgm:cxn modelId="{4DBFBC0C-CBD9-4700-A7B2-61C6072E182D}" type="presOf" srcId="{99AA82BB-5D7A-4078-8B23-18C254D0DC4B}" destId="{529DDF86-EE24-4644-BF9F-F7994B1A08D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4349895-6765-4D08-9474-7D680B285685}" type="presOf" srcId="{83D8F672-682C-4EEF-83C3-46A0F47A1E51}" destId="{2C814299-90FC-466A-8C27-58BBE7C3AD9B}" srcOrd="0" destOrd="0" presId="urn:microsoft.com/office/officeart/2005/8/layout/cycle5"/>
    <dgm:cxn modelId="{90BCF8EE-9ADE-4778-8AEC-AD5434B631EF}" type="presOf" srcId="{443ECAFA-A6D7-41FF-AC7E-E0473AEE9907}" destId="{18E1BD14-653F-47B3-BB46-667C8FB2497F}" srcOrd="0" destOrd="0" presId="urn:microsoft.com/office/officeart/2005/8/layout/cycle5"/>
    <dgm:cxn modelId="{7A43625C-EA73-4AED-87A0-5A0F4E8928F7}" type="presOf" srcId="{AC3117F4-22F7-4278-9E67-6CE483EEA235}" destId="{644BD4D3-8D2A-489F-BC0B-191B4AEF9533}" srcOrd="0" destOrd="0" presId="urn:microsoft.com/office/officeart/2005/8/layout/cycle5"/>
    <dgm:cxn modelId="{E09B0767-9B9F-4284-9469-DE4B7A939B60}" type="presOf" srcId="{3E04EBF9-6BCF-4C97-97CC-16053D8ADECA}" destId="{D76CEF15-AD37-4FF7-A9D9-F30101483B47}" srcOrd="0" destOrd="0" presId="urn:microsoft.com/office/officeart/2005/8/layout/cycle5"/>
    <dgm:cxn modelId="{DFF6E6A9-9107-404F-B9BC-F6A3D3D07E0B}" type="presOf" srcId="{CBBE3567-C6F7-4BAB-9067-FDC8A32F0041}" destId="{191E1915-7B43-453A-9B3B-8BE365BAB7F0}" srcOrd="0" destOrd="0" presId="urn:microsoft.com/office/officeart/2005/8/layout/cycle5"/>
    <dgm:cxn modelId="{1EEED037-5830-449D-B570-38B8EAD61EA2}" type="presOf" srcId="{724D7F1B-A1E0-49D7-BF3E-FEFCD1C743CE}" destId="{A54D8CAD-B47B-492A-A92F-69E42EBB0CBD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5EE2538C-CC21-40C2-99E7-655BE4EAC8BE}" type="presOf" srcId="{181EA984-4962-4DC5-8CDA-71251781BB72}" destId="{6B2E63ED-B4B9-4312-8B34-C6298E61E31E}" srcOrd="0" destOrd="0" presId="urn:microsoft.com/office/officeart/2005/8/layout/cycle5"/>
    <dgm:cxn modelId="{DCEB735C-63C1-4921-B9E7-0AD1B9F4368E}" type="presOf" srcId="{2F3150F9-E42C-4C20-8C2E-D3A5F4293F34}" destId="{26BC9EC0-F33D-4C53-893E-E607BC23B588}" srcOrd="0" destOrd="0" presId="urn:microsoft.com/office/officeart/2005/8/layout/cycle5"/>
    <dgm:cxn modelId="{6814DD49-DF7F-4226-939D-DF08DF3ED82B}" type="presOf" srcId="{CE6B3773-E288-4ED6-8D2D-7A94A1E9116E}" destId="{B61698C4-7017-4D89-87F7-56075D701F9E}" srcOrd="0" destOrd="0" presId="urn:microsoft.com/office/officeart/2005/8/layout/cycle5"/>
    <dgm:cxn modelId="{EF94F302-B53F-4AF5-B4F2-D854A89FF9FC}" type="presOf" srcId="{8FBAAD1B-5BAC-4AC0-8BA9-6D0621EB872A}" destId="{5C1B40A2-C95B-481E-9090-4B7BCF3B56CE}" srcOrd="0" destOrd="0" presId="urn:microsoft.com/office/officeart/2005/8/layout/cycle5"/>
    <dgm:cxn modelId="{6B449B6E-E79A-4589-A9A4-29E569206FAC}" type="presOf" srcId="{582979A8-C384-483D-9063-70433550210F}" destId="{03867FA4-A613-4921-92BD-CBD0DE5AF6C1}" srcOrd="0" destOrd="0" presId="urn:microsoft.com/office/officeart/2005/8/layout/cycle5"/>
    <dgm:cxn modelId="{302A2F16-3AC8-43D7-9E61-E6B0D12C776C}" type="presOf" srcId="{1F9A309A-9FC0-485D-BD9D-D3AA06914A86}" destId="{43434E4B-C4FB-4DAC-9533-71DBE9279538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C27EF223-A7F9-401C-A928-9E63B98CB411}" type="presOf" srcId="{1B6EB8D1-E4C2-40F7-BAF0-BED45F5C904D}" destId="{37B34B6A-4DCE-4DE3-951A-2EF6B41DAEEC}" srcOrd="0" destOrd="0" presId="urn:microsoft.com/office/officeart/2005/8/layout/cycle5"/>
    <dgm:cxn modelId="{030B7E75-830E-492D-ACC9-E132D1A19025}" type="presOf" srcId="{8BA3E322-4EFF-422F-8958-15FC13EBBE0A}" destId="{F93ECD45-54D8-465B-A0C2-914295F3C5BD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04FBA6B1-3B09-496C-87DC-9FC1F970230F}" type="presOf" srcId="{FD2A65F7-0EFD-427A-9350-4EE82EF8A3A3}" destId="{E20084B0-DED3-4DEB-8998-F77FEE57635D}" srcOrd="0" destOrd="0" presId="urn:microsoft.com/office/officeart/2005/8/layout/cycle5"/>
    <dgm:cxn modelId="{7BA20093-7751-48E7-9E6E-AC119FC8D5EF}" type="presParOf" srcId="{5C1B40A2-C95B-481E-9090-4B7BCF3B56CE}" destId="{18E1BD14-653F-47B3-BB46-667C8FB2497F}" srcOrd="0" destOrd="0" presId="urn:microsoft.com/office/officeart/2005/8/layout/cycle5"/>
    <dgm:cxn modelId="{F2597939-7F7A-4847-81A6-54B887C657FF}" type="presParOf" srcId="{5C1B40A2-C95B-481E-9090-4B7BCF3B56CE}" destId="{63F2586D-5C2A-47F2-8FBF-D647F1535402}" srcOrd="1" destOrd="0" presId="urn:microsoft.com/office/officeart/2005/8/layout/cycle5"/>
    <dgm:cxn modelId="{500280E4-F6C0-46FE-BD35-44FF7A346081}" type="presParOf" srcId="{5C1B40A2-C95B-481E-9090-4B7BCF3B56CE}" destId="{43434E4B-C4FB-4DAC-9533-71DBE9279538}" srcOrd="2" destOrd="0" presId="urn:microsoft.com/office/officeart/2005/8/layout/cycle5"/>
    <dgm:cxn modelId="{A7D7927D-317C-4C9B-B29A-6744ED2C69ED}" type="presParOf" srcId="{5C1B40A2-C95B-481E-9090-4B7BCF3B56CE}" destId="{A54D8CAD-B47B-492A-A92F-69E42EBB0CBD}" srcOrd="3" destOrd="0" presId="urn:microsoft.com/office/officeart/2005/8/layout/cycle5"/>
    <dgm:cxn modelId="{30B29179-085C-4220-94D1-9C25F9678842}" type="presParOf" srcId="{5C1B40A2-C95B-481E-9090-4B7BCF3B56CE}" destId="{C1BE9F86-1024-42B7-8000-210EB09C538A}" srcOrd="4" destOrd="0" presId="urn:microsoft.com/office/officeart/2005/8/layout/cycle5"/>
    <dgm:cxn modelId="{2419536A-1F43-4C61-B85D-37688EE884AE}" type="presParOf" srcId="{5C1B40A2-C95B-481E-9090-4B7BCF3B56CE}" destId="{F93ECD45-54D8-465B-A0C2-914295F3C5BD}" srcOrd="5" destOrd="0" presId="urn:microsoft.com/office/officeart/2005/8/layout/cycle5"/>
    <dgm:cxn modelId="{58C8FDE9-5084-4E38-A6FF-8166445BABE3}" type="presParOf" srcId="{5C1B40A2-C95B-481E-9090-4B7BCF3B56CE}" destId="{D76CEF15-AD37-4FF7-A9D9-F30101483B47}" srcOrd="6" destOrd="0" presId="urn:microsoft.com/office/officeart/2005/8/layout/cycle5"/>
    <dgm:cxn modelId="{2CDEFBEC-03B3-4801-8EC9-358D960C52E2}" type="presParOf" srcId="{5C1B40A2-C95B-481E-9090-4B7BCF3B56CE}" destId="{89825730-0866-4745-85D0-1D1DCFBF2A18}" srcOrd="7" destOrd="0" presId="urn:microsoft.com/office/officeart/2005/8/layout/cycle5"/>
    <dgm:cxn modelId="{43D0D845-98EB-4006-9ED9-233495181F41}" type="presParOf" srcId="{5C1B40A2-C95B-481E-9090-4B7BCF3B56CE}" destId="{DA554C6D-A2BD-4B94-802C-6C55DB9F2BF8}" srcOrd="8" destOrd="0" presId="urn:microsoft.com/office/officeart/2005/8/layout/cycle5"/>
    <dgm:cxn modelId="{44C3ED6E-899E-4BCA-AB3A-ADB4B135B254}" type="presParOf" srcId="{5C1B40A2-C95B-481E-9090-4B7BCF3B56CE}" destId="{644BD4D3-8D2A-489F-BC0B-191B4AEF9533}" srcOrd="9" destOrd="0" presId="urn:microsoft.com/office/officeart/2005/8/layout/cycle5"/>
    <dgm:cxn modelId="{26CC558B-FFD0-4A0A-A11E-8A0C387D97A9}" type="presParOf" srcId="{5C1B40A2-C95B-481E-9090-4B7BCF3B56CE}" destId="{DAC3B005-4E2A-4348-9B77-486F2914FE10}" srcOrd="10" destOrd="0" presId="urn:microsoft.com/office/officeart/2005/8/layout/cycle5"/>
    <dgm:cxn modelId="{8E730908-9D95-419C-B108-F7C86449BB6D}" type="presParOf" srcId="{5C1B40A2-C95B-481E-9090-4B7BCF3B56CE}" destId="{2C814299-90FC-466A-8C27-58BBE7C3AD9B}" srcOrd="11" destOrd="0" presId="urn:microsoft.com/office/officeart/2005/8/layout/cycle5"/>
    <dgm:cxn modelId="{0F693752-2906-447C-9FE1-446A680E421F}" type="presParOf" srcId="{5C1B40A2-C95B-481E-9090-4B7BCF3B56CE}" destId="{03867FA4-A613-4921-92BD-CBD0DE5AF6C1}" srcOrd="12" destOrd="0" presId="urn:microsoft.com/office/officeart/2005/8/layout/cycle5"/>
    <dgm:cxn modelId="{95924E37-8882-4E9F-A359-17E4C3DD72C6}" type="presParOf" srcId="{5C1B40A2-C95B-481E-9090-4B7BCF3B56CE}" destId="{A543EB03-7087-4967-BA16-52B020590675}" srcOrd="13" destOrd="0" presId="urn:microsoft.com/office/officeart/2005/8/layout/cycle5"/>
    <dgm:cxn modelId="{6168C958-35EB-4476-8151-DA508627EA80}" type="presParOf" srcId="{5C1B40A2-C95B-481E-9090-4B7BCF3B56CE}" destId="{191E1915-7B43-453A-9B3B-8BE365BAB7F0}" srcOrd="14" destOrd="0" presId="urn:microsoft.com/office/officeart/2005/8/layout/cycle5"/>
    <dgm:cxn modelId="{B8A2FDA5-9754-4CBE-954F-9805F6BFCA66}" type="presParOf" srcId="{5C1B40A2-C95B-481E-9090-4B7BCF3B56CE}" destId="{529DDF86-EE24-4644-BF9F-F7994B1A08DB}" srcOrd="15" destOrd="0" presId="urn:microsoft.com/office/officeart/2005/8/layout/cycle5"/>
    <dgm:cxn modelId="{29A60492-9F75-4C8C-A93C-CC391CEB67B4}" type="presParOf" srcId="{5C1B40A2-C95B-481E-9090-4B7BCF3B56CE}" destId="{273D6908-0A8E-4F45-889A-67CE25D68E3E}" srcOrd="16" destOrd="0" presId="urn:microsoft.com/office/officeart/2005/8/layout/cycle5"/>
    <dgm:cxn modelId="{6227E773-A9DC-467D-8060-30B207F8C827}" type="presParOf" srcId="{5C1B40A2-C95B-481E-9090-4B7BCF3B56CE}" destId="{B61698C4-7017-4D89-87F7-56075D701F9E}" srcOrd="17" destOrd="0" presId="urn:microsoft.com/office/officeart/2005/8/layout/cycle5"/>
    <dgm:cxn modelId="{B5F87667-6A59-49B2-A10B-94B99AD022BF}" type="presParOf" srcId="{5C1B40A2-C95B-481E-9090-4B7BCF3B56CE}" destId="{E20084B0-DED3-4DEB-8998-F77FEE57635D}" srcOrd="18" destOrd="0" presId="urn:microsoft.com/office/officeart/2005/8/layout/cycle5"/>
    <dgm:cxn modelId="{22AABC01-C092-4BEA-9EB5-B8E83E76D6AF}" type="presParOf" srcId="{5C1B40A2-C95B-481E-9090-4B7BCF3B56CE}" destId="{284E5A02-1953-4AC1-8DE5-B9171905FABE}" srcOrd="19" destOrd="0" presId="urn:microsoft.com/office/officeart/2005/8/layout/cycle5"/>
    <dgm:cxn modelId="{57B250EA-D75D-4267-8A4F-2D2E1CEFC232}" type="presParOf" srcId="{5C1B40A2-C95B-481E-9090-4B7BCF3B56CE}" destId="{37B34B6A-4DCE-4DE3-951A-2EF6B41DAEEC}" srcOrd="20" destOrd="0" presId="urn:microsoft.com/office/officeart/2005/8/layout/cycle5"/>
    <dgm:cxn modelId="{5B29DE1D-36B9-49A4-B861-6A33152B8974}" type="presParOf" srcId="{5C1B40A2-C95B-481E-9090-4B7BCF3B56CE}" destId="{26BC9EC0-F33D-4C53-893E-E607BC23B588}" srcOrd="21" destOrd="0" presId="urn:microsoft.com/office/officeart/2005/8/layout/cycle5"/>
    <dgm:cxn modelId="{D9057867-0C5C-4681-AB68-7BD003D167F1}" type="presParOf" srcId="{5C1B40A2-C95B-481E-9090-4B7BCF3B56CE}" destId="{AAF36583-BB7F-476C-A980-E0851D9947DB}" srcOrd="22" destOrd="0" presId="urn:microsoft.com/office/officeart/2005/8/layout/cycle5"/>
    <dgm:cxn modelId="{C6DC724C-E5CB-4D4C-842B-88F151A230FF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123566" custRadScaleInc="-178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44632" custRadScaleInc="9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AF76D0-F453-4A35-BF7F-734539FCCE2A}" type="presOf" srcId="{2C971819-3A7E-44D6-A607-E41E2CC546CA}" destId="{2A42BF92-E0CA-4C74-94D9-9AE3F4260038}" srcOrd="0" destOrd="0" presId="urn:microsoft.com/office/officeart/2008/layout/RadialCluster"/>
    <dgm:cxn modelId="{AE961DD4-C172-42E1-98FA-EC3879CBE94A}" type="presOf" srcId="{51B0975B-EA65-4A15-BAF2-DB307B86BC96}" destId="{341F0CCF-4C81-46C6-BAD1-DDC17631079D}" srcOrd="0" destOrd="0" presId="urn:microsoft.com/office/officeart/2008/layout/RadialCluster"/>
    <dgm:cxn modelId="{49B8A50E-C671-4CCA-94C9-762C230B28BE}" type="presOf" srcId="{B48DC76A-8C89-4A47-A084-03205D8C4A2A}" destId="{A1F9C609-4FDF-427E-A3A7-017CF8E0D1F8}" srcOrd="0" destOrd="0" presId="urn:microsoft.com/office/officeart/2008/layout/RadialCluster"/>
    <dgm:cxn modelId="{9E3C2C2D-F444-4583-BDCA-D65E00092E33}" type="presOf" srcId="{30BF6DE8-1E0A-4F3F-9C5D-54B1D0FEA649}" destId="{BF1427F8-47F7-429E-8B9A-D7AD3446727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12F9E5A-6AFA-4C21-A6DC-ED2C984316A5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638BC24-D947-45A3-A09A-2207DE01867E}" type="presOf" srcId="{BF147029-5588-4C67-A975-3EDDF959302B}" destId="{A7E70BED-E9F9-4186-91D6-4C4AD5C34513}" srcOrd="0" destOrd="0" presId="urn:microsoft.com/office/officeart/2008/layout/RadialCluster"/>
    <dgm:cxn modelId="{8E142757-8651-4A08-8AFD-BE318F3366D4}" type="presOf" srcId="{FB48CFB2-2144-464F-99B0-7B4517BBF385}" destId="{55E128A9-086C-4AB0-9BB3-7B78F9CA19C8}" srcOrd="0" destOrd="0" presId="urn:microsoft.com/office/officeart/2008/layout/RadialCluster"/>
    <dgm:cxn modelId="{118688C9-4C1C-473B-8F2A-51CC2C106F7B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45279739-AF95-4FD1-AF65-640C43D63660}" type="presParOf" srcId="{8B244CFF-22F3-49C3-BAD4-562F5B34DCEA}" destId="{767A95D3-4209-465C-93E1-7443651645A0}" srcOrd="0" destOrd="0" presId="urn:microsoft.com/office/officeart/2008/layout/RadialCluster"/>
    <dgm:cxn modelId="{C1CF6BFB-8338-45F4-B681-D16F4368FF07}" type="presParOf" srcId="{767A95D3-4209-465C-93E1-7443651645A0}" destId="{55E128A9-086C-4AB0-9BB3-7B78F9CA19C8}" srcOrd="0" destOrd="0" presId="urn:microsoft.com/office/officeart/2008/layout/RadialCluster"/>
    <dgm:cxn modelId="{C2AD9E20-59EC-47EC-9D6E-41252BA4093E}" type="presParOf" srcId="{767A95D3-4209-465C-93E1-7443651645A0}" destId="{2A42BF92-E0CA-4C74-94D9-9AE3F4260038}" srcOrd="1" destOrd="0" presId="urn:microsoft.com/office/officeart/2008/layout/RadialCluster"/>
    <dgm:cxn modelId="{23CD0BE2-9A76-4F0A-BD76-674015F285AE}" type="presParOf" srcId="{767A95D3-4209-465C-93E1-7443651645A0}" destId="{A7E70BED-E9F9-4186-91D6-4C4AD5C34513}" srcOrd="2" destOrd="0" presId="urn:microsoft.com/office/officeart/2008/layout/RadialCluster"/>
    <dgm:cxn modelId="{6E4CC283-7874-40A4-95B6-E0A5F3A006B8}" type="presParOf" srcId="{767A95D3-4209-465C-93E1-7443651645A0}" destId="{0999DAA6-78E7-4C62-AD9F-BB89E1F317A5}" srcOrd="3" destOrd="0" presId="urn:microsoft.com/office/officeart/2008/layout/RadialCluster"/>
    <dgm:cxn modelId="{BD127F62-C5A4-403F-9C69-7098B4456BB2}" type="presParOf" srcId="{767A95D3-4209-465C-93E1-7443651645A0}" destId="{A1F9C609-4FDF-427E-A3A7-017CF8E0D1F8}" srcOrd="4" destOrd="0" presId="urn:microsoft.com/office/officeart/2008/layout/RadialCluster"/>
    <dgm:cxn modelId="{1E7DD808-3838-45EF-A0DC-34E1F37B344D}" type="presParOf" srcId="{767A95D3-4209-465C-93E1-7443651645A0}" destId="{BF1427F8-47F7-429E-8B9A-D7AD3446727D}" srcOrd="5" destOrd="0" presId="urn:microsoft.com/office/officeart/2008/layout/RadialCluster"/>
    <dgm:cxn modelId="{1C9E2202-CA4D-47FD-B9A6-59583DDCEAC8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600" b="1" dirty="0" smtClean="0"/>
        </a:p>
        <a:p>
          <a:pPr>
            <a:lnSpc>
              <a:spcPct val="100000"/>
            </a:lnSpc>
          </a:pPr>
          <a:endParaRPr lang="ru-RU" sz="1600" b="1" dirty="0" smtClean="0"/>
        </a:p>
        <a:p>
          <a:pPr>
            <a:lnSpc>
              <a:spcPct val="90000"/>
            </a:lnSpc>
          </a:pPr>
          <a:endParaRPr lang="ru-RU" sz="1600" b="1" dirty="0" smtClean="0">
            <a:latin typeface="Arial Narrow" panose="020B0606020202030204" pitchFamily="34" charset="0"/>
          </a:endParaRPr>
        </a:p>
        <a:p>
          <a:pPr>
            <a:lnSpc>
              <a:spcPct val="90000"/>
            </a:lnSpc>
          </a:pPr>
          <a:endParaRPr lang="ru-RU" sz="1600" b="1" dirty="0" smtClean="0">
            <a:latin typeface="Arial Narrow" panose="020B0606020202030204" pitchFamily="34" charset="0"/>
          </a:endParaRPr>
        </a:p>
        <a:p>
          <a:pPr>
            <a:lnSpc>
              <a:spcPct val="90000"/>
            </a:lnSpc>
          </a:pPr>
          <a:r>
            <a:rPr lang="ru-RU" sz="1600" b="1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1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C59AA22A-31C0-4417-8050-814EB9A5EBF2}" type="presOf" srcId="{C5F6B6FE-C99D-47E8-B32C-8BCE6AF6FA93}" destId="{07AB60D2-788F-455B-BC6E-6C55558CDF58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A1CBC5BF-FC73-4472-AAF5-3BE1AC786C91}" type="presOf" srcId="{0B447545-B4A1-4F26-84BF-95E40CB0AEDC}" destId="{F85F8655-39B5-4D64-8864-1FE4DFD13925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980B0B0E-DD55-47DA-9BAE-CBF7465A7C51}" type="presOf" srcId="{633FB53C-5707-438F-9EB8-EA6BD6263492}" destId="{CE657086-2CE5-4289-87D9-AD74AA654A5A}" srcOrd="0" destOrd="0" presId="urn:microsoft.com/office/officeart/2005/8/layout/funnel1"/>
    <dgm:cxn modelId="{19DE475A-D2A1-4721-900D-FFAB2EABDF77}" type="presOf" srcId="{BF60C060-3180-409F-9C41-5F077E3978B6}" destId="{375B57EC-1CA4-498A-9788-AD2AC5B7FD83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5ECE8E50-B0EF-4546-B50A-7C8EE8BC6D0C}" type="presOf" srcId="{1B7A0A27-9FE2-4D33-B974-831F9987129A}" destId="{10E0D042-4385-4FD9-9B67-E1D8813ABC3A}" srcOrd="0" destOrd="0" presId="urn:microsoft.com/office/officeart/2005/8/layout/funnel1"/>
    <dgm:cxn modelId="{9373244D-E68F-4EE1-A6D5-970C900F7A45}" type="presParOf" srcId="{CE657086-2CE5-4289-87D9-AD74AA654A5A}" destId="{3DEFD9A4-716A-41AF-833F-4634F7061FA3}" srcOrd="0" destOrd="0" presId="urn:microsoft.com/office/officeart/2005/8/layout/funnel1"/>
    <dgm:cxn modelId="{D84DC1BF-CAA9-4591-B896-3CC80CD12563}" type="presParOf" srcId="{CE657086-2CE5-4289-87D9-AD74AA654A5A}" destId="{277341DB-90E9-434B-9934-88E8F086D5F7}" srcOrd="1" destOrd="0" presId="urn:microsoft.com/office/officeart/2005/8/layout/funnel1"/>
    <dgm:cxn modelId="{F48B9C93-4476-4BEA-BC1A-313E0BECF756}" type="presParOf" srcId="{CE657086-2CE5-4289-87D9-AD74AA654A5A}" destId="{F85F8655-39B5-4D64-8864-1FE4DFD13925}" srcOrd="2" destOrd="0" presId="urn:microsoft.com/office/officeart/2005/8/layout/funnel1"/>
    <dgm:cxn modelId="{1A8288AC-2D34-4C50-8A54-6F4620AF5135}" type="presParOf" srcId="{CE657086-2CE5-4289-87D9-AD74AA654A5A}" destId="{10E0D042-4385-4FD9-9B67-E1D8813ABC3A}" srcOrd="3" destOrd="0" presId="urn:microsoft.com/office/officeart/2005/8/layout/funnel1"/>
    <dgm:cxn modelId="{58E5B417-0410-4FD4-AA1E-0DDEE9818867}" type="presParOf" srcId="{CE657086-2CE5-4289-87D9-AD74AA654A5A}" destId="{07AB60D2-788F-455B-BC6E-6C55558CDF58}" srcOrd="4" destOrd="0" presId="urn:microsoft.com/office/officeart/2005/8/layout/funnel1"/>
    <dgm:cxn modelId="{19C9226A-52D6-4162-BADC-829D446C0D9B}" type="presParOf" srcId="{CE657086-2CE5-4289-87D9-AD74AA654A5A}" destId="{375B57EC-1CA4-498A-9788-AD2AC5B7FD83}" srcOrd="5" destOrd="0" presId="urn:microsoft.com/office/officeart/2005/8/layout/funnel1"/>
    <dgm:cxn modelId="{0426D8C4-81AF-4F2A-A29D-B138530187D8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3E7DE64-67A2-4AE9-90F7-0FF97A56133B}" type="presOf" srcId="{BF60C060-3180-409F-9C41-5F077E3978B6}" destId="{5ED71D64-5576-434B-8A35-3E440323A532}" srcOrd="0" destOrd="0" presId="urn:microsoft.com/office/officeart/2005/8/layout/funnel1"/>
    <dgm:cxn modelId="{128F6312-FA43-490E-86A5-9E9F846E645A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BEF8777-76E2-483F-BDFD-714EBE5F8785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05FCB316-5F47-4B34-9EAC-2B0E52FC5B1B}" type="presParOf" srcId="{CE657086-2CE5-4289-87D9-AD74AA654A5A}" destId="{3DEFD9A4-716A-41AF-833F-4634F7061FA3}" srcOrd="0" destOrd="0" presId="urn:microsoft.com/office/officeart/2005/8/layout/funnel1"/>
    <dgm:cxn modelId="{BD9B23D5-DE86-40E0-8BBD-7FB47749553D}" type="presParOf" srcId="{CE657086-2CE5-4289-87D9-AD74AA654A5A}" destId="{277341DB-90E9-434B-9934-88E8F086D5F7}" srcOrd="1" destOrd="0" presId="urn:microsoft.com/office/officeart/2005/8/layout/funnel1"/>
    <dgm:cxn modelId="{BFB1AE33-99B2-4808-8EA5-62E0CDB48EA7}" type="presParOf" srcId="{CE657086-2CE5-4289-87D9-AD74AA654A5A}" destId="{F85F8655-39B5-4D64-8864-1FE4DFD13925}" srcOrd="2" destOrd="0" presId="urn:microsoft.com/office/officeart/2005/8/layout/funnel1"/>
    <dgm:cxn modelId="{36BFC173-71D6-4593-A128-89F46EF42A3C}" type="presParOf" srcId="{CE657086-2CE5-4289-87D9-AD74AA654A5A}" destId="{5ED71D64-5576-434B-8A35-3E440323A532}" srcOrd="3" destOrd="0" presId="urn:microsoft.com/office/officeart/2005/8/layout/funnel1"/>
    <dgm:cxn modelId="{BEE827FF-BD45-4C3E-9649-4DD25A462580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5086B5C-159C-44CB-9BC1-96B4F767C434}" type="presOf" srcId="{C5F6B6FE-C99D-47E8-B32C-8BCE6AF6FA93}" destId="{07AB60D2-788F-455B-BC6E-6C55558CDF58}" srcOrd="0" destOrd="0" presId="urn:microsoft.com/office/officeart/2005/8/layout/funnel1"/>
    <dgm:cxn modelId="{4F69DF91-EF09-4226-8D1E-B4F09A140BDB}" type="presOf" srcId="{57823047-4B8E-4DD9-A59E-3F988631BA88}" destId="{F85F8655-39B5-4D64-8864-1FE4DFD13925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F36B573D-9778-424C-B234-FFA2EC457E1A}" type="presOf" srcId="{1B7A0A27-9FE2-4D33-B974-831F9987129A}" destId="{10E0D042-4385-4FD9-9B67-E1D8813ABC3A}" srcOrd="0" destOrd="0" presId="urn:microsoft.com/office/officeart/2005/8/layout/funnel1"/>
    <dgm:cxn modelId="{D20F832D-81C7-4F49-A066-D27A7DC0F654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D1D3ECA7-EE6C-4A27-A752-B7082CB5A899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EAEEBC0C-526A-4404-A7FB-A15AAF6D0BB1}" type="presParOf" srcId="{CE657086-2CE5-4289-87D9-AD74AA654A5A}" destId="{3DEFD9A4-716A-41AF-833F-4634F7061FA3}" srcOrd="0" destOrd="0" presId="urn:microsoft.com/office/officeart/2005/8/layout/funnel1"/>
    <dgm:cxn modelId="{041B665C-AF7D-41CE-969C-BC078C939184}" type="presParOf" srcId="{CE657086-2CE5-4289-87D9-AD74AA654A5A}" destId="{277341DB-90E9-434B-9934-88E8F086D5F7}" srcOrd="1" destOrd="0" presId="urn:microsoft.com/office/officeart/2005/8/layout/funnel1"/>
    <dgm:cxn modelId="{61CC1153-AB3C-432D-B047-0AC95B878056}" type="presParOf" srcId="{CE657086-2CE5-4289-87D9-AD74AA654A5A}" destId="{F85F8655-39B5-4D64-8864-1FE4DFD13925}" srcOrd="2" destOrd="0" presId="urn:microsoft.com/office/officeart/2005/8/layout/funnel1"/>
    <dgm:cxn modelId="{56972D75-D164-4874-855D-10086A3C49ED}" type="presParOf" srcId="{CE657086-2CE5-4289-87D9-AD74AA654A5A}" destId="{10E0D042-4385-4FD9-9B67-E1D8813ABC3A}" srcOrd="3" destOrd="0" presId="urn:microsoft.com/office/officeart/2005/8/layout/funnel1"/>
    <dgm:cxn modelId="{6CF9785A-880F-41D5-B72C-240897A10985}" type="presParOf" srcId="{CE657086-2CE5-4289-87D9-AD74AA654A5A}" destId="{07AB60D2-788F-455B-BC6E-6C55558CDF58}" srcOrd="4" destOrd="0" presId="urn:microsoft.com/office/officeart/2005/8/layout/funnel1"/>
    <dgm:cxn modelId="{93FA840A-BFBF-4148-A61B-1F07F8054FBE}" type="presParOf" srcId="{CE657086-2CE5-4289-87D9-AD74AA654A5A}" destId="{E2CFF147-3DBF-40A4-A443-E4DE75A3D770}" srcOrd="5" destOrd="0" presId="urn:microsoft.com/office/officeart/2005/8/layout/funnel1"/>
    <dgm:cxn modelId="{E3CC0F9D-F540-4A18-832A-7390BE77D5D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785A54DE-126A-4367-B0BF-D932601E3C70}" type="presParOf" srcId="{8B82EA68-B59A-424E-9756-C221A13DB47F}" destId="{FA950D33-9BD9-4D37-A533-789F5554AFB5}" srcOrd="9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0" destOrd="0" presId="urn:microsoft.com/office/officeart/2005/8/layout/radial5"/>
    <dgm:cxn modelId="{71829985-CD05-4060-9631-72F287E5C5FF}" type="presParOf" srcId="{8B82EA68-B59A-424E-9756-C221A13DB47F}" destId="{2F5553CB-2478-4421-B002-5FA728364A78}" srcOrd="11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2" destOrd="0" presId="urn:microsoft.com/office/officeart/2005/8/layout/radial5"/>
    <dgm:cxn modelId="{E999641A-C0DA-4D0F-8BB2-F2F86904A7FB}" type="presParOf" srcId="{8B82EA68-B59A-424E-9756-C221A13DB47F}" destId="{A0B7EB92-DF16-476D-BB87-6C0D26E26F61}" srcOrd="13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4" destOrd="0" presId="urn:microsoft.com/office/officeart/2005/8/layout/radial5"/>
    <dgm:cxn modelId="{6D51A1B9-4EA7-49A2-AB3E-D688EA1A6377}" type="presParOf" srcId="{8B82EA68-B59A-424E-9756-C221A13DB47F}" destId="{7A035AEB-3A20-4DC3-9A60-032AB2743B03}" srcOrd="15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6" destOrd="0" presId="urn:microsoft.com/office/officeart/2005/8/layout/radial5"/>
    <dgm:cxn modelId="{2FD73C18-5D39-488C-BCC3-E78FBB397B35}" type="presParOf" srcId="{8B82EA68-B59A-424E-9756-C221A13DB47F}" destId="{DF27FC25-052B-426A-9E06-117E992234F6}" srcOrd="17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18" destOrd="0" presId="urn:microsoft.com/office/officeart/2005/8/layout/radial5"/>
    <dgm:cxn modelId="{4A596AF6-F899-4C0C-9AC1-32ACDEB272C6}" type="presParOf" srcId="{8B82EA68-B59A-424E-9756-C221A13DB47F}" destId="{553B84E4-4A31-43DB-B3BF-8E8EF2B79F2D}" srcOrd="19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104,0 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9 254,1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9 150,1 млн.руб</a:t>
          </a: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AFE020-9282-4C1E-8C8E-1FA5E11016EE}" type="pres">
      <dgm:prSet presAssocID="{814D4CAD-5CF5-42B1-A738-D74DFEA5FFB4}" presName="rootComposite1" presStyleCnt="0"/>
      <dgm:spPr/>
      <dgm:t>
        <a:bodyPr/>
        <a:lstStyle/>
        <a:p>
          <a:endParaRPr lang="ru-RU"/>
        </a:p>
      </dgm:t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  <dgm:t>
        <a:bodyPr/>
        <a:lstStyle/>
        <a:p>
          <a:endParaRPr lang="ru-RU"/>
        </a:p>
      </dgm:t>
    </dgm:pt>
    <dgm:pt modelId="{5875A817-D721-4C08-B9AF-A2DB43FF7128}" type="pres">
      <dgm:prSet presAssocID="{814D4CAD-5CF5-42B1-A738-D74DFEA5FFB4}" presName="hierChild3" presStyleCnt="0"/>
      <dgm:spPr/>
      <dgm:t>
        <a:bodyPr/>
        <a:lstStyle/>
        <a:p>
          <a:endParaRPr lang="ru-RU"/>
        </a:p>
      </dgm:t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5359DC-CE19-4313-A273-A9F71B41186B}" type="pres">
      <dgm:prSet presAssocID="{D7F3CA62-3240-4386-9FE9-4B857EA25710}" presName="rootComposite1" presStyleCnt="0"/>
      <dgm:spPr/>
      <dgm:t>
        <a:bodyPr/>
        <a:lstStyle/>
        <a:p>
          <a:endParaRPr lang="ru-RU"/>
        </a:p>
      </dgm:t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807" custLinFactNeighborY="-506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  <dgm:t>
        <a:bodyPr/>
        <a:lstStyle/>
        <a:p>
          <a:endParaRPr lang="ru-RU"/>
        </a:p>
      </dgm:t>
    </dgm:pt>
    <dgm:pt modelId="{4D93DF5E-526B-4717-9183-93B2050740B6}" type="pres">
      <dgm:prSet presAssocID="{D7F3CA62-3240-4386-9FE9-4B857EA25710}" presName="hierChild3" presStyleCnt="0"/>
      <dgm:spPr/>
      <dgm:t>
        <a:bodyPr/>
        <a:lstStyle/>
        <a:p>
          <a:endParaRPr lang="ru-RU"/>
        </a:p>
      </dgm:t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7C1492-AC4F-4416-8FAE-4D4E38870E01}" type="pres">
      <dgm:prSet presAssocID="{36646E02-E6B2-459D-94C0-C11EACEEBCBA}" presName="rootComposite1" presStyleCnt="0"/>
      <dgm:spPr/>
      <dgm:t>
        <a:bodyPr/>
        <a:lstStyle/>
        <a:p>
          <a:endParaRPr lang="ru-RU"/>
        </a:p>
      </dgm:t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5" custLinFactNeighborX="-21208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  <dgm:t>
        <a:bodyPr/>
        <a:lstStyle/>
        <a:p>
          <a:endParaRPr lang="ru-RU"/>
        </a:p>
      </dgm:t>
    </dgm:pt>
    <dgm:pt modelId="{92BC769A-5E70-431B-A5C2-E309A0AF46AF}" type="pres">
      <dgm:prSet presAssocID="{36646E02-E6B2-459D-94C0-C11EACEEBCBA}" presName="hierChild3" presStyleCnt="0"/>
      <dgm:spPr/>
      <dgm:t>
        <a:bodyPr/>
        <a:lstStyle/>
        <a:p>
          <a:endParaRPr lang="ru-RU"/>
        </a:p>
      </dgm:t>
    </dgm:pt>
  </dgm:ptLst>
  <dgm:cxnLst>
    <dgm:cxn modelId="{4EF6969E-0665-40F5-9CB7-3C2112FBE3A6}" type="presOf" srcId="{814D4CAD-5CF5-42B1-A738-D74DFEA5FFB4}" destId="{F3BF6CAD-12EC-45BA-B25E-DEA28EBDEA7A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81749A7-0D57-45D3-8D69-22F1A3351CD5}" type="presOf" srcId="{36646E02-E6B2-459D-94C0-C11EACEEBCBA}" destId="{80BD2904-FE51-40C5-B54D-D24C4EF7460B}" srcOrd="0" destOrd="0" presId="urn:microsoft.com/office/officeart/2005/8/layout/orgChart1"/>
    <dgm:cxn modelId="{9211279F-B846-444E-A09B-BC9C9EB9A269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0ABF31A5-2EF8-4F54-A51B-6A8375AB6A49}" type="presOf" srcId="{36646E02-E6B2-459D-94C0-C11EACEEBCBA}" destId="{1D285D2F-8812-44E0-9553-AEF8CF7AC85C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A2BECB41-391D-4ADD-8DF9-E9C764F646C2}" type="presOf" srcId="{FB3DF14D-5245-4592-A8EF-4D1E28FD8778}" destId="{A4EFF082-E379-4340-BDC0-C0275355A235}" srcOrd="0" destOrd="0" presId="urn:microsoft.com/office/officeart/2005/8/layout/orgChart1"/>
    <dgm:cxn modelId="{A6772201-7AE0-4BBD-B30D-477851FF1F4A}" type="presOf" srcId="{D7F3CA62-3240-4386-9FE9-4B857EA25710}" destId="{DB62BBAB-7AA4-4246-8804-8C6CCC8DDB58}" srcOrd="1" destOrd="0" presId="urn:microsoft.com/office/officeart/2005/8/layout/orgChart1"/>
    <dgm:cxn modelId="{B4306FDD-5E94-481B-B661-424AD7D98F85}" type="presOf" srcId="{D7F3CA62-3240-4386-9FE9-4B857EA25710}" destId="{B3E35377-3712-4A1B-A884-B60A584EA619}" srcOrd="0" destOrd="0" presId="urn:microsoft.com/office/officeart/2005/8/layout/orgChart1"/>
    <dgm:cxn modelId="{EB7C9DFC-4CE6-4181-8194-CE85F32E6EA3}" type="presParOf" srcId="{A4EFF082-E379-4340-BDC0-C0275355A235}" destId="{F2B801B7-2AF2-498C-8CCD-32CF3F482356}" srcOrd="0" destOrd="0" presId="urn:microsoft.com/office/officeart/2005/8/layout/orgChart1"/>
    <dgm:cxn modelId="{D28DBFF2-7A33-4098-833D-3880A18A8B7D}" type="presParOf" srcId="{F2B801B7-2AF2-498C-8CCD-32CF3F482356}" destId="{A8AFE020-9282-4C1E-8C8E-1FA5E11016EE}" srcOrd="0" destOrd="0" presId="urn:microsoft.com/office/officeart/2005/8/layout/orgChart1"/>
    <dgm:cxn modelId="{D43F8CF4-ED25-4B29-8F97-432E6D50C5B6}" type="presParOf" srcId="{A8AFE020-9282-4C1E-8C8E-1FA5E11016EE}" destId="{F3BF6CAD-12EC-45BA-B25E-DEA28EBDEA7A}" srcOrd="0" destOrd="0" presId="urn:microsoft.com/office/officeart/2005/8/layout/orgChart1"/>
    <dgm:cxn modelId="{A4F23E27-98D7-4E5F-BDF9-1EDE40A25723}" type="presParOf" srcId="{A8AFE020-9282-4C1E-8C8E-1FA5E11016EE}" destId="{8E79C9C7-A4D0-47C2-AE50-367BAF0D053F}" srcOrd="1" destOrd="0" presId="urn:microsoft.com/office/officeart/2005/8/layout/orgChart1"/>
    <dgm:cxn modelId="{5F57A580-1476-4EEE-AF5C-29A18AB7755C}" type="presParOf" srcId="{F2B801B7-2AF2-498C-8CCD-32CF3F482356}" destId="{0037A5B5-700E-409B-9966-687C7D60823C}" srcOrd="1" destOrd="0" presId="urn:microsoft.com/office/officeart/2005/8/layout/orgChart1"/>
    <dgm:cxn modelId="{7E1BE861-F313-4074-95A0-912755F0D767}" type="presParOf" srcId="{F2B801B7-2AF2-498C-8CCD-32CF3F482356}" destId="{5875A817-D721-4C08-B9AF-A2DB43FF7128}" srcOrd="2" destOrd="0" presId="urn:microsoft.com/office/officeart/2005/8/layout/orgChart1"/>
    <dgm:cxn modelId="{CBE3DA09-B00A-4975-964F-4B604E4D7AF3}" type="presParOf" srcId="{A4EFF082-E379-4340-BDC0-C0275355A235}" destId="{748E5DD2-337E-44E3-9C33-36949CFCEC3A}" srcOrd="1" destOrd="0" presId="urn:microsoft.com/office/officeart/2005/8/layout/orgChart1"/>
    <dgm:cxn modelId="{370C7D08-23D4-4FA5-800D-A4D47888C992}" type="presParOf" srcId="{748E5DD2-337E-44E3-9C33-36949CFCEC3A}" destId="{7F5359DC-CE19-4313-A273-A9F71B41186B}" srcOrd="0" destOrd="0" presId="urn:microsoft.com/office/officeart/2005/8/layout/orgChart1"/>
    <dgm:cxn modelId="{CC3E78D6-CBF3-46BF-B0A5-4E7FE856F0F1}" type="presParOf" srcId="{7F5359DC-CE19-4313-A273-A9F71B41186B}" destId="{B3E35377-3712-4A1B-A884-B60A584EA619}" srcOrd="0" destOrd="0" presId="urn:microsoft.com/office/officeart/2005/8/layout/orgChart1"/>
    <dgm:cxn modelId="{0375E8BB-9033-4DE5-9650-DB60A08D4C6E}" type="presParOf" srcId="{7F5359DC-CE19-4313-A273-A9F71B41186B}" destId="{DB62BBAB-7AA4-4246-8804-8C6CCC8DDB58}" srcOrd="1" destOrd="0" presId="urn:microsoft.com/office/officeart/2005/8/layout/orgChart1"/>
    <dgm:cxn modelId="{AF1D08BA-9242-44F0-919E-9E799DF8473C}" type="presParOf" srcId="{748E5DD2-337E-44E3-9C33-36949CFCEC3A}" destId="{F240C4D5-1951-4407-941B-2C97F6898EFF}" srcOrd="1" destOrd="0" presId="urn:microsoft.com/office/officeart/2005/8/layout/orgChart1"/>
    <dgm:cxn modelId="{64266190-9C61-4931-878A-33772400C2C9}" type="presParOf" srcId="{748E5DD2-337E-44E3-9C33-36949CFCEC3A}" destId="{4D93DF5E-526B-4717-9183-93B2050740B6}" srcOrd="2" destOrd="0" presId="urn:microsoft.com/office/officeart/2005/8/layout/orgChart1"/>
    <dgm:cxn modelId="{A25532FA-FEDB-4366-8221-2AB841482F85}" type="presParOf" srcId="{A4EFF082-E379-4340-BDC0-C0275355A235}" destId="{0ACCDAF3-394D-4780-A269-A7DFD6571E7C}" srcOrd="2" destOrd="0" presId="urn:microsoft.com/office/officeart/2005/8/layout/orgChart1"/>
    <dgm:cxn modelId="{CE23DD58-572E-4435-8396-AF6F144B1100}" type="presParOf" srcId="{0ACCDAF3-394D-4780-A269-A7DFD6571E7C}" destId="{5A7C1492-AC4F-4416-8FAE-4D4E38870E01}" srcOrd="0" destOrd="0" presId="urn:microsoft.com/office/officeart/2005/8/layout/orgChart1"/>
    <dgm:cxn modelId="{748B0866-3B42-44F7-9495-06183298100F}" type="presParOf" srcId="{5A7C1492-AC4F-4416-8FAE-4D4E38870E01}" destId="{80BD2904-FE51-40C5-B54D-D24C4EF7460B}" srcOrd="0" destOrd="0" presId="urn:microsoft.com/office/officeart/2005/8/layout/orgChart1"/>
    <dgm:cxn modelId="{92F54579-371D-4E96-905A-5CD90FF21AE9}" type="presParOf" srcId="{5A7C1492-AC4F-4416-8FAE-4D4E38870E01}" destId="{1D285D2F-8812-44E0-9553-AEF8CF7AC85C}" srcOrd="1" destOrd="0" presId="urn:microsoft.com/office/officeart/2005/8/layout/orgChart1"/>
    <dgm:cxn modelId="{25AAE93D-DE7B-49FE-85AA-97DA027253D8}" type="presParOf" srcId="{0ACCDAF3-394D-4780-A269-A7DFD6571E7C}" destId="{152221B6-EC2A-4846-856F-03D4369F3EBF}" srcOrd="1" destOrd="0" presId="urn:microsoft.com/office/officeart/2005/8/layout/orgChart1"/>
    <dgm:cxn modelId="{DE08F251-B144-4AFE-B56A-C002DDF7E972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DF48021-308A-4AA5-8DE4-A6A1302E5676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687960" y="53036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076132" y="157753"/>
              </a:moveTo>
              <a:arcTo wR="1816574" hR="1816574" stAng="14756736" swAng="5282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72264"/>
          <a:ext cx="1490822" cy="8972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68335" y="616066"/>
        <a:ext cx="1403218" cy="809675"/>
      </dsp:txXfrm>
    </dsp:sp>
    <dsp:sp modelId="{F93ECD45-54D8-465B-A0C2-914295F3C5BD}">
      <dsp:nvSpPr>
        <dsp:cNvPr id="0" name=""/>
        <dsp:cNvSpPr/>
      </dsp:nvSpPr>
      <dsp:spPr>
        <a:xfrm>
          <a:off x="2235388" y="9011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591610" y="1430317"/>
              </a:moveTo>
              <a:arcTo wR="1816574" hR="1816574" stAng="20863411" swAng="29707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738829">
          <a:off x="1438548" y="1899988"/>
          <a:ext cx="28985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85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30822" y="3026610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2860" y="3058648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549802">
          <a:off x="2415758" y="909777"/>
          <a:ext cx="766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699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4017" y="1046188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81280" y="1083451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258329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262625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1824526"/>
          <a:ext cx="1584178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 Narrow" panose="020B0606020202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 Narrow" panose="020B0606020202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04054" y="1824526"/>
        <a:ext cx="1584178" cy="432000"/>
      </dsp:txXfrm>
    </dsp:sp>
    <dsp:sp modelId="{10E0D042-4385-4FD9-9B67-E1D8813ABC3A}">
      <dsp:nvSpPr>
        <dsp:cNvPr id="0" name=""/>
        <dsp:cNvSpPr/>
      </dsp:nvSpPr>
      <dsp:spPr>
        <a:xfrm>
          <a:off x="337343" y="0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154215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864456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943493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0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169780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-900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45635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46064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03422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76068" y="203422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16202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32732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0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43152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46371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05323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города Рязани</a:t>
          </a:r>
        </a:p>
      </dsp:txBody>
      <dsp:txXfrm>
        <a:off x="592070" y="205323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0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150355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78440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88834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0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159551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0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9594"/>
          <a:ext cx="1998149" cy="16935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kern="1200" dirty="0"/>
        </a:p>
      </dsp:txBody>
      <dsp:txXfrm>
        <a:off x="3657171" y="1437609"/>
        <a:ext cx="1412905" cy="1197520"/>
      </dsp:txXfrm>
    </dsp:sp>
    <dsp:sp modelId="{4731EA70-1FA8-49F5-A6BF-4AE9CB97C303}">
      <dsp:nvSpPr>
        <dsp:cNvPr id="0" name=""/>
        <dsp:cNvSpPr/>
      </dsp:nvSpPr>
      <dsp:spPr>
        <a:xfrm rot="16260366">
          <a:off x="4270782" y="825784"/>
          <a:ext cx="22257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3581" y="923268"/>
        <a:ext cx="155800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280" y="1002268"/>
          <a:ext cx="2027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2944" y="1091070"/>
        <a:ext cx="141937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168" y="1504587"/>
          <a:ext cx="147938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0440" y="1576096"/>
        <a:ext cx="103557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301" y="2176547"/>
          <a:ext cx="12687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0023" y="2235457"/>
        <a:ext cx="8881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341" y="2692920"/>
          <a:ext cx="153940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34209" y="2738834"/>
        <a:ext cx="107758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299802" y="2873887"/>
          <a:ext cx="16516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4110" y="2913221"/>
        <a:ext cx="115613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51" y="2709740"/>
          <a:ext cx="1542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13460" y="2755164"/>
        <a:ext cx="108007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913" y="2179574"/>
          <a:ext cx="98025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3720" y="2239521"/>
        <a:ext cx="68618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67" y="1501161"/>
          <a:ext cx="119915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9036" y="1571474"/>
        <a:ext cx="83941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90" y="999297"/>
          <a:ext cx="187258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21403" y="1086675"/>
        <a:ext cx="131081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054718" y="410429"/>
          <a:ext cx="1074483" cy="702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9 150,1 млн.руб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088995" y="444706"/>
        <a:ext cx="1005929" cy="633610"/>
      </dsp:txXfrm>
    </dsp:sp>
    <dsp:sp modelId="{B3E35377-3712-4A1B-A884-B60A584EA619}">
      <dsp:nvSpPr>
        <dsp:cNvPr id="0" name=""/>
        <dsp:cNvSpPr/>
      </dsp:nvSpPr>
      <dsp:spPr>
        <a:xfrm>
          <a:off x="1054443" y="1575010"/>
          <a:ext cx="1074483" cy="717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9 254,1 млн.руб.</a:t>
          </a:r>
        </a:p>
      </dsp:txBody>
      <dsp:txXfrm>
        <a:off x="1089478" y="1610045"/>
        <a:ext cx="1004413" cy="647617"/>
      </dsp:txXfrm>
    </dsp:sp>
    <dsp:sp modelId="{80BD2904-FE51-40C5-B54D-D24C4EF7460B}">
      <dsp:nvSpPr>
        <dsp:cNvPr id="0" name=""/>
        <dsp:cNvSpPr/>
      </dsp:nvSpPr>
      <dsp:spPr>
        <a:xfrm>
          <a:off x="1054443" y="2810076"/>
          <a:ext cx="1074483" cy="717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104,0 млн.руб.</a:t>
          </a:r>
        </a:p>
      </dsp:txBody>
      <dsp:txXfrm>
        <a:off x="1089478" y="2845111"/>
        <a:ext cx="1004413" cy="6476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0.3805</cdr:x>
      <cdr:y>0.18056</cdr:y>
    </cdr:from>
    <cdr:to>
      <cdr:x>0.39886</cdr:x>
      <cdr:y>0.22934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68673" y="702077"/>
          <a:ext cx="148072" cy="1896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0.53253</cdr:x>
      <cdr:y>0.15617</cdr:y>
    </cdr:from>
    <cdr:to>
      <cdr:x>0.55088</cdr:x>
      <cdr:y>0.20494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94837" y="607258"/>
          <a:ext cx="147991" cy="1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0.68432</cdr:x>
      <cdr:y>0.1362</cdr:y>
    </cdr:from>
    <cdr:to>
      <cdr:x>0.70267</cdr:x>
      <cdr:y>0.18497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518973" y="529599"/>
          <a:ext cx="147990" cy="1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0.39886</cdr:x>
      <cdr:y>0.18056</cdr:y>
    </cdr:from>
    <cdr:to>
      <cdr:x>0.53253</cdr:x>
      <cdr:y>0.20495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216745" y="702078"/>
          <a:ext cx="1078092" cy="9483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0.55088</cdr:x>
      <cdr:y>0.16058</cdr:y>
    </cdr:from>
    <cdr:to>
      <cdr:x>0.68432</cdr:x>
      <cdr:y>0.18056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442828" y="624419"/>
          <a:ext cx="1076145" cy="7765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0.34503</cdr:x>
      <cdr:y>0.07589</cdr:y>
    </cdr:from>
    <cdr:to>
      <cdr:x>0.43476</cdr:x>
      <cdr:y>0.16338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782669" y="295109"/>
          <a:ext cx="723663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4 361,5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0.50575</cdr:x>
      <cdr:y>0.05093</cdr:y>
    </cdr:from>
    <cdr:to>
      <cdr:x>0.59122</cdr:x>
      <cdr:y>0.13842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4078813" y="198022"/>
          <a:ext cx="689306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4</a:t>
          </a:r>
          <a:r>
            <a:rPr lang="ru-RU" sz="1350" b="1" dirty="0" smtClean="0">
              <a:latin typeface="Arial Narrow" panose="020B0606020202030204" pitchFamily="34" charset="0"/>
            </a:rPr>
            <a:t> 449,4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0.65753</cdr:x>
      <cdr:y>0.03241</cdr:y>
    </cdr:from>
    <cdr:to>
      <cdr:x>0.743</cdr:x>
      <cdr:y>0.1199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302949" y="126014"/>
          <a:ext cx="689307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4 563,7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0.33333</cdr:x>
      <cdr:y>0.2353</cdr:y>
    </cdr:from>
    <cdr:to>
      <cdr:x>0.34608</cdr:x>
      <cdr:y>0.28013</cdr:y>
    </cdr:to>
    <cdr:sp macro="" textlink="">
      <cdr:nvSpPr>
        <cdr:cNvPr id="4" name="Овал 3"/>
        <cdr:cNvSpPr/>
      </cdr:nvSpPr>
      <cdr:spPr>
        <a:xfrm xmlns:a="http://schemas.openxmlformats.org/drawingml/2006/main" flipV="1">
          <a:off x="2304256" y="509600"/>
          <a:ext cx="88138" cy="9709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0.44792</cdr:x>
      <cdr:y>0.26854</cdr:y>
    </cdr:from>
    <cdr:to>
      <cdr:x>0.46066</cdr:x>
      <cdr:y>0.31336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3096344" y="581608"/>
          <a:ext cx="88069" cy="9707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0.34422</cdr:x>
      <cdr:y>0.24186</cdr:y>
    </cdr:from>
    <cdr:to>
      <cdr:x>0.45358</cdr:x>
      <cdr:y>0.29173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rot="-180000">
          <a:off x="2379486" y="523819"/>
          <a:ext cx="756000" cy="108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0.29167</cdr:x>
      <cdr:y>0.1023</cdr:y>
    </cdr:from>
    <cdr:to>
      <cdr:x>0.39582</cdr:x>
      <cdr:y>0.217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2016224" y="221568"/>
          <a:ext cx="720000" cy="248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32,3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0.6875</cdr:x>
      <cdr:y>0.17507</cdr:y>
    </cdr:from>
    <cdr:to>
      <cdr:x>0.70024</cdr:x>
      <cdr:y>0.21989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4752528" y="365584"/>
          <a:ext cx="88094" cy="93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0.57292</cdr:x>
      <cdr:y>0.26854</cdr:y>
    </cdr:from>
    <cdr:to>
      <cdr:x>0.58566</cdr:x>
      <cdr:y>0.31336</cdr:y>
    </cdr:to>
    <cdr:sp macro="" textlink="">
      <cdr:nvSpPr>
        <cdr:cNvPr id="15" name="Овал 14"/>
        <cdr:cNvSpPr/>
      </cdr:nvSpPr>
      <cdr:spPr>
        <a:xfrm xmlns:a="http://schemas.openxmlformats.org/drawingml/2006/main">
          <a:off x="3960440" y="581608"/>
          <a:ext cx="88069" cy="9707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0.46066</cdr:x>
      <cdr:y>0.29095</cdr:y>
    </cdr:from>
    <cdr:to>
      <cdr:x>0.57292</cdr:x>
      <cdr:y>0.29095</cdr:y>
    </cdr:to>
    <cdr:cxnSp macro="">
      <cdr:nvCxnSpPr>
        <cdr:cNvPr id="17" name="Прямая соединительная линия 16"/>
        <cdr:cNvCxnSpPr>
          <a:stCxn xmlns:a="http://schemas.openxmlformats.org/drawingml/2006/main" id="5" idx="6"/>
          <a:endCxn xmlns:a="http://schemas.openxmlformats.org/drawingml/2006/main" id="15" idx="2"/>
        </cdr:cNvCxnSpPr>
      </cdr:nvCxnSpPr>
      <cdr:spPr>
        <a:xfrm xmlns:a="http://schemas.openxmlformats.org/drawingml/2006/main">
          <a:off x="3184436" y="630135"/>
          <a:ext cx="776004" cy="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0.20833</cdr:x>
      <cdr:y>0.26854</cdr:y>
    </cdr:from>
    <cdr:to>
      <cdr:x>0.22292</cdr:x>
      <cdr:y>0.30844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440160" y="581608"/>
          <a:ext cx="100800" cy="86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0.17708</cdr:x>
      <cdr:y>0.1023</cdr:y>
    </cdr:from>
    <cdr:to>
      <cdr:x>0.28124</cdr:x>
      <cdr:y>0.21866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224113" y="221560"/>
          <a:ext cx="720034" cy="252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30,6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0.39604</cdr:x>
      <cdr:y>0.39432</cdr:y>
    </cdr:from>
    <cdr:to>
      <cdr:x>0.49999</cdr:x>
      <cdr:y>0.52334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80320" y="880222"/>
          <a:ext cx="756000" cy="28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     </a:t>
          </a:r>
          <a:r>
            <a:rPr lang="ru-RU" sz="1300" b="1" dirty="0" smtClean="0">
              <a:solidFill>
                <a:prstClr val="black"/>
              </a:solidFill>
              <a:latin typeface="Arial Narrow" panose="020B0606020202030204" pitchFamily="34" charset="0"/>
            </a:rPr>
            <a:t>324,2</a:t>
          </a:r>
          <a:endParaRPr lang="ru-RU" sz="1300" dirty="0">
            <a:ln>
              <a:solidFill>
                <a:schemeClr val="tx1"/>
              </a:solidFill>
            </a:ln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0.44742</cdr:x>
      <cdr:y>0.55691</cdr:y>
    </cdr:from>
    <cdr:to>
      <cdr:x>0.46029</cdr:x>
      <cdr:y>0.59432</cdr:y>
    </cdr:to>
    <cdr:sp macro="" textlink="">
      <cdr:nvSpPr>
        <cdr:cNvPr id="2" name="Овал 1"/>
        <cdr:cNvSpPr/>
      </cdr:nvSpPr>
      <cdr:spPr>
        <a:xfrm xmlns:a="http://schemas.openxmlformats.org/drawingml/2006/main" flipV="1">
          <a:off x="3254021" y="1393540"/>
          <a:ext cx="93601" cy="9361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0.56799</cdr:x>
      <cdr:y>0.53342</cdr:y>
    </cdr:from>
    <cdr:to>
      <cdr:x>0.58086</cdr:x>
      <cdr:y>0.57083</cdr:y>
    </cdr:to>
    <cdr:sp macro="" textlink="">
      <cdr:nvSpPr>
        <cdr:cNvPr id="3" name="Овал 2"/>
        <cdr:cNvSpPr/>
      </cdr:nvSpPr>
      <cdr:spPr>
        <a:xfrm xmlns:a="http://schemas.openxmlformats.org/drawingml/2006/main" flipH="1" flipV="1">
          <a:off x="4130911" y="1190715"/>
          <a:ext cx="93601" cy="835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0.32795</cdr:x>
      <cdr:y>0.57654</cdr:y>
    </cdr:from>
    <cdr:to>
      <cdr:x>0.4517</cdr:x>
      <cdr:y>0.59092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385100" y="1286970"/>
          <a:ext cx="900010" cy="3209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0.45545</cdr:x>
      <cdr:y>0.55839</cdr:y>
    </cdr:from>
    <cdr:to>
      <cdr:x>0.56835</cdr:x>
      <cdr:y>0.575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3312368" y="1246459"/>
          <a:ext cx="821100" cy="3707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0.68317</cdr:x>
      <cdr:y>0.11807</cdr:y>
    </cdr:from>
    <cdr:to>
      <cdr:x>0.69604</cdr:x>
      <cdr:y>0.15548</cdr:y>
    </cdr:to>
    <cdr:sp macro="" textlink="">
      <cdr:nvSpPr>
        <cdr:cNvPr id="17" name="Овал 16"/>
        <cdr:cNvSpPr/>
      </cdr:nvSpPr>
      <cdr:spPr>
        <a:xfrm xmlns:a="http://schemas.openxmlformats.org/drawingml/2006/main">
          <a:off x="4968552" y="295443"/>
          <a:ext cx="93600" cy="93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0.19802</cdr:x>
      <cdr:y>0.09677</cdr:y>
    </cdr:from>
    <cdr:to>
      <cdr:x>0.21089</cdr:x>
      <cdr:y>0.13418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40160" y="216023"/>
          <a:ext cx="93601" cy="8350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0.20792</cdr:x>
      <cdr:y>0.12776</cdr:y>
    </cdr:from>
    <cdr:to>
      <cdr:x>0.329</cdr:x>
      <cdr:y>0.60253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1512168" y="319699"/>
          <a:ext cx="880609" cy="11880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0.2352</cdr:x>
      <cdr:y>0.03226</cdr:y>
    </cdr:from>
    <cdr:to>
      <cdr:x>0.33915</cdr:x>
      <cdr:y>0.16129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1710585" y="72007"/>
          <a:ext cx="756008" cy="288032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solidFill>
                <a:prstClr val="black"/>
              </a:solidFill>
              <a:latin typeface="Arial Narrow" panose="020B0606020202030204" pitchFamily="34" charset="0"/>
            </a:rPr>
            <a:t>1154,5</a:t>
          </a:r>
          <a:endParaRPr lang="ru-RU" sz="13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0.45095</cdr:x>
      <cdr:y>0.43976</cdr:y>
    </cdr:from>
    <cdr:to>
      <cdr:x>0.46408</cdr:x>
      <cdr:y>0.47898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3214736" y="1044978"/>
          <a:ext cx="93601" cy="931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0.34454</cdr:x>
      <cdr:y>0.45869</cdr:y>
    </cdr:from>
    <cdr:to>
      <cdr:x>0.45095</cdr:x>
      <cdr:y>0.45937</cdr:y>
    </cdr:to>
    <cdr:cxnSp macro="">
      <cdr:nvCxnSpPr>
        <cdr:cNvPr id="9" name="Прямая соединительная линия 8"/>
        <cdr:cNvCxnSpPr>
          <a:stCxn xmlns:a="http://schemas.openxmlformats.org/drawingml/2006/main" id="17" idx="5"/>
          <a:endCxn xmlns:a="http://schemas.openxmlformats.org/drawingml/2006/main" id="5" idx="2"/>
        </cdr:cNvCxnSpPr>
      </cdr:nvCxnSpPr>
      <cdr:spPr>
        <a:xfrm xmlns:a="http://schemas.openxmlformats.org/drawingml/2006/main">
          <a:off x="2456157" y="1089957"/>
          <a:ext cx="758579" cy="161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0.67677</cdr:x>
      <cdr:y>0.11814</cdr:y>
    </cdr:from>
    <cdr:to>
      <cdr:x>0.6899</cdr:x>
      <cdr:y>0.15736</cdr:y>
    </cdr:to>
    <cdr:sp macro="" textlink="">
      <cdr:nvSpPr>
        <cdr:cNvPr id="19" name="Овал 18"/>
        <cdr:cNvSpPr/>
      </cdr:nvSpPr>
      <cdr:spPr>
        <a:xfrm xmlns:a="http://schemas.openxmlformats.org/drawingml/2006/main" flipV="1">
          <a:off x="4824536" y="280721"/>
          <a:ext cx="93600" cy="932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0.46408</cdr:x>
      <cdr:y>0.43429</cdr:y>
    </cdr:from>
    <cdr:to>
      <cdr:x>0.57837</cdr:x>
      <cdr:y>0.45937</cdr:y>
    </cdr:to>
    <cdr:cxnSp macro="">
      <cdr:nvCxnSpPr>
        <cdr:cNvPr id="26" name="Прямая соединительная линия 25"/>
        <cdr:cNvCxnSpPr>
          <a:stCxn xmlns:a="http://schemas.openxmlformats.org/drawingml/2006/main" id="18" idx="6"/>
          <a:endCxn xmlns:a="http://schemas.openxmlformats.org/drawingml/2006/main" id="5" idx="6"/>
        </cdr:cNvCxnSpPr>
      </cdr:nvCxnSpPr>
      <cdr:spPr>
        <a:xfrm xmlns:a="http://schemas.openxmlformats.org/drawingml/2006/main" flipH="1">
          <a:off x="3308330" y="980573"/>
          <a:ext cx="814769" cy="566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0.33333</cdr:x>
      <cdr:y>0.45294</cdr:y>
    </cdr:from>
    <cdr:to>
      <cdr:x>0.34646</cdr:x>
      <cdr:y>0.49216</cdr:y>
    </cdr:to>
    <cdr:sp macro="" textlink="">
      <cdr:nvSpPr>
        <cdr:cNvPr id="17" name="Овал 16"/>
        <cdr:cNvSpPr/>
      </cdr:nvSpPr>
      <cdr:spPr>
        <a:xfrm xmlns:a="http://schemas.openxmlformats.org/drawingml/2006/main" flipV="1">
          <a:off x="2376264" y="1076309"/>
          <a:ext cx="93601" cy="931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0.56524</cdr:x>
      <cdr:y>0.4146</cdr:y>
    </cdr:from>
    <cdr:to>
      <cdr:x>0.57837</cdr:x>
      <cdr:y>0.45399</cdr:y>
    </cdr:to>
    <cdr:sp macro="" textlink="">
      <cdr:nvSpPr>
        <cdr:cNvPr id="18" name="Овал 17"/>
        <cdr:cNvSpPr/>
      </cdr:nvSpPr>
      <cdr:spPr>
        <a:xfrm xmlns:a="http://schemas.openxmlformats.org/drawingml/2006/main">
          <a:off x="4029498" y="936104"/>
          <a:ext cx="93601" cy="8893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0.4065</cdr:x>
      <cdr:y>0.28231</cdr:y>
    </cdr:from>
    <cdr:to>
      <cdr:x>0.5176</cdr:x>
      <cdr:y>0.39073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897844" y="637426"/>
          <a:ext cx="792000" cy="24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768,4</a:t>
          </a:r>
        </a:p>
      </cdr:txBody>
    </cdr:sp>
  </cdr:relSizeAnchor>
  <cdr:relSizeAnchor xmlns:cdr="http://schemas.openxmlformats.org/drawingml/2006/chartDrawing">
    <cdr:from>
      <cdr:x>0.21171</cdr:x>
      <cdr:y>0.23655</cdr:y>
    </cdr:from>
    <cdr:to>
      <cdr:x>0.22484</cdr:x>
      <cdr:y>0.27594</cdr:y>
    </cdr:to>
    <cdr:sp macro="" textlink="">
      <cdr:nvSpPr>
        <cdr:cNvPr id="45" name="Овал 44"/>
        <cdr:cNvSpPr/>
      </cdr:nvSpPr>
      <cdr:spPr>
        <a:xfrm xmlns:a="http://schemas.openxmlformats.org/drawingml/2006/main">
          <a:off x="1509218" y="534103"/>
          <a:ext cx="93601" cy="8893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0.22291</cdr:x>
      <cdr:y>0.27017</cdr:y>
    </cdr:from>
    <cdr:to>
      <cdr:x>0.33525</cdr:x>
      <cdr:y>0.45868</cdr:y>
    </cdr:to>
    <cdr:cxnSp macro="">
      <cdr:nvCxnSpPr>
        <cdr:cNvPr id="48" name="Прямая соединительная линия 47"/>
        <cdr:cNvCxnSpPr>
          <a:stCxn xmlns:a="http://schemas.openxmlformats.org/drawingml/2006/main" id="45" idx="5"/>
          <a:endCxn xmlns:a="http://schemas.openxmlformats.org/drawingml/2006/main" id="17" idx="3"/>
        </cdr:cNvCxnSpPr>
      </cdr:nvCxnSpPr>
      <cdr:spPr>
        <a:xfrm xmlns:a="http://schemas.openxmlformats.org/drawingml/2006/main">
          <a:off x="1589111" y="610015"/>
          <a:ext cx="800838" cy="4256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0.16162</cdr:x>
      <cdr:y>0.10642</cdr:y>
    </cdr:from>
    <cdr:to>
      <cdr:x>0.27231</cdr:x>
      <cdr:y>0.2155</cdr:y>
    </cdr:to>
    <cdr:sp macro="" textlink="">
      <cdr:nvSpPr>
        <cdr:cNvPr id="79" name="Прямоугольник 78"/>
        <cdr:cNvSpPr/>
      </cdr:nvSpPr>
      <cdr:spPr>
        <a:xfrm xmlns:a="http://schemas.openxmlformats.org/drawingml/2006/main">
          <a:off x="1152156" y="240282"/>
          <a:ext cx="789110" cy="246288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1247,3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0.28241</cdr:x>
      <cdr:y>0.3129</cdr:y>
    </cdr:from>
    <cdr:to>
      <cdr:x>0.39353</cdr:x>
      <cdr:y>0.42132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2013274" y="706486"/>
          <a:ext cx="792088" cy="24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756,6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0.43434</cdr:x>
      <cdr:y>0.1405</cdr:y>
    </cdr:from>
    <cdr:to>
      <cdr:x>0.44747</cdr:x>
      <cdr:y>0.18081</cdr:y>
    </cdr:to>
    <cdr:sp macro="" textlink="">
      <cdr:nvSpPr>
        <cdr:cNvPr id="5" name="Овал 4"/>
        <cdr:cNvSpPr/>
      </cdr:nvSpPr>
      <cdr:spPr>
        <a:xfrm xmlns:a="http://schemas.openxmlformats.org/drawingml/2006/main" flipH="1" flipV="1">
          <a:off x="3096343" y="306034"/>
          <a:ext cx="93601" cy="87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0.39394</cdr:x>
      <cdr:y>0.00826</cdr:y>
    </cdr:from>
    <cdr:to>
      <cdr:x>0.50504</cdr:x>
      <cdr:y>0.12395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808311" y="18002"/>
          <a:ext cx="79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739,3</a:t>
          </a:r>
        </a:p>
      </cdr:txBody>
    </cdr:sp>
  </cdr:relSizeAnchor>
  <cdr:relSizeAnchor xmlns:cdr="http://schemas.openxmlformats.org/drawingml/2006/chartDrawing">
    <cdr:from>
      <cdr:x>0.27273</cdr:x>
      <cdr:y>0.00826</cdr:y>
    </cdr:from>
    <cdr:to>
      <cdr:x>0.38383</cdr:x>
      <cdr:y>0.12395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944215" y="18002"/>
          <a:ext cx="79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755,2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0.51515</cdr:x>
      <cdr:y>0.00826</cdr:y>
    </cdr:from>
    <cdr:to>
      <cdr:x>0.62625</cdr:x>
      <cdr:y>0.12395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672407" y="18002"/>
          <a:ext cx="79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742,4</a:t>
          </a:r>
        </a:p>
      </cdr:txBody>
    </cdr:sp>
  </cdr:relSizeAnchor>
  <cdr:relSizeAnchor xmlns:cdr="http://schemas.openxmlformats.org/drawingml/2006/chartDrawing">
    <cdr:from>
      <cdr:x>0.70707</cdr:x>
      <cdr:y>0.09148</cdr:y>
    </cdr:from>
    <cdr:to>
      <cdr:x>0.7202</cdr:x>
      <cdr:y>0.13178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5040559" y="212434"/>
          <a:ext cx="93600" cy="93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0.15152</cdr:x>
      <cdr:y>0.00826</cdr:y>
    </cdr:from>
    <cdr:to>
      <cdr:x>0.26261</cdr:x>
      <cdr:y>0.12395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0119" y="18002"/>
          <a:ext cx="79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766,3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0.19192</cdr:x>
      <cdr:y>0.1405</cdr:y>
    </cdr:from>
    <cdr:to>
      <cdr:x>0.20606</cdr:x>
      <cdr:y>0.18016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368151" y="306034"/>
          <a:ext cx="100800" cy="86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0.20606</cdr:x>
      <cdr:y>0.16033</cdr:y>
    </cdr:from>
    <cdr:to>
      <cdr:x>0.32726</cdr:x>
      <cdr:y>0.16033</cdr:y>
    </cdr:to>
    <cdr:cxnSp macro="">
      <cdr:nvCxnSpPr>
        <cdr:cNvPr id="6" name="Прямая соединительная линия 5"/>
        <cdr:cNvCxnSpPr>
          <a:stCxn xmlns:a="http://schemas.openxmlformats.org/drawingml/2006/main" id="3" idx="6"/>
        </cdr:cNvCxnSpPr>
      </cdr:nvCxnSpPr>
      <cdr:spPr>
        <a:xfrm xmlns:a="http://schemas.openxmlformats.org/drawingml/2006/main">
          <a:off x="1468951" y="349234"/>
          <a:ext cx="8640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0.68085</cdr:x>
      <cdr:y>0.02576</cdr:y>
    </cdr:from>
    <cdr:to>
      <cdr:x>0.94117</cdr:x>
      <cdr:y>0.15859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48277" y="55665"/>
          <a:ext cx="936088" cy="287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700" b="1" dirty="0" smtClean="0">
              <a:solidFill>
                <a:schemeClr val="tx1"/>
              </a:solidFill>
              <a:latin typeface="Arial Narrow" panose="020B0606020202030204" pitchFamily="34" charset="0"/>
            </a:rPr>
            <a:t>2019 год</a:t>
          </a:r>
          <a:endParaRPr lang="ru-RU" sz="17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0.34247</cdr:x>
      <cdr:y>0.01235</cdr:y>
    </cdr:from>
    <cdr:to>
      <cdr:x>0.63014</cdr:x>
      <cdr:y>0.10079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52387" y="55383"/>
          <a:ext cx="1471981" cy="3966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</a:rPr>
            <a:t>2017 год</a:t>
          </a:r>
          <a:endParaRPr lang="ru-RU" sz="20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0.38938</cdr:x>
      <cdr:y>0.2322</cdr:y>
    </cdr:from>
    <cdr:to>
      <cdr:x>0.40265</cdr:x>
      <cdr:y>0.25818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68347" y="965164"/>
          <a:ext cx="108000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0.40265</cdr:x>
      <cdr:y>0.24519</cdr:y>
    </cdr:from>
    <cdr:to>
      <cdr:x>0.53997</cdr:x>
      <cdr:y>0.24519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13" idx="1"/>
        </cdr:cNvCxnSpPr>
      </cdr:nvCxnSpPr>
      <cdr:spPr>
        <a:xfrm xmlns:a="http://schemas.openxmlformats.org/drawingml/2006/main">
          <a:off x="3276347" y="1019164"/>
          <a:ext cx="111733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0.55324</cdr:x>
      <cdr:y>0.22088</cdr:y>
    </cdr:from>
    <cdr:to>
      <cdr:x>0.6994</cdr:x>
      <cdr:y>0.24519</cdr:y>
    </cdr:to>
    <cdr:cxnSp macro="">
      <cdr:nvCxnSpPr>
        <cdr:cNvPr id="19" name="Прямая соединительная линия 18"/>
        <cdr:cNvCxnSpPr>
          <a:stCxn xmlns:a="http://schemas.openxmlformats.org/drawingml/2006/main" id="13" idx="3"/>
          <a:endCxn xmlns:a="http://schemas.openxmlformats.org/drawingml/2006/main" id="15" idx="3"/>
        </cdr:cNvCxnSpPr>
      </cdr:nvCxnSpPr>
      <cdr:spPr>
        <a:xfrm xmlns:a="http://schemas.openxmlformats.org/drawingml/2006/main" flipV="1">
          <a:off x="4501683" y="918096"/>
          <a:ext cx="1189290" cy="1010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0.34513</cdr:x>
      <cdr:y>0.12694</cdr:y>
    </cdr:from>
    <cdr:to>
      <cdr:x>0.45132</cdr:x>
      <cdr:y>0.20942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808312" y="521005"/>
          <a:ext cx="864058" cy="33855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7 968,3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0.49558</cdr:x>
      <cdr:y>0.12694</cdr:y>
    </cdr:from>
    <cdr:to>
      <cdr:x>0.60177</cdr:x>
      <cdr:y>0.20942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032467" y="521005"/>
          <a:ext cx="864058" cy="33855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Arial Narrow" panose="020B0606020202030204" pitchFamily="34" charset="0"/>
              <a:cs typeface="Times New Roman" panose="02020603050405020304" pitchFamily="18" charset="0"/>
            </a:rPr>
            <a:t>7</a:t>
          </a:r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964,1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0.63304</cdr:x>
      <cdr:y>0.10939</cdr:y>
    </cdr:from>
    <cdr:to>
      <cdr:x>0.73923</cdr:x>
      <cdr:y>0.19188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150961" y="448997"/>
          <a:ext cx="864058" cy="33855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Arial Narrow" panose="020B0606020202030204" pitchFamily="34" charset="0"/>
              <a:cs typeface="Times New Roman" panose="02020603050405020304" pitchFamily="18" charset="0"/>
            </a:rPr>
            <a:t>8</a:t>
          </a:r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278,0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0.53997</cdr:x>
      <cdr:y>0.2322</cdr:y>
    </cdr:from>
    <cdr:to>
      <cdr:x>0.55324</cdr:x>
      <cdr:y>0.25818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393683" y="965164"/>
          <a:ext cx="108000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0.68613</cdr:x>
      <cdr:y>0.20788</cdr:y>
    </cdr:from>
    <cdr:to>
      <cdr:x>0.6994</cdr:x>
      <cdr:y>0.23387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582973" y="864096"/>
          <a:ext cx="108000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0.23894</cdr:x>
      <cdr:y>0.16202</cdr:y>
    </cdr:from>
    <cdr:to>
      <cdr:x>0.38938</cdr:x>
      <cdr:y>0.24519</cdr:y>
    </cdr:to>
    <cdr:cxnSp macro="">
      <cdr:nvCxnSpPr>
        <cdr:cNvPr id="9" name="Прямая соединительная линия 8"/>
        <cdr:cNvCxnSpPr>
          <a:endCxn xmlns:a="http://schemas.openxmlformats.org/drawingml/2006/main" id="4" idx="1"/>
        </cdr:cNvCxnSpPr>
      </cdr:nvCxnSpPr>
      <cdr:spPr>
        <a:xfrm xmlns:a="http://schemas.openxmlformats.org/drawingml/2006/main">
          <a:off x="1944232" y="673454"/>
          <a:ext cx="1224115" cy="34571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0.18584</cdr:x>
      <cdr:y>0.03922</cdr:y>
    </cdr:from>
    <cdr:to>
      <cdr:x>0.29202</cdr:x>
      <cdr:y>0.12166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1512168" y="160965"/>
          <a:ext cx="864000" cy="3384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latin typeface="Arial Narrow" panose="020B0606020202030204" pitchFamily="34" charset="0"/>
              <a:cs typeface="Times New Roman" panose="02020603050405020304" pitchFamily="18" charset="0"/>
            </a:rPr>
            <a:t>9</a:t>
          </a:r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254,1</a:t>
          </a:r>
        </a:p>
        <a:p xmlns:a="http://schemas.openxmlformats.org/drawingml/2006/main"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0.23009</cdr:x>
      <cdr:y>0.14448</cdr:y>
    </cdr:from>
    <cdr:to>
      <cdr:x>0.24336</cdr:x>
      <cdr:y>0.17046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872220" y="600547"/>
          <a:ext cx="108000" cy="1080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0.58108</cdr:x>
      <cdr:y>0.03909</cdr:y>
    </cdr:from>
    <cdr:to>
      <cdr:x>0.84427</cdr:x>
      <cdr:y>0.10769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96344" y="170996"/>
          <a:ext cx="1402432" cy="300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Arial Narrow" panose="020B0606020202030204" pitchFamily="34" charset="0"/>
            </a:rPr>
            <a:t>   2017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0.20842</cdr:x>
      <cdr:y>0.66138</cdr:y>
    </cdr:from>
    <cdr:to>
      <cdr:x>0.31177</cdr:x>
      <cdr:y>0.76355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214" y="2448270"/>
          <a:ext cx="821273" cy="378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7 968,3 млн.руб.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0.34092</cdr:x>
      <cdr:y>0.18666</cdr:y>
    </cdr:from>
    <cdr:to>
      <cdr:x>0.45669</cdr:x>
      <cdr:y>0.18666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2332122" y="403240"/>
          <a:ext cx="7920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0.32632</cdr:x>
      <cdr:y>0.16667</cdr:y>
    </cdr:from>
    <cdr:to>
      <cdr:x>0.34092</cdr:x>
      <cdr:y>0.20666</cdr:y>
    </cdr:to>
    <cdr:sp macro="" textlink="">
      <cdr:nvSpPr>
        <cdr:cNvPr id="4" name="Овал 3"/>
        <cdr:cNvSpPr/>
      </cdr:nvSpPr>
      <cdr:spPr>
        <a:xfrm xmlns:a="http://schemas.openxmlformats.org/drawingml/2006/main" flipV="1">
          <a:off x="2232248" y="360040"/>
          <a:ext cx="99875" cy="86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0.45263</cdr:x>
      <cdr:y>0.16667</cdr:y>
    </cdr:from>
    <cdr:to>
      <cdr:x>0.46701</cdr:x>
      <cdr:y>0.20729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3096344" y="360040"/>
          <a:ext cx="98370" cy="877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0.27368</cdr:x>
      <cdr:y>0.03333</cdr:y>
    </cdr:from>
    <cdr:to>
      <cdr:x>0.38946</cdr:x>
      <cdr:y>0.14894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872208" y="72008"/>
          <a:ext cx="792000" cy="2497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5 063,4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0.52632</cdr:x>
      <cdr:y>0.03333</cdr:y>
    </cdr:from>
    <cdr:to>
      <cdr:x>0.64209</cdr:x>
      <cdr:y>0.14894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3600400" y="72008"/>
          <a:ext cx="792000" cy="2497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5 268,9</a:t>
          </a:r>
        </a:p>
      </cdr:txBody>
    </cdr:sp>
  </cdr:relSizeAnchor>
  <cdr:relSizeAnchor xmlns:cdr="http://schemas.openxmlformats.org/drawingml/2006/chartDrawing">
    <cdr:from>
      <cdr:x>0.68421</cdr:x>
      <cdr:y>0.0625</cdr:y>
    </cdr:from>
    <cdr:to>
      <cdr:x>0.69881</cdr:x>
      <cdr:y>0.10312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4680520" y="144016"/>
          <a:ext cx="99876" cy="93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</cdr:x>
      <cdr:y>0.03333</cdr:y>
    </cdr:from>
    <cdr:to>
      <cdr:x>0.51578</cdr:x>
      <cdr:y>0.14894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736304" y="72008"/>
          <a:ext cx="792000" cy="2497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solidFill>
                <a:schemeClr val="tx1"/>
              </a:solidFill>
              <a:latin typeface="Arial Narrow" panose="020B0606020202030204" pitchFamily="34" charset="0"/>
            </a:rPr>
            <a:t>5 106,5</a:t>
          </a:r>
          <a:endParaRPr lang="ru-RU" sz="115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0.56842</cdr:x>
      <cdr:y>0.16667</cdr:y>
    </cdr:from>
    <cdr:to>
      <cdr:x>0.58303</cdr:x>
      <cdr:y>0.20729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3888432" y="360040"/>
          <a:ext cx="99943" cy="877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0.46491</cdr:x>
      <cdr:y>0.18698</cdr:y>
    </cdr:from>
    <cdr:to>
      <cdr:x>0.57542</cdr:x>
      <cdr:y>0.18698</cdr:y>
    </cdr:to>
    <cdr:cxnSp macro="">
      <cdr:nvCxnSpPr>
        <cdr:cNvPr id="16" name="Прямая соединительная линия 15"/>
        <cdr:cNvCxnSpPr>
          <a:stCxn xmlns:a="http://schemas.openxmlformats.org/drawingml/2006/main" id="5" idx="7"/>
          <a:endCxn xmlns:a="http://schemas.openxmlformats.org/drawingml/2006/main" id="14" idx="2"/>
        </cdr:cNvCxnSpPr>
      </cdr:nvCxnSpPr>
      <cdr:spPr>
        <a:xfrm xmlns:a="http://schemas.openxmlformats.org/drawingml/2006/main" flipV="1">
          <a:off x="3180308" y="403914"/>
          <a:ext cx="7560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0.21071</cdr:x>
      <cdr:y>0.16665</cdr:y>
    </cdr:from>
    <cdr:to>
      <cdr:x>0.33175</cdr:x>
      <cdr:y>0.19998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rot="-240000">
          <a:off x="1441416" y="359996"/>
          <a:ext cx="828000" cy="7200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0.34347</cdr:x>
      <cdr:y>0.20952</cdr:y>
    </cdr:from>
    <cdr:to>
      <cdr:x>0.45915</cdr:x>
      <cdr:y>0.23112</cdr:y>
    </cdr:to>
    <cdr:cxnSp macro="">
      <cdr:nvCxnSpPr>
        <cdr:cNvPr id="24" name="Прямая соединительная линия 23"/>
        <cdr:cNvCxnSpPr>
          <a:stCxn xmlns:a="http://schemas.openxmlformats.org/drawingml/2006/main" id="6" idx="5"/>
          <a:endCxn xmlns:a="http://schemas.openxmlformats.org/drawingml/2006/main" id="5" idx="6"/>
        </cdr:cNvCxnSpPr>
      </cdr:nvCxnSpPr>
      <cdr:spPr>
        <a:xfrm xmlns:a="http://schemas.openxmlformats.org/drawingml/2006/main">
          <a:off x="2349609" y="392267"/>
          <a:ext cx="791295" cy="4043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0.21945</cdr:x>
      <cdr:y>0.25688</cdr:y>
    </cdr:from>
    <cdr:to>
      <cdr:x>0.23313</cdr:x>
      <cdr:y>0.30458</cdr:y>
    </cdr:to>
    <cdr:sp macro="" textlink="">
      <cdr:nvSpPr>
        <cdr:cNvPr id="4" name="Овал 3"/>
        <cdr:cNvSpPr/>
      </cdr:nvSpPr>
      <cdr:spPr>
        <a:xfrm xmlns:a="http://schemas.openxmlformats.org/drawingml/2006/main" flipH="1" flipV="1">
          <a:off x="1501180" y="504056"/>
          <a:ext cx="93600" cy="93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0.44547</cdr:x>
      <cdr:y>0.20727</cdr:y>
    </cdr:from>
    <cdr:to>
      <cdr:x>0.45915</cdr:x>
      <cdr:y>0.25497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3047322" y="388049"/>
          <a:ext cx="93582" cy="8930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0.70526</cdr:x>
      <cdr:y>0.19488</cdr:y>
    </cdr:from>
    <cdr:to>
      <cdr:x>0.71895</cdr:x>
      <cdr:y>0.25257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4824514" y="364856"/>
          <a:ext cx="9365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0.56067</cdr:x>
      <cdr:y>0.16881</cdr:y>
    </cdr:from>
    <cdr:to>
      <cdr:x>0.57436</cdr:x>
      <cdr:y>0.21652</cdr:y>
    </cdr:to>
    <cdr:sp macro="" textlink="">
      <cdr:nvSpPr>
        <cdr:cNvPr id="15" name="Овал 14"/>
        <cdr:cNvSpPr/>
      </cdr:nvSpPr>
      <cdr:spPr>
        <a:xfrm xmlns:a="http://schemas.openxmlformats.org/drawingml/2006/main" flipH="1">
          <a:off x="3835419" y="316041"/>
          <a:ext cx="93650" cy="8932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0.33179</cdr:x>
      <cdr:y>0.16881</cdr:y>
    </cdr:from>
    <cdr:to>
      <cdr:x>0.34548</cdr:x>
      <cdr:y>0.21651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269674" y="316041"/>
          <a:ext cx="93650" cy="8930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0.16374</cdr:x>
      <cdr:y>0.07038</cdr:y>
    </cdr:from>
    <cdr:to>
      <cdr:x>0.26901</cdr:x>
      <cdr:y>0.20499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20140" y="131775"/>
          <a:ext cx="720059" cy="252000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3D6AA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251,5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0.23313</cdr:x>
      <cdr:y>0.20952</cdr:y>
    </cdr:from>
    <cdr:to>
      <cdr:x>0.33379</cdr:x>
      <cdr:y>0.28073</cdr:y>
    </cdr:to>
    <cdr:cxnSp macro="">
      <cdr:nvCxnSpPr>
        <cdr:cNvPr id="10" name="Прямая соединительная линия 9"/>
        <cdr:cNvCxnSpPr>
          <a:stCxn xmlns:a="http://schemas.openxmlformats.org/drawingml/2006/main" id="4" idx="2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1594786" y="392267"/>
          <a:ext cx="688603" cy="13331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0.44547</cdr:x>
      <cdr:y>0.19267</cdr:y>
    </cdr:from>
    <cdr:to>
      <cdr:x>0.57436</cdr:x>
      <cdr:y>0.23112</cdr:y>
    </cdr:to>
    <cdr:cxnSp macro="">
      <cdr:nvCxnSpPr>
        <cdr:cNvPr id="26" name="Прямая соединительная линия 25"/>
        <cdr:cNvCxnSpPr>
          <a:stCxn xmlns:a="http://schemas.openxmlformats.org/drawingml/2006/main" id="5" idx="2"/>
          <a:endCxn xmlns:a="http://schemas.openxmlformats.org/drawingml/2006/main" id="15" idx="2"/>
        </cdr:cNvCxnSpPr>
      </cdr:nvCxnSpPr>
      <cdr:spPr>
        <a:xfrm xmlns:a="http://schemas.openxmlformats.org/drawingml/2006/main" flipV="1">
          <a:off x="3047353" y="360709"/>
          <a:ext cx="881706" cy="7199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3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69A20-E974-4E38-9D90-E0E7400CD87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32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6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4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3776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46743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115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4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4.xml"/><Relationship Id="rId5" Type="http://schemas.openxmlformats.org/officeDocument/2006/relationships/image" Target="../media/image19.png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chart" Target="../charts/chart39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60277" y="185145"/>
            <a:ext cx="7356139" cy="6584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города Рязани</a:t>
            </a:r>
            <a:endParaRPr lang="ru-RU" sz="2400" b="1" u="sng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2017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плановый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 2018-2019 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709"/>
            <a:ext cx="697434" cy="664265"/>
          </a:xfrm>
          <a:prstGeom prst="rect">
            <a:avLst/>
          </a:prstGeom>
          <a:solidFill>
            <a:schemeClr val="bg1"/>
          </a:solidFill>
          <a:ln w="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863" y="999804"/>
            <a:ext cx="6106473" cy="39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01060"/>
              </p:ext>
            </p:extLst>
          </p:nvPr>
        </p:nvGraphicFramePr>
        <p:xfrm>
          <a:off x="323528" y="757836"/>
          <a:ext cx="8568952" cy="409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224136"/>
                <a:gridCol w="864096"/>
                <a:gridCol w="864096"/>
                <a:gridCol w="864096"/>
                <a:gridCol w="864096"/>
                <a:gridCol w="936104"/>
                <a:gridCol w="864096"/>
              </a:tblGrid>
              <a:tr h="733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2017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 к 2016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2018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к 2017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к 2018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74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9 150,1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7 925,1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7 941,8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8 278,0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2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4 342,1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4 361,5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4 449,4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4 563,7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4 808,0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3 563,6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3 492,4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3 714,3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3 166,7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513,9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3 451,1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3 671,4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4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1 293,8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5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9 254,1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7 968,3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7 964,1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8278,0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-104,0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-43,2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-22,3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% 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42130" y="516538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904" y="114300"/>
            <a:ext cx="8928992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2018 и 2019 годов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88404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539750" y="1653779"/>
            <a:ext cx="647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50" y="3813572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50" y="2733675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79035" y="141685"/>
            <a:ext cx="8856663" cy="539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300" cap="all" dirty="0" smtClean="0">
                <a:ln w="0">
                  <a:noFill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ОСНОВНЫЕ ХАРАКТЕРИСТИКИ БЮДЖЕТА города Рязани</a:t>
            </a:r>
            <a:endParaRPr lang="ru-RU" sz="2300" dirty="0">
              <a:ln w="0">
                <a:noFill/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2471"/>
              </p:ext>
            </p:extLst>
          </p:nvPr>
        </p:nvGraphicFramePr>
        <p:xfrm>
          <a:off x="2843808" y="843558"/>
          <a:ext cx="6047780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868694" y="566123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73057797"/>
              </p:ext>
            </p:extLst>
          </p:nvPr>
        </p:nvGraphicFramePr>
        <p:xfrm>
          <a:off x="0" y="843558"/>
          <a:ext cx="3347864" cy="401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-200" y="2193727"/>
            <a:ext cx="1079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6987" y="3246835"/>
            <a:ext cx="1133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0" y="718016"/>
            <a:ext cx="1368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201</a:t>
            </a: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r>
              <a:rPr lang="ru-RU" sz="200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год</a:t>
            </a:r>
            <a:endParaRPr lang="ru-RU" sz="20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989022"/>
              </p:ext>
            </p:extLst>
          </p:nvPr>
        </p:nvGraphicFramePr>
        <p:xfrm>
          <a:off x="395537" y="555526"/>
          <a:ext cx="8568953" cy="419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864096"/>
                <a:gridCol w="864096"/>
                <a:gridCol w="864097"/>
              </a:tblGrid>
              <a:tr h="619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100" cap="all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налога</a:t>
                      </a:r>
                      <a:endParaRPr lang="ru-RU" sz="1100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1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3 420,5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3 525,9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3 732,9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3 861,6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 на доходы</a:t>
                      </a:r>
                      <a:r>
                        <a:rPr lang="ru-RU" sz="1100" b="0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физических лиц (НДФЛ)</a:t>
                      </a:r>
                      <a:endParaRPr lang="ru-RU" sz="1100" b="0" cap="none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2 085,8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2 209,8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2 326,9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2 438,7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19,1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15,0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14,7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16,6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Налоги на совокупный доход (ЕНВД, ЕСН)</a:t>
                      </a:r>
                      <a:endParaRPr lang="ru-RU" sz="1100" b="0" cap="none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365,5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359,9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374,3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389,3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cap="none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208,1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235,8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235,8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235,8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cap="none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678,9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642,3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718,1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718,1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cap="none" normalizeH="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100" b="0" i="0" cap="none" normalizeH="0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1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1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1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874,5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835,6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716,5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702,1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531,9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521,5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486,4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480,9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96,2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93,6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93,6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93,6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2,6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1,5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147,1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126,2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43,2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36,2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83,9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83,9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84,0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83,9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1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12,8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8,9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7,8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6,0</a:t>
                      </a:r>
                      <a:endParaRPr lang="ru-RU" sz="9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46470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1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00392" y="295108"/>
            <a:ext cx="104360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81633"/>
            <a:ext cx="7848600" cy="329877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680"/>
            <a:ext cx="8928992" cy="570854"/>
          </a:xfrm>
          <a:noFill/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НАЛОГОВЫХ И НЕНАЛОГОВЫХ ДОХОДОВ </a:t>
            </a:r>
            <a:endParaRPr lang="ru-RU" sz="2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5677"/>
              </p:ext>
            </p:extLst>
          </p:nvPr>
        </p:nvGraphicFramePr>
        <p:xfrm>
          <a:off x="565195" y="789552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132" y="57352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491630"/>
            <a:ext cx="148072" cy="189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6" idx="3"/>
          </p:cNvCxnSpPr>
          <p:nvPr/>
        </p:nvCxnSpPr>
        <p:spPr>
          <a:xfrm>
            <a:off x="2559832" y="1586469"/>
            <a:ext cx="1076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23963" y="1087836"/>
            <a:ext cx="723663" cy="34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4 295,0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95486"/>
            <a:ext cx="792088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и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ДОХОДОВ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В ОБЩИХ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ДОХОДАХ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ПО ГОДАМ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488059"/>
              </p:ext>
            </p:extLst>
          </p:nvPr>
        </p:nvGraphicFramePr>
        <p:xfrm>
          <a:off x="5652120" y="699542"/>
          <a:ext cx="3240360" cy="203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70089"/>
              </p:ext>
            </p:extLst>
          </p:nvPr>
        </p:nvGraphicFramePr>
        <p:xfrm>
          <a:off x="431540" y="721614"/>
          <a:ext cx="48605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5841"/>
              </p:ext>
            </p:extLst>
          </p:nvPr>
        </p:nvGraphicFramePr>
        <p:xfrm>
          <a:off x="5652120" y="2895786"/>
          <a:ext cx="3240360" cy="212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68144" y="699543"/>
            <a:ext cx="2880320" cy="394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– 4 449,4 млн. 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895787"/>
            <a:ext cx="2376264" cy="3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– 4 563,7 млн. 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846820"/>
            <a:ext cx="3816424" cy="3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ГОД – 4 361,5 млн. руб.</a:t>
            </a:r>
            <a:endParaRPr lang="ru-RU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01660" y="1221600"/>
          <a:ext cx="2444080" cy="186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3413284" y="897564"/>
          <a:ext cx="2444080" cy="135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255" y="2923586"/>
            <a:ext cx="5877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365790"/>
            <a:ext cx="8116963" cy="45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РЯЗАНИ</a:t>
            </a:r>
          </a:p>
          <a:p>
            <a:pPr>
              <a:lnSpc>
                <a:spcPct val="120000"/>
              </a:lnSpc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71603" y="3975907"/>
            <a:ext cx="3519709" cy="80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448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974711"/>
              </p:ext>
            </p:extLst>
          </p:nvPr>
        </p:nvGraphicFramePr>
        <p:xfrm>
          <a:off x="5436096" y="465516"/>
          <a:ext cx="3600400" cy="221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62175"/>
              </p:ext>
            </p:extLst>
          </p:nvPr>
        </p:nvGraphicFramePr>
        <p:xfrm>
          <a:off x="5436099" y="2733112"/>
          <a:ext cx="3595913" cy="216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58790" y="555526"/>
            <a:ext cx="1080120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206951"/>
              </p:ext>
            </p:extLst>
          </p:nvPr>
        </p:nvGraphicFramePr>
        <p:xfrm>
          <a:off x="173003" y="442724"/>
          <a:ext cx="5116908" cy="448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586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129" y="3751931"/>
            <a:ext cx="3125795" cy="107518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4910336" y="267494"/>
            <a:ext cx="3550096" cy="8028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54159"/>
              </p:ext>
            </p:extLst>
          </p:nvPr>
        </p:nvGraphicFramePr>
        <p:xfrm>
          <a:off x="4788702" y="1152242"/>
          <a:ext cx="3858532" cy="365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18884698">
            <a:off x="6330988" y="2412000"/>
            <a:ext cx="1048013" cy="396655"/>
          </a:xfrm>
          <a:prstGeom prst="curvedDownArrow">
            <a:avLst>
              <a:gd name="adj1" fmla="val 16101"/>
              <a:gd name="adj2" fmla="val 50704"/>
              <a:gd name="adj3" fmla="val 54055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80000" y="208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111,8%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08000" y="176400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7308304" y="1988481"/>
            <a:ext cx="831347" cy="44860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529709"/>
              </p:ext>
            </p:extLst>
          </p:nvPr>
        </p:nvGraphicFramePr>
        <p:xfrm>
          <a:off x="469911" y="233949"/>
          <a:ext cx="3816424" cy="341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20520000">
            <a:off x="1404000" y="1404000"/>
            <a:ext cx="828000" cy="468000"/>
          </a:xfrm>
          <a:prstGeom prst="curvedDownArrow">
            <a:avLst>
              <a:gd name="adj1" fmla="val 14343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6000" y="119022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6000" y="90000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105,3%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841718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37130" y="1860029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Заголовок 1"/>
          <p:cNvSpPr txBox="1">
            <a:spLocks noChangeAspect="1"/>
          </p:cNvSpPr>
          <p:nvPr/>
        </p:nvSpPr>
        <p:spPr>
          <a:xfrm>
            <a:off x="5478323" y="267495"/>
            <a:ext cx="2664296" cy="50301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Заголовок 1"/>
          <p:cNvSpPr txBox="1">
            <a:spLocks noChangeAspect="1"/>
          </p:cNvSpPr>
          <p:nvPr/>
        </p:nvSpPr>
        <p:spPr>
          <a:xfrm>
            <a:off x="1032599" y="4137992"/>
            <a:ext cx="2664296" cy="6891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ФИЗИЧЕСКИХ ЛИЦ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531532">
            <a:off x="2124000" y="1206821"/>
            <a:ext cx="832541" cy="454438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0531532">
            <a:off x="2844000" y="1008000"/>
            <a:ext cx="832541" cy="454438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6000" y="72000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412476">
            <a:off x="5724000" y="2646437"/>
            <a:ext cx="875444" cy="369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6000" y="2376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94,6%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467544" y="3024000"/>
            <a:ext cx="2520280" cy="98640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6565177" y="2920926"/>
            <a:ext cx="1967261" cy="80295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563888" y="1224000"/>
            <a:ext cx="2160240" cy="111600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102904"/>
              </p:ext>
            </p:extLst>
          </p:nvPr>
        </p:nvGraphicFramePr>
        <p:xfrm>
          <a:off x="5952771" y="237054"/>
          <a:ext cx="291349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77846" y="48921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54248" y="46785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112,9%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0899754">
            <a:off x="7794410" y="704482"/>
            <a:ext cx="651705" cy="40095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472884"/>
              </p:ext>
            </p:extLst>
          </p:nvPr>
        </p:nvGraphicFramePr>
        <p:xfrm>
          <a:off x="307705" y="249193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620000" y="396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04000" y="43200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330430"/>
              </p:ext>
            </p:extLst>
          </p:nvPr>
        </p:nvGraphicFramePr>
        <p:xfrm>
          <a:off x="3129198" y="2435338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Выгнутая вверх стрелка 15"/>
          <p:cNvSpPr/>
          <p:nvPr/>
        </p:nvSpPr>
        <p:spPr>
          <a:xfrm>
            <a:off x="2288148" y="648000"/>
            <a:ext cx="735680" cy="3516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335521">
            <a:off x="6693412" y="612652"/>
            <a:ext cx="652273" cy="378873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3877072" y="3051781"/>
            <a:ext cx="652264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61204" y="280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00" y="280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554348" y="1224000"/>
            <a:ext cx="2160240" cy="7043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72200" y="3191162"/>
            <a:ext cx="2364215" cy="53271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31540" y="3184276"/>
            <a:ext cx="2592288" cy="9997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8000" y="55785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12396" y="2802846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04000" y="581773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1619672" y="623881"/>
            <a:ext cx="735680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9057996">
            <a:off x="864000" y="900000"/>
            <a:ext cx="775833" cy="36324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4000" y="64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4464000" y="3060000"/>
            <a:ext cx="652264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>
            <a:off x="5059680" y="3051781"/>
            <a:ext cx="652264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64000" y="280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7235271" y="815461"/>
            <a:ext cx="626575" cy="341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21392" y="324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78,0%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84943" y="968732"/>
            <a:ext cx="2339185" cy="136529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201767" y="2916000"/>
            <a:ext cx="2762720" cy="15785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8954" y="3031186"/>
            <a:ext cx="2464854" cy="10598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87448"/>
              </p:ext>
            </p:extLst>
          </p:nvPr>
        </p:nvGraphicFramePr>
        <p:xfrm>
          <a:off x="5876079" y="245443"/>
          <a:ext cx="3088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270263" y="44358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74,9%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76000" y="64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661742"/>
              </p:ext>
            </p:extLst>
          </p:nvPr>
        </p:nvGraphicFramePr>
        <p:xfrm>
          <a:off x="198552" y="236749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576001" y="582327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63001" y="479581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711551"/>
              </p:ext>
            </p:extLst>
          </p:nvPr>
        </p:nvGraphicFramePr>
        <p:xfrm>
          <a:off x="3043446" y="2457093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923928" y="2837731"/>
            <a:ext cx="609784" cy="1554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26116" y="3031186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66,7%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84943" y="980554"/>
            <a:ext cx="2297539" cy="8829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201768" y="3507855"/>
            <a:ext cx="2762720" cy="93610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 и рекламных конструкций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67544" y="3414603"/>
            <a:ext cx="2448272" cy="67640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115" y="628937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0907" y="2860342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27102" y="594865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26197">
            <a:off x="983305" y="651874"/>
            <a:ext cx="709997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49">
            <a:off x="2232000" y="627405"/>
            <a:ext cx="660664" cy="55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Выгнутая вверх стрелка 27"/>
          <p:cNvSpPr/>
          <p:nvPr/>
        </p:nvSpPr>
        <p:spPr>
          <a:xfrm rot="284727">
            <a:off x="7811518" y="930360"/>
            <a:ext cx="597282" cy="364280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1017560">
            <a:off x="5130395" y="3327854"/>
            <a:ext cx="675442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061069">
            <a:off x="1665837" y="900000"/>
            <a:ext cx="709178" cy="360000"/>
          </a:xfrm>
          <a:prstGeom prst="curvedDownArrow">
            <a:avLst>
              <a:gd name="adj1" fmla="val 9567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4073" y="46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1594512">
            <a:off x="7281021" y="762586"/>
            <a:ext cx="597282" cy="360000"/>
          </a:xfrm>
          <a:prstGeom prst="curvedDownArrow">
            <a:avLst>
              <a:gd name="adj1" fmla="val 16274"/>
              <a:gd name="adj2" fmla="val 50704"/>
              <a:gd name="adj3" fmla="val 5337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6584957" y="636331"/>
            <a:ext cx="685306" cy="323990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52423" y="431343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017560">
            <a:off x="4548777" y="3170518"/>
            <a:ext cx="653871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628780">
            <a:off x="3858478" y="3030012"/>
            <a:ext cx="702295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56935" y="2860342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75,0%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491880" y="936000"/>
            <a:ext cx="2160240" cy="13980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193" y="2916000"/>
            <a:ext cx="2566076" cy="15785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8954" y="3031186"/>
            <a:ext cx="2464854" cy="126875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37904"/>
              </p:ext>
            </p:extLst>
          </p:nvPr>
        </p:nvGraphicFramePr>
        <p:xfrm>
          <a:off x="5876079" y="245443"/>
          <a:ext cx="3088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64000" y="936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04000" y="936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91515"/>
              </p:ext>
            </p:extLst>
          </p:nvPr>
        </p:nvGraphicFramePr>
        <p:xfrm>
          <a:off x="198552" y="236749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583861" y="46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63001" y="479581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80006"/>
              </p:ext>
            </p:extLst>
          </p:nvPr>
        </p:nvGraphicFramePr>
        <p:xfrm>
          <a:off x="3043446" y="2457093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815583" y="2569495"/>
            <a:ext cx="609784" cy="1554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0128" y="322284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72,0%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491880" y="936000"/>
            <a:ext cx="2160240" cy="77165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</a:t>
            </a:r>
            <a:endParaRPr lang="ru-RU" sz="72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18770" y="3507855"/>
            <a:ext cx="2528917" cy="93610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  <a:endParaRPr lang="ru-RU" sz="1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553" y="3480193"/>
            <a:ext cx="2448272" cy="81333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115" y="628937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0907" y="2860342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77731" y="594865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931826" y="684000"/>
            <a:ext cx="652175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7759921" y="1152000"/>
            <a:ext cx="597282" cy="364280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732075">
            <a:off x="4996830" y="3484879"/>
            <a:ext cx="672917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4824" y="45702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>
            <a:off x="7189359" y="1152000"/>
            <a:ext cx="597282" cy="360000"/>
          </a:xfrm>
          <a:prstGeom prst="curvedDownArrow">
            <a:avLst>
              <a:gd name="adj1" fmla="val 16274"/>
              <a:gd name="adj2" fmla="val 50704"/>
              <a:gd name="adj3" fmla="val 5337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061069">
            <a:off x="6647599" y="920629"/>
            <a:ext cx="685306" cy="323990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08192" y="631981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3793114" y="2736000"/>
            <a:ext cx="702295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62205" y="280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547664" y="684000"/>
            <a:ext cx="640076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>
            <a:off x="2167192" y="696596"/>
            <a:ext cx="631749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 rot="2958502">
            <a:off x="4399876" y="3140403"/>
            <a:ext cx="832799" cy="301615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5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10492" y="1992625"/>
            <a:ext cx="2520548" cy="2206314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857" y="483518"/>
            <a:ext cx="8496944" cy="6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443958"/>
            <a:ext cx="8208909" cy="547136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90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640960" cy="386373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ДОХОДОВ БЮДЖЕТА ГОРОДА 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258402"/>
              </p:ext>
            </p:extLst>
          </p:nvPr>
        </p:nvGraphicFramePr>
        <p:xfrm>
          <a:off x="611560" y="637239"/>
          <a:ext cx="8208912" cy="398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411510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8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73787"/>
              </p:ext>
            </p:extLst>
          </p:nvPr>
        </p:nvGraphicFramePr>
        <p:xfrm>
          <a:off x="467544" y="627534"/>
          <a:ext cx="8370676" cy="4368973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4384640"/>
                <a:gridCol w="1355252"/>
                <a:gridCol w="1355252"/>
                <a:gridCol w="1275532"/>
              </a:tblGrid>
              <a:tr h="38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3 563,5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3 492,4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3 714,3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48640"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2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1 900,2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1 900,2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1 974,4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34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1 054,6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1 054,6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1 086,4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7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85,7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88,7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7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72,9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2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компенсацию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родительской платы за присмотр и уход за детьми в образовательных организациях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6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обеспечение мероприятий по капитальному ремонту многоквартирных домов, переселению граждан из аварийного жилищного фонда и модернизации систем коммунальной инфраструктуры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474"/>
            <a:ext cx="8219256" cy="432048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411511"/>
            <a:ext cx="1152128" cy="21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076056" y="249492"/>
            <a:ext cx="1118494" cy="2160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202451387"/>
              </p:ext>
            </p:extLst>
          </p:nvPr>
        </p:nvGraphicFramePr>
        <p:xfrm>
          <a:off x="587354" y="627534"/>
          <a:ext cx="8136904" cy="415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1043608" y="87480"/>
            <a:ext cx="6984776" cy="2700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РАСХОДОВ БЮДЖЕТА ГОРОДА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6020" y="306193"/>
            <a:ext cx="9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7041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7474"/>
            <a:ext cx="7056784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92863024"/>
              </p:ext>
            </p:extLst>
          </p:nvPr>
        </p:nvGraphicFramePr>
        <p:xfrm>
          <a:off x="251520" y="519522"/>
          <a:ext cx="5328592" cy="437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5688605"/>
              </p:ext>
            </p:extLst>
          </p:nvPr>
        </p:nvGraphicFramePr>
        <p:xfrm>
          <a:off x="5724128" y="519522"/>
          <a:ext cx="3240360" cy="199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30590131"/>
              </p:ext>
            </p:extLst>
          </p:nvPr>
        </p:nvGraphicFramePr>
        <p:xfrm>
          <a:off x="5724128" y="2715766"/>
          <a:ext cx="3240360" cy="21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451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54800048"/>
              </p:ext>
            </p:extLst>
          </p:nvPr>
        </p:nvGraphicFramePr>
        <p:xfrm>
          <a:off x="2555776" y="897564"/>
          <a:ext cx="432000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3451" y="122737"/>
            <a:ext cx="8928992" cy="516848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РАСХОДОВ ОТРАСЛЕЙ СОЦИАЛЬНО-КУЛЬТУРНОЙ СФЕРЫ В ОБЩИХ РАСХОДАХ БЮДЖЕТА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682" y="4685753"/>
            <a:ext cx="491750" cy="108012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9637" y="4652064"/>
            <a:ext cx="3519709" cy="17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57892487"/>
              </p:ext>
            </p:extLst>
          </p:nvPr>
        </p:nvGraphicFramePr>
        <p:xfrm>
          <a:off x="4824000" y="2463738"/>
          <a:ext cx="432000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34706006"/>
              </p:ext>
            </p:extLst>
          </p:nvPr>
        </p:nvGraphicFramePr>
        <p:xfrm>
          <a:off x="323528" y="2463738"/>
          <a:ext cx="432000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451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50" y="261098"/>
            <a:ext cx="8928992" cy="516848"/>
          </a:xfrm>
          <a:noFill/>
        </p:spPr>
        <p:txBody>
          <a:bodyPr>
            <a:noAutofit/>
          </a:bodyPr>
          <a:lstStyle/>
          <a:p>
            <a:r>
              <a:rPr lang="ru-RU" sz="2400" b="1" cap="small" dirty="0"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2979859"/>
              </p:ext>
            </p:extLst>
          </p:nvPr>
        </p:nvGraphicFramePr>
        <p:xfrm>
          <a:off x="683568" y="1059584"/>
          <a:ext cx="7946523" cy="370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04000" y="3507854"/>
            <a:ext cx="821240" cy="384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7 964,1 млн.руб.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000" y="3507854"/>
            <a:ext cx="821240" cy="384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8 278,0 млн.руб.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216024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по отраслям социальной сферы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301720"/>
            <a:ext cx="8352928" cy="2754306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9833770"/>
              </p:ext>
            </p:extLst>
          </p:nvPr>
        </p:nvGraphicFramePr>
        <p:xfrm>
          <a:off x="395536" y="818928"/>
          <a:ext cx="8352928" cy="407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554655"/>
            <a:ext cx="1368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344816" cy="43204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2000" b="1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(БЕЗ БЮДЖЕТНЫХ ИНВЕСТИЦИЙ)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218840"/>
              </p:ext>
            </p:extLst>
          </p:nvPr>
        </p:nvGraphicFramePr>
        <p:xfrm>
          <a:off x="683568" y="840607"/>
          <a:ext cx="7776864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4894008"/>
            <a:ext cx="55042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545051"/>
            <a:ext cx="1080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Выгнутая вверх стрелка 6"/>
          <p:cNvSpPr>
            <a:spLocks/>
          </p:cNvSpPr>
          <p:nvPr/>
        </p:nvSpPr>
        <p:spPr>
          <a:xfrm rot="20161497">
            <a:off x="2584160" y="2016000"/>
            <a:ext cx="1612482" cy="468000"/>
          </a:xfrm>
          <a:prstGeom prst="curvedDownArrow">
            <a:avLst>
              <a:gd name="adj1" fmla="val 23868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>
            <a:spLocks/>
          </p:cNvSpPr>
          <p:nvPr/>
        </p:nvSpPr>
        <p:spPr>
          <a:xfrm rot="20161497">
            <a:off x="4104000" y="1404000"/>
            <a:ext cx="1612482" cy="468000"/>
          </a:xfrm>
          <a:prstGeom prst="curvedDownArrow">
            <a:avLst>
              <a:gd name="adj1" fmla="val 23868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>
            <a:spLocks/>
          </p:cNvSpPr>
          <p:nvPr/>
        </p:nvSpPr>
        <p:spPr>
          <a:xfrm rot="20023593">
            <a:off x="5533627" y="1115565"/>
            <a:ext cx="1612482" cy="468000"/>
          </a:xfrm>
          <a:prstGeom prst="curvedDownArrow">
            <a:avLst>
              <a:gd name="adj1" fmla="val 23868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182608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1093" y="160058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7868" y="1275606"/>
            <a:ext cx="684000" cy="23861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750888" y="1183482"/>
          <a:ext cx="2546350" cy="193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Chart" r:id="rId4" imgW="2548349" imgH="2591025" progId="Excel.Chart.8">
                  <p:embed/>
                </p:oleObj>
              </mc:Choice>
              <mc:Fallback>
                <p:oleObj name="Chart" r:id="rId4" imgW="2548349" imgH="259102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183482"/>
                        <a:ext cx="2546350" cy="193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148" y="2923779"/>
            <a:ext cx="5953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57150" y="0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ЦЕЛЕВЫХ ПРОГРАММ </a:t>
            </a:r>
            <a:r>
              <a:rPr lang="ru-RU" sz="8000" b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2017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</a:t>
            </a:r>
          </a:p>
          <a:p>
            <a:pPr>
              <a:lnSpc>
                <a:spcPct val="120000"/>
              </a:lnSpc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3578923"/>
            <a:ext cx="3888432" cy="1323439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целевых программ, составляет      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6 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417,3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80,5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24750" y="357188"/>
            <a:ext cx="1079500" cy="216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43119"/>
              </p:ext>
            </p:extLst>
          </p:nvPr>
        </p:nvGraphicFramePr>
        <p:xfrm>
          <a:off x="755576" y="573882"/>
          <a:ext cx="7848674" cy="278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3705876"/>
            <a:ext cx="3636000" cy="1098122"/>
          </a:xfrm>
          <a:prstGeom prst="rect">
            <a:avLst/>
          </a:prstGeom>
          <a:solidFill>
            <a:srgbClr val="FFFFE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5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85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sz="1850" dirty="0">
                <a:solidFill>
                  <a:prstClr val="black"/>
                </a:solidFill>
                <a:latin typeface="Arial Narrow" panose="020B0606020202030204" pitchFamily="34" charset="0"/>
              </a:rPr>
              <a:t>году будут реализовываться </a:t>
            </a:r>
          </a:p>
          <a:p>
            <a:pPr algn="ctr">
              <a:defRPr/>
            </a:pPr>
            <a:r>
              <a:rPr lang="ru-RU" sz="185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2 ведомственные </a:t>
            </a:r>
          </a:p>
          <a:p>
            <a:pPr algn="ctr">
              <a:defRPr/>
            </a:pPr>
            <a:r>
              <a:rPr lang="ru-RU" sz="185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185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 </a:t>
            </a:r>
            <a:r>
              <a:rPr lang="ru-RU" sz="185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комплексных муниципальных программ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067944" y="4137924"/>
            <a:ext cx="720000" cy="363474"/>
          </a:xfrm>
          <a:prstGeom prst="rightArrow">
            <a:avLst/>
          </a:prstGeom>
          <a:solidFill>
            <a:srgbClr val="72A2D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-12711"/>
            <a:ext cx="9361040" cy="195485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бюджета города НА образование  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21826489"/>
              </p:ext>
            </p:extLst>
          </p:nvPr>
        </p:nvGraphicFramePr>
        <p:xfrm>
          <a:off x="1115616" y="411510"/>
          <a:ext cx="68407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87474"/>
            <a:ext cx="1008112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604451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14902"/>
              </p:ext>
            </p:extLst>
          </p:nvPr>
        </p:nvGraphicFramePr>
        <p:xfrm>
          <a:off x="467544" y="2643758"/>
          <a:ext cx="8184131" cy="242230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52528"/>
                <a:gridCol w="864096"/>
                <a:gridCol w="864096"/>
                <a:gridCol w="864096"/>
                <a:gridCol w="839315"/>
              </a:tblGrid>
              <a:tr h="386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Данные расходы будут направлены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 реализацию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следующих муниципальных и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ведомственной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программ: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«Развитие образования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4 829,6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4 628,4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4 677,4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4 832,7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МП «Развитие физической культуры и спорта в городе Рязани» на 2016 – 2020 годы 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169,7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183,8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МП «Культура города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204,2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«Охрана окружающей среды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«Гармонизация межнациональных (межэтнических), межконфессиональных        и межкультурных отношений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5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2017 - 2019 годы»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92280" y="195486"/>
            <a:ext cx="9144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2483768" y="771550"/>
            <a:ext cx="100800" cy="86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83518"/>
            <a:ext cx="792000" cy="2484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5 248,4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41151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11510"/>
            <a:ext cx="8496944" cy="4644516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4320935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097" y="4190005"/>
            <a:ext cx="1440160" cy="600164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1719228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346387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2043" y="496729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483516"/>
            <a:ext cx="1224136" cy="864095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7" y="627534"/>
            <a:ext cx="1235224" cy="938719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3820473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"/>
            <a:ext cx="9361040" cy="35750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культуру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2684445"/>
              </p:ext>
            </p:extLst>
          </p:nvPr>
        </p:nvGraphicFramePr>
        <p:xfrm>
          <a:off x="1219612" y="527517"/>
          <a:ext cx="68407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31260" y="195486"/>
            <a:ext cx="1008112" cy="433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47645"/>
              </p:ext>
            </p:extLst>
          </p:nvPr>
        </p:nvGraphicFramePr>
        <p:xfrm>
          <a:off x="467544" y="2510785"/>
          <a:ext cx="8139689" cy="24894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20174"/>
                <a:gridCol w="838749"/>
                <a:gridCol w="838749"/>
                <a:gridCol w="838749"/>
                <a:gridCol w="90326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Данные расходы будут направлены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 реализацию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следующих муниципальных и ведомственной программ: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    млн. руб.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30255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«Культура города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215,8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215,6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215,9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«Развитие образования в городе Рязани» на 2016 - 2020 годы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«Охрана окружающей среды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«Гармонизация межнациональных (межэтнических), межконфессиональных                       и межкультурных отношений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2017 - 2019 годы»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63622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6318" y="527517"/>
            <a:ext cx="7200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256,9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95031" y="502584"/>
            <a:ext cx="7200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257,2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06934" y="527517"/>
            <a:ext cx="720000" cy="2520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255,9</a:t>
            </a:r>
          </a:p>
        </p:txBody>
      </p:sp>
    </p:spTree>
    <p:extLst>
      <p:ext uri="{BB962C8B-B14F-4D97-AF65-F5344CB8AC3E}">
        <p14:creationId xmlns:p14="http://schemas.microsoft.com/office/powerpoint/2010/main" val="3816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562" y="123478"/>
            <a:ext cx="9361040" cy="27003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физическую культуру и спорт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9525681"/>
              </p:ext>
            </p:extLst>
          </p:nvPr>
        </p:nvGraphicFramePr>
        <p:xfrm>
          <a:off x="1115616" y="693998"/>
          <a:ext cx="6912768" cy="216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92280" y="48351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56969"/>
              </p:ext>
            </p:extLst>
          </p:nvPr>
        </p:nvGraphicFramePr>
        <p:xfrm>
          <a:off x="467544" y="3010370"/>
          <a:ext cx="8233022" cy="17685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94462"/>
                <a:gridCol w="894170"/>
                <a:gridCol w="792088"/>
                <a:gridCol w="864096"/>
                <a:gridCol w="888206"/>
              </a:tblGrid>
              <a:tr h="419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Данные расходы будут направлены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 реализацию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следующих муниципальных и ведомственной программ: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841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«Развитие образования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«Развитие физической культуры и спорта 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2016 - 2020 годы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«Гармонизация межнациональных (межэтнических), межконфессиональных и межкультурных отношений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2017 - 2019 годы»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915566"/>
            <a:ext cx="720000" cy="2484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30,4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915566"/>
            <a:ext cx="720000" cy="2484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30,2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-240000" flipV="1">
            <a:off x="2626528" y="1275650"/>
            <a:ext cx="82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6012"/>
            <a:ext cx="7848872" cy="445770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РАСХОДЫ </a:t>
            </a:r>
            <a:r>
              <a:rPr lang="ru-RU" sz="2000" b="1" dirty="0" smtClean="0">
                <a:latin typeface="Arial Narrow" panose="020B0606020202030204" pitchFamily="34" charset="0"/>
              </a:rPr>
              <a:t>БЮДЖЕТА ГОРОДА НА </a:t>
            </a:r>
            <a:r>
              <a:rPr lang="ru-RU" sz="2000" b="1" dirty="0">
                <a:latin typeface="Arial Narrow" panose="020B0606020202030204" pitchFamily="34" charset="0"/>
              </a:rPr>
              <a:t>СОЦИАЛЬНУЮ ПОЛИТИКУ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24679"/>
              </p:ext>
            </p:extLst>
          </p:nvPr>
        </p:nvGraphicFramePr>
        <p:xfrm>
          <a:off x="323528" y="619859"/>
          <a:ext cx="8357325" cy="444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450"/>
                <a:gridCol w="747238"/>
                <a:gridCol w="720080"/>
                <a:gridCol w="764930"/>
                <a:gridCol w="679627"/>
              </a:tblGrid>
              <a:tr h="289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</a:tr>
              <a:tr h="3681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146,8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146,8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146,8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2. Содержание детей в семьях опекунов (попечителей), приемных семьях, патронатных семьях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65,1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74,5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</a:tr>
              <a:tr h="3681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49,9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50,0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681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4. Обеспечение предоставления жилых помещений детям-сиротам и детям, оставшимся без попечения родителей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117,2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5. Организация и осуществление деятельности по опеке и попечительству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7,7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6. Обеспечение жильем молодых семей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</a:tr>
              <a:tr h="3681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7. Вознаграждения,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8,0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8. Обеспечение бесплатного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2,2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9. Предоставление льгот по оплате за услуги по помывке в бане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2,2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681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10.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1,6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228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11. Денежная компенсация на оплату жилищно-коммунальных услуг Почетным гражданам  города Рязани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1,5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12. Обеспечение жильем граждан, уволенных с военной службы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(службы), и приравненных к ним лиц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13.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Профилактика безнадзорности и правонарушений несовершеннолетних в городе Рязани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60,1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306,1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300,3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301,0</a:t>
                      </a:r>
                      <a:endParaRPr lang="ru-RU" sz="105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</a:tr>
              <a:tr h="220919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latin typeface="Arial Narrow" panose="020B0606020202030204" pitchFamily="34" charset="0"/>
                        </a:rPr>
                        <a:t>434,8</a:t>
                      </a:r>
                      <a:endParaRPr lang="ru-RU" sz="105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1" dirty="0" smtClean="0">
                          <a:latin typeface="Arial Narrow" panose="020B0606020202030204" pitchFamily="34" charset="0"/>
                        </a:rPr>
                        <a:t>670,5</a:t>
                      </a:r>
                      <a:endParaRPr lang="ru-RU" sz="105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latin typeface="Arial Narrow" panose="020B0606020202030204" pitchFamily="34" charset="0"/>
                        </a:rPr>
                        <a:t>606,1</a:t>
                      </a:r>
                      <a:endParaRPr lang="ru-RU" sz="105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latin typeface="Arial Narrow" panose="020B0606020202030204" pitchFamily="34" charset="0"/>
                        </a:rPr>
                        <a:t>717,2</a:t>
                      </a:r>
                      <a:endParaRPr lang="ru-RU" sz="105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28373" y="357504"/>
            <a:ext cx="109209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04447" y="4901334"/>
            <a:ext cx="539553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8" y="0"/>
            <a:ext cx="9252520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2620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3114388"/>
              </p:ext>
            </p:extLst>
          </p:nvPr>
        </p:nvGraphicFramePr>
        <p:xfrm>
          <a:off x="755576" y="627535"/>
          <a:ext cx="727280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694453" y="1541916"/>
            <a:ext cx="756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302,7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02088" y="1460533"/>
            <a:ext cx="756000" cy="2880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344,5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88548"/>
              </p:ext>
            </p:extLst>
          </p:nvPr>
        </p:nvGraphicFramePr>
        <p:xfrm>
          <a:off x="423295" y="2967985"/>
          <a:ext cx="8109148" cy="2077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65848"/>
                <a:gridCol w="959279"/>
                <a:gridCol w="959279"/>
                <a:gridCol w="1012371"/>
                <a:gridCol w="1012371"/>
              </a:tblGrid>
              <a:tr h="448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Данные расходы будут направлены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 реализацию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следующих муниципальных программ: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4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«Охрана окружающей среды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«Дорожное хозяйство»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1036,5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02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020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«Жилище»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 flipH="1">
            <a:off x="3093876" y="1882812"/>
            <a:ext cx="93600" cy="93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540060"/>
          </a:xfrm>
          <a:noFill/>
          <a:ln>
            <a:noFill/>
          </a:ln>
          <a:effectLst>
            <a:reflection blurRad="6350" endPos="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8762755"/>
              </p:ext>
            </p:extLst>
          </p:nvPr>
        </p:nvGraphicFramePr>
        <p:xfrm>
          <a:off x="1046558" y="627534"/>
          <a:ext cx="7128793" cy="225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5564547"/>
              </p:ext>
            </p:extLst>
          </p:nvPr>
        </p:nvGraphicFramePr>
        <p:xfrm>
          <a:off x="827584" y="3813888"/>
          <a:ext cx="7712900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05947" y="410526"/>
            <a:ext cx="1080120" cy="262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12313"/>
              </p:ext>
            </p:extLst>
          </p:nvPr>
        </p:nvGraphicFramePr>
        <p:xfrm>
          <a:off x="395536" y="3003798"/>
          <a:ext cx="8136906" cy="20714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1043"/>
                <a:gridCol w="1001465"/>
                <a:gridCol w="1001465"/>
                <a:gridCol w="974402"/>
                <a:gridCol w="1028531"/>
              </a:tblGrid>
              <a:tr h="37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Данные расходы будут направлены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 реализацию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следующих муниципальных и ведомственной программ: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smtClean="0">
                          <a:latin typeface="Arial Narrow" panose="020B0606020202030204" pitchFamily="34" charset="0"/>
                        </a:rPr>
                        <a:t>2016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87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«Развитие жилищно-коммунального комплекса и энергосбережение в городе Рязани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129,1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«Благоустройство города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486,2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542,1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«Жилище»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ВЦП «Адресная инвестиционная программа города Рязани на 2017 - 2019 годы»</a:t>
                      </a:r>
                      <a:endParaRPr lang="ru-RU" sz="1100" b="0" i="0" dirty="0" smtClean="0"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1233980"/>
            <a:ext cx="792000" cy="244800"/>
          </a:xfrm>
          <a:prstGeom prst="rect">
            <a:avLst/>
          </a:prstGeom>
          <a:solidFill>
            <a:schemeClr val="bg1"/>
          </a:solidFill>
          <a:ln w="28575">
            <a:solidFill>
              <a:srgbClr val="3D6AA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779,2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608" y="0"/>
            <a:ext cx="9361040" cy="44682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Общегосударственные расходы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7134945"/>
              </p:ext>
            </p:extLst>
          </p:nvPr>
        </p:nvGraphicFramePr>
        <p:xfrm>
          <a:off x="1043609" y="465516"/>
          <a:ext cx="7128791" cy="21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64288" y="212148"/>
            <a:ext cx="1196176" cy="271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54509"/>
              </p:ext>
            </p:extLst>
          </p:nvPr>
        </p:nvGraphicFramePr>
        <p:xfrm>
          <a:off x="395536" y="2848353"/>
          <a:ext cx="8208912" cy="21898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80520"/>
                <a:gridCol w="864096"/>
                <a:gridCol w="864096"/>
                <a:gridCol w="855812"/>
                <a:gridCol w="944388"/>
              </a:tblGrid>
              <a:tr h="386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Данные расходы будут направлены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на реализацию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следующих муниципальных программ: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«Развитие образования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МП «Культура города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«Стимулирование развития экономики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МП «Профилактика правонарушений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«Повышение эффективности муниципального управления»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18"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«Жилище»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2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 «Гармонизация межнациональных (межэтнических), межконфессиональных        и межкультурных отношений в городе Рязани» на 2016 - 2020 годы</a:t>
                      </a:r>
                    </a:p>
                  </a:txBody>
                  <a:tcPr marT="34290" marB="34290" anchor="ctr">
                    <a:lnL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D6A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4048" y="771550"/>
            <a:ext cx="93600" cy="93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endCxn id="8" idx="2"/>
          </p:cNvCxnSpPr>
          <p:nvPr/>
        </p:nvCxnSpPr>
        <p:spPr>
          <a:xfrm flipV="1">
            <a:off x="4211960" y="818350"/>
            <a:ext cx="792088" cy="252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347864" y="771550"/>
            <a:ext cx="93369" cy="93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21" idx="6"/>
          </p:cNvCxnSpPr>
          <p:nvPr/>
        </p:nvCxnSpPr>
        <p:spPr>
          <a:xfrm>
            <a:off x="3441233" y="818350"/>
            <a:ext cx="734639" cy="25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0"/>
            <a:ext cx="7920881" cy="465516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cap="all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объема муниципального долга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5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7205256"/>
              </p:ext>
            </p:extLst>
          </p:nvPr>
        </p:nvGraphicFramePr>
        <p:xfrm>
          <a:off x="395540" y="3007618"/>
          <a:ext cx="82809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05766730"/>
              </p:ext>
            </p:extLst>
          </p:nvPr>
        </p:nvGraphicFramePr>
        <p:xfrm>
          <a:off x="1331639" y="483518"/>
          <a:ext cx="6552729" cy="246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Выгнутая вверх стрелка 17"/>
          <p:cNvSpPr/>
          <p:nvPr/>
        </p:nvSpPr>
        <p:spPr>
          <a:xfrm rot="20522736">
            <a:off x="3106265" y="972000"/>
            <a:ext cx="1108769" cy="336451"/>
          </a:xfrm>
          <a:prstGeom prst="curvedDownArrow">
            <a:avLst>
              <a:gd name="adj1" fmla="val 16274"/>
              <a:gd name="adj2" fmla="val 50704"/>
              <a:gd name="adj3" fmla="val 59684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1020401">
            <a:off x="4176000" y="713733"/>
            <a:ext cx="1308063" cy="336451"/>
          </a:xfrm>
          <a:prstGeom prst="curvedDownArrow">
            <a:avLst>
              <a:gd name="adj1" fmla="val 16274"/>
              <a:gd name="adj2" fmla="val 50704"/>
              <a:gd name="adj3" fmla="val 59684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5436097" y="648000"/>
            <a:ext cx="1115904" cy="324000"/>
          </a:xfrm>
          <a:prstGeom prst="curvedDownArrow">
            <a:avLst>
              <a:gd name="adj1" fmla="val 16274"/>
              <a:gd name="adj2" fmla="val 50704"/>
              <a:gd name="adj3" fmla="val 59684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8000" y="1044000"/>
            <a:ext cx="684000" cy="135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106,4%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36000" y="828000"/>
            <a:ext cx="684000" cy="135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16000" y="792000"/>
            <a:ext cx="755864" cy="135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518"/>
            <a:ext cx="720080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75" y="2204124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519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27332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04876" y="1201870"/>
            <a:ext cx="1368152" cy="324036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8992" y="715816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793" y="-72121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332" y="2139760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427" y="2853822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936" y="201774"/>
            <a:ext cx="8291264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89852"/>
            <a:ext cx="2304256" cy="217684"/>
          </a:xfrm>
        </p:spPr>
        <p:txBody>
          <a:bodyPr>
            <a:no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111" y="3507854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102" y="39219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516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666732"/>
            <a:ext cx="4520910" cy="5368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489517"/>
            <a:ext cx="4603183" cy="559113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3219822"/>
            <a:ext cx="6840760" cy="1026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города;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города;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проекту бюджета города.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2252895"/>
            <a:ext cx="7253756" cy="687173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414" y="4374598"/>
            <a:ext cx="6376872" cy="635523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Рязанской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городской Думы в информационно-телекоммуникационной сети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«Интернет»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524313"/>
            <a:ext cx="1338741" cy="7708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302844"/>
            <a:ext cx="1731978" cy="8492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146277"/>
            <a:ext cx="1465242" cy="8492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3055309"/>
            <a:ext cx="1373436" cy="901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3948906"/>
            <a:ext cx="1879414" cy="10795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204125"/>
            <a:ext cx="245189" cy="23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089"/>
            <a:ext cx="2987824" cy="132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3893713"/>
            <a:ext cx="200942" cy="422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2961338"/>
            <a:ext cx="242316" cy="36690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098637"/>
            <a:ext cx="277651" cy="27665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2" y="4925325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044" y="488903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1579760"/>
              </p:ext>
            </p:extLst>
          </p:nvPr>
        </p:nvGraphicFramePr>
        <p:xfrm>
          <a:off x="467544" y="617041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2992" y="2565604"/>
            <a:ext cx="3274137" cy="1638182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87624" y="2571750"/>
            <a:ext cx="3240361" cy="918102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4465374"/>
            <a:ext cx="5112568" cy="648072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497"/>
            <a:ext cx="7772400" cy="648073"/>
          </a:xfrm>
          <a:noFill/>
        </p:spPr>
        <p:txBody>
          <a:bodyPr>
            <a:noAutofit/>
          </a:bodyPr>
          <a:lstStyle/>
          <a:p>
            <a:r>
              <a:rPr lang="ru-RU" sz="26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6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0176874"/>
              </p:ext>
            </p:extLst>
          </p:nvPr>
        </p:nvGraphicFramePr>
        <p:xfrm>
          <a:off x="3095836" y="1131590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37582944"/>
              </p:ext>
            </p:extLst>
          </p:nvPr>
        </p:nvGraphicFramePr>
        <p:xfrm>
          <a:off x="395536" y="1167594"/>
          <a:ext cx="2592288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4083923"/>
            <a:ext cx="1728192" cy="378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4198223"/>
            <a:ext cx="1728192" cy="378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14429919"/>
              </p:ext>
            </p:extLst>
          </p:nvPr>
        </p:nvGraphicFramePr>
        <p:xfrm>
          <a:off x="5970031" y="1131590"/>
          <a:ext cx="2664296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4215578"/>
            <a:ext cx="1863824" cy="721376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289" y="4198223"/>
            <a:ext cx="2016224" cy="72137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9992" y="4198224"/>
            <a:ext cx="1944216" cy="721375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4127" y="4214870"/>
            <a:ext cx="1800200" cy="722084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6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765543"/>
            <a:ext cx="731520" cy="912114"/>
          </a:xfrm>
          <a:prstGeom prst="curvedLeftArrow">
            <a:avLst/>
          </a:prstGeom>
          <a:solidFill>
            <a:srgbClr val="9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765543"/>
            <a:ext cx="731520" cy="912114"/>
          </a:xfrm>
          <a:prstGeom prst="curvedRightArrow">
            <a:avLst/>
          </a:prstGeom>
          <a:solidFill>
            <a:srgbClr val="9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87474"/>
            <a:ext cx="8229600" cy="378042"/>
          </a:xfrm>
          <a:prstGeom prst="rect">
            <a:avLst/>
          </a:prstGeom>
          <a:noFill/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Местного бюджета</a:t>
            </a:r>
            <a:endParaRPr lang="ru-RU" sz="2800" b="1" cap="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64" y="918023"/>
            <a:ext cx="2016224" cy="1725735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4202" y="1555436"/>
            <a:ext cx="1368152" cy="324036"/>
          </a:xfrm>
          <a:prstGeom prst="rect">
            <a:avLst/>
          </a:prstGeom>
          <a:noFill/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4652" y="509073"/>
            <a:ext cx="3117032" cy="513449"/>
          </a:xfrm>
          <a:prstGeom prst="rect">
            <a:avLst/>
          </a:prstGeom>
          <a:solidFill>
            <a:srgbClr val="FF6161"/>
          </a:solidFill>
          <a:ln w="19050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09074"/>
            <a:ext cx="3024336" cy="512941"/>
          </a:xfrm>
          <a:prstGeom prst="rect">
            <a:avLst/>
          </a:prstGeom>
          <a:solidFill>
            <a:srgbClr val="B2CB7F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006523"/>
            <a:ext cx="4176464" cy="1434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 в отношении жилых домов, квартир, комнат, объектов незавершенного строительства, единых недвижимых комплексов, гаражей, хозяйственных строений;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в отношении административно-деловых, торговых центров, нежилых помещений (по утвержден. перечню) , объектов, стоимость которых свыше 300 млн. рублей;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 в отношении прочих объектов налогообложения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800" y="1221600"/>
            <a:ext cx="3261049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67969806"/>
              </p:ext>
            </p:extLst>
          </p:nvPr>
        </p:nvGraphicFramePr>
        <p:xfrm>
          <a:off x="427268" y="2440762"/>
          <a:ext cx="8433549" cy="149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7812362" y="2553753"/>
            <a:ext cx="983487" cy="1631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4299943"/>
            <a:ext cx="2801496" cy="767054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– 441,0 руб.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– 441,0 руб.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– 441,0 руб.</a:t>
            </a:r>
          </a:p>
          <a:p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340646" y="4299943"/>
            <a:ext cx="2676259" cy="76705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– 1201,2 руб.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1343,0 руб.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– 1343,0 руб.</a:t>
            </a:r>
          </a:p>
          <a:p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9506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851920" y="509582"/>
            <a:ext cx="1584246" cy="5124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9591" y="4299943"/>
            <a:ext cx="2577554" cy="767053"/>
          </a:xfrm>
          <a:prstGeom prst="rect">
            <a:avLst/>
          </a:prstGeom>
          <a:solidFill>
            <a:schemeClr val="bg1"/>
          </a:solidFill>
          <a:ln w="38100">
            <a:solidFill>
              <a:srgbClr val="3D6AA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4132,8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4351,8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4560,9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222088"/>
              </p:ext>
            </p:extLst>
          </p:nvPr>
        </p:nvGraphicFramePr>
        <p:xfrm>
          <a:off x="199338" y="959631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46551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77" y="4042169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88" y="1452029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58" y="2227379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88" y="4302018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20072" y="4052318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144264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08" y="3242157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99" y="2261748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28" y="3210740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00" y="1431555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11199</TotalTime>
  <Words>3360</Words>
  <Application>Microsoft Office PowerPoint</Application>
  <PresentationFormat>Экран (16:9)</PresentationFormat>
  <Paragraphs>1206</Paragraphs>
  <Slides>37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Тема Office</vt:lpstr>
      <vt:lpstr>9_Тема Office</vt:lpstr>
      <vt:lpstr>13_Тема Office</vt:lpstr>
      <vt:lpstr>14_Тема Office</vt:lpstr>
      <vt:lpstr>15_Тема Office</vt:lpstr>
      <vt:lpstr>5_Тема Office</vt:lpstr>
      <vt:lpstr>4_Тема Office</vt:lpstr>
      <vt:lpstr>2_Тема Office</vt:lpstr>
      <vt:lpstr>3_Тема Office</vt:lpstr>
      <vt:lpstr>Chart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И НЕНАЛОГОВЫЕ ДОХОДЫ БЮДЖЕТА ГОРОДА</vt:lpstr>
      <vt:lpstr>ДИНАМИКА ПОСТУПЛЕНИЙ НАЛОГОВЫХ И НЕНАЛОГОВЫХ ДОХОДОВ </vt:lpstr>
      <vt:lpstr>ДОЛЯ налоговых и НЕНАЛОГОВЫХ ДОХОДОВ В ОБЩИХ ДОХОДАХ БЮДЖЕТА ГОРОДА ПО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</vt:lpstr>
      <vt:lpstr>Презентация PowerPoint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доля фонда оплаты труда работников социальной сферы в бюджете города рязани</vt:lpstr>
      <vt:lpstr>Расходы бюджета города по отраслям социальной сферы   </vt:lpstr>
      <vt:lpstr>ДИНАМИКА РАСХОДОВ БЮДЖЕТА НА СОЦИАЛЬНУЮ СФЕРУ  (БЕЗ БЮДЖЕТНЫХ ИНВЕСТИЦИЙ)</vt:lpstr>
      <vt:lpstr>Презентация PowerPoint</vt:lpstr>
      <vt:lpstr>РАСХОДЫ бюджета города НА образование  </vt:lpstr>
      <vt:lpstr>РАСХОДЫ бюджета города НА культуру</vt:lpstr>
      <vt:lpstr>РАСХОДЫ бюджета города НА физическую культуру и спорт </vt:lpstr>
      <vt:lpstr>РАСХОДЫ БЮДЖЕТА ГОРОДА НА СОЦИАЛЬНУЮ ПОЛИТИКУ</vt:lpstr>
      <vt:lpstr>РАСХОДы бюджета города на национальную ЭКОНОМИКУ </vt:lpstr>
      <vt:lpstr>РАСХОДЫ бюджета города НА Жилищно-Коммунальное Хозяйство  </vt:lpstr>
      <vt:lpstr>Общегосударственные расходы </vt:lpstr>
      <vt:lpstr>Динамика объема муниципального долга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1135</cp:revision>
  <cp:lastPrinted>2015-11-26T08:55:02Z</cp:lastPrinted>
  <dcterms:created xsi:type="dcterms:W3CDTF">2013-10-29T07:14:12Z</dcterms:created>
  <dcterms:modified xsi:type="dcterms:W3CDTF">2016-11-28T14:03:06Z</dcterms:modified>
</cp:coreProperties>
</file>