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1.xml" ContentType="application/vnd.openxmlformats-officedocument.drawingml.chart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2.xml" ContentType="application/vnd.openxmlformats-officedocument.drawingml.chart+xml"/>
  <Override PartName="/ppt/drawings/drawing8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365" r:id="rId2"/>
    <p:sldId id="344" r:id="rId3"/>
    <p:sldId id="345" r:id="rId4"/>
    <p:sldId id="306" r:id="rId5"/>
    <p:sldId id="346" r:id="rId6"/>
    <p:sldId id="301" r:id="rId7"/>
    <p:sldId id="302" r:id="rId8"/>
    <p:sldId id="303" r:id="rId9"/>
    <p:sldId id="319" r:id="rId10"/>
    <p:sldId id="315" r:id="rId11"/>
    <p:sldId id="367" r:id="rId12"/>
    <p:sldId id="281" r:id="rId13"/>
    <p:sldId id="366" r:id="rId14"/>
    <p:sldId id="351" r:id="rId15"/>
    <p:sldId id="353" r:id="rId16"/>
    <p:sldId id="355" r:id="rId17"/>
    <p:sldId id="360" r:id="rId18"/>
    <p:sldId id="361" r:id="rId19"/>
    <p:sldId id="362" r:id="rId20"/>
    <p:sldId id="325" r:id="rId21"/>
    <p:sldId id="322" r:id="rId22"/>
    <p:sldId id="356" r:id="rId23"/>
    <p:sldId id="357" r:id="rId24"/>
    <p:sldId id="358" r:id="rId25"/>
    <p:sldId id="359" r:id="rId26"/>
    <p:sldId id="354" r:id="rId27"/>
    <p:sldId id="364" r:id="rId28"/>
    <p:sldId id="363" r:id="rId2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65"/>
            <p14:sldId id="344"/>
            <p14:sldId id="345"/>
            <p14:sldId id="306"/>
            <p14:sldId id="346"/>
            <p14:sldId id="301"/>
            <p14:sldId id="302"/>
            <p14:sldId id="303"/>
            <p14:sldId id="319"/>
            <p14:sldId id="315"/>
            <p14:sldId id="367"/>
            <p14:sldId id="281"/>
            <p14:sldId id="366"/>
            <p14:sldId id="351"/>
            <p14:sldId id="353"/>
            <p14:sldId id="355"/>
            <p14:sldId id="360"/>
            <p14:sldId id="361"/>
            <p14:sldId id="362"/>
            <p14:sldId id="325"/>
            <p14:sldId id="322"/>
            <p14:sldId id="356"/>
            <p14:sldId id="357"/>
            <p14:sldId id="358"/>
            <p14:sldId id="359"/>
            <p14:sldId id="354"/>
            <p14:sldId id="364"/>
            <p14:sldId id="3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C46"/>
    <a:srgbClr val="B2CB7F"/>
    <a:srgbClr val="72A2DC"/>
    <a:srgbClr val="FFFFFF"/>
    <a:srgbClr val="FFFFDD"/>
    <a:srgbClr val="FF6161"/>
    <a:srgbClr val="FF4F4F"/>
    <a:srgbClr val="9ABB59"/>
    <a:srgbClr val="A9C571"/>
    <a:srgbClr val="579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9398" autoAdjust="0"/>
  </p:normalViewPr>
  <p:slideViewPr>
    <p:cSldViewPr>
      <p:cViewPr varScale="1">
        <p:scale>
          <a:sx n="64" d="100"/>
          <a:sy n="64" d="100"/>
        </p:scale>
        <p:origin x="-8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072039259923"/>
          <c:y val="0.22921662669864107"/>
          <c:w val="0.79705148130217762"/>
          <c:h val="0.695795609375383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2016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2349029</c:v>
                </c:pt>
                <c:pt idx="1">
                  <c:v>2154999.2000000002</c:v>
                </c:pt>
                <c:pt idx="2">
                  <c:v>2008256.2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2016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824846.3</c:v>
                </c:pt>
                <c:pt idx="1">
                  <c:v>823246.3</c:v>
                </c:pt>
                <c:pt idx="2">
                  <c:v>792038.1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2016 год</c:v>
                </c:pt>
                <c:pt idx="2">
                  <c:v>2015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223586.8</c:v>
                </c:pt>
                <c:pt idx="1">
                  <c:v>214987.3</c:v>
                </c:pt>
                <c:pt idx="2">
                  <c:v>205729.5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4298880"/>
        <c:axId val="184538624"/>
      </c:barChart>
      <c:catAx>
        <c:axId val="184298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184538624"/>
        <c:crosses val="autoZero"/>
        <c:auto val="1"/>
        <c:lblAlgn val="ctr"/>
        <c:lblOffset val="100"/>
        <c:noMultiLvlLbl val="0"/>
      </c:catAx>
      <c:valAx>
        <c:axId val="184538624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84298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1860265545"/>
          <c:y val="3.2710474646287693E-2"/>
          <c:w val="0.72154429670665909"/>
          <c:h val="0.16652918799712002"/>
        </c:manualLayout>
      </c:layout>
      <c:overlay val="0"/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72A2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год  (факт)</c:v>
                </c:pt>
                <c:pt idx="1">
                  <c:v>2014 год (план)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64.900000000000006</c:v>
                </c:pt>
                <c:pt idx="1">
                  <c:v>55.4</c:v>
                </c:pt>
                <c:pt idx="2">
                  <c:v>58.6</c:v>
                </c:pt>
                <c:pt idx="3">
                  <c:v>58.2</c:v>
                </c:pt>
                <c:pt idx="4">
                  <c:v>58.8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год  (факт)</c:v>
                </c:pt>
                <c:pt idx="1">
                  <c:v>2014 год (план)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35.1</c:v>
                </c:pt>
                <c:pt idx="1">
                  <c:v>44.6</c:v>
                </c:pt>
                <c:pt idx="2">
                  <c:v>41.4</c:v>
                </c:pt>
                <c:pt idx="3">
                  <c:v>41.8</c:v>
                </c:pt>
                <c:pt idx="4">
                  <c:v>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856384"/>
        <c:axId val="187857920"/>
        <c:axId val="0"/>
      </c:bar3DChart>
      <c:catAx>
        <c:axId val="1878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7857920"/>
        <c:crosses val="autoZero"/>
        <c:auto val="1"/>
        <c:lblAlgn val="ctr"/>
        <c:lblOffset val="100"/>
        <c:noMultiLvlLbl val="0"/>
      </c:catAx>
      <c:valAx>
        <c:axId val="187857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87856384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tx2">
            <a:lumMod val="40000"/>
            <a:lumOff val="60000"/>
          </a:schemeClr>
        </a:gs>
        <a:gs pos="12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>
                <a:latin typeface="Arial Narrow" panose="020B0606020202030204" pitchFamily="34" charset="0"/>
              </a:rPr>
              <a:t>2015 год</a:t>
            </a:r>
          </a:p>
        </c:rich>
      </c:tx>
      <c:layout>
        <c:manualLayout>
          <c:xMode val="edge"/>
          <c:yMode val="edge"/>
          <c:x val="0.39719953703703703"/>
          <c:y val="0.85219697811354289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72,8%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27,2%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69.5</c:v>
                </c:pt>
                <c:pt idx="1">
                  <c:v>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2017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12962962961"/>
          <c:y val="0.87357507415001023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72,8%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27,2%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69.5</c:v>
                </c:pt>
                <c:pt idx="1">
                  <c:v>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2016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49999999999"/>
          <c:y val="0.87357507415001023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26,6%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70.3</c:v>
                </c:pt>
                <c:pt idx="1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0361224990402607"/>
          <c:y val="6.6516882701232197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2A2DC"/>
            </a:soli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60.8</c:v>
                </c:pt>
                <c:pt idx="1">
                  <c:v>56.8</c:v>
                </c:pt>
                <c:pt idx="2">
                  <c:v>48.5</c:v>
                </c:pt>
                <c:pt idx="3">
                  <c:v>47.7</c:v>
                </c:pt>
                <c:pt idx="4">
                  <c:v>48.2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39.200000000000003</c:v>
                </c:pt>
                <c:pt idx="1">
                  <c:v>43.2</c:v>
                </c:pt>
                <c:pt idx="2">
                  <c:v>51.5</c:v>
                </c:pt>
                <c:pt idx="3">
                  <c:v>52.3</c:v>
                </c:pt>
                <c:pt idx="4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shape val="box"/>
        <c:axId val="188795136"/>
        <c:axId val="188805120"/>
        <c:axId val="0"/>
      </c:bar3DChart>
      <c:catAx>
        <c:axId val="18879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8805120"/>
        <c:crosses val="autoZero"/>
        <c:auto val="1"/>
        <c:lblAlgn val="ctr"/>
        <c:lblOffset val="100"/>
        <c:noMultiLvlLbl val="0"/>
      </c:catAx>
      <c:valAx>
        <c:axId val="188805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188795136"/>
        <c:crosses val="autoZero"/>
        <c:crossBetween val="between"/>
      </c:valAx>
    </c:plotArea>
    <c:plotVisOnly val="1"/>
    <c:dispBlanksAs val="gap"/>
    <c:showDLblsOverMax val="0"/>
  </c:chart>
  <c:spPr>
    <a:solidFill>
      <a:srgbClr val="FFFFBD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5578331615534742"/>
          <c:h val="0.8561550714648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 w="12700">
                <a:solidFill>
                  <a:srgbClr val="B086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13925143185844849"/>
                  <c:y val="0.129412575557448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61457716570539"/>
                      <c:h val="9.750941782785031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9447124697557803E-2"/>
                  <c:y val="1.96448515316507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6758696812204"/>
                      <c:h val="0.1518981119916112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713202188060976E-2"/>
                  <c:y val="-6.51230796029522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244905536811613E-2"/>
                  <c:y val="4.774435213645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2825943316239713E-3"/>
                  <c:y val="4.9911806781413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057009747454959E-2"/>
                  <c:y val="3.68474147591282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4157162362076728"/>
                  <c:y val="4.12418167528710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2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64.178068462201665</c:v>
                </c:pt>
                <c:pt idx="1">
                  <c:v>11.098454611392192</c:v>
                </c:pt>
                <c:pt idx="2">
                  <c:v>10.809420200874156</c:v>
                </c:pt>
                <c:pt idx="3">
                  <c:v>4.9494295892137492</c:v>
                </c:pt>
                <c:pt idx="4">
                  <c:v>3.5788549227586874</c:v>
                </c:pt>
                <c:pt idx="5">
                  <c:v>3.2539143108552642</c:v>
                </c:pt>
                <c:pt idx="6">
                  <c:v>1.7346215327442478</c:v>
                </c:pt>
                <c:pt idx="7">
                  <c:v>0.39723636996002865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4793220.0999999996</c:v>
                </c:pt>
                <c:pt idx="1">
                  <c:v>828902.1</c:v>
                </c:pt>
                <c:pt idx="2">
                  <c:v>807315.2</c:v>
                </c:pt>
                <c:pt idx="3">
                  <c:v>369654.4</c:v>
                </c:pt>
                <c:pt idx="4">
                  <c:v>267291.3</c:v>
                </c:pt>
                <c:pt idx="5">
                  <c:v>243022.7</c:v>
                </c:pt>
                <c:pt idx="6">
                  <c:v>129552.4</c:v>
                </c:pt>
                <c:pt idx="7">
                  <c:v>29668.1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7468626.2999999998</c:v>
                </c:pt>
                <c:pt idx="1">
                  <c:v>7468626.2999999998</c:v>
                </c:pt>
                <c:pt idx="2">
                  <c:v>7468626.2999999998</c:v>
                </c:pt>
                <c:pt idx="3">
                  <c:v>7468626.2999999998</c:v>
                </c:pt>
                <c:pt idx="4">
                  <c:v>7468626.2999999998</c:v>
                </c:pt>
                <c:pt idx="5">
                  <c:v>7468626.2999999998</c:v>
                </c:pt>
                <c:pt idx="6">
                  <c:v>7468626.2999999998</c:v>
                </c:pt>
                <c:pt idx="7">
                  <c:v>7468626.2999999998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solidFill>
      <a:srgbClr val="FFFFE5"/>
    </a:solidFill>
    <a:ln w="57150" cap="flat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r>
              <a:rPr lang="ru-RU" sz="1700" dirty="0" smtClean="0">
                <a:latin typeface="Arial Narrow" panose="020B0606020202030204" pitchFamily="34" charset="0"/>
              </a:rPr>
              <a:t>2016 </a:t>
            </a:r>
            <a:r>
              <a:rPr lang="ru-RU" sz="1700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66664784159784718"/>
          <c:y val="2.3520659866621427E-2"/>
        </c:manualLayout>
      </c:layout>
      <c:overlay val="0"/>
    </c:title>
    <c:autoTitleDeleted val="0"/>
    <c:view3D>
      <c:rotX val="6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8789638989061276E-2"/>
          <c:w val="0.88410022343196437"/>
          <c:h val="0.88731961880778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04A7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6B9B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671740177017367"/>
                  <c:y val="0.13439422646732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50911627103021E-2"/>
                  <c:y val="-1.83979182493236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59051463417643"/>
                      <c:h val="7.586281704435242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7127664827364862E-2"/>
                  <c:y val="-6.0111939514228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707995407917639E-2"/>
                  <c:y val="-2.93274471004724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925699613623184E-2"/>
                  <c:y val="1.872915021454072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587860608080584E-2"/>
                  <c:y val="2.78500200314443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03537878507319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34957844190155E-2"/>
                  <c:y val="3.9860435927539583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64.881081703262268</c:v>
                </c:pt>
                <c:pt idx="1">
                  <c:v>9.8646636274717583</c:v>
                </c:pt>
                <c:pt idx="2">
                  <c:v>10.231422938712491</c:v>
                </c:pt>
                <c:pt idx="3">
                  <c:v>4.8728785911537198</c:v>
                </c:pt>
                <c:pt idx="4">
                  <c:v>3.376953461632302</c:v>
                </c:pt>
                <c:pt idx="5">
                  <c:v>3.2983671110555202</c:v>
                </c:pt>
                <c:pt idx="6">
                  <c:v>3</c:v>
                </c:pt>
                <c:pt idx="7">
                  <c:v>0.39744576973976575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38100" cap="flat" cmpd="sng" algn="ctr">
      <a:noFill/>
      <a:prstDash val="solid"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 Narrow" panose="020B0606020202030204" pitchFamily="34" charset="0"/>
              </a:defRPr>
            </a:pPr>
            <a:r>
              <a:rPr lang="ru-RU" sz="1800" dirty="0" smtClean="0">
                <a:latin typeface="Arial Narrow" panose="020B0606020202030204" pitchFamily="34" charset="0"/>
              </a:rPr>
              <a:t>2017 год</a:t>
            </a:r>
            <a:endParaRPr lang="ru-RU" sz="18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68845560369835446"/>
          <c:y val="2.5761995437199436E-2"/>
        </c:manualLayout>
      </c:layout>
      <c:overlay val="0"/>
    </c:title>
    <c:autoTitleDeleted val="0"/>
    <c:view3D>
      <c:rotX val="70"/>
      <c:rotY val="19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7793419778754743E-2"/>
          <c:w val="0.86833808589169104"/>
          <c:h val="0.86969106607202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77933C"/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04A7B"/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53735"/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28575"/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171499463022626"/>
                  <c:y val="0.117571261923278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624214593440237E-2"/>
                  <c:y val="-2.88202104528068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401757829376981E-2"/>
                  <c:y val="-3.64979288015617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543260625362465E-2"/>
                  <c:y val="-2.42291200448628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735202261477109E-2"/>
                  <c:y val="-1.0286059485453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19054672937573"/>
                      <c:h val="7.523006702958930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417768396104066E-2"/>
                  <c:y val="4.798077991334296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67330790405997E-3"/>
                  <c:y val="2.25474285925900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426693330370693E-2"/>
                  <c:y val="2.39963416763215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64.083161653763995</c:v>
                </c:pt>
                <c:pt idx="1">
                  <c:v>9.6719724847341553</c:v>
                </c:pt>
                <c:pt idx="2">
                  <c:v>9.8050963845525345</c:v>
                </c:pt>
                <c:pt idx="3">
                  <c:v>4.9909309382995755</c:v>
                </c:pt>
                <c:pt idx="4">
                  <c:v>3.3573169609018803</c:v>
                </c:pt>
                <c:pt idx="5">
                  <c:v>3.3325389864848178</c:v>
                </c:pt>
                <c:pt idx="6">
                  <c:v>4.3</c:v>
                </c:pt>
                <c:pt idx="7">
                  <c:v>0.39713696299136503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Лист1!$C$2:$C$9</c:f>
              <c:numCache>
                <c:formatCode>0.0</c:formatCode>
                <c:ptCount val="8"/>
                <c:pt idx="0">
                  <c:v>5038362.0999999996</c:v>
                </c:pt>
                <c:pt idx="1">
                  <c:v>760432.2</c:v>
                </c:pt>
                <c:pt idx="2">
                  <c:v>770898.7</c:v>
                </c:pt>
                <c:pt idx="3">
                  <c:v>392398.2</c:v>
                </c:pt>
                <c:pt idx="4">
                  <c:v>263959.8</c:v>
                </c:pt>
                <c:pt idx="5">
                  <c:v>262011.7</c:v>
                </c:pt>
                <c:pt idx="6">
                  <c:v>342938.1</c:v>
                </c:pt>
                <c:pt idx="7">
                  <c:v>31223.8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Лист1!$D$2:$D$9</c:f>
              <c:numCache>
                <c:formatCode>0.0</c:formatCode>
                <c:ptCount val="8"/>
                <c:pt idx="0">
                  <c:v>7862224.5999999996</c:v>
                </c:pt>
                <c:pt idx="1">
                  <c:v>7862224.5999999996</c:v>
                </c:pt>
                <c:pt idx="2">
                  <c:v>7862224.5999999996</c:v>
                </c:pt>
                <c:pt idx="3">
                  <c:v>7862224.5999999996</c:v>
                </c:pt>
                <c:pt idx="4">
                  <c:v>7862224.5999999996</c:v>
                </c:pt>
                <c:pt idx="5">
                  <c:v>7862224.5999999996</c:v>
                </c:pt>
                <c:pt idx="6">
                  <c:v>7862224.5999999996</c:v>
                </c:pt>
                <c:pt idx="7">
                  <c:v>7862224.5999999996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ln w="38100"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77933C"/>
            </a:soli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3.2660980055713826E-3"/>
                  <c:y val="0.19632637069135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636053089094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91470083570958E-3"/>
                  <c:y val="4.6744373974131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5066.3</c:v>
                </c:pt>
                <c:pt idx="1">
                  <c:v>351.1</c:v>
                </c:pt>
                <c:pt idx="2">
                  <c:v>229.1</c:v>
                </c:pt>
                <c:pt idx="3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1.6330490027856987E-3"/>
                  <c:y val="0.29916399343443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660980055713375E-3"/>
                  <c:y val="-1.86977495896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60980055714572E-3"/>
                  <c:y val="-3.272106178189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60980055713973E-3"/>
                  <c:y val="-3.038384308318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4793.2</c:v>
                </c:pt>
                <c:pt idx="1">
                  <c:v>369.7</c:v>
                </c:pt>
                <c:pt idx="2">
                  <c:v>243</c:v>
                </c:pt>
                <c:pt idx="3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3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6330490027856987E-3"/>
                  <c:y val="0.26644293165254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321960111427947E-3"/>
                  <c:y val="1.86977495896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4981.8</c:v>
                </c:pt>
                <c:pt idx="1">
                  <c:v>374.2</c:v>
                </c:pt>
                <c:pt idx="2">
                  <c:v>253.3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8991470083570958E-3"/>
                  <c:y val="0.2337218698706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431343019499831E-2"/>
                  <c:y val="-1.6360530890945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64392022285589E-2"/>
                  <c:y val="-3.038384308318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660980055713973E-3"/>
                  <c:y val="-3.038384308318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5038.3999999999996</c:v>
                </c:pt>
                <c:pt idx="1">
                  <c:v>392.4</c:v>
                </c:pt>
                <c:pt idx="2">
                  <c:v>262</c:v>
                </c:pt>
                <c:pt idx="3">
                  <c:v>31.2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88833792"/>
        <c:axId val="188834944"/>
        <c:axId val="0"/>
      </c:bar3DChart>
      <c:catAx>
        <c:axId val="18883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8834944"/>
        <c:crosses val="autoZero"/>
        <c:auto val="1"/>
        <c:lblAlgn val="ctr"/>
        <c:lblOffset val="100"/>
        <c:noMultiLvlLbl val="0"/>
      </c:catAx>
      <c:valAx>
        <c:axId val="1888349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8883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09587412098242"/>
          <c:y val="0.28632474936089952"/>
          <c:w val="0.14010583186230335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7150">
      <a:solidFill>
        <a:srgbClr val="3379CD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/>
        </a:solidFill>
        <a:ln>
          <a:noFill/>
        </a:ln>
      </c:spPr>
    </c:sideWall>
    <c:backWall>
      <c:thickness val="0"/>
      <c:spPr>
        <a:solidFill>
          <a:schemeClr val="bg1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10267557719924124"/>
          <c:y val="5.3798982652721129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77973371598379E-2"/>
                  <c:y val="0.194006023140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3142257298514E-2"/>
                  <c:y val="0.29982779691145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13142257298514E-2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31422572985018E-2"/>
                  <c:y val="0.3174645277508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4938.3999999999996</c:v>
                </c:pt>
                <c:pt idx="1">
                  <c:v>5184.7</c:v>
                </c:pt>
                <c:pt idx="2">
                  <c:v>5386.9</c:v>
                </c:pt>
                <c:pt idx="3">
                  <c:v>5455.2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107776"/>
        <c:axId val="188109568"/>
        <c:axId val="0"/>
      </c:bar3DChart>
      <c:catAx>
        <c:axId val="18810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88109568"/>
        <c:crosses val="autoZero"/>
        <c:auto val="1"/>
        <c:lblAlgn val="ctr"/>
        <c:lblOffset val="100"/>
        <c:noMultiLvlLbl val="0"/>
      </c:catAx>
      <c:valAx>
        <c:axId val="1881095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188107776"/>
        <c:crosses val="autoZero"/>
        <c:crossBetween val="between"/>
      </c:valAx>
    </c:plotArea>
    <c:plotVisOnly val="1"/>
    <c:dispBlanksAs val="gap"/>
    <c:showDLblsOverMax val="0"/>
  </c:chart>
  <c:spPr>
    <a:solidFill>
      <a:srgbClr val="FFFFBD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8"/>
          <c:y val="0.12174571054273096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7383.66</c:v>
                </c:pt>
                <c:pt idx="1">
                  <c:v>7683.8</c:v>
                </c:pt>
                <c:pt idx="2">
                  <c:v>7879.8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830798311939512E-2"/>
                  <c:y val="-5.2312796554112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5218662733834E-2"/>
                  <c:y val="-2.991247505054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663333552950559E-2"/>
                  <c:y val="-2.113905163003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7468.62</c:v>
                </c:pt>
                <c:pt idx="1">
                  <c:v>7678.3</c:v>
                </c:pt>
                <c:pt idx="2">
                  <c:v>7862.2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59278729337136E-2"/>
                  <c:y val="-1.445003464908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678097100078416E-2"/>
                  <c:y val="-1.411353400240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-85</c:v>
                </c:pt>
                <c:pt idx="1">
                  <c:v>5.5</c:v>
                </c:pt>
                <c:pt idx="2">
                  <c:v>17.600000000000364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184797440"/>
        <c:axId val="184807424"/>
        <c:axId val="0"/>
      </c:bar3DChart>
      <c:catAx>
        <c:axId val="18479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184807424"/>
        <c:crosses val="autoZero"/>
        <c:auto val="1"/>
        <c:lblAlgn val="ctr"/>
        <c:lblOffset val="1000"/>
        <c:noMultiLvlLbl val="0"/>
      </c:catAx>
      <c:valAx>
        <c:axId val="1848074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4797440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6175500803605454"/>
          <c:w val="0.16518543309935596"/>
          <c:h val="0.28289178080723121"/>
        </c:manualLayout>
      </c:layout>
      <c:overlay val="0"/>
    </c:legend>
    <c:plotVisOnly val="1"/>
    <c:dispBlanksAs val="gap"/>
    <c:showDLblsOverMax val="0"/>
  </c:chart>
  <c:spPr>
    <a:solidFill>
      <a:srgbClr val="FFFFDD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>
            <a:lumMod val="8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0772914691631512E-2"/>
          <c:y val="3.6670051064285038E-2"/>
          <c:w val="0.57079761334061774"/>
          <c:h val="0.872761051241220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D6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4316629863795365E-3"/>
                  <c:y val="-6.2502745173016955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939433766397E-2"/>
                  <c:y val="-6.2499515557702893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1841.5</c:v>
                </c:pt>
                <c:pt idx="1">
                  <c:v>1909.8</c:v>
                </c:pt>
                <c:pt idx="2">
                  <c:v>1923.2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2A2DC"/>
              </a:solidFill>
              <a:ln>
                <a:solidFill>
                  <a:srgbClr val="558ED5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4316629863795365E-3"/>
                  <c:y val="-1.347653878251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939433766397E-2"/>
                  <c:y val="-4.2966802138263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798685687579E-3"/>
                  <c:y val="-3.6499512286605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Лист1!$C$3:$C$5</c:f>
              <c:numCache>
                <c:formatCode>#,##0.0</c:formatCode>
                <c:ptCount val="3"/>
                <c:pt idx="0">
                  <c:v>2825.4</c:v>
                </c:pt>
                <c:pt idx="1">
                  <c:v>2940</c:v>
                </c:pt>
                <c:pt idx="2">
                  <c:v>2977.8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3285616905248611E-3"/>
                  <c:y val="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78527607361962E-2"/>
                  <c:y val="2.939488205014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149965916837083E-2"/>
                  <c:y val="3.266098005571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Лист1!$D$3:$D$5</c:f>
              <c:numCache>
                <c:formatCode>#,##0.0</c:formatCode>
                <c:ptCount val="3"/>
                <c:pt idx="0">
                  <c:v>50.1</c:v>
                </c:pt>
                <c:pt idx="1">
                  <c:v>52.2</c:v>
                </c:pt>
                <c:pt idx="2">
                  <c:v>54.1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9827371292833789E-2"/>
                  <c:y val="-5.7344376567354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209192753043736E-2"/>
                  <c:y val="-1.2558815342797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285E-2"/>
                  <c:y val="-2.167976168022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Лист1!$E$3:$E$5</c:f>
              <c:numCache>
                <c:formatCode>#,##0.0</c:formatCode>
                <c:ptCount val="3"/>
                <c:pt idx="0">
                  <c:v>76.2</c:v>
                </c:pt>
                <c:pt idx="1">
                  <c:v>79.8</c:v>
                </c:pt>
                <c:pt idx="2">
                  <c:v>83.3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83168"/>
        <c:axId val="188984704"/>
        <c:axId val="0"/>
      </c:bar3DChart>
      <c:catAx>
        <c:axId val="18898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8984704"/>
        <c:crosses val="autoZero"/>
        <c:auto val="1"/>
        <c:lblAlgn val="ctr"/>
        <c:lblOffset val="100"/>
        <c:noMultiLvlLbl val="0"/>
      </c:catAx>
      <c:valAx>
        <c:axId val="18898470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8898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43162664534295"/>
          <c:y val="2.0618831297686543E-2"/>
          <c:w val="0.3048205900107403"/>
          <c:h val="0.97932123798222592"/>
        </c:manualLayout>
      </c:layout>
      <c:overlay val="0"/>
      <c:txPr>
        <a:bodyPr/>
        <a:lstStyle/>
        <a:p>
          <a:pPr algn="l">
            <a:defRPr sz="1350" b="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57150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313490230971"/>
          <c:y val="4.8287832785747387E-2"/>
          <c:w val="0.59139857476153446"/>
          <c:h val="0.767097513939023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645665789325199E-2"/>
                  <c:y val="-3.5390299268173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26281078963973E-2"/>
                  <c:y val="-3.5390299268173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08986720391385E-3"/>
                  <c:y val="-3.5390299268173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</c:v>
                </c:pt>
                <c:pt idx="2">
                  <c:v>2017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38.9</c:v>
                </c:pt>
                <c:pt idx="1">
                  <c:v>38.9</c:v>
                </c:pt>
                <c:pt idx="2">
                  <c:v>39.299999999999997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7.16092862020179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91342531589272E-2"/>
                  <c:y val="3.7789594360291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364248933581098E-2"/>
                  <c:y val="1.0400717063540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</c:v>
                </c:pt>
                <c:pt idx="2">
                  <c:v>2017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61.1</c:v>
                </c:pt>
                <c:pt idx="1">
                  <c:v>61.1</c:v>
                </c:pt>
                <c:pt idx="2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89069184"/>
        <c:axId val="189070720"/>
        <c:axId val="0"/>
      </c:bar3DChart>
      <c:catAx>
        <c:axId val="18906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50" b="1">
                <a:latin typeface="Arial Narrow" panose="020B0606020202030204" pitchFamily="34" charset="0"/>
              </a:defRPr>
            </a:pPr>
            <a:endParaRPr lang="ru-RU"/>
          </a:p>
        </c:txPr>
        <c:crossAx val="189070720"/>
        <c:crosses val="autoZero"/>
        <c:auto val="1"/>
        <c:lblAlgn val="ctr"/>
        <c:lblOffset val="100"/>
        <c:noMultiLvlLbl val="0"/>
      </c:catAx>
      <c:valAx>
        <c:axId val="189070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8906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49159395726055"/>
          <c:y val="0.13997241326373455"/>
          <c:w val="0.32550808308120799"/>
          <c:h val="0.45712293963838152"/>
        </c:manualLayout>
      </c:layout>
      <c:overlay val="0"/>
      <c:txPr>
        <a:bodyPr/>
        <a:lstStyle/>
        <a:p>
          <a:pPr>
            <a:defRPr sz="115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solidFill>
        <a:srgbClr val="558ED5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917743041841592"/>
          <c:y val="2.3562437294918848E-2"/>
          <c:w val="0.79865276411433272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72A2D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9.5971942712948979E-3"/>
                  <c:y val="-0.2076588238315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18553420230704E-2"/>
                  <c:y val="-0.31748236004042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29401825723068E-2"/>
                  <c:y val="-0.4154583161288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rgbClr val="FF0000"/>
                </a:solidFill>
                <a:prstDash val="solid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243</c:v>
                </c:pt>
                <c:pt idx="1">
                  <c:v>253.3</c:v>
                </c:pt>
                <c:pt idx="2" formatCode="0.0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box"/>
        <c:axId val="189222272"/>
        <c:axId val="189732736"/>
        <c:axId val="0"/>
      </c:bar3DChart>
      <c:catAx>
        <c:axId val="18922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89732736"/>
        <c:crosses val="autoZero"/>
        <c:auto val="1"/>
        <c:lblAlgn val="ctr"/>
        <c:lblOffset val="100"/>
        <c:noMultiLvlLbl val="0"/>
      </c:catAx>
      <c:valAx>
        <c:axId val="1897327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9222272"/>
        <c:crosses val="autoZero"/>
        <c:crossBetween val="between"/>
      </c:valAx>
    </c:plotArea>
    <c:plotVisOnly val="1"/>
    <c:dispBlanksAs val="gap"/>
    <c:showDLblsOverMax val="0"/>
  </c:chart>
  <c:spPr>
    <a:solidFill>
      <a:srgbClr val="FFFFE5"/>
    </a:solidFill>
    <a:ln w="57150">
      <a:solidFill>
        <a:srgbClr val="C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4004649968619845"/>
          <c:y val="2.1179904106733375E-2"/>
          <c:w val="0.79865276411433272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72A2D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9.5971942712948979E-3"/>
                  <c:y val="-0.21930569082428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18553420230704E-2"/>
                  <c:y val="-0.31748236004042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29401825723068E-2"/>
                  <c:y val="-0.4154583161288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rgbClr val="FF0000"/>
                </a:solidFill>
                <a:prstDash val="solid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29.7</c:v>
                </c:pt>
                <c:pt idx="1">
                  <c:v>30.5</c:v>
                </c:pt>
                <c:pt idx="2" formatCode="0.0">
                  <c:v>31.2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box"/>
        <c:axId val="192055552"/>
        <c:axId val="192061440"/>
        <c:axId val="0"/>
      </c:bar3DChart>
      <c:catAx>
        <c:axId val="19205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92061440"/>
        <c:crosses val="autoZero"/>
        <c:auto val="1"/>
        <c:lblAlgn val="ctr"/>
        <c:lblOffset val="100"/>
        <c:noMultiLvlLbl val="0"/>
      </c:catAx>
      <c:valAx>
        <c:axId val="1920614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92055552"/>
        <c:crosses val="autoZero"/>
        <c:crossBetween val="between"/>
      </c:valAx>
      <c:spPr>
        <a:scene3d>
          <a:camera prst="orthographicFront"/>
          <a:lightRig rig="threePt" dir="t"/>
        </a:scene3d>
        <a:sp3d prstMaterial="matte"/>
      </c:spPr>
    </c:plotArea>
    <c:plotVisOnly val="1"/>
    <c:dispBlanksAs val="gap"/>
    <c:showDLblsOverMax val="0"/>
  </c:chart>
  <c:spPr>
    <a:solidFill>
      <a:srgbClr val="FFFFE5"/>
    </a:solidFill>
    <a:ln w="57150">
      <a:solidFill>
        <a:srgbClr val="C00000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13853912389796E-2"/>
          <c:y val="3.0929569917068037E-2"/>
          <c:w val="0.69591891139821427"/>
          <c:h val="0.89523713051491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МД, всего</c:v>
                </c:pt>
              </c:strCache>
            </c:strRef>
          </c:tx>
          <c:spPr>
            <a:solidFill>
              <a:srgbClr val="72A2D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03200" h="25400"/>
            </a:sp3d>
          </c:spPr>
          <c:invertIfNegative val="0"/>
          <c:dLbls>
            <c:spPr>
              <a:solidFill>
                <a:schemeClr val="bg1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300" b="1" i="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m/d/yyyy</c:formatCode>
                <c:ptCount val="7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  <c:pt idx="4">
                  <c:v>42736</c:v>
                </c:pt>
                <c:pt idx="5">
                  <c:v>43101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518.29999999999995</c:v>
                </c:pt>
                <c:pt idx="1">
                  <c:v>683.3</c:v>
                </c:pt>
                <c:pt idx="2">
                  <c:v>788.3</c:v>
                </c:pt>
                <c:pt idx="3">
                  <c:v>833.3</c:v>
                </c:pt>
                <c:pt idx="4">
                  <c:v>794.5</c:v>
                </c:pt>
                <c:pt idx="5">
                  <c:v>776.9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m/d/yyyy</c:formatCode>
                <c:ptCount val="7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  <c:pt idx="4">
                  <c:v>42736</c:v>
                </c:pt>
                <c:pt idx="5">
                  <c:v>43101</c:v>
                </c:pt>
              </c:numCache>
            </c:numRef>
          </c:cat>
          <c:val>
            <c:numRef>
              <c:f>Лист1!$C$2:$C$8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m/d/yyyy</c:formatCode>
                <c:ptCount val="7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  <c:pt idx="4">
                  <c:v>42736</c:v>
                </c:pt>
                <c:pt idx="5">
                  <c:v>43101</c:v>
                </c:pt>
              </c:numCache>
            </c:numRef>
          </c:cat>
          <c:val>
            <c:numRef>
              <c:f>Лист1!$D$2:$D$8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92491520"/>
        <c:axId val="192493056"/>
      </c:barChart>
      <c:scatterChart>
        <c:scatterStyle val="lineMarker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Долговая нагрузка, % </c:v>
                </c:pt>
              </c:strCache>
            </c:strRef>
          </c:tx>
          <c:spPr>
            <a:ln w="88900" cap="rnd" cmpd="dbl">
              <a:solidFill>
                <a:srgbClr val="FF0000"/>
              </a:solidFill>
              <a:prstDash val="solid"/>
              <a:miter lim="800000"/>
              <a:headEnd type="none" w="med" len="med"/>
              <a:tailEnd type="none" w="lg" len="lg"/>
            </a:ln>
          </c:spPr>
          <c:marker>
            <c:symbol val="triangle"/>
            <c:size val="27"/>
            <c:spPr>
              <a:solidFill>
                <a:srgbClr val="C00000"/>
              </a:solidFill>
              <a:ln w="25400" cap="rnd">
                <a:solidFill>
                  <a:schemeClr val="tx1"/>
                </a:solidFill>
                <a:headEnd type="oval" w="med" len="med"/>
                <a:tailEnd type="oval" w="med" len="me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300" b="1" dirty="0" smtClean="0">
                        <a:latin typeface="Arial Narrow" panose="020B0606020202030204" pitchFamily="34" charset="0"/>
                      </a:rPr>
                      <a:t>10,6%</a:t>
                    </a:r>
                    <a:endParaRPr lang="en-US" sz="13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300" b="1" dirty="0" smtClean="0">
                        <a:latin typeface="Arial Narrow" panose="020B0606020202030204" pitchFamily="34" charset="0"/>
                      </a:rPr>
                      <a:t>13,1%</a:t>
                    </a:r>
                    <a:endParaRPr lang="en-US" sz="13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 b="1" dirty="0" smtClean="0">
                        <a:latin typeface="Arial Narrow" panose="020B0606020202030204" pitchFamily="34" charset="0"/>
                      </a:rPr>
                      <a:t>18,1%</a:t>
                    </a:r>
                    <a:endParaRPr lang="en-US" sz="13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 b="1" dirty="0" smtClean="0">
                        <a:latin typeface="Arial Narrow" panose="020B0606020202030204" pitchFamily="34" charset="0"/>
                      </a:rPr>
                      <a:t>19,6%</a:t>
                    </a:r>
                    <a:endParaRPr lang="en-US" sz="13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300" b="1" dirty="0" smtClean="0">
                        <a:latin typeface="Arial Narrow" panose="020B0606020202030204" pitchFamily="34" charset="0"/>
                      </a:rPr>
                      <a:t>17,9%</a:t>
                    </a:r>
                    <a:endParaRPr lang="en-US" sz="13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300" b="1" dirty="0" smtClean="0">
                        <a:latin typeface="Arial Narrow" panose="020B0606020202030204" pitchFamily="34" charset="0"/>
                      </a:rPr>
                      <a:t>16,9%</a:t>
                    </a:r>
                    <a:endParaRPr lang="en-US" sz="13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300" b="1" dirty="0" smtClean="0">
                        <a:latin typeface="Arial Narrow" panose="020B0606020202030204" pitchFamily="34" charset="0"/>
                      </a:rPr>
                      <a:t>17,9%</a:t>
                    </a:r>
                    <a:endParaRPr lang="en-US" sz="13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Лист1!$A$2:$A$8</c:f>
              <c:numCache>
                <c:formatCode>m/d/yyyy</c:formatCode>
                <c:ptCount val="7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  <c:pt idx="4">
                  <c:v>42736</c:v>
                </c:pt>
                <c:pt idx="5">
                  <c:v>43101</c:v>
                </c:pt>
              </c:numCache>
            </c:numRef>
          </c:xVal>
          <c:yVal>
            <c:numRef>
              <c:f>Лист1!$E$2:$E$8</c:f>
              <c:numCache>
                <c:formatCode>General</c:formatCode>
                <c:ptCount val="7"/>
                <c:pt idx="0">
                  <c:v>10.6</c:v>
                </c:pt>
                <c:pt idx="1">
                  <c:v>13.1</c:v>
                </c:pt>
                <c:pt idx="2">
                  <c:v>18.100000000000001</c:v>
                </c:pt>
                <c:pt idx="3">
                  <c:v>19.600000000000001</c:v>
                </c:pt>
                <c:pt idx="4">
                  <c:v>17.899999999999999</c:v>
                </c:pt>
                <c:pt idx="5">
                  <c:v>16.899999999999999</c:v>
                </c:pt>
                <c:pt idx="6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504576"/>
        <c:axId val="192494592"/>
      </c:scatterChart>
      <c:dateAx>
        <c:axId val="1924915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300" b="1" i="0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92493056"/>
        <c:crosses val="autoZero"/>
        <c:auto val="1"/>
        <c:lblOffset val="100"/>
        <c:baseTimeUnit val="years"/>
      </c:dateAx>
      <c:valAx>
        <c:axId val="19249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192491520"/>
        <c:crosses val="autoZero"/>
        <c:crossBetween val="between"/>
      </c:valAx>
      <c:valAx>
        <c:axId val="1924945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FFFFBD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92504576"/>
        <c:crosses val="max"/>
        <c:crossBetween val="midCat"/>
      </c:valAx>
      <c:valAx>
        <c:axId val="192504576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192494592"/>
        <c:crosses val="max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2682878131937987"/>
          <c:y val="0.29793348787071705"/>
          <c:w val="0.1485951697534518"/>
          <c:h val="0.27063434393175534"/>
        </c:manualLayout>
      </c:layout>
      <c:overlay val="0"/>
      <c:spPr>
        <a:noFill/>
      </c:spPr>
      <c:txPr>
        <a:bodyPr/>
        <a:lstStyle/>
        <a:p>
          <a:pPr>
            <a:defRPr sz="1350" b="1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19050" cap="flat" cmpd="sng" algn="ctr">
      <a:solidFill>
        <a:schemeClr val="tx1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60575942915392E-2"/>
                  <c:y val="-1.334079055589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90341488277269E-2"/>
                  <c:y val="-1.254408678370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80988786952086E-3"/>
                  <c:y val="-7.926967378601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7383.7</c:v>
                </c:pt>
                <c:pt idx="1">
                  <c:v>7683.8</c:v>
                </c:pt>
                <c:pt idx="2">
                  <c:v>7879.8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6262996941896023E-2"/>
                  <c:y val="-6.7019059938460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113149847094861E-2"/>
                  <c:y val="-4.956494518452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275484199796125E-2"/>
                  <c:y val="-4.7627271311214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4249.2</c:v>
                </c:pt>
                <c:pt idx="1">
                  <c:v>4438.8</c:v>
                </c:pt>
                <c:pt idx="2">
                  <c:v>4601.1000000000004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700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128312945973497E-2"/>
                  <c:y val="-2.3891706981570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891946992864425E-2"/>
                  <c:y val="-7.1675120944711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64933741080529E-2"/>
                  <c:y val="-2.3891706981570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3134.5</c:v>
                </c:pt>
                <c:pt idx="1">
                  <c:v>3245</c:v>
                </c:pt>
                <c:pt idx="2">
                  <c:v>3278.7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86797440"/>
        <c:axId val="186836096"/>
        <c:axId val="0"/>
      </c:bar3DChart>
      <c:catAx>
        <c:axId val="186797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6836096"/>
        <c:crosses val="autoZero"/>
        <c:auto val="0"/>
        <c:lblAlgn val="ctr"/>
        <c:lblOffset val="100"/>
        <c:noMultiLvlLbl val="0"/>
      </c:catAx>
      <c:valAx>
        <c:axId val="1868360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6797440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9.2021637232836156E-2"/>
          <c:w val="0.18873929663608563"/>
          <c:h val="0.7192888097264456"/>
        </c:manualLayout>
      </c:layout>
      <c:overlay val="0"/>
      <c:spPr>
        <a:ln>
          <a:noFill/>
        </a:ln>
      </c:spPr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14108291566977E-2"/>
          <c:y val="2.9366078666156436E-2"/>
          <c:w val="0.81513673754559357"/>
          <c:h val="0.82619146569448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192036501271548"/>
                  <c:y val="0.1415943495990157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671497687471555E-2"/>
                  <c:y val="-4.7813445968280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429867632391189E-3"/>
                  <c:y val="1.21462578751868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11815623468545"/>
                      <c:h val="0.1750322895503704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6641978897321911E-2"/>
                  <c:y val="3.00441583308301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072693018459609"/>
                  <c:y val="3.046969403948258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Государств. </a:t>
                    </a:r>
                    <a:r>
                      <a:rPr lang="ru-RU" sz="1200" dirty="0"/>
                      <a:t>пошлина</a:t>
                    </a:r>
                    <a:r>
                      <a:rPr lang="ru-RU" dirty="0"/>
                      <a:t>
1,3%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520842754560917"/>
                  <c:y val="4.864171470659638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Доходы от использования имущества, находящегося в гос. и мун. собственности
12,0%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615928433616921"/>
                  <c:y val="0.105366893390446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5587469936830181E-2"/>
                  <c:y val="8.86575017042002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Государств. пошлина</c:v>
                </c:pt>
                <c:pt idx="5">
                  <c:v>Доходы от использования имущества, находящегося в гос. и мун.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47.3</c:v>
                </c:pt>
                <c:pt idx="1">
                  <c:v>8.6999999999999993</c:v>
                </c:pt>
                <c:pt idx="2">
                  <c:v>4.8</c:v>
                </c:pt>
                <c:pt idx="3">
                  <c:v>18.600000000000001</c:v>
                </c:pt>
                <c:pt idx="4">
                  <c:v>1.3</c:v>
                </c:pt>
                <c:pt idx="5">
                  <c:v>12</c:v>
                </c:pt>
                <c:pt idx="6">
                  <c:v>2</c:v>
                </c:pt>
                <c:pt idx="7">
                  <c:v>1.7</c:v>
                </c:pt>
                <c:pt idx="8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5"/>
    </a:solidFill>
    <a:ln w="57150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81453088074222E-2"/>
          <c:y val="4.3995330259433883E-2"/>
          <c:w val="0.76789946635528816"/>
          <c:h val="0.78105706575396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76841305174609"/>
                  <c:y val="9.9886720685080047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dirty="0"/>
                      <a:t>
</a:t>
                    </a:r>
                    <a:r>
                      <a:rPr lang="en-US" dirty="0" smtClean="0"/>
                      <a:t>48,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70267192534163"/>
                  <c:y val="-5.03240758382496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329024613426837E-2"/>
                  <c:y val="-7.36398687761330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26391250241004"/>
                      <c:h val="0.1718907945833780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172922453060771"/>
                  <c:y val="6.79727852508237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dirty="0" smtClean="0"/>
                      <a:t>18,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07257526941451"/>
                  <c:y val="3.9568083639626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6377902455282747E-2"/>
                  <c:y val="2.77212151025229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6400379897259"/>
                      <c:h val="0.152114027581954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6.5956838129096765E-2"/>
                  <c:y val="7.2039062310551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981057660259971E-2"/>
                  <c:y val="9.68482715377926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5273858460171093E-3"/>
                  <c:y val="3.07967311816037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0.00</c:formatCode>
                <c:ptCount val="9"/>
                <c:pt idx="0">
                  <c:v>48.549154719477471</c:v>
                </c:pt>
                <c:pt idx="1">
                  <c:v>8.7867041320595156</c:v>
                </c:pt>
                <c:pt idx="2">
                  <c:v>4.8433668515620409</c:v>
                </c:pt>
                <c:pt idx="3">
                  <c:v>18.546601776435629</c:v>
                </c:pt>
                <c:pt idx="4">
                  <c:v>1.2875240611277112</c:v>
                </c:pt>
                <c:pt idx="5">
                  <c:v>10.633230802586988</c:v>
                </c:pt>
                <c:pt idx="6">
                  <c:v>2.7481647849487918</c:v>
                </c:pt>
                <c:pt idx="7">
                  <c:v>1.7423137873387631</c:v>
                </c:pt>
                <c:pt idx="8">
                  <c:v>2.8629390844630795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2154999.2000000002</c:v>
                </c:pt>
                <c:pt idx="1">
                  <c:v>390024.1</c:v>
                </c:pt>
                <c:pt idx="2">
                  <c:v>214987.3</c:v>
                </c:pt>
                <c:pt idx="3">
                  <c:v>823246.3</c:v>
                </c:pt>
                <c:pt idx="4">
                  <c:v>57150.6</c:v>
                </c:pt>
                <c:pt idx="5">
                  <c:v>471987.7</c:v>
                </c:pt>
                <c:pt idx="6">
                  <c:v>121985.5</c:v>
                </c:pt>
                <c:pt idx="7">
                  <c:v>77337.8</c:v>
                </c:pt>
                <c:pt idx="8">
                  <c:v>127080.1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8100">
      <a:noFill/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81453088074222E-2"/>
          <c:y val="0"/>
          <c:w val="0.81029937051617462"/>
          <c:h val="0.82505229700620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061746262664707"/>
                  <c:y val="0.1174848527888535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752914854321882E-2"/>
                  <c:y val="-5.9123141890136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633396849879634E-2"/>
                  <c:y val="-0.15723064984913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3059453534935"/>
                      <c:h val="0.1718907945833780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673812186223625"/>
                  <c:y val="-2.86677607917007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11840914949834"/>
                      <c:h val="0.188385567022699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1662935115504729"/>
                  <c:y val="2.250756349571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5844437838179068E-2"/>
                  <c:y val="2.35906129586302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6400379897259"/>
                      <c:h val="0.152114027581954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9.861640145353906E-2"/>
                  <c:y val="7.77176358557239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458709373669497E-3"/>
                  <c:y val="0.104839824266034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190724024746983E-2"/>
                  <c:y val="4.48914105057918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dirty="0" smtClean="0"/>
                      <a:t>1,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51.053056815656518</c:v>
                </c:pt>
                <c:pt idx="1">
                  <c:v>8.8580958792389524</c:v>
                </c:pt>
                <c:pt idx="2">
                  <c:v>4.8593651264547306</c:v>
                </c:pt>
                <c:pt idx="3">
                  <c:v>17.926949823984316</c:v>
                </c:pt>
                <c:pt idx="4">
                  <c:v>1.2420931494880902</c:v>
                </c:pt>
                <c:pt idx="5">
                  <c:v>9.8805179789194124</c:v>
                </c:pt>
                <c:pt idx="6">
                  <c:v>2.7572417997447376</c:v>
                </c:pt>
                <c:pt idx="7">
                  <c:v>1.7480685545632317</c:v>
                </c:pt>
                <c:pt idx="8">
                  <c:v>1.6746108719500168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2349029</c:v>
                </c:pt>
                <c:pt idx="1">
                  <c:v>407574.5</c:v>
                </c:pt>
                <c:pt idx="2">
                  <c:v>223586.8</c:v>
                </c:pt>
                <c:pt idx="3">
                  <c:v>824846.3</c:v>
                </c:pt>
                <c:pt idx="4">
                  <c:v>57150.6</c:v>
                </c:pt>
                <c:pt idx="5">
                  <c:v>454617.7</c:v>
                </c:pt>
                <c:pt idx="6">
                  <c:v>126864.9</c:v>
                </c:pt>
                <c:pt idx="7">
                  <c:v>80431.3</c:v>
                </c:pt>
                <c:pt idx="8">
                  <c:v>77051.399999999994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8100">
      <a:noFill/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5555300713557598E-2"/>
          <c:y val="5.8428128581919092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accent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1006316978577155E-3"/>
                  <c:y val="-2.528685354860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1080530071355E-3"/>
                  <c:y val="-2.687912725144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6055045871559E-3"/>
                  <c:y val="-1.9872453196257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643476044851007E-3"/>
                  <c:y val="-1.015944027899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год (факт)</c:v>
                </c:pt>
                <c:pt idx="1">
                  <c:v>2014 год (план)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5469.6</c:v>
                </c:pt>
                <c:pt idx="1">
                  <c:v>4651.8999999999996</c:v>
                </c:pt>
                <c:pt idx="2">
                  <c:v>4378.6000000000004</c:v>
                </c:pt>
                <c:pt idx="3">
                  <c:v>4470.5</c:v>
                </c:pt>
                <c:pt idx="4">
                  <c:v>4622.2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6075433231396534E-3"/>
                  <c:y val="-6.7018298779810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64627930682978E-3"/>
                  <c:y val="-7.345728523388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868443404419382E-4"/>
                  <c:y val="-4.7627020017707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643476044851007E-3"/>
                  <c:y val="-2.9298912586948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год (факт)</c:v>
                </c:pt>
                <c:pt idx="1">
                  <c:v>2014 год (план)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2955</c:v>
                </c:pt>
                <c:pt idx="1">
                  <c:v>3739.9</c:v>
                </c:pt>
                <c:pt idx="2">
                  <c:v>3090</c:v>
                </c:pt>
                <c:pt idx="3">
                  <c:v>3207.8</c:v>
                </c:pt>
                <c:pt idx="4">
                  <c:v>3240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rgbClr val="DEEBF7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2013 год (факт)</c:v>
                </c:pt>
                <c:pt idx="1">
                  <c:v>2014 год (план)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83872128"/>
        <c:axId val="184845056"/>
        <c:axId val="0"/>
      </c:bar3DChart>
      <c:catAx>
        <c:axId val="18387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5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4845056"/>
        <c:crosses val="autoZero"/>
        <c:auto val="0"/>
        <c:lblAlgn val="ctr"/>
        <c:lblOffset val="100"/>
        <c:noMultiLvlLbl val="0"/>
      </c:catAx>
      <c:valAx>
        <c:axId val="184845056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3872128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9753212118731442"/>
          <c:y val="0.1931076340737175"/>
          <c:w val="0.20246787881268555"/>
          <c:h val="0.5935071509116927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38100">
      <a:solidFill>
        <a:srgbClr val="558ED5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D198CF7-1F71-44EB-B572-365BB5C7A77D}" type="presOf" srcId="{7D26771F-14FC-487C-BE39-6B56926D70D0}" destId="{DA554C6D-A2BD-4B94-802C-6C55DB9F2BF8}" srcOrd="0" destOrd="0" presId="urn:microsoft.com/office/officeart/2005/8/layout/cycle5"/>
    <dgm:cxn modelId="{4DBFBC0C-CBD9-4700-A7B2-61C6072E182D}" type="presOf" srcId="{99AA82BB-5D7A-4078-8B23-18C254D0DC4B}" destId="{529DDF86-EE24-4644-BF9F-F7994B1A08D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4349895-6765-4D08-9474-7D680B285685}" type="presOf" srcId="{83D8F672-682C-4EEF-83C3-46A0F47A1E51}" destId="{2C814299-90FC-466A-8C27-58BBE7C3AD9B}" srcOrd="0" destOrd="0" presId="urn:microsoft.com/office/officeart/2005/8/layout/cycle5"/>
    <dgm:cxn modelId="{90BCF8EE-9ADE-4778-8AEC-AD5434B631EF}" type="presOf" srcId="{443ECAFA-A6D7-41FF-AC7E-E0473AEE9907}" destId="{18E1BD14-653F-47B3-BB46-667C8FB2497F}" srcOrd="0" destOrd="0" presId="urn:microsoft.com/office/officeart/2005/8/layout/cycle5"/>
    <dgm:cxn modelId="{7A43625C-EA73-4AED-87A0-5A0F4E8928F7}" type="presOf" srcId="{AC3117F4-22F7-4278-9E67-6CE483EEA235}" destId="{644BD4D3-8D2A-489F-BC0B-191B4AEF9533}" srcOrd="0" destOrd="0" presId="urn:microsoft.com/office/officeart/2005/8/layout/cycle5"/>
    <dgm:cxn modelId="{E09B0767-9B9F-4284-9469-DE4B7A939B60}" type="presOf" srcId="{3E04EBF9-6BCF-4C97-97CC-16053D8ADECA}" destId="{D76CEF15-AD37-4FF7-A9D9-F30101483B47}" srcOrd="0" destOrd="0" presId="urn:microsoft.com/office/officeart/2005/8/layout/cycle5"/>
    <dgm:cxn modelId="{DFF6E6A9-9107-404F-B9BC-F6A3D3D07E0B}" type="presOf" srcId="{CBBE3567-C6F7-4BAB-9067-FDC8A32F0041}" destId="{191E1915-7B43-453A-9B3B-8BE365BAB7F0}" srcOrd="0" destOrd="0" presId="urn:microsoft.com/office/officeart/2005/8/layout/cycle5"/>
    <dgm:cxn modelId="{1EEED037-5830-449D-B570-38B8EAD61EA2}" type="presOf" srcId="{724D7F1B-A1E0-49D7-BF3E-FEFCD1C743CE}" destId="{A54D8CAD-B47B-492A-A92F-69E42EBB0CBD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5EE2538C-CC21-40C2-99E7-655BE4EAC8BE}" type="presOf" srcId="{181EA984-4962-4DC5-8CDA-71251781BB72}" destId="{6B2E63ED-B4B9-4312-8B34-C6298E61E31E}" srcOrd="0" destOrd="0" presId="urn:microsoft.com/office/officeart/2005/8/layout/cycle5"/>
    <dgm:cxn modelId="{DCEB735C-63C1-4921-B9E7-0AD1B9F4368E}" type="presOf" srcId="{2F3150F9-E42C-4C20-8C2E-D3A5F4293F34}" destId="{26BC9EC0-F33D-4C53-893E-E607BC23B588}" srcOrd="0" destOrd="0" presId="urn:microsoft.com/office/officeart/2005/8/layout/cycle5"/>
    <dgm:cxn modelId="{6814DD49-DF7F-4226-939D-DF08DF3ED82B}" type="presOf" srcId="{CE6B3773-E288-4ED6-8D2D-7A94A1E9116E}" destId="{B61698C4-7017-4D89-87F7-56075D701F9E}" srcOrd="0" destOrd="0" presId="urn:microsoft.com/office/officeart/2005/8/layout/cycle5"/>
    <dgm:cxn modelId="{EF94F302-B53F-4AF5-B4F2-D854A89FF9FC}" type="presOf" srcId="{8FBAAD1B-5BAC-4AC0-8BA9-6D0621EB872A}" destId="{5C1B40A2-C95B-481E-9090-4B7BCF3B56CE}" srcOrd="0" destOrd="0" presId="urn:microsoft.com/office/officeart/2005/8/layout/cycle5"/>
    <dgm:cxn modelId="{6B449B6E-E79A-4589-A9A4-29E569206FAC}" type="presOf" srcId="{582979A8-C384-483D-9063-70433550210F}" destId="{03867FA4-A613-4921-92BD-CBD0DE5AF6C1}" srcOrd="0" destOrd="0" presId="urn:microsoft.com/office/officeart/2005/8/layout/cycle5"/>
    <dgm:cxn modelId="{302A2F16-3AC8-43D7-9E61-E6B0D12C776C}" type="presOf" srcId="{1F9A309A-9FC0-485D-BD9D-D3AA06914A86}" destId="{43434E4B-C4FB-4DAC-9533-71DBE9279538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C27EF223-A7F9-401C-A928-9E63B98CB411}" type="presOf" srcId="{1B6EB8D1-E4C2-40F7-BAF0-BED45F5C904D}" destId="{37B34B6A-4DCE-4DE3-951A-2EF6B41DAEEC}" srcOrd="0" destOrd="0" presId="urn:microsoft.com/office/officeart/2005/8/layout/cycle5"/>
    <dgm:cxn modelId="{030B7E75-830E-492D-ACC9-E132D1A19025}" type="presOf" srcId="{8BA3E322-4EFF-422F-8958-15FC13EBBE0A}" destId="{F93ECD45-54D8-465B-A0C2-914295F3C5BD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04FBA6B1-3B09-496C-87DC-9FC1F970230F}" type="presOf" srcId="{FD2A65F7-0EFD-427A-9350-4EE82EF8A3A3}" destId="{E20084B0-DED3-4DEB-8998-F77FEE57635D}" srcOrd="0" destOrd="0" presId="urn:microsoft.com/office/officeart/2005/8/layout/cycle5"/>
    <dgm:cxn modelId="{7BA20093-7751-48E7-9E6E-AC119FC8D5EF}" type="presParOf" srcId="{5C1B40A2-C95B-481E-9090-4B7BCF3B56CE}" destId="{18E1BD14-653F-47B3-BB46-667C8FB2497F}" srcOrd="0" destOrd="0" presId="urn:microsoft.com/office/officeart/2005/8/layout/cycle5"/>
    <dgm:cxn modelId="{F2597939-7F7A-4847-81A6-54B887C657FF}" type="presParOf" srcId="{5C1B40A2-C95B-481E-9090-4B7BCF3B56CE}" destId="{63F2586D-5C2A-47F2-8FBF-D647F1535402}" srcOrd="1" destOrd="0" presId="urn:microsoft.com/office/officeart/2005/8/layout/cycle5"/>
    <dgm:cxn modelId="{500280E4-F6C0-46FE-BD35-44FF7A346081}" type="presParOf" srcId="{5C1B40A2-C95B-481E-9090-4B7BCF3B56CE}" destId="{43434E4B-C4FB-4DAC-9533-71DBE9279538}" srcOrd="2" destOrd="0" presId="urn:microsoft.com/office/officeart/2005/8/layout/cycle5"/>
    <dgm:cxn modelId="{A7D7927D-317C-4C9B-B29A-6744ED2C69ED}" type="presParOf" srcId="{5C1B40A2-C95B-481E-9090-4B7BCF3B56CE}" destId="{A54D8CAD-B47B-492A-A92F-69E42EBB0CBD}" srcOrd="3" destOrd="0" presId="urn:microsoft.com/office/officeart/2005/8/layout/cycle5"/>
    <dgm:cxn modelId="{30B29179-085C-4220-94D1-9C25F9678842}" type="presParOf" srcId="{5C1B40A2-C95B-481E-9090-4B7BCF3B56CE}" destId="{C1BE9F86-1024-42B7-8000-210EB09C538A}" srcOrd="4" destOrd="0" presId="urn:microsoft.com/office/officeart/2005/8/layout/cycle5"/>
    <dgm:cxn modelId="{2419536A-1F43-4C61-B85D-37688EE884AE}" type="presParOf" srcId="{5C1B40A2-C95B-481E-9090-4B7BCF3B56CE}" destId="{F93ECD45-54D8-465B-A0C2-914295F3C5BD}" srcOrd="5" destOrd="0" presId="urn:microsoft.com/office/officeart/2005/8/layout/cycle5"/>
    <dgm:cxn modelId="{58C8FDE9-5084-4E38-A6FF-8166445BABE3}" type="presParOf" srcId="{5C1B40A2-C95B-481E-9090-4B7BCF3B56CE}" destId="{D76CEF15-AD37-4FF7-A9D9-F30101483B47}" srcOrd="6" destOrd="0" presId="urn:microsoft.com/office/officeart/2005/8/layout/cycle5"/>
    <dgm:cxn modelId="{2CDEFBEC-03B3-4801-8EC9-358D960C52E2}" type="presParOf" srcId="{5C1B40A2-C95B-481E-9090-4B7BCF3B56CE}" destId="{89825730-0866-4745-85D0-1D1DCFBF2A18}" srcOrd="7" destOrd="0" presId="urn:microsoft.com/office/officeart/2005/8/layout/cycle5"/>
    <dgm:cxn modelId="{43D0D845-98EB-4006-9ED9-233495181F41}" type="presParOf" srcId="{5C1B40A2-C95B-481E-9090-4B7BCF3B56CE}" destId="{DA554C6D-A2BD-4B94-802C-6C55DB9F2BF8}" srcOrd="8" destOrd="0" presId="urn:microsoft.com/office/officeart/2005/8/layout/cycle5"/>
    <dgm:cxn modelId="{44C3ED6E-899E-4BCA-AB3A-ADB4B135B254}" type="presParOf" srcId="{5C1B40A2-C95B-481E-9090-4B7BCF3B56CE}" destId="{644BD4D3-8D2A-489F-BC0B-191B4AEF9533}" srcOrd="9" destOrd="0" presId="urn:microsoft.com/office/officeart/2005/8/layout/cycle5"/>
    <dgm:cxn modelId="{26CC558B-FFD0-4A0A-A11E-8A0C387D97A9}" type="presParOf" srcId="{5C1B40A2-C95B-481E-9090-4B7BCF3B56CE}" destId="{DAC3B005-4E2A-4348-9B77-486F2914FE10}" srcOrd="10" destOrd="0" presId="urn:microsoft.com/office/officeart/2005/8/layout/cycle5"/>
    <dgm:cxn modelId="{8E730908-9D95-419C-B108-F7C86449BB6D}" type="presParOf" srcId="{5C1B40A2-C95B-481E-9090-4B7BCF3B56CE}" destId="{2C814299-90FC-466A-8C27-58BBE7C3AD9B}" srcOrd="11" destOrd="0" presId="urn:microsoft.com/office/officeart/2005/8/layout/cycle5"/>
    <dgm:cxn modelId="{0F693752-2906-447C-9FE1-446A680E421F}" type="presParOf" srcId="{5C1B40A2-C95B-481E-9090-4B7BCF3B56CE}" destId="{03867FA4-A613-4921-92BD-CBD0DE5AF6C1}" srcOrd="12" destOrd="0" presId="urn:microsoft.com/office/officeart/2005/8/layout/cycle5"/>
    <dgm:cxn modelId="{95924E37-8882-4E9F-A359-17E4C3DD72C6}" type="presParOf" srcId="{5C1B40A2-C95B-481E-9090-4B7BCF3B56CE}" destId="{A543EB03-7087-4967-BA16-52B020590675}" srcOrd="13" destOrd="0" presId="urn:microsoft.com/office/officeart/2005/8/layout/cycle5"/>
    <dgm:cxn modelId="{6168C958-35EB-4476-8151-DA508627EA80}" type="presParOf" srcId="{5C1B40A2-C95B-481E-9090-4B7BCF3B56CE}" destId="{191E1915-7B43-453A-9B3B-8BE365BAB7F0}" srcOrd="14" destOrd="0" presId="urn:microsoft.com/office/officeart/2005/8/layout/cycle5"/>
    <dgm:cxn modelId="{B8A2FDA5-9754-4CBE-954F-9805F6BFCA66}" type="presParOf" srcId="{5C1B40A2-C95B-481E-9090-4B7BCF3B56CE}" destId="{529DDF86-EE24-4644-BF9F-F7994B1A08DB}" srcOrd="15" destOrd="0" presId="urn:microsoft.com/office/officeart/2005/8/layout/cycle5"/>
    <dgm:cxn modelId="{29A60492-9F75-4C8C-A93C-CC391CEB67B4}" type="presParOf" srcId="{5C1B40A2-C95B-481E-9090-4B7BCF3B56CE}" destId="{273D6908-0A8E-4F45-889A-67CE25D68E3E}" srcOrd="16" destOrd="0" presId="urn:microsoft.com/office/officeart/2005/8/layout/cycle5"/>
    <dgm:cxn modelId="{6227E773-A9DC-467D-8060-30B207F8C827}" type="presParOf" srcId="{5C1B40A2-C95B-481E-9090-4B7BCF3B56CE}" destId="{B61698C4-7017-4D89-87F7-56075D701F9E}" srcOrd="17" destOrd="0" presId="urn:microsoft.com/office/officeart/2005/8/layout/cycle5"/>
    <dgm:cxn modelId="{B5F87667-6A59-49B2-A10B-94B99AD022BF}" type="presParOf" srcId="{5C1B40A2-C95B-481E-9090-4B7BCF3B56CE}" destId="{E20084B0-DED3-4DEB-8998-F77FEE57635D}" srcOrd="18" destOrd="0" presId="urn:microsoft.com/office/officeart/2005/8/layout/cycle5"/>
    <dgm:cxn modelId="{22AABC01-C092-4BEA-9EB5-B8E83E76D6AF}" type="presParOf" srcId="{5C1B40A2-C95B-481E-9090-4B7BCF3B56CE}" destId="{284E5A02-1953-4AC1-8DE5-B9171905FABE}" srcOrd="19" destOrd="0" presId="urn:microsoft.com/office/officeart/2005/8/layout/cycle5"/>
    <dgm:cxn modelId="{57B250EA-D75D-4267-8A4F-2D2E1CEFC232}" type="presParOf" srcId="{5C1B40A2-C95B-481E-9090-4B7BCF3B56CE}" destId="{37B34B6A-4DCE-4DE3-951A-2EF6B41DAEEC}" srcOrd="20" destOrd="0" presId="urn:microsoft.com/office/officeart/2005/8/layout/cycle5"/>
    <dgm:cxn modelId="{5B29DE1D-36B9-49A4-B861-6A33152B8974}" type="presParOf" srcId="{5C1B40A2-C95B-481E-9090-4B7BCF3B56CE}" destId="{26BC9EC0-F33D-4C53-893E-E607BC23B588}" srcOrd="21" destOrd="0" presId="urn:microsoft.com/office/officeart/2005/8/layout/cycle5"/>
    <dgm:cxn modelId="{D9057867-0C5C-4681-AB68-7BD003D167F1}" type="presParOf" srcId="{5C1B40A2-C95B-481E-9090-4B7BCF3B56CE}" destId="{AAF36583-BB7F-476C-A980-E0851D9947DB}" srcOrd="22" destOrd="0" presId="urn:microsoft.com/office/officeart/2005/8/layout/cycle5"/>
    <dgm:cxn modelId="{C6DC724C-E5CB-4D4C-842B-88F151A230FF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8D341-73B9-45EE-B5A5-B28B9071479A}">
      <dgm:prSet phldrT="[Текст]" custT="1"/>
      <dgm:spPr>
        <a:solidFill>
          <a:srgbClr val="72A2DC"/>
        </a:solidFill>
        <a:ln>
          <a:solidFill>
            <a:schemeClr val="accent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200" b="1" i="1" dirty="0" smtClean="0">
              <a:latin typeface="Arial Narrow" panose="020B0606020202030204" pitchFamily="34" charset="0"/>
            </a:rPr>
            <a:t>111 муниципальных </a:t>
          </a:r>
          <a:r>
            <a:rPr lang="ru-RU" sz="1200" b="1" i="1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200" b="1" i="1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r>
            <a:rPr lang="ru-RU" sz="1200" b="1" i="1" dirty="0" smtClean="0">
              <a:latin typeface="Arial Narrow" panose="020B0606020202030204" pitchFamily="34" charset="0"/>
            </a:rPr>
            <a:t>(детские сады)</a:t>
          </a:r>
          <a:endParaRPr lang="ru-RU" sz="1200" b="1" i="1" dirty="0">
            <a:latin typeface="Arial Narrow" panose="020B0606020202030204" pitchFamily="34" charset="0"/>
          </a:endParaRPr>
        </a:p>
      </dgm:t>
    </dgm:pt>
    <dgm:pt modelId="{D19A14B6-ABD3-47A8-A048-45501A5C8C9C}" type="parTrans" cxnId="{6BA427B3-CFFF-4BC5-BD7C-6B24FAFD619B}">
      <dgm:prSet/>
      <dgm:spPr/>
      <dgm:t>
        <a:bodyPr/>
        <a:lstStyle/>
        <a:p>
          <a:endParaRPr lang="ru-RU"/>
        </a:p>
      </dgm:t>
    </dgm:pt>
    <dgm:pt modelId="{016C91B3-8C8A-41FA-8D09-C3411C41E355}" type="sibTrans" cxnId="{6BA427B3-CFFF-4BC5-BD7C-6B24FAFD619B}">
      <dgm:prSet/>
      <dgm:spPr/>
      <dgm:t>
        <a:bodyPr/>
        <a:lstStyle/>
        <a:p>
          <a:endParaRPr lang="ru-RU"/>
        </a:p>
      </dgm:t>
    </dgm:pt>
    <dgm:pt modelId="{D58D253A-24FE-45F2-A061-AB7BCC5AF756}">
      <dgm:prSet phldrT="[Текст]" custT="1"/>
      <dgm:spPr>
        <a:solidFill>
          <a:srgbClr val="72A2DC"/>
        </a:solidFill>
        <a:ln>
          <a:solidFill>
            <a:schemeClr val="accent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ru-RU" sz="1200" b="1" i="1" dirty="0" smtClean="0">
              <a:latin typeface="Arial Narrow" panose="020B0606020202030204" pitchFamily="34" charset="0"/>
            </a:rPr>
            <a:t>66 общеобразовательных школ, </a:t>
          </a:r>
        </a:p>
        <a:p>
          <a:pPr algn="l"/>
          <a:r>
            <a:rPr lang="ru-RU" sz="1200" b="1" i="1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1FE6CAB-26E0-43F9-A887-5C7EAD38DB53}" type="parTrans" cxnId="{5D3FA8D8-7D72-42C0-8CD2-F238E9F5AAB0}">
      <dgm:prSet/>
      <dgm:spPr/>
      <dgm:t>
        <a:bodyPr/>
        <a:lstStyle/>
        <a:p>
          <a:endParaRPr lang="ru-RU"/>
        </a:p>
      </dgm:t>
    </dgm:pt>
    <dgm:pt modelId="{E40D9F8C-394A-49B8-AECE-7567E43B9EB2}" type="sibTrans" cxnId="{5D3FA8D8-7D72-42C0-8CD2-F238E9F5AAB0}">
      <dgm:prSet/>
      <dgm:spPr/>
      <dgm:t>
        <a:bodyPr/>
        <a:lstStyle/>
        <a:p>
          <a:endParaRPr lang="ru-RU"/>
        </a:p>
      </dgm:t>
    </dgm:pt>
    <dgm:pt modelId="{55E0FCE2-04F7-445C-B6C2-F5BCB69AE881}">
      <dgm:prSet phldrT="[Текст]" custT="1"/>
      <dgm:spPr>
        <a:solidFill>
          <a:srgbClr val="72A2DC"/>
        </a:solidFill>
        <a:ln>
          <a:solidFill>
            <a:schemeClr val="accent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900" b="1" i="1" dirty="0" smtClean="0">
              <a:latin typeface="Arial Narrow" panose="020B0606020202030204" pitchFamily="34" charset="0"/>
            </a:rPr>
            <a:t>7 школ искусств, </a:t>
          </a:r>
        </a:p>
        <a:p>
          <a:r>
            <a:rPr lang="ru-RU" sz="900" b="1" i="1" dirty="0" smtClean="0">
              <a:latin typeface="Arial Narrow" panose="020B0606020202030204" pitchFamily="34" charset="0"/>
            </a:rPr>
            <a:t>3 музыкальные школы,</a:t>
          </a:r>
        </a:p>
        <a:p>
          <a:r>
            <a:rPr lang="ru-RU" sz="900" b="1" i="1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r>
            <a:rPr lang="ru-RU" sz="900" b="1" i="1" dirty="0" smtClean="0">
              <a:latin typeface="Arial Narrow" panose="020B0606020202030204" pitchFamily="34" charset="0"/>
            </a:rPr>
            <a:t>1 музыкально-хоровая школа,</a:t>
          </a:r>
        </a:p>
        <a:p>
          <a:r>
            <a:rPr lang="ru-RU" sz="900" b="1" i="1" dirty="0" smtClean="0">
              <a:latin typeface="Arial Narrow" panose="020B0606020202030204" pitchFamily="34" charset="0"/>
            </a:rPr>
            <a:t>13 спортивных школ,</a:t>
          </a:r>
        </a:p>
        <a:p>
          <a:r>
            <a:rPr lang="ru-RU" sz="900" b="1" i="1" dirty="0" smtClean="0">
              <a:latin typeface="Arial Narrow" panose="020B0606020202030204" pitchFamily="34" charset="0"/>
            </a:rPr>
            <a:t>17 учреждений дополнительного образования детей,</a:t>
          </a:r>
        </a:p>
        <a:p>
          <a:r>
            <a:rPr lang="ru-RU" sz="900" b="1" i="1" dirty="0" smtClean="0">
              <a:latin typeface="Arial Narrow" panose="020B0606020202030204" pitchFamily="34" charset="0"/>
            </a:rPr>
            <a:t>3 прочих учреждений образования</a:t>
          </a:r>
          <a:endParaRPr lang="ru-RU" sz="900" b="1" i="1" dirty="0">
            <a:latin typeface="Arial Narrow" panose="020B0606020202030204" pitchFamily="34" charset="0"/>
          </a:endParaRPr>
        </a:p>
      </dgm:t>
    </dgm:pt>
    <dgm:pt modelId="{A9424F63-D0E9-444F-8042-D6EDC8284EDA}" type="parTrans" cxnId="{93D7FDFB-97ED-4C72-8BC9-57B48E824F1C}">
      <dgm:prSet/>
      <dgm:spPr/>
      <dgm:t>
        <a:bodyPr/>
        <a:lstStyle/>
        <a:p>
          <a:endParaRPr lang="ru-RU"/>
        </a:p>
      </dgm:t>
    </dgm:pt>
    <dgm:pt modelId="{CEFFC986-CB15-4C85-A0F7-5FC26B800CF6}" type="sibTrans" cxnId="{93D7FDFB-97ED-4C72-8BC9-57B48E824F1C}">
      <dgm:prSet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43021-57F2-4EC5-AB40-3DCD1D1E6B6A}" type="pres">
      <dgm:prSet presAssocID="{A3B8D341-73B9-45EE-B5A5-B28B9071479A}" presName="composite" presStyleCnt="0"/>
      <dgm:spPr/>
    </dgm:pt>
    <dgm:pt modelId="{87F27F60-A4D9-4AFC-8F96-3C33E3127538}" type="pres">
      <dgm:prSet presAssocID="{A3B8D341-73B9-45EE-B5A5-B28B9071479A}" presName="rect1" presStyleLbl="trAlignAcc1" presStyleIdx="0" presStyleCnt="3" custScaleX="77807" custScaleY="139150" custLinFactNeighborX="-9483" custLinFactNeighborY="-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C9ED-2974-42F1-BCA4-5AD650E57125}" type="pres">
      <dgm:prSet presAssocID="{A3B8D341-73B9-45EE-B5A5-B28B9071479A}" presName="rect2" presStyleLbl="fgImgPlace1" presStyleIdx="0" presStyleCnt="3" custScaleX="117184" custScaleY="103873" custLinFactNeighborX="-1127" custLinFactNeighborY="-2121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9F75FF94-9A5E-4EDF-9282-0F19AE87ED3A}" type="pres">
      <dgm:prSet presAssocID="{016C91B3-8C8A-41FA-8D09-C3411C41E355}" presName="sibTrans" presStyleCnt="0"/>
      <dgm:spPr/>
    </dgm:pt>
    <dgm:pt modelId="{A51931AD-AE9E-4DDD-9411-E33CF4EB64A7}" type="pres">
      <dgm:prSet presAssocID="{D58D253A-24FE-45F2-A061-AB7BCC5AF756}" presName="composite" presStyleCnt="0"/>
      <dgm:spPr/>
    </dgm:pt>
    <dgm:pt modelId="{C0176AAB-AC9D-441F-87CE-1A363B1E8410}" type="pres">
      <dgm:prSet presAssocID="{D58D253A-24FE-45F2-A061-AB7BCC5AF756}" presName="rect1" presStyleLbl="trAlignAcc1" presStyleIdx="1" presStyleCnt="3" custScaleX="82773" custScaleY="140616" custLinFactNeighborX="-5530" custLinFactNeighborY="-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C4A3-96EA-4747-9287-0075B523AF83}" type="pres">
      <dgm:prSet presAssocID="{D58D253A-24FE-45F2-A061-AB7BCC5AF756}" presName="rect2" presStyleLbl="fgImgPlace1" presStyleIdx="1" presStyleCnt="3" custScaleX="105036" custScaleY="103873" custLinFactNeighborX="7487" custLinFactNeighborY="-2299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D1F26BB6-DFB1-40DF-B377-2267AF8A8FF7}" type="pres">
      <dgm:prSet presAssocID="{E40D9F8C-394A-49B8-AECE-7567E43B9EB2}" presName="sibTrans" presStyleCnt="0"/>
      <dgm:spPr/>
    </dgm:pt>
    <dgm:pt modelId="{FCB1F879-CC53-4C03-9C55-E00493294764}" type="pres">
      <dgm:prSet presAssocID="{55E0FCE2-04F7-445C-B6C2-F5BCB69AE881}" presName="composite" presStyleCnt="0"/>
      <dgm:spPr/>
    </dgm:pt>
    <dgm:pt modelId="{114E02AF-3AE9-4215-AD71-352FE440EB41}" type="pres">
      <dgm:prSet presAssocID="{55E0FCE2-04F7-445C-B6C2-F5BCB69AE881}" presName="rect1" presStyleLbl="trAlignAcc1" presStyleIdx="2" presStyleCnt="3" custScaleX="77258" custScaleY="147499" custLinFactNeighborX="-6186" custLinFactNeighborY="-9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907B-F0CC-4144-BC80-F89D40567476}" type="pres">
      <dgm:prSet presAssocID="{55E0FCE2-04F7-445C-B6C2-F5BCB69AE881}" presName="rect2" presStyleLbl="fgImgPlace1" presStyleIdx="2" presStyleCnt="3" custScaleX="107927" custScaleY="103891" custLinFactNeighborX="5360" custLinFactNeighborY="-27156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</dgm:ptLst>
  <dgm:cxnLst>
    <dgm:cxn modelId="{C2CA3F97-7030-44E0-A46F-914ECFE1DCBB}" type="presOf" srcId="{55E0FCE2-04F7-445C-B6C2-F5BCB69AE881}" destId="{114E02AF-3AE9-4215-AD71-352FE440EB41}" srcOrd="0" destOrd="0" presId="urn:microsoft.com/office/officeart/2008/layout/PictureStrips"/>
    <dgm:cxn modelId="{4F6C5FB9-B720-496B-AFB5-B310ED8702B6}" type="presOf" srcId="{D58D253A-24FE-45F2-A061-AB7BCC5AF756}" destId="{C0176AAB-AC9D-441F-87CE-1A363B1E8410}" srcOrd="0" destOrd="0" presId="urn:microsoft.com/office/officeart/2008/layout/PictureStrips"/>
    <dgm:cxn modelId="{6BA427B3-CFFF-4BC5-BD7C-6B24FAFD619B}" srcId="{9C363291-C587-457E-96EA-54AC863A2B48}" destId="{A3B8D341-73B9-45EE-B5A5-B28B9071479A}" srcOrd="0" destOrd="0" parTransId="{D19A14B6-ABD3-47A8-A048-45501A5C8C9C}" sibTransId="{016C91B3-8C8A-41FA-8D09-C3411C41E355}"/>
    <dgm:cxn modelId="{93D7FDFB-97ED-4C72-8BC9-57B48E824F1C}" srcId="{9C363291-C587-457E-96EA-54AC863A2B48}" destId="{55E0FCE2-04F7-445C-B6C2-F5BCB69AE881}" srcOrd="2" destOrd="0" parTransId="{A9424F63-D0E9-444F-8042-D6EDC8284EDA}" sibTransId="{CEFFC986-CB15-4C85-A0F7-5FC26B800CF6}"/>
    <dgm:cxn modelId="{9F185699-FEBA-492E-8D00-2E742ED9272F}" type="presOf" srcId="{A3B8D341-73B9-45EE-B5A5-B28B9071479A}" destId="{87F27F60-A4D9-4AFC-8F96-3C33E3127538}" srcOrd="0" destOrd="0" presId="urn:microsoft.com/office/officeart/2008/layout/PictureStrips"/>
    <dgm:cxn modelId="{8EC1EDF6-0724-4FED-96E8-1C38583A8652}" type="presOf" srcId="{9C363291-C587-457E-96EA-54AC863A2B48}" destId="{FDBAB862-4B75-474B-8D06-A627475D7E3E}" srcOrd="0" destOrd="0" presId="urn:microsoft.com/office/officeart/2008/layout/PictureStrips"/>
    <dgm:cxn modelId="{5D3FA8D8-7D72-42C0-8CD2-F238E9F5AAB0}" srcId="{9C363291-C587-457E-96EA-54AC863A2B48}" destId="{D58D253A-24FE-45F2-A061-AB7BCC5AF756}" srcOrd="1" destOrd="0" parTransId="{D1FE6CAB-26E0-43F9-A887-5C7EAD38DB53}" sibTransId="{E40D9F8C-394A-49B8-AECE-7567E43B9EB2}"/>
    <dgm:cxn modelId="{1F5B0774-60A8-452A-B484-394C04D7DDEE}" type="presParOf" srcId="{FDBAB862-4B75-474B-8D06-A627475D7E3E}" destId="{62143021-57F2-4EC5-AB40-3DCD1D1E6B6A}" srcOrd="0" destOrd="0" presId="urn:microsoft.com/office/officeart/2008/layout/PictureStrips"/>
    <dgm:cxn modelId="{F2E330E4-C763-459B-BF45-9B0319594BA3}" type="presParOf" srcId="{62143021-57F2-4EC5-AB40-3DCD1D1E6B6A}" destId="{87F27F60-A4D9-4AFC-8F96-3C33E3127538}" srcOrd="0" destOrd="0" presId="urn:microsoft.com/office/officeart/2008/layout/PictureStrips"/>
    <dgm:cxn modelId="{C90EFA72-9067-4DF0-9A7B-C1E8320F4FA7}" type="presParOf" srcId="{62143021-57F2-4EC5-AB40-3DCD1D1E6B6A}" destId="{51F9C9ED-2974-42F1-BCA4-5AD650E57125}" srcOrd="1" destOrd="0" presId="urn:microsoft.com/office/officeart/2008/layout/PictureStrips"/>
    <dgm:cxn modelId="{BE0C80F8-6909-4194-B2B6-CDF5656956A4}" type="presParOf" srcId="{FDBAB862-4B75-474B-8D06-A627475D7E3E}" destId="{9F75FF94-9A5E-4EDF-9282-0F19AE87ED3A}" srcOrd="1" destOrd="0" presId="urn:microsoft.com/office/officeart/2008/layout/PictureStrips"/>
    <dgm:cxn modelId="{FA199889-BEDE-49EF-97CE-CDD2D043A9AF}" type="presParOf" srcId="{FDBAB862-4B75-474B-8D06-A627475D7E3E}" destId="{A51931AD-AE9E-4DDD-9411-E33CF4EB64A7}" srcOrd="2" destOrd="0" presId="urn:microsoft.com/office/officeart/2008/layout/PictureStrips"/>
    <dgm:cxn modelId="{581C99C2-054F-459E-85E7-E3CE8BB4A070}" type="presParOf" srcId="{A51931AD-AE9E-4DDD-9411-E33CF4EB64A7}" destId="{C0176AAB-AC9D-441F-87CE-1A363B1E8410}" srcOrd="0" destOrd="0" presId="urn:microsoft.com/office/officeart/2008/layout/PictureStrips"/>
    <dgm:cxn modelId="{FFD26B73-77D2-46CC-86B9-B1829E8D9BB6}" type="presParOf" srcId="{A51931AD-AE9E-4DDD-9411-E33CF4EB64A7}" destId="{ADCDC4A3-96EA-4747-9287-0075B523AF83}" srcOrd="1" destOrd="0" presId="urn:microsoft.com/office/officeart/2008/layout/PictureStrips"/>
    <dgm:cxn modelId="{CAF84368-1CD0-4E3D-8657-06511C26F810}" type="presParOf" srcId="{FDBAB862-4B75-474B-8D06-A627475D7E3E}" destId="{D1F26BB6-DFB1-40DF-B377-2267AF8A8FF7}" srcOrd="3" destOrd="0" presId="urn:microsoft.com/office/officeart/2008/layout/PictureStrips"/>
    <dgm:cxn modelId="{4055476F-7235-4FBB-BEF2-1E69C248EB7A}" type="presParOf" srcId="{FDBAB862-4B75-474B-8D06-A627475D7E3E}" destId="{FCB1F879-CC53-4C03-9C55-E00493294764}" srcOrd="4" destOrd="0" presId="urn:microsoft.com/office/officeart/2008/layout/PictureStrips"/>
    <dgm:cxn modelId="{EE17D16C-B792-4E17-9AC8-B66D0272BBFF}" type="presParOf" srcId="{FCB1F879-CC53-4C03-9C55-E00493294764}" destId="{114E02AF-3AE9-4215-AD71-352FE440EB41}" srcOrd="0" destOrd="0" presId="urn:microsoft.com/office/officeart/2008/layout/PictureStrips"/>
    <dgm:cxn modelId="{B9AE0524-FDD9-403E-9897-0B6CB0F4234D}" type="presParOf" srcId="{FCB1F879-CC53-4C03-9C55-E00493294764}" destId="{4D65907B-F0CC-4144-BC80-F89D40567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5DB0CCD-37D9-4EEE-9009-5B917C398291}" type="presOf" srcId="{4F2FC515-4B3A-41A9-8877-F7A7FDA24A43}" destId="{0B70256D-4BA4-4A53-93F2-B5299F09F6AD}" srcOrd="0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62000"/>
      </a:blip>
      <a:srcRect/>
      <a:tile tx="0" ty="0" sx="100000" sy="100000" flip="none" algn="tl"/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8104C-095E-4E23-96B8-12FD91DEF9CE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/>
      <dgm:spPr>
        <a:solidFill>
          <a:srgbClr val="72A2DC"/>
        </a:solidFill>
      </dgm:spPr>
      <dgm:t>
        <a:bodyPr/>
        <a:lstStyle/>
        <a:p>
          <a:pPr>
            <a:lnSpc>
              <a:spcPct val="70000"/>
            </a:lnSpc>
          </a:pPr>
          <a:r>
            <a:rPr lang="ru-RU" sz="1300" dirty="0" smtClean="0">
              <a:solidFill>
                <a:schemeClr val="bg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pPr>
            <a:lnSpc>
              <a:spcPct val="70000"/>
            </a:lnSpc>
          </a:pPr>
          <a:r>
            <a:rPr lang="ru-RU" sz="1300" b="1" i="1" dirty="0" smtClean="0">
              <a:solidFill>
                <a:schemeClr val="bg1"/>
              </a:solidFill>
              <a:latin typeface="Arial Narrow" panose="020B0606020202030204" pitchFamily="34" charset="0"/>
            </a:rPr>
            <a:t>6-и муниципальных программ на 2014 – 2020 годы:</a:t>
          </a:r>
          <a:endParaRPr lang="ru-RU" sz="1300" b="1" i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19050">
          <a:solidFill>
            <a:srgbClr val="558ED5"/>
          </a:solidFill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19050">
          <a:solidFill>
            <a:srgbClr val="558ED5"/>
          </a:solidFill>
        </a:ln>
      </dgm:spPr>
      <dgm:t>
        <a:bodyPr/>
        <a:lstStyle/>
        <a:p>
          <a:endParaRPr lang="ru-RU" sz="1600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19050">
          <a:solidFill>
            <a:srgbClr val="558ED5"/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2A8FE4D-808D-4614-8E31-9EBAA4FB0337}">
      <dgm:prSet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0" i="0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>
            <a:latin typeface="Arial Narrow" panose="020B0606020202030204" pitchFamily="34" charset="0"/>
          </a:endParaRPr>
        </a:p>
      </dgm:t>
    </dgm:pt>
    <dgm:pt modelId="{903C0D32-71D2-4A8E-9234-11E02E9898DE}" type="parTrans" cxnId="{0B2BAA6A-E66A-42D9-A106-276F7BB83C15}">
      <dgm:prSet/>
      <dgm:spPr>
        <a:ln w="19050">
          <a:solidFill>
            <a:srgbClr val="558ED5"/>
          </a:solidFill>
        </a:ln>
      </dgm:spPr>
      <dgm:t>
        <a:bodyPr/>
        <a:lstStyle/>
        <a:p>
          <a:endParaRPr lang="ru-RU"/>
        </a:p>
      </dgm:t>
    </dgm:pt>
    <dgm:pt modelId="{785F38BF-022F-4D96-85E8-DBF4E391AA04}" type="sibTrans" cxnId="{0B2BAA6A-E66A-42D9-A106-276F7BB83C15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>
            <a:lnSpc>
              <a:spcPct val="70000"/>
            </a:lnSpc>
          </a:pPr>
          <a:r>
            <a:rPr lang="ru-RU" sz="125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>
            <a:lnSpc>
              <a:spcPct val="70000"/>
            </a:lnSpc>
          </a:pPr>
          <a:r>
            <a:rPr lang="ru-RU" sz="1200" b="0" i="0" dirty="0" smtClean="0">
              <a:latin typeface="Arial Narrow" panose="020B0606020202030204" pitchFamily="34" charset="0"/>
            </a:rPr>
            <a:t>- приобретение звукоусиливающей аппаратуры для проведения массовых мероприятий на территориях ТОС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19050">
          <a:solidFill>
            <a:srgbClr val="558ED5"/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6CA5DFA-9464-4DCE-97BF-BBA8456B03C6}">
      <dgm:prSet custT="1"/>
      <dgm:spPr>
        <a:ln w="28575">
          <a:solidFill>
            <a:srgbClr val="558ED5"/>
          </a:solidFill>
          <a:round/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>
            <a:lnSpc>
              <a:spcPct val="70000"/>
            </a:lnSpc>
          </a:pPr>
          <a:r>
            <a:rPr lang="ru-RU" sz="125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«Стимулирование развития экономики в городе Рязани»:</a:t>
          </a:r>
        </a:p>
        <a:p>
          <a:pPr algn="just">
            <a:lnSpc>
              <a:spcPct val="70000"/>
            </a:lnSpc>
          </a:pPr>
          <a:r>
            <a:rPr lang="ru-RU" sz="13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создание тематических медиа-ресурсов по индустрии отдыха и организации досуга</a:t>
          </a:r>
          <a:r>
            <a:rPr lang="ru-RU" sz="12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5802E37-217D-4978-966B-6B3999E76C55}" type="parTrans" cxnId="{4D85FD21-6271-4F11-8263-D7527FC6BBFB}">
      <dgm:prSet/>
      <dgm:spPr>
        <a:ln w="19050">
          <a:solidFill>
            <a:srgbClr val="558ED5"/>
          </a:solidFill>
        </a:ln>
      </dgm:spPr>
      <dgm:t>
        <a:bodyPr/>
        <a:lstStyle/>
        <a:p>
          <a:endParaRPr lang="ru-RU"/>
        </a:p>
      </dgm:t>
    </dgm:pt>
    <dgm:pt modelId="{0C9E8A11-DF0D-45B1-89BF-1A0B4ECA5D5F}" type="sibTrans" cxnId="{4D85FD21-6271-4F11-8263-D7527FC6BBFB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  <dgm:t>
        <a:bodyPr/>
        <a:lstStyle/>
        <a:p>
          <a:endParaRPr lang="ru-RU"/>
        </a:p>
      </dgm:t>
    </dgm:pt>
    <dgm:pt modelId="{5ACE0E50-7C12-4FED-9F33-0C406D32C804}" type="pres">
      <dgm:prSet presAssocID="{8F694006-BDCB-4ED3-8112-461AABC43D93}" presName="rootComposite" presStyleCnt="0"/>
      <dgm:spPr/>
      <dgm:t>
        <a:bodyPr/>
        <a:lstStyle/>
        <a:p>
          <a:endParaRPr lang="ru-RU"/>
        </a:p>
      </dgm:t>
    </dgm:pt>
    <dgm:pt modelId="{2A79F580-492B-4436-88A0-2AD64EDD1A8B}" type="pres">
      <dgm:prSet presAssocID="{8F694006-BDCB-4ED3-8112-461AABC43D93}" presName="rootText" presStyleLbl="node1" presStyleIdx="0" presStyleCnt="1" custScaleX="680399" custScaleY="138334" custLinFactNeighborX="-26343" custLinFactNeighborY="-2798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  <dgm:t>
        <a:bodyPr/>
        <a:lstStyle/>
        <a:p>
          <a:endParaRPr lang="ru-RU"/>
        </a:p>
      </dgm:t>
    </dgm:pt>
    <dgm:pt modelId="{DC9F5C91-7CB7-4291-A00D-C7385210C388}" type="pres">
      <dgm:prSet presAssocID="{D87508A3-A01D-467F-8927-038A1D24690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6" custScaleX="693599" custScaleY="355819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6" custScaleX="693599" custScaleY="26432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6" custScaleX="693599" custScaleY="246697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2A29-5A10-410E-82C8-A4910816F785}" type="pres">
      <dgm:prSet presAssocID="{903C0D32-71D2-4A8E-9234-11E02E9898D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881DA553-5DCF-42C0-8206-043CF98895E7}" type="pres">
      <dgm:prSet presAssocID="{22A8FE4D-808D-4614-8E31-9EBAA4FB0337}" presName="childText" presStyleLbl="bgAcc1" presStyleIdx="3" presStyleCnt="6" custScaleX="693599" custScaleY="292919" custLinFactNeighborX="-21073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4" presStyleCnt="6" custScaleX="693599" custScaleY="235468" custLinFactNeighborX="-21701" custLinFactNeighborY="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C7F28-B14C-4B33-941C-255B5BFAC6C0}" type="pres">
      <dgm:prSet presAssocID="{B5802E37-217D-4978-966B-6B3999E76C5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D6E86AE-1DEB-44D2-9A51-026F9794DC1D}" type="pres">
      <dgm:prSet presAssocID="{06CA5DFA-9464-4DCE-97BF-BBA8456B03C6}" presName="childText" presStyleLbl="bgAcc1" presStyleIdx="5" presStyleCnt="6" custScaleX="693599" custScaleY="184836" custLinFactNeighborX="-22122" custLinFactNeighborY="-5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FEF8D-FBEB-43AD-8B6C-B3AA285B75D0}" type="presOf" srcId="{D66305CA-7D76-461D-834A-E8D51AC221A5}" destId="{B7492B5A-7E1F-456A-B7C7-AC94B3C591E1}" srcOrd="0" destOrd="0" presId="urn:microsoft.com/office/officeart/2005/8/layout/hierarchy3"/>
    <dgm:cxn modelId="{4D85FD21-6271-4F11-8263-D7527FC6BBFB}" srcId="{8F694006-BDCB-4ED3-8112-461AABC43D93}" destId="{06CA5DFA-9464-4DCE-97BF-BBA8456B03C6}" srcOrd="5" destOrd="0" parTransId="{B5802E37-217D-4978-966B-6B3999E76C55}" sibTransId="{0C9E8A11-DF0D-45B1-89BF-1A0B4ECA5D5F}"/>
    <dgm:cxn modelId="{5134252D-09A3-4C92-8CE4-2F940C5B651D}" type="presOf" srcId="{8F694006-BDCB-4ED3-8112-461AABC43D93}" destId="{46B1FF07-2FBA-48C5-8A36-C9E8EEF84774}" srcOrd="1" destOrd="0" presId="urn:microsoft.com/office/officeart/2005/8/layout/hierarchy3"/>
    <dgm:cxn modelId="{3C3D9773-67FC-4C14-B203-E8ADD0A39514}" type="presOf" srcId="{D0F12A88-CBF3-42BB-BC94-5E56C18CF810}" destId="{BAE018DE-9057-4BE6-83EB-DEBC1E71524F}" srcOrd="0" destOrd="0" presId="urn:microsoft.com/office/officeart/2005/8/layout/hierarchy3"/>
    <dgm:cxn modelId="{27C116C3-FF68-44ED-A7F5-DB187FC98386}" type="presOf" srcId="{D87508A3-A01D-467F-8927-038A1D24690C}" destId="{DC9F5C91-7CB7-4291-A00D-C7385210C388}" srcOrd="0" destOrd="0" presId="urn:microsoft.com/office/officeart/2005/8/layout/hierarchy3"/>
    <dgm:cxn modelId="{94CF2D1A-C392-4EB4-8552-A0E1E918DBFB}" type="presOf" srcId="{22A8FE4D-808D-4614-8E31-9EBAA4FB0337}" destId="{881DA553-5DCF-42C0-8206-043CF98895E7}" srcOrd="0" destOrd="0" presId="urn:microsoft.com/office/officeart/2005/8/layout/hierarchy3"/>
    <dgm:cxn modelId="{E7DD60B2-70E5-41F9-989A-AE24452D5980}" type="presOf" srcId="{DA6B3BD5-EC30-4DD5-83CC-8FA13F22CE96}" destId="{4660CBC8-102C-4EA7-A704-5F3B25F21AF6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30EAABE8-437E-4FB5-B351-D035B5CB0869}" type="presOf" srcId="{74BE10FE-462E-4EB4-8C4B-E790243622BA}" destId="{0667DEE5-00E6-4C01-AE12-2907DDE8ACC4}" srcOrd="0" destOrd="0" presId="urn:microsoft.com/office/officeart/2005/8/layout/hierarchy3"/>
    <dgm:cxn modelId="{E71E9A75-8AF6-4A90-8EE6-11087E529634}" type="presOf" srcId="{4F2FC515-4B3A-41A9-8877-F7A7FDA24A43}" destId="{0B70256D-4BA4-4A53-93F2-B5299F09F6AD}" srcOrd="0" destOrd="0" presId="urn:microsoft.com/office/officeart/2005/8/layout/hierarchy3"/>
    <dgm:cxn modelId="{C27A20F2-1CC8-4B7C-9C79-40C1222FE234}" type="presOf" srcId="{06CA5DFA-9464-4DCE-97BF-BBA8456B03C6}" destId="{CD6E86AE-1DEB-44D2-9A51-026F9794DC1D}" srcOrd="0" destOrd="0" presId="urn:microsoft.com/office/officeart/2005/8/layout/hierarchy3"/>
    <dgm:cxn modelId="{7D0E2687-2B3B-44F2-949A-32FA7074447D}" srcId="{8F694006-BDCB-4ED3-8112-461AABC43D93}" destId="{2F5C6B8B-9174-4F52-B265-0C63AEC2DA43}" srcOrd="4" destOrd="0" parTransId="{DA6B3BD5-EC30-4DD5-83CC-8FA13F22CE96}" sibTransId="{906E8505-C13A-453E-8840-146E750AED42}"/>
    <dgm:cxn modelId="{3E5EB092-8842-431B-8950-63549A99E474}" type="presOf" srcId="{2F5C6B8B-9174-4F52-B265-0C63AEC2DA43}" destId="{01BA721D-6695-47C2-A1EB-CEA341BCA3A4}" srcOrd="0" destOrd="0" presId="urn:microsoft.com/office/officeart/2005/8/layout/hierarchy3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0B2BAA6A-E66A-42D9-A106-276F7BB83C15}" srcId="{8F694006-BDCB-4ED3-8112-461AABC43D93}" destId="{22A8FE4D-808D-4614-8E31-9EBAA4FB0337}" srcOrd="3" destOrd="0" parTransId="{903C0D32-71D2-4A8E-9234-11E02E9898DE}" sibTransId="{785F38BF-022F-4D96-85E8-DBF4E391AA04}"/>
    <dgm:cxn modelId="{4293AA31-3E56-417E-B0E5-BEAB01BC8A7D}" type="presOf" srcId="{8F694006-BDCB-4ED3-8112-461AABC43D93}" destId="{2A79F580-492B-4436-88A0-2AD64EDD1A8B}" srcOrd="0" destOrd="0" presId="urn:microsoft.com/office/officeart/2005/8/layout/hierarchy3"/>
    <dgm:cxn modelId="{355CA443-F4DC-4283-9D4F-C445D2EC9716}" type="presOf" srcId="{B5802E37-217D-4978-966B-6B3999E76C55}" destId="{9E8C7F28-B14C-4B33-941C-255B5BFAC6C0}" srcOrd="0" destOrd="0" presId="urn:microsoft.com/office/officeart/2005/8/layout/hierarchy3"/>
    <dgm:cxn modelId="{A3F8A26E-001C-4A5D-8BEB-E38A98D4C4C2}" type="presOf" srcId="{F28ADC32-3413-48F6-81F9-76046BA2DC5E}" destId="{376E5819-7A6A-4781-B03F-E5859AFCAB33}" srcOrd="0" destOrd="0" presId="urn:microsoft.com/office/officeart/2005/8/layout/hierarchy3"/>
    <dgm:cxn modelId="{38A88880-CC6D-4991-919C-0491A68F5632}" type="presOf" srcId="{5F133ECF-DC48-4BC8-BDFF-0033D0EF6143}" destId="{76311E1C-9563-4951-AD85-5959A70EB1AD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FEEA7175-BAA5-4A67-9962-124A0BA44A8F}" type="presOf" srcId="{903C0D32-71D2-4A8E-9234-11E02E9898DE}" destId="{E18E2A29-5A10-410E-82C8-A4910816F785}" srcOrd="0" destOrd="0" presId="urn:microsoft.com/office/officeart/2005/8/layout/hierarchy3"/>
    <dgm:cxn modelId="{21A236EF-1FEB-434A-9417-9910032AFFD5}" type="presParOf" srcId="{0B70256D-4BA4-4A53-93F2-B5299F09F6AD}" destId="{13D894FF-4BAF-4438-8932-88DD745D9E37}" srcOrd="0" destOrd="0" presId="urn:microsoft.com/office/officeart/2005/8/layout/hierarchy3"/>
    <dgm:cxn modelId="{F6F3A73D-6DDE-4838-A844-3323662DD25A}" type="presParOf" srcId="{13D894FF-4BAF-4438-8932-88DD745D9E37}" destId="{5ACE0E50-7C12-4FED-9F33-0C406D32C804}" srcOrd="0" destOrd="0" presId="urn:microsoft.com/office/officeart/2005/8/layout/hierarchy3"/>
    <dgm:cxn modelId="{FD045145-72C3-4F60-A353-52B30AFB907A}" type="presParOf" srcId="{5ACE0E50-7C12-4FED-9F33-0C406D32C804}" destId="{2A79F580-492B-4436-88A0-2AD64EDD1A8B}" srcOrd="0" destOrd="0" presId="urn:microsoft.com/office/officeart/2005/8/layout/hierarchy3"/>
    <dgm:cxn modelId="{2ECB891E-0DE4-446A-BB75-E89DE32E8B2E}" type="presParOf" srcId="{5ACE0E50-7C12-4FED-9F33-0C406D32C804}" destId="{46B1FF07-2FBA-48C5-8A36-C9E8EEF84774}" srcOrd="1" destOrd="0" presId="urn:microsoft.com/office/officeart/2005/8/layout/hierarchy3"/>
    <dgm:cxn modelId="{9D58B735-E4F1-4553-8915-94221CD8EB58}" type="presParOf" srcId="{13D894FF-4BAF-4438-8932-88DD745D9E37}" destId="{32E795E2-37EF-4DD2-AACD-F9E3C20D195F}" srcOrd="1" destOrd="0" presId="urn:microsoft.com/office/officeart/2005/8/layout/hierarchy3"/>
    <dgm:cxn modelId="{D2005BF7-B759-421D-8CF4-D955D4FF8B64}" type="presParOf" srcId="{32E795E2-37EF-4DD2-AACD-F9E3C20D195F}" destId="{DC9F5C91-7CB7-4291-A00D-C7385210C388}" srcOrd="0" destOrd="0" presId="urn:microsoft.com/office/officeart/2005/8/layout/hierarchy3"/>
    <dgm:cxn modelId="{D007F418-C92C-4091-A502-515BDABB7E5F}" type="presParOf" srcId="{32E795E2-37EF-4DD2-AACD-F9E3C20D195F}" destId="{376E5819-7A6A-4781-B03F-E5859AFCAB33}" srcOrd="1" destOrd="0" presId="urn:microsoft.com/office/officeart/2005/8/layout/hierarchy3"/>
    <dgm:cxn modelId="{6DA2820C-56E1-4B58-B233-F5887066848F}" type="presParOf" srcId="{32E795E2-37EF-4DD2-AACD-F9E3C20D195F}" destId="{B7492B5A-7E1F-456A-B7C7-AC94B3C591E1}" srcOrd="2" destOrd="0" presId="urn:microsoft.com/office/officeart/2005/8/layout/hierarchy3"/>
    <dgm:cxn modelId="{3F49332E-64BD-46E7-AF0B-D2943965F762}" type="presParOf" srcId="{32E795E2-37EF-4DD2-AACD-F9E3C20D195F}" destId="{0667DEE5-00E6-4C01-AE12-2907DDE8ACC4}" srcOrd="3" destOrd="0" presId="urn:microsoft.com/office/officeart/2005/8/layout/hierarchy3"/>
    <dgm:cxn modelId="{9992024E-801F-4D69-9DD6-A8A93D93FF5D}" type="presParOf" srcId="{32E795E2-37EF-4DD2-AACD-F9E3C20D195F}" destId="{BAE018DE-9057-4BE6-83EB-DEBC1E71524F}" srcOrd="4" destOrd="0" presId="urn:microsoft.com/office/officeart/2005/8/layout/hierarchy3"/>
    <dgm:cxn modelId="{EB6BC8B4-22C7-4148-9985-549916CAC159}" type="presParOf" srcId="{32E795E2-37EF-4DD2-AACD-F9E3C20D195F}" destId="{76311E1C-9563-4951-AD85-5959A70EB1AD}" srcOrd="5" destOrd="0" presId="urn:microsoft.com/office/officeart/2005/8/layout/hierarchy3"/>
    <dgm:cxn modelId="{00E824BC-8360-4151-91F0-3FD0FEFA1A71}" type="presParOf" srcId="{32E795E2-37EF-4DD2-AACD-F9E3C20D195F}" destId="{E18E2A29-5A10-410E-82C8-A4910816F785}" srcOrd="6" destOrd="0" presId="urn:microsoft.com/office/officeart/2005/8/layout/hierarchy3"/>
    <dgm:cxn modelId="{6201855B-FE9C-4B2B-B951-CB50981685A0}" type="presParOf" srcId="{32E795E2-37EF-4DD2-AACD-F9E3C20D195F}" destId="{881DA553-5DCF-42C0-8206-043CF98895E7}" srcOrd="7" destOrd="0" presId="urn:microsoft.com/office/officeart/2005/8/layout/hierarchy3"/>
    <dgm:cxn modelId="{7527270A-696C-41C9-AC16-6E55BD19402F}" type="presParOf" srcId="{32E795E2-37EF-4DD2-AACD-F9E3C20D195F}" destId="{4660CBC8-102C-4EA7-A704-5F3B25F21AF6}" srcOrd="8" destOrd="0" presId="urn:microsoft.com/office/officeart/2005/8/layout/hierarchy3"/>
    <dgm:cxn modelId="{553F1E3A-C8A4-4482-ACFC-6CF7AD504A38}" type="presParOf" srcId="{32E795E2-37EF-4DD2-AACD-F9E3C20D195F}" destId="{01BA721D-6695-47C2-A1EB-CEA341BCA3A4}" srcOrd="9" destOrd="0" presId="urn:microsoft.com/office/officeart/2005/8/layout/hierarchy3"/>
    <dgm:cxn modelId="{C736344D-AED6-4AC1-A417-01FF6FC24677}" type="presParOf" srcId="{32E795E2-37EF-4DD2-AACD-F9E3C20D195F}" destId="{9E8C7F28-B14C-4B33-941C-255B5BFAC6C0}" srcOrd="10" destOrd="0" presId="urn:microsoft.com/office/officeart/2005/8/layout/hierarchy3"/>
    <dgm:cxn modelId="{65CF89E8-AE7D-42BC-AA8B-217FE4A55012}" type="presParOf" srcId="{32E795E2-37EF-4DD2-AACD-F9E3C20D195F}" destId="{CD6E86AE-1DEB-44D2-9A51-026F9794DC1D}" srcOrd="11" destOrd="0" presId="urn:microsoft.com/office/officeart/2005/8/layout/hierarchy3"/>
  </dgm:cxnLst>
  <dgm:bg>
    <a:solidFill>
      <a:srgbClr val="FFFFBD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43FFB-7AEB-4DC8-9D70-0379DAEC20BD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/>
      <dgm:spPr>
        <a:solidFill>
          <a:srgbClr val="72A2DC"/>
        </a:solidFill>
      </dgm:spPr>
      <dgm:t>
        <a:bodyPr/>
        <a:lstStyle/>
        <a:p>
          <a:r>
            <a:rPr lang="ru-RU" sz="1300" dirty="0" smtClean="0">
              <a:solidFill>
                <a:schemeClr val="bg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bg1"/>
              </a:solidFill>
              <a:latin typeface="Arial Narrow" panose="020B0606020202030204" pitchFamily="34" charset="0"/>
            </a:rPr>
            <a:t>4-х муниципальных программ на 2014 – 2020 годы:</a:t>
          </a:r>
          <a:endParaRPr lang="ru-RU" sz="1300" b="1" i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19050"/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/>
      <dgm:spPr>
        <a:ln w="28575">
          <a:solidFill>
            <a:srgbClr val="558ED5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200" b="0" i="0" dirty="0" smtClean="0">
              <a:latin typeface="Arial Narrow" panose="020B0606020202030204" pitchFamily="34" charset="0"/>
            </a:rPr>
            <a:t>- поддержка общественной инициативы и развитие территорий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/>
      <dgm:spPr>
        <a:ln w="285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о</a:t>
          </a:r>
          <a:r>
            <a:rPr lang="ru-RU" sz="1200" dirty="0" smtClean="0">
              <a:latin typeface="Arial Narrow" panose="020B0606020202030204" pitchFamily="34" charset="0"/>
            </a:rPr>
            <a:t>рганизация и проведение занятий физкультурно-спортивной направленности; - обеспечение доступа к открытым и закрытым спортивным объектам для свободного пользования;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D87508A3-A01D-467F-8927-038A1D24690C}" type="parTrans" cxnId="{992B32AE-F9CE-48BD-8330-D4C91B93F61D}">
      <dgm:prSet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  <dgm:t>
        <a:bodyPr/>
        <a:lstStyle/>
        <a:p>
          <a:endParaRPr lang="ru-RU"/>
        </a:p>
      </dgm:t>
    </dgm:pt>
    <dgm:pt modelId="{5ACE0E50-7C12-4FED-9F33-0C406D32C804}" type="pres">
      <dgm:prSet presAssocID="{8F694006-BDCB-4ED3-8112-461AABC43D93}" presName="rootComposite" presStyleCnt="0"/>
      <dgm:spPr/>
      <dgm:t>
        <a:bodyPr/>
        <a:lstStyle/>
        <a:p>
          <a:endParaRPr lang="ru-RU"/>
        </a:p>
      </dgm:t>
    </dgm:pt>
    <dgm:pt modelId="{2A79F580-492B-4436-88A0-2AD64EDD1A8B}" type="pres">
      <dgm:prSet presAssocID="{8F694006-BDCB-4ED3-8112-461AABC43D93}" presName="rootText" presStyleLbl="node1" presStyleIdx="0" presStyleCnt="1" custScaleX="512521" custScaleY="243667" custLinFactY="-16664" custLinFactNeighborX="22347" custLinFactNeighborY="-100000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  <dgm:t>
        <a:bodyPr/>
        <a:lstStyle/>
        <a:p>
          <a:endParaRPr lang="ru-RU"/>
        </a:p>
      </dgm:t>
    </dgm:pt>
    <dgm:pt modelId="{DC9F5C91-7CB7-4291-A00D-C7385210C388}" type="pres">
      <dgm:prSet presAssocID="{D87508A3-A01D-467F-8927-038A1D2469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4" custScaleX="557719" custScaleY="335953" custLinFactNeighborX="-21073" custLinFactNeighborY="-5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4" custScaleX="555596" custScaleY="114716" custLinFactNeighborX="-20237" custLinFactNeighborY="-37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4" custScaleX="558057" custScaleY="155685" custLinFactNeighborX="-24013" custLinFactNeighborY="-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3" presStyleCnt="4" custScaleX="556738" custScaleY="172074" custLinFactNeighborX="-21701" custLinFactNeighborY="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B644AF-F2E0-49CA-9A6C-1460480706C1}" type="presOf" srcId="{8F694006-BDCB-4ED3-8112-461AABC43D93}" destId="{2A79F580-492B-4436-88A0-2AD64EDD1A8B}" srcOrd="0" destOrd="0" presId="urn:microsoft.com/office/officeart/2005/8/layout/hierarchy3"/>
    <dgm:cxn modelId="{6495CDE4-92A1-4C64-A196-7570B09A984F}" type="presOf" srcId="{F28ADC32-3413-48F6-81F9-76046BA2DC5E}" destId="{376E5819-7A6A-4781-B03F-E5859AFCAB33}" srcOrd="0" destOrd="0" presId="urn:microsoft.com/office/officeart/2005/8/layout/hierarchy3"/>
    <dgm:cxn modelId="{DAFE3598-7CD6-453D-8470-43851AC87AA6}" type="presOf" srcId="{DA6B3BD5-EC30-4DD5-83CC-8FA13F22CE96}" destId="{4660CBC8-102C-4EA7-A704-5F3B25F21AF6}" srcOrd="0" destOrd="0" presId="urn:microsoft.com/office/officeart/2005/8/layout/hierarchy3"/>
    <dgm:cxn modelId="{C140D480-E375-4781-BFF1-406318FD2DC0}" type="presOf" srcId="{D66305CA-7D76-461D-834A-E8D51AC221A5}" destId="{B7492B5A-7E1F-456A-B7C7-AC94B3C591E1}" srcOrd="0" destOrd="0" presId="urn:microsoft.com/office/officeart/2005/8/layout/hierarchy3"/>
    <dgm:cxn modelId="{5DD30B69-3909-481B-91EA-2AABE0F6C308}" type="presOf" srcId="{4F2FC515-4B3A-41A9-8877-F7A7FDA24A43}" destId="{0B70256D-4BA4-4A53-93F2-B5299F09F6AD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5CE87DC7-CDE5-49EC-BCCE-1EF9F63CB2ED}" type="presOf" srcId="{74BE10FE-462E-4EB4-8C4B-E790243622BA}" destId="{0667DEE5-00E6-4C01-AE12-2907DDE8ACC4}" srcOrd="0" destOrd="0" presId="urn:microsoft.com/office/officeart/2005/8/layout/hierarchy3"/>
    <dgm:cxn modelId="{D120C842-6B26-49F1-85F7-6456997DB262}" type="presOf" srcId="{D0F12A88-CBF3-42BB-BC94-5E56C18CF810}" destId="{BAE018DE-9057-4BE6-83EB-DEBC1E71524F}" srcOrd="0" destOrd="0" presId="urn:microsoft.com/office/officeart/2005/8/layout/hierarchy3"/>
    <dgm:cxn modelId="{15A1E2A4-F68A-4DC3-8AF0-E0A342649011}" type="presOf" srcId="{D87508A3-A01D-467F-8927-038A1D24690C}" destId="{DC9F5C91-7CB7-4291-A00D-C7385210C388}" srcOrd="0" destOrd="0" presId="urn:microsoft.com/office/officeart/2005/8/layout/hierarchy3"/>
    <dgm:cxn modelId="{7D0E2687-2B3B-44F2-949A-32FA7074447D}" srcId="{8F694006-BDCB-4ED3-8112-461AABC43D93}" destId="{2F5C6B8B-9174-4F52-B265-0C63AEC2DA43}" srcOrd="3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7ECE8708-ECAB-43D3-8C16-152FB22C1BF1}" type="presOf" srcId="{2F5C6B8B-9174-4F52-B265-0C63AEC2DA43}" destId="{01BA721D-6695-47C2-A1EB-CEA341BCA3A4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B04EDC73-6590-4240-BA97-3D69C4F41149}" type="presOf" srcId="{5F133ECF-DC48-4BC8-BDFF-0033D0EF6143}" destId="{76311E1C-9563-4951-AD85-5959A70EB1AD}" srcOrd="0" destOrd="0" presId="urn:microsoft.com/office/officeart/2005/8/layout/hierarchy3"/>
    <dgm:cxn modelId="{AF962E4A-21B3-4992-8609-18B2D0A32DA4}" type="presOf" srcId="{8F694006-BDCB-4ED3-8112-461AABC43D93}" destId="{46B1FF07-2FBA-48C5-8A36-C9E8EEF84774}" srcOrd="1" destOrd="0" presId="urn:microsoft.com/office/officeart/2005/8/layout/hierarchy3"/>
    <dgm:cxn modelId="{020DDD12-A8D5-4D42-81D3-79597502C7EF}" type="presParOf" srcId="{0B70256D-4BA4-4A53-93F2-B5299F09F6AD}" destId="{13D894FF-4BAF-4438-8932-88DD745D9E37}" srcOrd="0" destOrd="0" presId="urn:microsoft.com/office/officeart/2005/8/layout/hierarchy3"/>
    <dgm:cxn modelId="{E5997391-0043-480C-9121-92B116B88DC5}" type="presParOf" srcId="{13D894FF-4BAF-4438-8932-88DD745D9E37}" destId="{5ACE0E50-7C12-4FED-9F33-0C406D32C804}" srcOrd="0" destOrd="0" presId="urn:microsoft.com/office/officeart/2005/8/layout/hierarchy3"/>
    <dgm:cxn modelId="{BC0C59FA-B8FC-4CC3-99AA-ED7D7479A581}" type="presParOf" srcId="{5ACE0E50-7C12-4FED-9F33-0C406D32C804}" destId="{2A79F580-492B-4436-88A0-2AD64EDD1A8B}" srcOrd="0" destOrd="0" presId="urn:microsoft.com/office/officeart/2005/8/layout/hierarchy3"/>
    <dgm:cxn modelId="{EB9424FA-50AB-4000-914D-406AAE525C7F}" type="presParOf" srcId="{5ACE0E50-7C12-4FED-9F33-0C406D32C804}" destId="{46B1FF07-2FBA-48C5-8A36-C9E8EEF84774}" srcOrd="1" destOrd="0" presId="urn:microsoft.com/office/officeart/2005/8/layout/hierarchy3"/>
    <dgm:cxn modelId="{CF6481DE-3CEA-4902-A5DF-3654EAB7D44E}" type="presParOf" srcId="{13D894FF-4BAF-4438-8932-88DD745D9E37}" destId="{32E795E2-37EF-4DD2-AACD-F9E3C20D195F}" srcOrd="1" destOrd="0" presId="urn:microsoft.com/office/officeart/2005/8/layout/hierarchy3"/>
    <dgm:cxn modelId="{5A221528-129A-41AD-857E-9D02F99C5801}" type="presParOf" srcId="{32E795E2-37EF-4DD2-AACD-F9E3C20D195F}" destId="{DC9F5C91-7CB7-4291-A00D-C7385210C388}" srcOrd="0" destOrd="0" presId="urn:microsoft.com/office/officeart/2005/8/layout/hierarchy3"/>
    <dgm:cxn modelId="{888EB033-D2DD-4A74-B707-E73437C24262}" type="presParOf" srcId="{32E795E2-37EF-4DD2-AACD-F9E3C20D195F}" destId="{376E5819-7A6A-4781-B03F-E5859AFCAB33}" srcOrd="1" destOrd="0" presId="urn:microsoft.com/office/officeart/2005/8/layout/hierarchy3"/>
    <dgm:cxn modelId="{FBABC498-7CFB-44D0-B427-9071C7B58A55}" type="presParOf" srcId="{32E795E2-37EF-4DD2-AACD-F9E3C20D195F}" destId="{B7492B5A-7E1F-456A-B7C7-AC94B3C591E1}" srcOrd="2" destOrd="0" presId="urn:microsoft.com/office/officeart/2005/8/layout/hierarchy3"/>
    <dgm:cxn modelId="{1020F386-4AF6-41C3-ACFD-DF4A4272285B}" type="presParOf" srcId="{32E795E2-37EF-4DD2-AACD-F9E3C20D195F}" destId="{0667DEE5-00E6-4C01-AE12-2907DDE8ACC4}" srcOrd="3" destOrd="0" presId="urn:microsoft.com/office/officeart/2005/8/layout/hierarchy3"/>
    <dgm:cxn modelId="{1AAD66B0-113C-4417-A032-5CD11AD9D783}" type="presParOf" srcId="{32E795E2-37EF-4DD2-AACD-F9E3C20D195F}" destId="{BAE018DE-9057-4BE6-83EB-DEBC1E71524F}" srcOrd="4" destOrd="0" presId="urn:microsoft.com/office/officeart/2005/8/layout/hierarchy3"/>
    <dgm:cxn modelId="{82278451-4A4D-47E9-9120-D4B5AE070AE9}" type="presParOf" srcId="{32E795E2-37EF-4DD2-AACD-F9E3C20D195F}" destId="{76311E1C-9563-4951-AD85-5959A70EB1AD}" srcOrd="5" destOrd="0" presId="urn:microsoft.com/office/officeart/2005/8/layout/hierarchy3"/>
    <dgm:cxn modelId="{D272C3B1-A835-4833-B69E-D5B5F7F15046}" type="presParOf" srcId="{32E795E2-37EF-4DD2-AACD-F9E3C20D195F}" destId="{4660CBC8-102C-4EA7-A704-5F3B25F21AF6}" srcOrd="6" destOrd="0" presId="urn:microsoft.com/office/officeart/2005/8/layout/hierarchy3"/>
    <dgm:cxn modelId="{C1B94583-5CDD-478E-B0F4-1404136B6CCA}" type="presParOf" srcId="{32E795E2-37EF-4DD2-AACD-F9E3C20D195F}" destId="{01BA721D-6695-47C2-A1EB-CEA341BCA3A4}" srcOrd="7" destOrd="0" presId="urn:microsoft.com/office/officeart/2005/8/layout/hierarchy3"/>
  </dgm:cxnLst>
  <dgm:bg>
    <a:solidFill>
      <a:srgbClr val="FFFFBD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olidFill>
          <a:srgbClr val="C00000"/>
        </a:solid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DD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solidFill>
          <a:srgbClr val="6297D8"/>
        </a:solid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DD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solidFill>
          <a:srgbClr val="88A945"/>
        </a:solidFill>
        <a:ln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DD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olidFill>
          <a:srgbClr val="88A945"/>
        </a:solidFill>
        <a:scene3d>
          <a:camera prst="orthographicFront"/>
          <a:lightRig rig="flat" dir="t"/>
        </a:scene3d>
        <a:sp3d prstMaterial="dkEdge">
          <a:bevelT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>
        <a:ln>
          <a:solidFill>
            <a:schemeClr val="tx1"/>
          </a:solidFill>
        </a:ln>
        <a:scene3d>
          <a:camera prst="orthographicFront"/>
          <a:lightRig rig="flat" dir="t"/>
        </a:scene3d>
        <a:sp3d z="-80000" prstMaterial="plastic">
          <a:bevelB w="25400" h="25400" prst="angle"/>
        </a:sp3d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olidFill>
          <a:srgbClr val="C0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>
        <a:solidFill>
          <a:srgbClr val="6297D8"/>
        </a:solidFill>
        <a:ln>
          <a:solidFill>
            <a:schemeClr val="tx1"/>
          </a:solidFill>
        </a:ln>
        <a:scene3d>
          <a:camera prst="orthographicFront"/>
          <a:lightRig rig="flat" dir="t"/>
        </a:scene3d>
        <a:sp3d z="-80000" prstMaterial="plastic">
          <a:bevelB w="25400" h="25400" prst="angle"/>
        </a:sp3d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olidFill>
          <a:srgbClr val="6297D8"/>
        </a:solidFill>
        <a:scene3d>
          <a:camera prst="orthographicFront"/>
          <a:lightRig rig="flat" dir="t"/>
        </a:scene3d>
        <a:sp3d prstMaterial="dkEdge">
          <a:bevelT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>
    <a:solidFill>
      <a:srgbClr val="FFFFDD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42875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AF76D0-F453-4A35-BF7F-734539FCCE2A}" type="presOf" srcId="{2C971819-3A7E-44D6-A607-E41E2CC546CA}" destId="{2A42BF92-E0CA-4C74-94D9-9AE3F4260038}" srcOrd="0" destOrd="0" presId="urn:microsoft.com/office/officeart/2008/layout/RadialCluster"/>
    <dgm:cxn modelId="{AE961DD4-C172-42E1-98FA-EC3879CBE94A}" type="presOf" srcId="{51B0975B-EA65-4A15-BAF2-DB307B86BC96}" destId="{341F0CCF-4C81-46C6-BAD1-DDC17631079D}" srcOrd="0" destOrd="0" presId="urn:microsoft.com/office/officeart/2008/layout/RadialCluster"/>
    <dgm:cxn modelId="{49B8A50E-C671-4CCA-94C9-762C230B28BE}" type="presOf" srcId="{B48DC76A-8C89-4A47-A084-03205D8C4A2A}" destId="{A1F9C609-4FDF-427E-A3A7-017CF8E0D1F8}" srcOrd="0" destOrd="0" presId="urn:microsoft.com/office/officeart/2008/layout/RadialCluster"/>
    <dgm:cxn modelId="{9E3C2C2D-F444-4583-BDCA-D65E00092E33}" type="presOf" srcId="{30BF6DE8-1E0A-4F3F-9C5D-54B1D0FEA649}" destId="{BF1427F8-47F7-429E-8B9A-D7AD3446727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F12F9E5A-6AFA-4C21-A6DC-ED2C984316A5}" type="presOf" srcId="{9D6328B3-3D5F-410C-9275-2F3B736C0074}" destId="{0999DAA6-78E7-4C62-AD9F-BB89E1F317A5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F638BC24-D947-45A3-A09A-2207DE01867E}" type="presOf" srcId="{BF147029-5588-4C67-A975-3EDDF959302B}" destId="{A7E70BED-E9F9-4186-91D6-4C4AD5C34513}" srcOrd="0" destOrd="0" presId="urn:microsoft.com/office/officeart/2008/layout/RadialCluster"/>
    <dgm:cxn modelId="{8E142757-8651-4A08-8AFD-BE318F3366D4}" type="presOf" srcId="{FB48CFB2-2144-464F-99B0-7B4517BBF385}" destId="{55E128A9-086C-4AB0-9BB3-7B78F9CA19C8}" srcOrd="0" destOrd="0" presId="urn:microsoft.com/office/officeart/2008/layout/RadialCluster"/>
    <dgm:cxn modelId="{118688C9-4C1C-473B-8F2A-51CC2C106F7B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45279739-AF95-4FD1-AF65-640C43D63660}" type="presParOf" srcId="{8B244CFF-22F3-49C3-BAD4-562F5B34DCEA}" destId="{767A95D3-4209-465C-93E1-7443651645A0}" srcOrd="0" destOrd="0" presId="urn:microsoft.com/office/officeart/2008/layout/RadialCluster"/>
    <dgm:cxn modelId="{C1CF6BFB-8338-45F4-B681-D16F4368FF07}" type="presParOf" srcId="{767A95D3-4209-465C-93E1-7443651645A0}" destId="{55E128A9-086C-4AB0-9BB3-7B78F9CA19C8}" srcOrd="0" destOrd="0" presId="urn:microsoft.com/office/officeart/2008/layout/RadialCluster"/>
    <dgm:cxn modelId="{C2AD9E20-59EC-47EC-9D6E-41252BA4093E}" type="presParOf" srcId="{767A95D3-4209-465C-93E1-7443651645A0}" destId="{2A42BF92-E0CA-4C74-94D9-9AE3F4260038}" srcOrd="1" destOrd="0" presId="urn:microsoft.com/office/officeart/2008/layout/RadialCluster"/>
    <dgm:cxn modelId="{23CD0BE2-9A76-4F0A-BD76-674015F285AE}" type="presParOf" srcId="{767A95D3-4209-465C-93E1-7443651645A0}" destId="{A7E70BED-E9F9-4186-91D6-4C4AD5C34513}" srcOrd="2" destOrd="0" presId="urn:microsoft.com/office/officeart/2008/layout/RadialCluster"/>
    <dgm:cxn modelId="{6E4CC283-7874-40A4-95B6-E0A5F3A006B8}" type="presParOf" srcId="{767A95D3-4209-465C-93E1-7443651645A0}" destId="{0999DAA6-78E7-4C62-AD9F-BB89E1F317A5}" srcOrd="3" destOrd="0" presId="urn:microsoft.com/office/officeart/2008/layout/RadialCluster"/>
    <dgm:cxn modelId="{BD127F62-C5A4-403F-9C69-7098B4456BB2}" type="presParOf" srcId="{767A95D3-4209-465C-93E1-7443651645A0}" destId="{A1F9C609-4FDF-427E-A3A7-017CF8E0D1F8}" srcOrd="4" destOrd="0" presId="urn:microsoft.com/office/officeart/2008/layout/RadialCluster"/>
    <dgm:cxn modelId="{1E7DD808-3838-45EF-A0DC-34E1F37B344D}" type="presParOf" srcId="{767A95D3-4209-465C-93E1-7443651645A0}" destId="{BF1427F8-47F7-429E-8B9A-D7AD3446727D}" srcOrd="5" destOrd="0" presId="urn:microsoft.com/office/officeart/2008/layout/RadialCluster"/>
    <dgm:cxn modelId="{1C9E2202-CA4D-47FD-B9A6-59583DDCEAC8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3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3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4A596AF6-F899-4C0C-9AC1-32ACDEB272C6}" type="presParOf" srcId="{8B82EA68-B59A-424E-9756-C221A13DB47F}" destId="{553B84E4-4A31-43DB-B3BF-8E8EF2B79F2D}" srcOrd="21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 Narrow" panose="020B0606020202030204" pitchFamily="34" charset="0"/>
            </a:rPr>
            <a:t>85,0 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 Narrow" panose="020B0606020202030204" pitchFamily="34" charset="0"/>
            </a:rPr>
            <a:t>7 468,6 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smtClean="0">
              <a:ln/>
              <a:effectLst/>
              <a:latin typeface="Arial Narrow" panose="020B0606020202030204" pitchFamily="34" charset="0"/>
            </a:rPr>
            <a:t>7 383,7 </a:t>
          </a: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75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199642" custLinFactY="384475" custLinFactNeighborX="-20000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42254" y="-52176"/>
          <a:ext cx="1565346" cy="157429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18668" y="24238"/>
        <a:ext cx="1412518" cy="1421466"/>
      </dsp:txXfrm>
    </dsp:sp>
    <dsp:sp modelId="{43434E4B-C4FB-4DAC-9533-71DBE9279538}">
      <dsp:nvSpPr>
        <dsp:cNvPr id="0" name=""/>
        <dsp:cNvSpPr/>
      </dsp:nvSpPr>
      <dsp:spPr>
        <a:xfrm>
          <a:off x="3039240" y="75006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724713" y="101808"/>
              </a:moveTo>
              <a:arcTo wR="2419125" hR="2419125" stAng="15199111" swAng="25200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53351" y="795181"/>
          <a:ext cx="1590479" cy="1197092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11788" y="853618"/>
        <a:ext cx="1473605" cy="1080218"/>
      </dsp:txXfrm>
    </dsp:sp>
    <dsp:sp modelId="{F93ECD45-54D8-465B-A0C2-914295F3C5BD}">
      <dsp:nvSpPr>
        <dsp:cNvPr id="0" name=""/>
        <dsp:cNvSpPr/>
      </dsp:nvSpPr>
      <dsp:spPr>
        <a:xfrm>
          <a:off x="1775758" y="1053769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372996" y="992745"/>
              </a:moveTo>
              <a:arcTo wR="2419125" hR="2419125" stAng="19432170" swAng="28969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576898" y="2274503"/>
          <a:ext cx="1590479" cy="123931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37396" y="2335001"/>
        <a:ext cx="1469483" cy="1118318"/>
      </dsp:txXfrm>
    </dsp:sp>
    <dsp:sp modelId="{DA554C6D-A2BD-4B94-802C-6C55DB9F2BF8}">
      <dsp:nvSpPr>
        <dsp:cNvPr id="0" name=""/>
        <dsp:cNvSpPr/>
      </dsp:nvSpPr>
      <dsp:spPr>
        <a:xfrm>
          <a:off x="1486219" y="66522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787790" y="2910651"/>
              </a:moveTo>
              <a:arcTo wR="2419125" hR="2419125" stAng="703390" swAng="26984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78800" y="3820567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45847" y="3887614"/>
        <a:ext cx="1456385" cy="1239371"/>
      </dsp:txXfrm>
    </dsp:sp>
    <dsp:sp modelId="{2C814299-90FC-466A-8C27-58BBE7C3AD9B}">
      <dsp:nvSpPr>
        <dsp:cNvPr id="0" name=""/>
        <dsp:cNvSpPr/>
      </dsp:nvSpPr>
      <dsp:spPr>
        <a:xfrm>
          <a:off x="2472630" y="25575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454453" y="4837993"/>
              </a:moveTo>
              <a:arcTo wR="2419125" hR="2419125" stAng="5349795" swAng="220727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29691" y="4632478"/>
          <a:ext cx="1590479" cy="1164182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86522" y="4689309"/>
        <a:ext cx="1476817" cy="1050520"/>
      </dsp:txXfrm>
    </dsp:sp>
    <dsp:sp modelId="{191E1915-7B43-453A-9B3B-8BE365BAB7F0}">
      <dsp:nvSpPr>
        <dsp:cNvPr id="0" name=""/>
        <dsp:cNvSpPr/>
      </dsp:nvSpPr>
      <dsp:spPr>
        <a:xfrm>
          <a:off x="64213" y="31226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3010465" y="4764864"/>
              </a:moveTo>
              <a:arcTo wR="2419125" hR="2419125" stAng="4551063" swAng="24284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61019" y="3817782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28066" y="3884829"/>
        <a:ext cx="1456385" cy="1239371"/>
      </dsp:txXfrm>
    </dsp:sp>
    <dsp:sp modelId="{B61698C4-7017-4D89-87F7-56075D701F9E}">
      <dsp:nvSpPr>
        <dsp:cNvPr id="0" name=""/>
        <dsp:cNvSpPr/>
      </dsp:nvSpPr>
      <dsp:spPr>
        <a:xfrm>
          <a:off x="1521462" y="65637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00579" y="3109425"/>
              </a:moveTo>
              <a:arcTo wR="2419125" hR="2419125" stAng="9805210" swAng="23223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79555" y="2253900"/>
          <a:ext cx="1590479" cy="1300586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43044" y="2317389"/>
        <a:ext cx="1463501" cy="1173608"/>
      </dsp:txXfrm>
    </dsp:sp>
    <dsp:sp modelId="{37B34B6A-4DCE-4DE3-951A-2EF6B41DAEEC}">
      <dsp:nvSpPr>
        <dsp:cNvPr id="0" name=""/>
        <dsp:cNvSpPr/>
      </dsp:nvSpPr>
      <dsp:spPr>
        <a:xfrm>
          <a:off x="1100827" y="1243670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90181" y="959213"/>
              </a:moveTo>
              <a:arcTo wR="2419125" hR="2419125" stAng="13027205" swAng="27043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9" y="828561"/>
          <a:ext cx="1589159" cy="1180448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53764" y="886186"/>
        <a:ext cx="1473909" cy="1065198"/>
      </dsp:txXfrm>
    </dsp:sp>
    <dsp:sp modelId="{6B2E63ED-B4B9-4312-8B34-C6298E61E31E}">
      <dsp:nvSpPr>
        <dsp:cNvPr id="0" name=""/>
        <dsp:cNvSpPr/>
      </dsp:nvSpPr>
      <dsp:spPr>
        <a:xfrm>
          <a:off x="103387" y="81633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738110" y="21122"/>
              </a:moveTo>
              <a:arcTo wR="2419125" hR="2419125" stAng="16654623" swAng="327145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0D7-31C2-42EA-BB4C-DEF180C2638D}">
      <dsp:nvSpPr>
        <dsp:cNvPr id="0" name=""/>
        <dsp:cNvSpPr/>
      </dsp:nvSpPr>
      <dsp:spPr>
        <a:xfrm rot="5400000">
          <a:off x="-252961" y="260727"/>
          <a:ext cx="1648454" cy="1153918"/>
        </a:xfrm>
        <a:prstGeom prst="chevron">
          <a:avLst/>
        </a:prstGeom>
        <a:solidFill>
          <a:srgbClr val="88A945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590418"/>
        <a:ext cx="1153918" cy="494536"/>
      </dsp:txXfrm>
    </dsp:sp>
    <dsp:sp modelId="{3CE3794C-583D-49EB-B0F4-0FF5349DB8CB}">
      <dsp:nvSpPr>
        <dsp:cNvPr id="0" name=""/>
        <dsp:cNvSpPr/>
      </dsp:nvSpPr>
      <dsp:spPr>
        <a:xfrm rot="5400000">
          <a:off x="2279598" y="-1117913"/>
          <a:ext cx="1071495" cy="3334241"/>
        </a:xfrm>
        <a:prstGeom prst="round2SameRect">
          <a:avLst/>
        </a:prstGeom>
        <a:solidFill>
          <a:srgbClr val="FFFFDD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225" y="65766"/>
        <a:ext cx="3281935" cy="966883"/>
      </dsp:txXfrm>
    </dsp:sp>
    <dsp:sp modelId="{50440816-1297-4B11-998C-952D8F66690F}">
      <dsp:nvSpPr>
        <dsp:cNvPr id="0" name=""/>
        <dsp:cNvSpPr/>
      </dsp:nvSpPr>
      <dsp:spPr>
        <a:xfrm rot="5400000">
          <a:off x="-252961" y="1755417"/>
          <a:ext cx="1648454" cy="1153918"/>
        </a:xfrm>
        <a:prstGeom prst="chevron">
          <a:avLst/>
        </a:prstGeom>
        <a:solidFill>
          <a:srgbClr val="C000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2085108"/>
        <a:ext cx="1153918" cy="494536"/>
      </dsp:txXfrm>
    </dsp:sp>
    <dsp:sp modelId="{5944F2BA-1CEC-49B4-BFA1-637D5130134C}">
      <dsp:nvSpPr>
        <dsp:cNvPr id="0" name=""/>
        <dsp:cNvSpPr/>
      </dsp:nvSpPr>
      <dsp:spPr>
        <a:xfrm rot="5400000">
          <a:off x="2244699" y="397181"/>
          <a:ext cx="1141292" cy="3293430"/>
        </a:xfrm>
        <a:prstGeom prst="round2SameRect">
          <a:avLst/>
        </a:prstGeom>
        <a:solidFill>
          <a:srgbClr val="FFFFDD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8631" y="1528963"/>
        <a:ext cx="3237717" cy="1029866"/>
      </dsp:txXfrm>
    </dsp:sp>
    <dsp:sp modelId="{5E92A6C3-3BB5-4A4C-9D7B-8A92A09812C5}">
      <dsp:nvSpPr>
        <dsp:cNvPr id="0" name=""/>
        <dsp:cNvSpPr/>
      </dsp:nvSpPr>
      <dsp:spPr>
        <a:xfrm rot="5400000">
          <a:off x="-252961" y="3265874"/>
          <a:ext cx="1648454" cy="1153918"/>
        </a:xfrm>
        <a:prstGeom prst="chevron">
          <a:avLst/>
        </a:prstGeom>
        <a:solidFill>
          <a:srgbClr val="6297D8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3595565"/>
        <a:ext cx="1153918" cy="494536"/>
      </dsp:txXfrm>
    </dsp:sp>
    <dsp:sp modelId="{5F940DFC-CC3C-446E-82E7-038E697B21A6}">
      <dsp:nvSpPr>
        <dsp:cNvPr id="0" name=""/>
        <dsp:cNvSpPr/>
      </dsp:nvSpPr>
      <dsp:spPr>
        <a:xfrm rot="5400000">
          <a:off x="2228932" y="1910519"/>
          <a:ext cx="1172826" cy="3357014"/>
        </a:xfrm>
        <a:prstGeom prst="round2SameRect">
          <a:avLst/>
        </a:prstGeom>
        <a:solidFill>
          <a:srgbClr val="FFFFDD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6839" y="3059866"/>
        <a:ext cx="3299761" cy="1058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366407" y="0"/>
          <a:ext cx="2651560" cy="1473088"/>
        </a:xfrm>
        <a:prstGeom prst="roundRect">
          <a:avLst>
            <a:gd name="adj" fmla="val 10000"/>
          </a:avLst>
        </a:prstGeom>
        <a:solidFill>
          <a:srgbClr val="88A94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552" y="43145"/>
        <a:ext cx="2565270" cy="1386798"/>
      </dsp:txXfrm>
    </dsp:sp>
    <dsp:sp modelId="{BC2BCF26-80B2-4903-ABF9-72785541179D}">
      <dsp:nvSpPr>
        <dsp:cNvPr id="0" name=""/>
        <dsp:cNvSpPr/>
      </dsp:nvSpPr>
      <dsp:spPr>
        <a:xfrm rot="5400000">
          <a:off x="1415983" y="-40918"/>
          <a:ext cx="552408" cy="3764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62820" y="1565157"/>
        <a:ext cx="2258735" cy="386686"/>
      </dsp:txXfrm>
    </dsp:sp>
    <dsp:sp modelId="{6200D8D2-3854-4D25-BF56-60B5B8D7FAFF}">
      <dsp:nvSpPr>
        <dsp:cNvPr id="0" name=""/>
        <dsp:cNvSpPr/>
      </dsp:nvSpPr>
      <dsp:spPr>
        <a:xfrm>
          <a:off x="366407" y="2209633"/>
          <a:ext cx="2651560" cy="147308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719" y="2425362"/>
        <a:ext cx="1874936" cy="1041630"/>
      </dsp:txXfrm>
    </dsp:sp>
    <dsp:sp modelId="{55650287-F1CB-4840-B39A-F3D26DDAEFE4}">
      <dsp:nvSpPr>
        <dsp:cNvPr id="0" name=""/>
        <dsp:cNvSpPr/>
      </dsp:nvSpPr>
      <dsp:spPr>
        <a:xfrm rot="5400000">
          <a:off x="1415983" y="2127794"/>
          <a:ext cx="552408" cy="3846399"/>
        </a:xfrm>
        <a:prstGeom prst="rightArrow">
          <a:avLst>
            <a:gd name="adj1" fmla="val 60000"/>
            <a:gd name="adj2" fmla="val 50000"/>
          </a:avLst>
        </a:prstGeom>
        <a:solidFill>
          <a:srgbClr val="6297D8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38268" y="3774789"/>
        <a:ext cx="2307839" cy="386686"/>
      </dsp:txXfrm>
    </dsp:sp>
    <dsp:sp modelId="{E8840CDC-23DD-43C5-A607-58D8C1DE46CB}">
      <dsp:nvSpPr>
        <dsp:cNvPr id="0" name=""/>
        <dsp:cNvSpPr/>
      </dsp:nvSpPr>
      <dsp:spPr>
        <a:xfrm>
          <a:off x="366407" y="4419267"/>
          <a:ext cx="2651560" cy="1473088"/>
        </a:xfrm>
        <a:prstGeom prst="roundRect">
          <a:avLst>
            <a:gd name="adj" fmla="val 10000"/>
          </a:avLst>
        </a:prstGeom>
        <a:solidFill>
          <a:srgbClr val="6297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552" y="4462412"/>
        <a:ext cx="2565270" cy="1386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-5" y="89792"/>
          <a:ext cx="8136909" cy="941362"/>
        </a:xfrm>
        <a:prstGeom prst="roundRect">
          <a:avLst/>
        </a:prstGeom>
        <a:solidFill>
          <a:schemeClr val="bg1"/>
        </a:solidFill>
        <a:ln w="142875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49" y="135746"/>
        <a:ext cx="8045001" cy="849454"/>
      </dsp:txXfrm>
    </dsp:sp>
    <dsp:sp modelId="{2A42BF92-E0CA-4C74-94D9-9AE3F4260038}">
      <dsp:nvSpPr>
        <dsp:cNvPr id="0" name=""/>
        <dsp:cNvSpPr/>
      </dsp:nvSpPr>
      <dsp:spPr>
        <a:xfrm rot="7230172">
          <a:off x="711469" y="2791243"/>
          <a:ext cx="4085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5609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93542" y="4551331"/>
          <a:ext cx="2732173" cy="87506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36259" y="4594048"/>
        <a:ext cx="2646739" cy="789629"/>
      </dsp:txXfrm>
    </dsp:sp>
    <dsp:sp modelId="{0999DAA6-78E7-4C62-AD9F-BB89E1F317A5}">
      <dsp:nvSpPr>
        <dsp:cNvPr id="0" name=""/>
        <dsp:cNvSpPr/>
      </dsp:nvSpPr>
      <dsp:spPr>
        <a:xfrm rot="1964308">
          <a:off x="4759345" y="1171364"/>
          <a:ext cx="518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518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20481" y="1311572"/>
          <a:ext cx="3537873" cy="10965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74008" y="1365099"/>
        <a:ext cx="3430819" cy="989459"/>
      </dsp:txXfrm>
    </dsp:sp>
    <dsp:sp modelId="{BF1427F8-47F7-429E-8B9A-D7AD3446727D}">
      <dsp:nvSpPr>
        <dsp:cNvPr id="0" name=""/>
        <dsp:cNvSpPr/>
      </dsp:nvSpPr>
      <dsp:spPr>
        <a:xfrm rot="8588391">
          <a:off x="2345077" y="1396242"/>
          <a:ext cx="12172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23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52974" y="1761330"/>
          <a:ext cx="3270018" cy="10177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02657" y="1811013"/>
        <a:ext cx="3170652" cy="918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72638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73067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04054" y="2304255"/>
        <a:ext cx="1584178" cy="408646"/>
      </dsp:txXfrm>
    </dsp:sp>
    <dsp:sp modelId="{10E0D042-4385-4FD9-9B67-E1D8813ABC3A}">
      <dsp:nvSpPr>
        <dsp:cNvPr id="0" name=""/>
        <dsp:cNvSpPr/>
      </dsp:nvSpPr>
      <dsp:spPr>
        <a:xfrm>
          <a:off x="337343" y="216021"/>
          <a:ext cx="1141338" cy="1053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79,8%</a:t>
          </a:r>
          <a:endParaRPr lang="ru-RU" sz="1600" kern="1200" dirty="0"/>
        </a:p>
      </dsp:txBody>
      <dsp:txXfrm>
        <a:off x="504488" y="370236"/>
        <a:ext cx="807048" cy="744619"/>
      </dsp:txXfrm>
    </dsp:sp>
    <dsp:sp modelId="{07AB60D2-788F-455B-BC6E-6C55558CDF58}">
      <dsp:nvSpPr>
        <dsp:cNvPr id="0" name=""/>
        <dsp:cNvSpPr/>
      </dsp:nvSpPr>
      <dsp:spPr>
        <a:xfrm>
          <a:off x="963530" y="1332508"/>
          <a:ext cx="553028" cy="539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0%</a:t>
          </a:r>
          <a:endParaRPr lang="ru-RU" sz="1600" kern="1200" dirty="0"/>
        </a:p>
      </dsp:txBody>
      <dsp:txXfrm>
        <a:off x="1044519" y="1411545"/>
        <a:ext cx="391050" cy="381626"/>
      </dsp:txXfrm>
    </dsp:sp>
    <dsp:sp modelId="{375B57EC-1CA4-498A-9788-AD2AC5B7FD83}">
      <dsp:nvSpPr>
        <dsp:cNvPr id="0" name=""/>
        <dsp:cNvSpPr/>
      </dsp:nvSpPr>
      <dsp:spPr>
        <a:xfrm>
          <a:off x="1116125" y="216021"/>
          <a:ext cx="1160906" cy="11593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</a:t>
          </a:r>
          <a:endParaRPr lang="ru-RU" sz="1600" kern="1200" dirty="0"/>
        </a:p>
      </dsp:txBody>
      <dsp:txXfrm>
        <a:off x="1286136" y="385801"/>
        <a:ext cx="820884" cy="819772"/>
      </dsp:txXfrm>
    </dsp:sp>
    <dsp:sp modelId="{EF1D967D-573D-4736-AF69-6F095CD3A324}">
      <dsp:nvSpPr>
        <dsp:cNvPr id="0" name=""/>
        <dsp:cNvSpPr/>
      </dsp:nvSpPr>
      <dsp:spPr>
        <a:xfrm>
          <a:off x="109712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90640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91069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76068" y="2484277"/>
          <a:ext cx="1555372" cy="4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76068" y="2484277"/>
        <a:ext cx="1555372" cy="408643"/>
      </dsp:txXfrm>
    </dsp:sp>
    <dsp:sp modelId="{5ED71D64-5576-434B-8A35-3E440323A532}">
      <dsp:nvSpPr>
        <dsp:cNvPr id="0" name=""/>
        <dsp:cNvSpPr/>
      </dsp:nvSpPr>
      <dsp:spPr>
        <a:xfrm>
          <a:off x="757264" y="612072"/>
          <a:ext cx="1123329" cy="1128727"/>
        </a:xfrm>
        <a:prstGeom prst="ellipse">
          <a:avLst/>
        </a:prstGeom>
        <a:noFill/>
        <a:ln w="50800"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0%</a:t>
          </a:r>
          <a:endParaRPr lang="ru-RU" sz="4300" kern="1200" dirty="0"/>
        </a:p>
      </dsp:txBody>
      <dsp:txXfrm>
        <a:off x="921772" y="777370"/>
        <a:ext cx="794313" cy="798131"/>
      </dsp:txXfrm>
    </dsp:sp>
    <dsp:sp modelId="{EF1D967D-573D-4736-AF69-6F095CD3A324}">
      <dsp:nvSpPr>
        <dsp:cNvPr id="0" name=""/>
        <dsp:cNvSpPr/>
      </dsp:nvSpPr>
      <dsp:spPr>
        <a:xfrm>
          <a:off x="34478" y="32404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города Рязани</a:t>
          </a:r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360043" y="360043"/>
          <a:ext cx="1098918" cy="10266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520976" y="510398"/>
        <a:ext cx="777052" cy="725978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20,2%</a:t>
          </a:r>
          <a:endParaRPr lang="ru-RU" sz="1200" kern="1200" dirty="0"/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163287" y="432048"/>
          <a:ext cx="1140970" cy="10894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1330378" y="591599"/>
        <a:ext cx="806788" cy="770380"/>
      </dsp:txXfrm>
    </dsp:sp>
    <dsp:sp modelId="{EF1D967D-573D-4736-AF69-6F095CD3A324}">
      <dsp:nvSpPr>
        <dsp:cNvPr id="0" name=""/>
        <dsp:cNvSpPr/>
      </dsp:nvSpPr>
      <dsp:spPr>
        <a:xfrm>
          <a:off x="40751" y="288035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300" b="1" kern="1200" dirty="0"/>
        </a:p>
      </dsp:txBody>
      <dsp:txXfrm>
        <a:off x="3523869" y="1973165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1484" y="1233767"/>
        <a:ext cx="251208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3270" y="1441025"/>
        <a:ext cx="248920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9369" y="2007232"/>
        <a:ext cx="231809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42893" y="2773800"/>
        <a:ext cx="213877" cy="276531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21094" y="3482631"/>
        <a:ext cx="204584" cy="276531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13722" y="3787406"/>
        <a:ext cx="670961" cy="67096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65646" y="3897160"/>
        <a:ext cx="199378" cy="276531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4606" y="4455205"/>
        <a:ext cx="670961" cy="67096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93174" y="3901507"/>
        <a:ext cx="191170" cy="276531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39407" y="4455205"/>
        <a:ext cx="670961" cy="67096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1074" y="3491062"/>
        <a:ext cx="182251" cy="276531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00291" y="378740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895791" y="2775784"/>
        <a:ext cx="184533" cy="276531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87170" y="266382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57" y="2000354"/>
        <a:ext cx="205605" cy="276531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62957" y="1441202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653" y="1434196"/>
        <a:ext cx="233944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58888" y="739552"/>
          <a:ext cx="1282479" cy="918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smtClean="0">
              <a:ln/>
              <a:effectLst/>
              <a:latin typeface="Arial Narrow" panose="020B0606020202030204" pitchFamily="34" charset="0"/>
            </a:rPr>
            <a:t>7 383,7 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303737" y="784401"/>
        <a:ext cx="1192781" cy="829042"/>
      </dsp:txXfrm>
    </dsp:sp>
    <dsp:sp modelId="{B3E35377-3712-4A1B-A884-B60A584EA619}">
      <dsp:nvSpPr>
        <dsp:cNvPr id="0" name=""/>
        <dsp:cNvSpPr/>
      </dsp:nvSpPr>
      <dsp:spPr>
        <a:xfrm>
          <a:off x="1258888" y="2232247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 Narrow" panose="020B0606020202030204" pitchFamily="34" charset="0"/>
            </a:rPr>
            <a:t>7 468,6 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sp:txBody>
      <dsp:txXfrm>
        <a:off x="1300704" y="2274063"/>
        <a:ext cx="1198847" cy="772983"/>
      </dsp:txXfrm>
    </dsp:sp>
    <dsp:sp modelId="{80BD2904-FE51-40C5-B54D-D24C4EF7460B}">
      <dsp:nvSpPr>
        <dsp:cNvPr id="0" name=""/>
        <dsp:cNvSpPr/>
      </dsp:nvSpPr>
      <dsp:spPr>
        <a:xfrm>
          <a:off x="1302470" y="3603717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 Narrow" panose="020B0606020202030204" pitchFamily="34" charset="0"/>
            </a:rPr>
            <a:t>85,0 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sp:txBody>
      <dsp:txXfrm>
        <a:off x="1344286" y="3645533"/>
        <a:ext cx="1198847" cy="77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0.34247</cdr:x>
      <cdr:y>0.01235</cdr:y>
    </cdr:from>
    <cdr:to>
      <cdr:x>0.63014</cdr:x>
      <cdr:y>0.07407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00200" y="72008"/>
          <a:ext cx="151216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2015 год</a:t>
          </a:r>
          <a:endParaRPr lang="ru-RU" sz="20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0.68085</cdr:x>
      <cdr:y>0.02576</cdr:y>
    </cdr:from>
    <cdr:to>
      <cdr:x>0.94117</cdr:x>
      <cdr:y>0.12757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48272" y="72883"/>
          <a:ext cx="93610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700" b="1" dirty="0" smtClean="0">
              <a:solidFill>
                <a:schemeClr val="tx1"/>
              </a:solidFill>
              <a:latin typeface="Arial Narrow" panose="020B0606020202030204" pitchFamily="34" charset="0"/>
            </a:rPr>
            <a:t>2017 год</a:t>
          </a:r>
          <a:endParaRPr lang="ru-RU" sz="17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0.45175</cdr:x>
      <cdr:y>0.19406</cdr:y>
    </cdr:from>
    <cdr:to>
      <cdr:x>0.46683</cdr:x>
      <cdr:y>0.23805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72965" y="635301"/>
          <a:ext cx="115933" cy="144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0.57776</cdr:x>
      <cdr:y>0.17704</cdr:y>
    </cdr:from>
    <cdr:to>
      <cdr:x>0.59284</cdr:x>
      <cdr:y>0.22103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41690" y="579582"/>
          <a:ext cx="115932" cy="144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0.69952</cdr:x>
      <cdr:y>0.17704</cdr:y>
    </cdr:from>
    <cdr:to>
      <cdr:x>0.7146</cdr:x>
      <cdr:y>0.22103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377794" y="579582"/>
          <a:ext cx="115932" cy="144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0.46683</cdr:x>
      <cdr:y>0.19903</cdr:y>
    </cdr:from>
    <cdr:to>
      <cdr:x>0.57776</cdr:x>
      <cdr:y>0.21605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588898" y="651589"/>
          <a:ext cx="852792" cy="5571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0.59284</cdr:x>
      <cdr:y>0.19903</cdr:y>
    </cdr:from>
    <cdr:to>
      <cdr:x>0.69952</cdr:x>
      <cdr:y>0.19903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4557622" y="651589"/>
          <a:ext cx="82017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0.41702</cdr:x>
      <cdr:y>0.08469</cdr:y>
    </cdr:from>
    <cdr:to>
      <cdr:x>0.50675</cdr:x>
      <cdr:y>0.17218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3423273" y="288084"/>
          <a:ext cx="736585" cy="2976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7 468,6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0.54386</cdr:x>
      <cdr:y>0.07281</cdr:y>
    </cdr:from>
    <cdr:to>
      <cdr:x>0.62933</cdr:x>
      <cdr:y>0.1603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4464496" y="247683"/>
          <a:ext cx="701616" cy="297625"/>
        </a:xfrm>
        <a:prstGeom xmlns:a="http://schemas.openxmlformats.org/drawingml/2006/main" prst="rect">
          <a:avLst/>
        </a:prstGeom>
        <a:solidFill xmlns:a="http://schemas.openxmlformats.org/drawingml/2006/main">
          <a:srgbClr val="DEEBF7"/>
        </a:solidFill>
        <a:ln xmlns:a="http://schemas.openxmlformats.org/drawingml/2006/main" w="15875">
          <a:solidFill>
            <a:srgbClr val="333F5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7 678,3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0.66667</cdr:x>
      <cdr:y>0.06699</cdr:y>
    </cdr:from>
    <cdr:to>
      <cdr:x>0.75214</cdr:x>
      <cdr:y>0.15448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472608" y="227885"/>
          <a:ext cx="701616" cy="2976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7 862,2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0.28947</cdr:x>
      <cdr:y>0.02582</cdr:y>
    </cdr:from>
    <cdr:to>
      <cdr:x>0.37922</cdr:x>
      <cdr:y>0.11385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2376264" y="87844"/>
          <a:ext cx="736749" cy="299460"/>
        </a:xfrm>
        <a:prstGeom xmlns:a="http://schemas.openxmlformats.org/drawingml/2006/main" prst="rect">
          <a:avLst/>
        </a:prstGeom>
        <a:solidFill xmlns:a="http://schemas.openxmlformats.org/drawingml/2006/main">
          <a:srgbClr val="DEEBF7"/>
        </a:solidFill>
        <a:ln xmlns:a="http://schemas.openxmlformats.org/drawingml/2006/main" w="19050">
          <a:solidFill>
            <a:srgbClr val="333F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solidFill>
                <a:schemeClr val="tx1"/>
              </a:solidFill>
              <a:latin typeface="Arial Narrow" panose="020B0606020202030204" pitchFamily="34" charset="0"/>
            </a:rPr>
            <a:t>8 391,8</a:t>
          </a:r>
          <a:endParaRPr lang="ru-RU" sz="135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0.32178</cdr:x>
      <cdr:y>0.13305</cdr:y>
    </cdr:from>
    <cdr:to>
      <cdr:x>0.33669</cdr:x>
      <cdr:y>0.1775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641459" y="452614"/>
          <a:ext cx="122400" cy="151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0.30809</cdr:x>
      <cdr:y>0.68403</cdr:y>
    </cdr:from>
    <cdr:to>
      <cdr:x>0.41144</cdr:x>
      <cdr:y>0.7681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48272" y="3376163"/>
          <a:ext cx="821240" cy="4149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8 464,8 млн.руб.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0.36845</cdr:x>
      <cdr:y>0</cdr:y>
    </cdr:from>
    <cdr:to>
      <cdr:x>0.63164</cdr:x>
      <cdr:y>0.06746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4" y="0"/>
          <a:ext cx="144016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Arial Narrow" panose="020B0606020202030204" pitchFamily="34" charset="0"/>
            </a:rPr>
            <a:t>   2015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0.24074</cdr:x>
      <cdr:y>0.42857</cdr:y>
    </cdr:from>
    <cdr:to>
      <cdr:x>0.36224</cdr:x>
      <cdr:y>0.49999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1872208" y="2160240"/>
          <a:ext cx="944889" cy="35999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5,0</a:t>
          </a:r>
          <a:r>
            <a:rPr lang="ru-RU" sz="1200" b="1" dirty="0" smtClean="0">
              <a:solidFill>
                <a:schemeClr val="bg1"/>
              </a:solidFill>
            </a:rPr>
            <a:t>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0.45794</cdr:x>
      <cdr:y>0.25714</cdr:y>
    </cdr:from>
    <cdr:to>
      <cdr:x>0.57942</cdr:x>
      <cdr:y>0.32856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528392" y="129614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3,9 %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0.66355</cdr:x>
      <cdr:y>0.11429</cdr:y>
    </cdr:from>
    <cdr:to>
      <cdr:x>0.78503</cdr:x>
      <cdr:y>0.18571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112568" y="57606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1,3 %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0.20083</cdr:x>
      <cdr:y>0.22786</cdr:y>
    </cdr:from>
    <cdr:to>
      <cdr:x>0.21855</cdr:x>
      <cdr:y>0.25443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178477" y="886006"/>
          <a:ext cx="103981" cy="1033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0.37903</cdr:x>
      <cdr:y>0.20225</cdr:y>
    </cdr:from>
    <cdr:to>
      <cdr:x>0.39674</cdr:x>
      <cdr:y>0.22882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933928" y="738220"/>
          <a:ext cx="90361" cy="9698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0.54839</cdr:x>
      <cdr:y>0.18252</cdr:y>
    </cdr:from>
    <cdr:to>
      <cdr:x>0.56611</cdr:x>
      <cdr:y>0.2091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798024" y="666212"/>
          <a:ext cx="90412" cy="9702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0.20083</cdr:x>
      <cdr:y>0.21553</cdr:y>
    </cdr:from>
    <cdr:to>
      <cdr:x>0.37903</cdr:x>
      <cdr:y>0.24114</cdr:y>
    </cdr:to>
    <cdr:cxnSp macro="">
      <cdr:nvCxnSpPr>
        <cdr:cNvPr id="7" name="Прямая соединительная линия 6"/>
        <cdr:cNvCxnSpPr>
          <a:stCxn xmlns:a="http://schemas.openxmlformats.org/drawingml/2006/main" id="3" idx="2"/>
          <a:endCxn xmlns:a="http://schemas.openxmlformats.org/drawingml/2006/main" id="4" idx="2"/>
        </cdr:cNvCxnSpPr>
      </cdr:nvCxnSpPr>
      <cdr:spPr>
        <a:xfrm xmlns:a="http://schemas.openxmlformats.org/drawingml/2006/main" flipV="1">
          <a:off x="1024691" y="809179"/>
          <a:ext cx="909237" cy="9616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0.39674</cdr:x>
      <cdr:y>0.19581</cdr:y>
    </cdr:from>
    <cdr:to>
      <cdr:x>0.56611</cdr:x>
      <cdr:y>0.21553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6"/>
        </cdr:cNvCxnSpPr>
      </cdr:nvCxnSpPr>
      <cdr:spPr>
        <a:xfrm xmlns:a="http://schemas.openxmlformats.org/drawingml/2006/main" flipV="1">
          <a:off x="2024289" y="714722"/>
          <a:ext cx="864147" cy="7199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0.15505</cdr:x>
      <cdr:y>0.13611</cdr:y>
    </cdr:from>
    <cdr:to>
      <cdr:x>0.28205</cdr:x>
      <cdr:y>0.20735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791109" y="496814"/>
          <a:ext cx="648000" cy="2600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4 793,2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0.32258</cdr:x>
      <cdr:y>0.10361</cdr:y>
    </cdr:from>
    <cdr:to>
      <cdr:x>0.44958</cdr:x>
      <cdr:y>0.17485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1645896" y="378180"/>
          <a:ext cx="648000" cy="2600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4 981,8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0.49194</cdr:x>
      <cdr:y>0.09374</cdr:y>
    </cdr:from>
    <cdr:to>
      <cdr:x>0.61188</cdr:x>
      <cdr:y>0.16498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09992" y="342164"/>
          <a:ext cx="612000" cy="2600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5 038,4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0.58905</cdr:x>
      <cdr:y>0.12911</cdr:y>
    </cdr:from>
    <cdr:to>
      <cdr:x>0.70313</cdr:x>
      <cdr:y>0.2327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753130" y="563156"/>
          <a:ext cx="533215" cy="45182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0.0706</cdr:x>
      <cdr:y>0.01446</cdr:y>
    </cdr:from>
    <cdr:to>
      <cdr:x>0.27798</cdr:x>
      <cdr:y>0.07797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29971" y="63070"/>
          <a:ext cx="96926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0.3383</cdr:x>
      <cdr:y>0.31004</cdr:y>
    </cdr:from>
    <cdr:to>
      <cdr:x>0.46579</cdr:x>
      <cdr:y>0.4309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581174" y="1368287"/>
          <a:ext cx="595884" cy="53337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0.58905</cdr:x>
      <cdr:y>0.12357</cdr:y>
    </cdr:from>
    <cdr:to>
      <cdr:x>0.70774</cdr:x>
      <cdr:y>0.22985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2753130" y="588272"/>
          <a:ext cx="554736" cy="50597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3BFC3-A0D2-4B14-8A89-934ADAB348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41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82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9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791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1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0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3BFC3-A0D2-4B14-8A89-934ADAB3483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1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/>
              <a:t>30.03.2015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chart" Target="../charts/chart20.xm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35.png"/><Relationship Id="rId4" Type="http://schemas.openxmlformats.org/officeDocument/2006/relationships/diagramData" Target="../diagrams/data10.xml"/><Relationship Id="rId9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5" Type="http://schemas.openxmlformats.org/officeDocument/2006/relationships/diagramLayout" Target="../diagrams/layout13.xml"/><Relationship Id="rId10" Type="http://schemas.openxmlformats.org/officeDocument/2006/relationships/diagramLayout" Target="../diagrams/layout12.xml"/><Relationship Id="rId19" Type="http://schemas.openxmlformats.org/officeDocument/2006/relationships/image" Target="../media/image9.png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6.jpe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Relationship Id="rId1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wmf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5537" y="246860"/>
            <a:ext cx="8341542" cy="1021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 ДЛЯ ГРАЖДАН»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2015 год 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2016 – 2017 годов</a:t>
            </a:r>
          </a:p>
        </p:txBody>
      </p:sp>
      <p:pic>
        <p:nvPicPr>
          <p:cNvPr id="1026" name="Picture 2" descr="D:\Мои документы\My Pictures\ФОТО Рязань\PALACE\18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0067"/>
            <a:ext cx="8269536" cy="47892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9171"/>
            <a:ext cx="849483" cy="777277"/>
          </a:xfrm>
          <a:prstGeom prst="rect">
            <a:avLst/>
          </a:prstGeom>
          <a:solidFill>
            <a:schemeClr val="bg1"/>
          </a:solidFill>
          <a:ln w="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7" y="6381328"/>
            <a:ext cx="8341542" cy="4389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Рязань</a:t>
            </a:r>
            <a:endParaRPr lang="ru-RU" sz="2400" b="1" cap="all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БЮДЖЕТА города Рязан</a:t>
            </a: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2015 ГОД И НА ПЛАНОВЫЙ ПЕРИОД 2016 и 2017 ГОДОВ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677822"/>
              </p:ext>
            </p:extLst>
          </p:nvPr>
        </p:nvGraphicFramePr>
        <p:xfrm>
          <a:off x="3203848" y="1268760"/>
          <a:ext cx="5687740" cy="440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868694" y="929282"/>
            <a:ext cx="1151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883952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5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0960" cy="515164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ХАРАКТЕРИСТИКИ ДОХОДОВ БЮДЖЕТА ГОРОДА РЯЗАНИ на 2015-2017 гг.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64839"/>
              </p:ext>
            </p:extLst>
          </p:nvPr>
        </p:nvGraphicFramePr>
        <p:xfrm>
          <a:off x="611560" y="849652"/>
          <a:ext cx="8208912" cy="531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80312" y="59372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000" y="6498000"/>
            <a:ext cx="540000" cy="360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59124"/>
              </p:ext>
            </p:extLst>
          </p:nvPr>
        </p:nvGraphicFramePr>
        <p:xfrm>
          <a:off x="467544" y="908720"/>
          <a:ext cx="8433759" cy="5780091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60440"/>
                <a:gridCol w="1224136"/>
                <a:gridCol w="1152128"/>
                <a:gridCol w="1008112"/>
                <a:gridCol w="1088943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Темп роста 2015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г.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2014 г.,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31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3 134 492,9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82,0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3 245 006,8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3 278 672,1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9705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44 453,2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100,9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37 162,1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38 647,0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62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1 842 423,2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102,6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1 915 119,6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1 929 502,9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79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1 005 457,7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102,1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1 044 704,0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1 044 704,0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62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79 796,9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109,3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82 890,6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85 764,4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78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47 535,8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105,1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49 619,5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51 554,4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785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компенсацию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родительской платы за присмотр и уход за детьми в образовательных организациях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44 085,9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151,7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44 085,9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44 085,9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57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70 740,2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8,3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71 425,1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84 413,5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648072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48681"/>
            <a:ext cx="1152128" cy="414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36782"/>
              </p:ext>
            </p:extLst>
          </p:nvPr>
        </p:nvGraphicFramePr>
        <p:xfrm>
          <a:off x="395536" y="727885"/>
          <a:ext cx="8568953" cy="586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864096"/>
                <a:gridCol w="864096"/>
                <a:gridCol w="864097"/>
              </a:tblGrid>
              <a:tr h="396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al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400" cap="all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налога</a:t>
                      </a:r>
                      <a:endParaRPr lang="ru-RU" sz="1400" cap="al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Темп роста 2015 г. к 2014 г., %</a:t>
                      </a: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="1" cap="al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1" cap="al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3 446 507,8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103,1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3 657 860,5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3 876 524,2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470">
                <a:tc>
                  <a:txBody>
                    <a:bodyPr/>
                    <a:lstStyle/>
                    <a:p>
                      <a:r>
                        <a:rPr lang="ru-RU" sz="1400" b="0" kern="1200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 на доходы</a:t>
                      </a:r>
                      <a:r>
                        <a:rPr lang="ru-RU" sz="1400" b="0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физических лиц (НДФЛ)</a:t>
                      </a:r>
                      <a:endParaRPr lang="ru-RU" sz="1400" b="0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2 008 256,2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110,2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2 154 999,2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2 349 029,0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05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400" b="0" cap="none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13 641,0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39,6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17 453,0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14 337,0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21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Налоги на совокупный доход (ЕНВД, ЕСН)</a:t>
                      </a:r>
                      <a:endParaRPr lang="ru-RU" sz="1400" b="0" cap="none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369 692,4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105,3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390 024,1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407 574,5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none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205 729,5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112,3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214 987,3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223 586,8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none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792 038,1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87,2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823 246,3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824 846,3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cap="none" normalizeH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cap="none" normalizeH="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57 150,6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128,5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57 150,6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57 150,6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</a:tr>
              <a:tr h="402488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400" b="1" cap="al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1" cap="al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802 663,6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85,1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780 938,1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724 628,3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cap="none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507 845,7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94,3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471 987,7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454 617,7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400" b="0" cap="none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84 896,4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117,7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121 985,5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126 864,9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606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b="0" cap="none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54,4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2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cap="none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112 074,0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45,0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95 000,0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50 000,0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b="0" cap="none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74 007,5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128,4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77 337,8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80 431,3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cap="none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23 045,5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96,2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13 832,6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11 919,9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28626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4 249 171,4</a:t>
                      </a:r>
                      <a:endParaRPr lang="ru-RU" sz="1200" b="1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99,1</a:t>
                      </a:r>
                      <a:endParaRPr lang="ru-RU" sz="1200" b="1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4 438 798,6</a:t>
                      </a:r>
                      <a:endParaRPr lang="ru-RU" sz="1200" b="1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4 601 152,5</a:t>
                      </a:r>
                      <a:endParaRPr lang="ru-RU" sz="1200" b="1" i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85573" y="434514"/>
            <a:ext cx="10081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108844"/>
            <a:ext cx="7848600" cy="43983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/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340630"/>
              </p:ext>
            </p:extLst>
          </p:nvPr>
        </p:nvGraphicFramePr>
        <p:xfrm>
          <a:off x="183853" y="620688"/>
          <a:ext cx="51125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18864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РЯЗАНИ</a:t>
            </a: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latin typeface="Arial Narrow" panose="020B0606020202030204" pitchFamily="34" charset="0"/>
              </a:rPr>
            </a:br>
            <a:endParaRPr lang="ru-RU" sz="8000" b="1" dirty="0"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332333"/>
              </p:ext>
            </p:extLst>
          </p:nvPr>
        </p:nvGraphicFramePr>
        <p:xfrm>
          <a:off x="5436096" y="620688"/>
          <a:ext cx="3600400" cy="288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90891"/>
              </p:ext>
            </p:extLst>
          </p:nvPr>
        </p:nvGraphicFramePr>
        <p:xfrm>
          <a:off x="5436096" y="3644149"/>
          <a:ext cx="3595913" cy="282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40352" y="620688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2016 год</a:t>
            </a:r>
            <a:endParaRPr lang="ru-RU" sz="17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 ГОРОДА РЯЗАНИ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700" cap="small" dirty="0" smtClean="0">
                <a:latin typeface="Arial Narrow" panose="020B0606020202030204" pitchFamily="34" charset="0"/>
              </a:rPr>
              <a:t>НА 2015 год </a:t>
            </a:r>
            <a:r>
              <a:rPr lang="ru-RU" sz="1700" cap="small" smtClean="0">
                <a:latin typeface="Arial Narrow" panose="020B0606020202030204" pitchFamily="34" charset="0"/>
              </a:rPr>
              <a:t>и на плановый </a:t>
            </a:r>
            <a:r>
              <a:rPr lang="ru-RU" sz="1700" cap="small" dirty="0" smtClean="0">
                <a:latin typeface="Arial Narrow" panose="020B0606020202030204" pitchFamily="34" charset="0"/>
              </a:rPr>
              <a:t>период 2016 и 2017 годов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6341"/>
              </p:ext>
            </p:extLst>
          </p:nvPr>
        </p:nvGraphicFramePr>
        <p:xfrm>
          <a:off x="530955" y="670870"/>
          <a:ext cx="8064896" cy="6037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"/>
                <a:gridCol w="4392488"/>
                <a:gridCol w="1080120"/>
                <a:gridCol w="1060482"/>
                <a:gridCol w="1099758"/>
              </a:tblGrid>
              <a:tr h="3818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473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2014 - 2020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4 405,4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4 569,9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4 611,3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189,6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199,1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«Культура города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405,3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428,1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443,6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236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529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на 2014 – 2020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117,4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113,3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«Благоустройство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557,8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556,2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574,0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187,1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179,9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179,0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25,5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25,0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24,6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13,4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5 932,9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6 112,7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6 178,9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12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52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207,3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209,7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186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Удельный вес программных расходов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82,6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82,5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78,6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13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6 167,1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6 338,4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6 178,9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04664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428" y="99204"/>
            <a:ext cx="6217920" cy="50405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868363"/>
              </p:ext>
            </p:extLst>
          </p:nvPr>
        </p:nvGraphicFramePr>
        <p:xfrm>
          <a:off x="467544" y="603260"/>
          <a:ext cx="8208912" cy="340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8524807"/>
              </p:ext>
            </p:extLst>
          </p:nvPr>
        </p:nvGraphicFramePr>
        <p:xfrm>
          <a:off x="1619672" y="4149080"/>
          <a:ext cx="57606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80312" y="332656"/>
            <a:ext cx="1264484" cy="265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022568"/>
            <a:ext cx="108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75856" y="1130568"/>
            <a:ext cx="864096" cy="210200"/>
          </a:xfrm>
          <a:prstGeom prst="line">
            <a:avLst/>
          </a:prstGeom>
          <a:ln w="28575"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231728" y="1094568"/>
            <a:ext cx="828104" cy="36000"/>
          </a:xfrm>
          <a:prstGeom prst="line">
            <a:avLst/>
          </a:prstGeom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835728" y="666054"/>
            <a:ext cx="684000" cy="288000"/>
          </a:xfrm>
          <a:prstGeom prst="rect">
            <a:avLst/>
          </a:prstGeom>
          <a:solidFill>
            <a:srgbClr val="DEEBF7"/>
          </a:solidFill>
          <a:ln w="19050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8 424,6</a:t>
            </a:r>
            <a:endParaRPr lang="ru-RU" sz="13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0638539"/>
              </p:ext>
            </p:extLst>
          </p:nvPr>
        </p:nvGraphicFramePr>
        <p:xfrm>
          <a:off x="2555776" y="1196752"/>
          <a:ext cx="4320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3451" y="163650"/>
            <a:ext cx="8928992" cy="689130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РАСХОДОВ ОТРАСЛЕЙ СОЦИАЛЬНО-КУЛЬТУРНОЙ СФЕРЫ В ОБЩИХ РАСХОДАХ БЮДЖЕТА ГОРОДА ПО ГОДАМ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7682" y="6247671"/>
            <a:ext cx="491750" cy="144016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6202747"/>
            <a:ext cx="3519709" cy="23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03472194"/>
              </p:ext>
            </p:extLst>
          </p:nvPr>
        </p:nvGraphicFramePr>
        <p:xfrm>
          <a:off x="4824000" y="3284984"/>
          <a:ext cx="4320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19195421"/>
              </p:ext>
            </p:extLst>
          </p:nvPr>
        </p:nvGraphicFramePr>
        <p:xfrm>
          <a:off x="323528" y="3284984"/>
          <a:ext cx="4320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99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50" y="348131"/>
            <a:ext cx="8928992" cy="689130"/>
          </a:xfrm>
          <a:noFill/>
        </p:spPr>
        <p:txBody>
          <a:bodyPr>
            <a:noAutofit/>
          </a:bodyPr>
          <a:lstStyle/>
          <a:p>
            <a:r>
              <a:rPr lang="ru-RU" sz="2400" b="1" cap="all" dirty="0"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60148092"/>
              </p:ext>
            </p:extLst>
          </p:nvPr>
        </p:nvGraphicFramePr>
        <p:xfrm>
          <a:off x="683568" y="1412776"/>
          <a:ext cx="7946523" cy="493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22568" y="4797152"/>
            <a:ext cx="821240" cy="41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latin typeface="Arial Narrow" panose="020B0606020202030204" pitchFamily="34" charset="0"/>
              </a:rPr>
              <a:t>8 424,6 млн.руб.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4797151"/>
            <a:ext cx="821240" cy="41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latin typeface="Arial Narrow" panose="020B0606020202030204" pitchFamily="34" charset="0"/>
              </a:rPr>
              <a:t>7 468,6 млн.руб.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4797152"/>
            <a:ext cx="821240" cy="41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latin typeface="Arial Narrow" panose="020B0606020202030204" pitchFamily="34" charset="0"/>
              </a:rPr>
              <a:t>7 678,3 млн.руб.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4810368"/>
            <a:ext cx="821240" cy="41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latin typeface="Arial Narrow" panose="020B0606020202030204" pitchFamily="34" charset="0"/>
              </a:rPr>
              <a:t>7 862,2 млн.руб.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56784" cy="36004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3148311"/>
              </p:ext>
            </p:extLst>
          </p:nvPr>
        </p:nvGraphicFramePr>
        <p:xfrm>
          <a:off x="251520" y="741508"/>
          <a:ext cx="53285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98549714"/>
              </p:ext>
            </p:extLst>
          </p:nvPr>
        </p:nvGraphicFramePr>
        <p:xfrm>
          <a:off x="5724128" y="692696"/>
          <a:ext cx="32403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3728892"/>
              </p:ext>
            </p:extLst>
          </p:nvPr>
        </p:nvGraphicFramePr>
        <p:xfrm>
          <a:off x="5724128" y="3501008"/>
          <a:ext cx="3240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448" y="6525344"/>
            <a:ext cx="539551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152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55430"/>
            <a:ext cx="2268000" cy="323381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2533782"/>
            <a:ext cx="2259024" cy="30554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27916" y="2502988"/>
            <a:ext cx="2520548" cy="3086252"/>
            <a:chOff x="4434766" y="1188957"/>
            <a:chExt cx="1627712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7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5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5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5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500" dirty="0">
                <a:latin typeface="Arial Narrow" panose="020B0606020202030204" pitchFamily="34" charset="0"/>
              </a:rPr>
              <a:t>словом "</a:t>
            </a:r>
            <a:r>
              <a:rPr lang="ru-RU" sz="1500" dirty="0" smtClean="0">
                <a:latin typeface="Arial Narrow" panose="020B0606020202030204" pitchFamily="34" charset="0"/>
              </a:rPr>
              <a:t>B</a:t>
            </a:r>
            <a:r>
              <a:rPr lang="en-US" sz="1500" dirty="0">
                <a:latin typeface="Arial Narrow" panose="020B0606020202030204" pitchFamily="34" charset="0"/>
              </a:rPr>
              <a:t>o</a:t>
            </a:r>
            <a:r>
              <a:rPr lang="ru-RU" sz="1500" dirty="0" smtClean="0">
                <a:latin typeface="Arial Narrow" panose="020B0606020202030204" pitchFamily="34" charset="0"/>
              </a:rPr>
              <a:t>u</a:t>
            </a:r>
            <a:r>
              <a:rPr lang="en-US" sz="1500" dirty="0">
                <a:latin typeface="Arial Narrow" panose="020B0606020202030204" pitchFamily="34" charset="0"/>
              </a:rPr>
              <a:t>g</a:t>
            </a:r>
            <a:r>
              <a:rPr lang="en-US" sz="1500" dirty="0" smtClean="0">
                <a:latin typeface="Arial Narrow" panose="020B0606020202030204" pitchFamily="34" charset="0"/>
              </a:rPr>
              <a:t>ett</a:t>
            </a:r>
            <a:r>
              <a:rPr lang="ru-RU" sz="15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(</a:t>
            </a:r>
            <a:r>
              <a:rPr lang="ru-RU" sz="15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500" dirty="0" smtClean="0">
                <a:latin typeface="Arial Narrow" panose="020B0606020202030204" pitchFamily="34" charset="0"/>
              </a:rPr>
              <a:t>)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по отраслям социальной сферы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cap="small" dirty="0" smtClean="0">
                <a:latin typeface="Arial Narrow" panose="020B0606020202030204" pitchFamily="34" charset="0"/>
              </a:rPr>
              <a:t>на</a:t>
            </a:r>
            <a:r>
              <a:rPr lang="ru-RU" sz="2000" dirty="0" smtClean="0">
                <a:latin typeface="Arial Narrow" panose="020B0606020202030204" pitchFamily="34" charset="0"/>
              </a:rPr>
              <a:t> 2014 - 2017 </a:t>
            </a:r>
            <a:r>
              <a:rPr lang="ru-RU" sz="2000" cap="small" dirty="0" smtClean="0">
                <a:latin typeface="Arial Narrow" panose="020B0606020202030204" pitchFamily="34" charset="0"/>
              </a:rPr>
              <a:t>годы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068960"/>
            <a:ext cx="8352928" cy="3672408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52551057"/>
              </p:ext>
            </p:extLst>
          </p:nvPr>
        </p:nvGraphicFramePr>
        <p:xfrm>
          <a:off x="395536" y="1091902"/>
          <a:ext cx="8352928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790834"/>
            <a:ext cx="1368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757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2000" b="1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(БЕЗ БЮДЖЕТНЫХ ИНВЕСТИЦИЙ)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50639113"/>
              </p:ext>
            </p:extLst>
          </p:nvPr>
        </p:nvGraphicFramePr>
        <p:xfrm>
          <a:off x="683568" y="1052736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78030"/>
            <a:ext cx="1080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309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5286"/>
            <a:ext cx="6925804" cy="38404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РАСХОДЫ </a:t>
            </a:r>
            <a:r>
              <a:rPr lang="ru-RU" sz="2000" b="1" dirty="0" smtClean="0">
                <a:latin typeface="Arial Narrow" panose="020B0606020202030204" pitchFamily="34" charset="0"/>
              </a:rPr>
              <a:t>БЮДЖЕТА ГОРОДА НА </a:t>
            </a:r>
            <a:r>
              <a:rPr lang="ru-RU" sz="2000" b="1" dirty="0">
                <a:latin typeface="Arial Narrow" panose="020B0606020202030204" pitchFamily="34" charset="0"/>
              </a:rPr>
              <a:t>ОБРАЗОВАНИЕ</a:t>
            </a:r>
            <a:endParaRPr lang="ru-RU" sz="2000" b="1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2394793"/>
              </p:ext>
            </p:extLst>
          </p:nvPr>
        </p:nvGraphicFramePr>
        <p:xfrm>
          <a:off x="3635896" y="970808"/>
          <a:ext cx="5102280" cy="375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 flipH="1" flipV="1">
            <a:off x="7178129" y="1188803"/>
            <a:ext cx="52620" cy="7200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345421" y="388534"/>
            <a:ext cx="6696000" cy="324000"/>
          </a:xfrm>
          <a:prstGeom prst="round1Rect">
            <a:avLst/>
          </a:prstGeom>
          <a:solidFill>
            <a:srgbClr val="72A2DC">
              <a:alpha val="61961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трехлетнем периоде планируется рост бюджетных расходов на образование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52429543"/>
              </p:ext>
            </p:extLst>
          </p:nvPr>
        </p:nvGraphicFramePr>
        <p:xfrm>
          <a:off x="107504" y="5085184"/>
          <a:ext cx="8856983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01511" y="4725144"/>
            <a:ext cx="4824000" cy="3240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сфере образования осуществляют деятельность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14735755"/>
              </p:ext>
            </p:extLst>
          </p:nvPr>
        </p:nvGraphicFramePr>
        <p:xfrm>
          <a:off x="323528" y="1023380"/>
          <a:ext cx="3096344" cy="370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66276" y="718781"/>
            <a:ext cx="1038171" cy="25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6" y="137160"/>
            <a:ext cx="700135" cy="8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1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86644184"/>
              </p:ext>
            </p:extLst>
          </p:nvPr>
        </p:nvGraphicFramePr>
        <p:xfrm>
          <a:off x="5253228" y="5045804"/>
          <a:ext cx="3477378" cy="167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658" y="44624"/>
            <a:ext cx="6164442" cy="3600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РАСХОДЫ БЮДЖЕТА ГОРОДА </a:t>
            </a:r>
            <a:r>
              <a:rPr lang="ru-RU" sz="2000" b="1" dirty="0">
                <a:latin typeface="Arial Narrow" panose="020B0606020202030204" pitchFamily="34" charset="0"/>
              </a:rPr>
              <a:t>НА КУЛЬТУРУ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59342725"/>
              </p:ext>
            </p:extLst>
          </p:nvPr>
        </p:nvGraphicFramePr>
        <p:xfrm>
          <a:off x="5225206" y="484632"/>
          <a:ext cx="3505400" cy="43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413562" y="2020824"/>
            <a:ext cx="375859" cy="438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/>
          </p:nvPr>
        </p:nvGraphicFramePr>
        <p:xfrm>
          <a:off x="1517118" y="1569222"/>
          <a:ext cx="267684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349240" y="5028482"/>
            <a:ext cx="3267000" cy="1711107"/>
          </a:xfrm>
          <a:prstGeom prst="roundRect">
            <a:avLst/>
          </a:prstGeom>
          <a:noFill/>
          <a:ln w="28575">
            <a:noFill/>
            <a:beve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культуры, участвующих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реализации муниципальных программ</a:t>
            </a: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135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 дворца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 и творчества; </a:t>
            </a:r>
          </a:p>
          <a:p>
            <a:pPr algn="ctr"/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2 музея; 2 библиотечные системы, </a:t>
            </a: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включающие 23 филиала;</a:t>
            </a:r>
          </a:p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МБУК «Городские парки»</a:t>
            </a:r>
            <a:endParaRPr lang="ru-RU" sz="135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14248264"/>
              </p:ext>
            </p:extLst>
          </p:nvPr>
        </p:nvGraphicFramePr>
        <p:xfrm>
          <a:off x="251520" y="404664"/>
          <a:ext cx="48965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740352" y="216950"/>
            <a:ext cx="1121227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869"/>
            <a:ext cx="655840" cy="9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646"/>
            <a:ext cx="7776864" cy="3600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РАСХОДЫ </a:t>
            </a:r>
            <a:r>
              <a:rPr lang="ru-RU" sz="2000" b="1" dirty="0" smtClean="0">
                <a:latin typeface="Arial Narrow" panose="020B0606020202030204" pitchFamily="34" charset="0"/>
              </a:rPr>
              <a:t>БЮДЖЕТА ГОРОДА НА </a:t>
            </a:r>
            <a:r>
              <a:rPr lang="ru-RU" sz="2000" b="1" dirty="0">
                <a:latin typeface="Arial Narrow" panose="020B0606020202030204" pitchFamily="34" charset="0"/>
              </a:rPr>
              <a:t>ФИЗИЧЕСКУЮ КУЛЬТУРУ И СПОРТ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517118" y="1569222"/>
          <a:ext cx="267684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48064" y="5157192"/>
            <a:ext cx="3493770" cy="1492716"/>
          </a:xfrm>
          <a:prstGeom prst="rect">
            <a:avLst/>
          </a:prstGeom>
          <a:blipFill>
            <a:blip r:embed="rId7">
              <a:alphaModFix amt="62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мероприятий физкультурно-спортивной  направленности будет способствовать вовлечению граждан в активные занятия физической культурой и спортом, формированию ценностей здорового образа жизни и укреплению здоровья населения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71391" y="303626"/>
            <a:ext cx="10801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83394413"/>
              </p:ext>
            </p:extLst>
          </p:nvPr>
        </p:nvGraphicFramePr>
        <p:xfrm>
          <a:off x="425196" y="630936"/>
          <a:ext cx="4567428" cy="603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6" y="554128"/>
            <a:ext cx="749207" cy="9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70948194"/>
              </p:ext>
            </p:extLst>
          </p:nvPr>
        </p:nvGraphicFramePr>
        <p:xfrm>
          <a:off x="5148064" y="596014"/>
          <a:ext cx="3505400" cy="441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1495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8016"/>
            <a:ext cx="7848872" cy="59436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РАСХОДЫ </a:t>
            </a:r>
            <a:r>
              <a:rPr lang="ru-RU" sz="2000" b="1" dirty="0" smtClean="0">
                <a:latin typeface="Arial Narrow" panose="020B0606020202030204" pitchFamily="34" charset="0"/>
              </a:rPr>
              <a:t>БЮДЖЕТА ГОРОДА НА </a:t>
            </a:r>
            <a:r>
              <a:rPr lang="ru-RU" sz="2000" b="1" dirty="0">
                <a:latin typeface="Arial Narrow" panose="020B0606020202030204" pitchFamily="34" charset="0"/>
              </a:rPr>
              <a:t>СОЦИАЛЬНУЮ ПОЛИТИКУ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19152"/>
              </p:ext>
            </p:extLst>
          </p:nvPr>
        </p:nvGraphicFramePr>
        <p:xfrm>
          <a:off x="395536" y="1088136"/>
          <a:ext cx="835292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982191"/>
                <a:gridCol w="918821"/>
                <a:gridCol w="835292"/>
              </a:tblGrid>
              <a:tr h="265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</a:tr>
              <a:tr h="410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2. На содержание детей в семьях опекунов (попечителей), приемных семьях, патронатных семьях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64,5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67,4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70,1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4. Обеспечение жилыми помещениями детей-сирот и детей, оставшихся без попечения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родителей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29,8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43,3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5. Организация и осуществление деятельности по опеке и попечительству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794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6. Обеспечение жильем молодых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семей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7. Вознаграждения,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12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8. Обеспечение бесплатного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9. Предоставление льгот по оплате за услуги по помывке в бане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11. Денежная компенсация на оплату жилищно-коммунальных услуг Почетным гражданам  города Рязани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0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12. Профилактика безнадзорности и правонарушений несовершеннолетних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в городе Рязани 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1919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13. Иные выплаты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57,1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59,6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61,4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369,7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374,2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392,4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95502" y="813957"/>
            <a:ext cx="1080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016"/>
            <a:ext cx="715669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РАСХОДЫ БЮДЖЕТА НА ГОРОДСКОЕ ХОЗЯЙСТВО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 В РАМКАХ РЕАЛИЗАЦИИ МУНИЦИПАЛЬНЫХ ПРОГРАММ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53866"/>
              </p:ext>
            </p:extLst>
          </p:nvPr>
        </p:nvGraphicFramePr>
        <p:xfrm>
          <a:off x="107504" y="548680"/>
          <a:ext cx="8928992" cy="607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6192686"/>
                <a:gridCol w="789421"/>
                <a:gridCol w="722749"/>
                <a:gridCol w="7920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9711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"Благоустройство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557,8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556,2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marL="171450" indent="-171450" algn="ctr">
                        <a:buFont typeface="Courier New" panose="02070309020205020404" pitchFamily="49" charset="0"/>
                        <a:buChar char="o"/>
                      </a:pPr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территории города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511,1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508,6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525,6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парков  города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46,7 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47,6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711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"Дорожное хозяйство и развитие транспортной системы в городе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Рязани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2014 - 2020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,1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"Дорожное хозяйство города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162,7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167,8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городского пассажирского транспорта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 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"Повышение безопасности дорожного движения в городе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 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"Совершенствование организации дорожного движения в городе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711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"Охрана окружающей среды в городе Рязани" на 2014 - 2020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19,6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"Улучшение экологической обстановки на территории города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17,2 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"Обращение с отходами производства и потребления в городе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 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муниципальных водных объектов в городе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16352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"Развитие жилищно-коммунального комплекса и энергосбережение на территории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117,4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"Содержание и ремонт жилищного фонда в городе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Рязани“</a:t>
                      </a:r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2014 - 2020 годы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"Энергосбережение и повышение энергоэффективности в городе Рязани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годы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5927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Основное мероприятие «Организация оказания банных услуг в городе Рязани»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711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"Жилище"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21,5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"Комплексное освоение и развитие территорий в целях жилищного строительства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02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"Социальная ипотека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533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"Муниципальная ипотека на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 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13,9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69047" y="190444"/>
            <a:ext cx="1152128" cy="40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99072"/>
              </p:ext>
            </p:extLst>
          </p:nvPr>
        </p:nvGraphicFramePr>
        <p:xfrm>
          <a:off x="251520" y="836712"/>
          <a:ext cx="8650937" cy="5705799"/>
        </p:xfrm>
        <a:graphic>
          <a:graphicData uri="http://schemas.openxmlformats.org/drawingml/2006/table">
            <a:tbl>
              <a:tblPr/>
              <a:tblGrid>
                <a:gridCol w="5351851"/>
                <a:gridCol w="1319634"/>
                <a:gridCol w="1026383"/>
                <a:gridCol w="953069"/>
              </a:tblGrid>
              <a:tr h="282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68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511 065,1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508 612,3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525 599,2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2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2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(плата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электроэнергию)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81 547,5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86 818,6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91 147,7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8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3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14 646,1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историческое и культурное значение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268 112,8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279 329,7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289 296,3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61 545,7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64 612,4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67 337,8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600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25 266,9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26 402,4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4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Обновление материально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2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Подпрограмма 2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48 354,1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27 821,2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28 957,9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25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троительство и реконструкция городских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25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Реконструкция Центрального парка культуры и отдыха в городе Рязани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8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города Рязани" на 2014 - 2020 годы,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557 750,1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556 225,6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573 953,3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04595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 </a:t>
            </a:r>
            <a:r>
              <a:rPr lang="ru-RU" sz="1800" b="1" cap="all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18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18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55899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208912" cy="28803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Динамика объема муниципального долга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17395718"/>
              </p:ext>
            </p:extLst>
          </p:nvPr>
        </p:nvGraphicFramePr>
        <p:xfrm>
          <a:off x="179512" y="908720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84368" y="620688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6439137"/>
              </p:ext>
            </p:extLst>
          </p:nvPr>
        </p:nvGraphicFramePr>
        <p:xfrm>
          <a:off x="683568" y="76470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08408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15244" y="5871850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290" y="2178614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904012" y="65455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11981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19165002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solidFill>
            <a:srgbClr val="FAC09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00613879"/>
              </p:ext>
            </p:extLst>
          </p:nvPr>
        </p:nvGraphicFramePr>
        <p:xfrm>
          <a:off x="426306" y="704996"/>
          <a:ext cx="3384376" cy="589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327401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599" y="4509119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7544" y="822722"/>
          <a:ext cx="8136904" cy="577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220072" y="3212976"/>
            <a:ext cx="3274137" cy="2304256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6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16632"/>
            <a:ext cx="8229600" cy="70609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87624" y="3573016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375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noFill/>
        </p:spPr>
        <p:txBody>
          <a:bodyPr>
            <a:noAutofit/>
          </a:bodyPr>
          <a:lstStyle/>
          <a:p>
            <a:r>
              <a:rPr lang="ru-RU" sz="26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6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1799393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4127" y="5444280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  <a:solidFill>
            <a:srgbClr val="9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  <a:solidFill>
            <a:srgbClr val="9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Местного бюджета</a:t>
            </a:r>
            <a:endParaRPr lang="ru-RU" sz="28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64" y="1212758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64202" y="2073915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4652" y="678763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678763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573" y="1628800"/>
            <a:ext cx="3953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0,3% в отношении жилых домов, квартир, комнат, объектов незавершенного строительства, единых недвижимых комплексов, гаражей, хозяйственных строений;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0,2% в отношении административно-деловых, торговых центров, нежилых помещений (по утвержден. перечню) , объектов, стоимость которых свыше 300 млн. рублей;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 в отношении прочих объектов налогообложения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124629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9763777"/>
              </p:ext>
            </p:extLst>
          </p:nvPr>
        </p:nvGraphicFramePr>
        <p:xfrm>
          <a:off x="387591" y="3417291"/>
          <a:ext cx="8448310" cy="202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7812359" y="3685423"/>
            <a:ext cx="983487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887567"/>
            <a:ext cx="2801496" cy="853801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385,8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403,1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419,3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300192" y="5887567"/>
            <a:ext cx="2495654" cy="853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3765,7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4040,9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4404,7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19872" y="5887566"/>
            <a:ext cx="2656812" cy="85380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1485,2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1543,7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1546,7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5625" y="55172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851920" y="679441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80627461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БЮДЖЕТА ГОРОДА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РЯЗАНИ НА 2015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51520" y="620688"/>
            <a:ext cx="8483699" cy="6048671"/>
            <a:chOff x="179377" y="987905"/>
            <a:chExt cx="8281465" cy="5579550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11351" y="5485827"/>
              <a:ext cx="2628700" cy="1081628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987905"/>
              <a:ext cx="2639128" cy="771868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43808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14 062,5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13 845,3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77565" y="2367923"/>
              <a:ext cx="2284220" cy="705794"/>
              <a:chOff x="798053" y="2079891"/>
              <a:chExt cx="2284220" cy="705794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98053" y="2079891"/>
                <a:ext cx="2284220" cy="3935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98053" y="2464954"/>
                <a:ext cx="2284219" cy="3207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205,7 (2,8%)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79377" y="1556013"/>
              <a:ext cx="3082407" cy="811910"/>
              <a:chOff x="-135" y="187861"/>
              <a:chExt cx="3082407" cy="811910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98053" y="187862"/>
                <a:ext cx="2284219" cy="43001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98053" y="617873"/>
                <a:ext cx="2284219" cy="381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2 008,3 (27,2%)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187861"/>
                <a:ext cx="755708" cy="81190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79845" y="5722946"/>
              <a:ext cx="3081459" cy="761022"/>
              <a:chOff x="333" y="3274674"/>
              <a:chExt cx="3081459" cy="76102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7573" y="3274674"/>
                <a:ext cx="2284219" cy="38051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97573" y="3648234"/>
                <a:ext cx="2284219" cy="38611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3 134,5 (42,4%)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33" y="3274674"/>
                <a:ext cx="755549" cy="76102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79845" y="4906875"/>
              <a:ext cx="3081940" cy="789946"/>
              <a:chOff x="333" y="1378483"/>
              <a:chExt cx="3081940" cy="78994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98054" y="1382827"/>
                <a:ext cx="2284219" cy="443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98054" y="1826665"/>
                <a:ext cx="2284219" cy="34176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735,3 (10,0%)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333" y="1378483"/>
                <a:ext cx="755550" cy="78994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78248" y="2284745"/>
              <a:ext cx="2003085" cy="739456"/>
              <a:chOff x="6661816" y="3884903"/>
              <a:chExt cx="2003085" cy="88734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1816" y="3884903"/>
                <a:ext cx="2003084" cy="5035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1816" y="4437594"/>
                <a:ext cx="2003085" cy="33465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267,3 (3,6%)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78248" y="3848581"/>
              <a:ext cx="2003085" cy="573117"/>
              <a:chOff x="6661816" y="4811008"/>
              <a:chExt cx="2003085" cy="687742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61816" y="4811008"/>
                <a:ext cx="2003084" cy="3530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1816" y="5166929"/>
                <a:ext cx="2003085" cy="3318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4 793,2 (64,2%)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78248" y="5143094"/>
              <a:ext cx="2003085" cy="699217"/>
              <a:chOff x="6661816" y="5413889"/>
              <a:chExt cx="2003085" cy="839058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1817" y="5413889"/>
                <a:ext cx="2003084" cy="3967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61816" y="5889365"/>
                <a:ext cx="2003084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369,7 (4,9%)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78248" y="4460427"/>
              <a:ext cx="2003085" cy="619626"/>
              <a:chOff x="6661816" y="2693691"/>
              <a:chExt cx="2003085" cy="743549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61816" y="2693691"/>
                <a:ext cx="2003085" cy="34065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1816" y="3117576"/>
                <a:ext cx="2003085" cy="3196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243,0 (3,3%)</a:t>
                </a:r>
                <a:endPara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71577" y="5913203"/>
              <a:ext cx="2004087" cy="647965"/>
              <a:chOff x="6655145" y="3486519"/>
              <a:chExt cx="2004087" cy="777558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55145" y="3486519"/>
                <a:ext cx="2003084" cy="3400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56148" y="3894522"/>
                <a:ext cx="2003084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159,2 (2,1%)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7 383,7 млн</a:t>
              </a:r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7 468,6 </a:t>
              </a:r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4" y="5802593"/>
              <a:ext cx="1537833" cy="6813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533,3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290800" y="5960097"/>
            <a:ext cx="655200" cy="682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2000" y="2204865"/>
            <a:ext cx="774000" cy="677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99597" y="1233521"/>
            <a:ext cx="2052000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92000" y="1676648"/>
            <a:ext cx="2052000" cy="287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807,3 (10,8%)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191999" y="3321677"/>
            <a:ext cx="2052000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828,9 (11,1%)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2000" y="2881870"/>
            <a:ext cx="2052000" cy="38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5125237"/>
            <a:ext cx="655200" cy="77476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069200" y="2951611"/>
            <a:ext cx="2340000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69200" y="3721889"/>
            <a:ext cx="2340000" cy="3189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507,8 (6,9%)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9918"/>
            <a:ext cx="774000" cy="10835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2027002"/>
            <a:ext cx="655200" cy="80119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70" y="1236562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4385175"/>
            <a:ext cx="655200" cy="6831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61" y="5866705"/>
            <a:ext cx="995368" cy="6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90800" y="2881870"/>
            <a:ext cx="655200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3721886"/>
            <a:ext cx="655200" cy="5961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0524"/>
            <a:ext cx="774000" cy="7374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Прямоугольник 64"/>
          <p:cNvSpPr/>
          <p:nvPr/>
        </p:nvSpPr>
        <p:spPr bwMode="auto">
          <a:xfrm>
            <a:off x="1072168" y="4090524"/>
            <a:ext cx="2340000" cy="454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1069200" y="4545495"/>
            <a:ext cx="2340000" cy="2628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792, 0 (10,7%)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9268</TotalTime>
  <Words>3309</Words>
  <Application>Microsoft Office PowerPoint</Application>
  <PresentationFormat>Экран (4:3)</PresentationFormat>
  <Paragraphs>975</Paragraphs>
  <Slides>28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ОСНОВНЫЕ ПАРАМЕТРЫ БЮДЖЕТА ГОРОДА РЯЗАНИ НА 2015 ГОД</vt:lpstr>
      <vt:lpstr>Презентация PowerPoint</vt:lpstr>
      <vt:lpstr>ОСНОВНЫЕ ХАРАКТЕРИСТИКИ ДОХОДОВ БЮДЖЕТА ГОРОДА РЯЗАНИ на 2015-2017 гг.</vt:lpstr>
      <vt:lpstr>ОБЪЕМ БЕЗВОЗМЕЗДНЫХ ПОСТУПЛЕНИЙ ИЗ ОБЛАСТНОГО БЮДЖЕТА</vt:lpstr>
      <vt:lpstr>НАЛОГОВЫЕ И НЕНАЛОГОВЫЕ ДОХОДЫ БЮДЖЕТА ГОРОДА</vt:lpstr>
      <vt:lpstr>Презентация PowerPoint</vt:lpstr>
      <vt:lpstr>ПЕРЕЧЕНЬ МУНИЦИПАЛЬНЫХ И ВЕДОМСТВЕННЫХ ЦЕЛЕВЫХ ПРОГРАММ ГОРОДА РЯЗАНИ НА 2015 год и на плановый период 2016 и 2017 годов</vt:lpstr>
      <vt:lpstr>ДИНАМИКА РАСХОДОВ БЮДЖЕТА ГОРОДА</vt:lpstr>
      <vt:lpstr>ДОЛЯ РАСХОДОВ ОТРАСЛЕЙ СОЦИАЛЬНО-КУЛЬТУРНОЙ СФЕРЫ В ОБЩИХ РАСХОДАХ БЮДЖЕТА ГОРОДА ПО ГОДАМ</vt:lpstr>
      <vt:lpstr>доля фонда оплаты труда работников социальной сферы в бюджете города рязани</vt:lpstr>
      <vt:lpstr>СТРУКТУРА РАСХОДОВ БЮДЖЕТА ГОРОДА РЯЗАНИ</vt:lpstr>
      <vt:lpstr>Расходы бюджета города по отраслям социальной сферы  на 2014 - 2017 годы  </vt:lpstr>
      <vt:lpstr>ДИНАМИКА РАСХОДОВ БЮДЖЕТА НА СОЦИАЛЬНУЮ СФЕРУ  (БЕЗ БЮДЖЕТНЫХ ИНВЕСТИЦИЙ)</vt:lpstr>
      <vt:lpstr>РАСХОДЫ БЮДЖЕТА ГОРОДА НА ОБРАЗОВАНИЕ</vt:lpstr>
      <vt:lpstr>РАСХОДЫ БЮДЖЕТА ГОРОДА НА КУЛЬТУРУ</vt:lpstr>
      <vt:lpstr>РАСХОДЫ БЮДЖЕТА ГОРОДА НА ФИЗИЧЕСКУЮ КУЛЬТУРУ И СПОРТ</vt:lpstr>
      <vt:lpstr>РАСХОДЫ БЮДЖЕТА ГОРОДА НА СОЦИАЛЬНУЮ ПОЛИТИКУ</vt:lpstr>
      <vt:lpstr>РАСХОДЫ БЮДЖЕТА НА ГОРОДСКОЕ ХОЗЯЙСТВО  В РАМКАХ РЕАЛИЗАЦИИ МУНИЦИПАЛЬНЫХ ПРОГРАММ</vt:lpstr>
      <vt:lpstr>Презентация PowerPoint</vt:lpstr>
      <vt:lpstr>Динамика объема муниципального долга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887</cp:revision>
  <cp:lastPrinted>2015-03-27T09:35:12Z</cp:lastPrinted>
  <dcterms:created xsi:type="dcterms:W3CDTF">2013-10-29T07:14:12Z</dcterms:created>
  <dcterms:modified xsi:type="dcterms:W3CDTF">2015-03-30T12:08:20Z</dcterms:modified>
</cp:coreProperties>
</file>