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0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1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2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3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4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heme/theme15.xml" ContentType="application/vnd.openxmlformats-officedocument.theme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theme/theme16.xml" ContentType="application/vnd.openxmlformats-officedocument.theme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17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6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7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drawings/drawing3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notesSlides/notesSlide9.xml" ContentType="application/vnd.openxmlformats-officedocument.presentationml.notesSlide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notesSlides/notesSlide10.xml" ContentType="application/vnd.openxmlformats-officedocument.presentationml.notesSlid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11.xml" ContentType="application/vnd.openxmlformats-officedocument.presentationml.notesSlide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notesSlides/notesSlide12.xml" ContentType="application/vnd.openxmlformats-officedocument.presentationml.notesSlide+xml"/>
  <Override PartName="/ppt/charts/chart23.xml" ContentType="application/vnd.openxmlformats-officedocument.drawingml.chart+xml"/>
  <Override PartName="/ppt/notesSlides/notesSlide13.xml" ContentType="application/vnd.openxmlformats-officedocument.presentationml.notesSlide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notesSlides/notesSlide14.xml" ContentType="application/vnd.openxmlformats-officedocument.presentationml.notesSlide+xml"/>
  <Override PartName="/ppt/charts/chart26.xml" ContentType="application/vnd.openxmlformats-officedocument.drawingml.chart+xml"/>
  <Override PartName="/ppt/drawings/drawing4.xml" ContentType="application/vnd.openxmlformats-officedocument.drawingml.chartshapes+xml"/>
  <Override PartName="/ppt/charts/chart27.xml" ContentType="application/vnd.openxmlformats-officedocument.drawingml.chart+xml"/>
  <Override PartName="/ppt/drawings/drawing5.xml" ContentType="application/vnd.openxmlformats-officedocument.drawingml.chartshapes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drawings/drawing6.xml" ContentType="application/vnd.openxmlformats-officedocument.drawingml.chartshapes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drawings/drawing7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290" r:id="rId1"/>
    <p:sldMasterId id="2147486224" r:id="rId2"/>
    <p:sldMasterId id="2147486296" r:id="rId3"/>
    <p:sldMasterId id="2147486345" r:id="rId4"/>
    <p:sldMasterId id="2147486675" r:id="rId5"/>
    <p:sldMasterId id="2147487502" r:id="rId6"/>
    <p:sldMasterId id="2147489746" r:id="rId7"/>
    <p:sldMasterId id="2147489758" r:id="rId8"/>
    <p:sldMasterId id="2147491063" r:id="rId9"/>
    <p:sldMasterId id="2147491075" r:id="rId10"/>
    <p:sldMasterId id="2147491087" r:id="rId11"/>
    <p:sldMasterId id="2147491099" r:id="rId12"/>
    <p:sldMasterId id="2147491111" r:id="rId13"/>
    <p:sldMasterId id="2147491123" r:id="rId14"/>
    <p:sldMasterId id="2147491135" r:id="rId15"/>
    <p:sldMasterId id="2147491147" r:id="rId16"/>
    <p:sldMasterId id="2147491159" r:id="rId17"/>
    <p:sldMasterId id="2147491171" r:id="rId18"/>
  </p:sldMasterIdLst>
  <p:notesMasterIdLst>
    <p:notesMasterId r:id="rId64"/>
  </p:notesMasterIdLst>
  <p:sldIdLst>
    <p:sldId id="631" r:id="rId19"/>
    <p:sldId id="497" r:id="rId20"/>
    <p:sldId id="498" r:id="rId21"/>
    <p:sldId id="499" r:id="rId22"/>
    <p:sldId id="500" r:id="rId23"/>
    <p:sldId id="501" r:id="rId24"/>
    <p:sldId id="503" r:id="rId25"/>
    <p:sldId id="571" r:id="rId26"/>
    <p:sldId id="632" r:id="rId27"/>
    <p:sldId id="633" r:id="rId28"/>
    <p:sldId id="634" r:id="rId29"/>
    <p:sldId id="612" r:id="rId30"/>
    <p:sldId id="613" r:id="rId31"/>
    <p:sldId id="614" r:id="rId32"/>
    <p:sldId id="635" r:id="rId33"/>
    <p:sldId id="616" r:id="rId34"/>
    <p:sldId id="617" r:id="rId35"/>
    <p:sldId id="618" r:id="rId36"/>
    <p:sldId id="619" r:id="rId37"/>
    <p:sldId id="620" r:id="rId38"/>
    <p:sldId id="621" r:id="rId39"/>
    <p:sldId id="636" r:id="rId40"/>
    <p:sldId id="568" r:id="rId41"/>
    <p:sldId id="637" r:id="rId42"/>
    <p:sldId id="638" r:id="rId43"/>
    <p:sldId id="508" r:id="rId44"/>
    <p:sldId id="639" r:id="rId45"/>
    <p:sldId id="640" r:id="rId46"/>
    <p:sldId id="641" r:id="rId47"/>
    <p:sldId id="510" r:id="rId48"/>
    <p:sldId id="511" r:id="rId49"/>
    <p:sldId id="642" r:id="rId50"/>
    <p:sldId id="643" r:id="rId51"/>
    <p:sldId id="644" r:id="rId52"/>
    <p:sldId id="645" r:id="rId53"/>
    <p:sldId id="646" r:id="rId54"/>
    <p:sldId id="516" r:id="rId55"/>
    <p:sldId id="630" r:id="rId56"/>
    <p:sldId id="647" r:id="rId57"/>
    <p:sldId id="648" r:id="rId58"/>
    <p:sldId id="626" r:id="rId59"/>
    <p:sldId id="625" r:id="rId60"/>
    <p:sldId id="650" r:id="rId61"/>
    <p:sldId id="649" r:id="rId62"/>
    <p:sldId id="542" r:id="rId63"/>
  </p:sldIdLst>
  <p:sldSz cx="9144000" cy="5143500" type="screen16x9"/>
  <p:notesSz cx="6797675" cy="992822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69B"/>
    <a:srgbClr val="AFD7FF"/>
    <a:srgbClr val="FFFFD9"/>
    <a:srgbClr val="376092"/>
    <a:srgbClr val="97CBFF"/>
    <a:srgbClr val="D5EAFF"/>
    <a:srgbClr val="FFFFEB"/>
    <a:srgbClr val="FFFFCC"/>
    <a:srgbClr val="BDECF9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46" autoAdjust="0"/>
    <p:restoredTop sz="95203" autoAdjust="0"/>
  </p:normalViewPr>
  <p:slideViewPr>
    <p:cSldViewPr>
      <p:cViewPr>
        <p:scale>
          <a:sx n="100" d="100"/>
          <a:sy n="100" d="100"/>
        </p:scale>
        <p:origin x="-1051" y="-192"/>
      </p:cViewPr>
      <p:guideLst>
        <p:guide orient="horz" pos="2160"/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8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slide" Target="slides/slide29.xml"/><Relationship Id="rId50" Type="http://schemas.openxmlformats.org/officeDocument/2006/relationships/slide" Target="slides/slide32.xml"/><Relationship Id="rId55" Type="http://schemas.openxmlformats.org/officeDocument/2006/relationships/slide" Target="slides/slide37.xml"/><Relationship Id="rId63" Type="http://schemas.openxmlformats.org/officeDocument/2006/relationships/slide" Target="slides/slide45.xml"/><Relationship Id="rId68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3" Type="http://schemas.openxmlformats.org/officeDocument/2006/relationships/slide" Target="slides/slide35.xml"/><Relationship Id="rId58" Type="http://schemas.openxmlformats.org/officeDocument/2006/relationships/slide" Target="slides/slide40.xml"/><Relationship Id="rId66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slide" Target="slides/slide31.xml"/><Relationship Id="rId57" Type="http://schemas.openxmlformats.org/officeDocument/2006/relationships/slide" Target="slides/slide39.xml"/><Relationship Id="rId61" Type="http://schemas.openxmlformats.org/officeDocument/2006/relationships/slide" Target="slides/slide4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52" Type="http://schemas.openxmlformats.org/officeDocument/2006/relationships/slide" Target="slides/slide34.xml"/><Relationship Id="rId60" Type="http://schemas.openxmlformats.org/officeDocument/2006/relationships/slide" Target="slides/slide42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slide" Target="slides/slide30.xml"/><Relationship Id="rId56" Type="http://schemas.openxmlformats.org/officeDocument/2006/relationships/slide" Target="slides/slide38.xml"/><Relationship Id="rId64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slide" Target="slides/slide28.xml"/><Relationship Id="rId59" Type="http://schemas.openxmlformats.org/officeDocument/2006/relationships/slide" Target="slides/slide41.xml"/><Relationship Id="rId67" Type="http://schemas.openxmlformats.org/officeDocument/2006/relationships/theme" Target="theme/theme1.xml"/><Relationship Id="rId20" Type="http://schemas.openxmlformats.org/officeDocument/2006/relationships/slide" Target="slides/slide2.xml"/><Relationship Id="rId41" Type="http://schemas.openxmlformats.org/officeDocument/2006/relationships/slide" Target="slides/slide23.xml"/><Relationship Id="rId54" Type="http://schemas.openxmlformats.org/officeDocument/2006/relationships/slide" Target="slides/slide36.xml"/><Relationship Id="rId62" Type="http://schemas.openxmlformats.org/officeDocument/2006/relationships/slide" Target="slides/slide4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26.xlsx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2.xlsx"/></Relationships>
</file>

<file path=ppt/charts/_rels/chart3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3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Microsoft_Excel_Worksheet35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8791848389115436E-2"/>
          <c:y val="5.8428230196644837E-2"/>
          <c:w val="0.7270194099990791"/>
          <c:h val="0.8102384991411211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713,5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682,2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664,1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245">
                <a:noFill/>
              </a:ln>
            </c:spPr>
            <c:txPr>
              <a:bodyPr/>
              <a:lstStyle/>
              <a:p>
                <a:pPr>
                  <a:defRPr sz="1389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713.5</c:v>
                </c:pt>
                <c:pt idx="1">
                  <c:v>682.2</c:v>
                </c:pt>
                <c:pt idx="2">
                  <c:v>664.1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97CBFF"/>
            </a:solidFill>
            <a:ln>
              <a:solidFill>
                <a:schemeClr val="tx1"/>
              </a:solidFill>
            </a:ln>
            <a:effectLst>
              <a:outerShdw algn="ctr" rotWithShape="0">
                <a:srgbClr val="92D050"/>
              </a:outerShdw>
            </a:effectLst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6 744,5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</a:t>
                    </a:r>
                    <a:r>
                      <a:rPr lang="ru-RU" baseline="0" dirty="0" smtClean="0"/>
                      <a:t> 096</a:t>
                    </a:r>
                    <a:r>
                      <a:rPr lang="ru-RU" dirty="0" smtClean="0"/>
                      <a:t>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7 495,7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noFill/>
              <a:ln w="25245">
                <a:noFill/>
              </a:ln>
            </c:spPr>
            <c:txPr>
              <a:bodyPr/>
              <a:lstStyle/>
              <a:p>
                <a:pPr>
                  <a:defRPr sz="1389" b="1">
                    <a:solidFill>
                      <a:schemeClr val="tx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6744.5</c:v>
                </c:pt>
                <c:pt idx="1">
                  <c:v>7096.1</c:v>
                </c:pt>
                <c:pt idx="2">
                  <c:v>7495.7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8"/>
        <c:shape val="box"/>
        <c:axId val="157658496"/>
        <c:axId val="157672576"/>
        <c:axId val="0"/>
      </c:bar3DChart>
      <c:catAx>
        <c:axId val="1576584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389" b="1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57672576"/>
        <c:crosses val="autoZero"/>
        <c:auto val="0"/>
        <c:lblAlgn val="ctr"/>
        <c:lblOffset val="100"/>
        <c:noMultiLvlLbl val="0"/>
      </c:catAx>
      <c:valAx>
        <c:axId val="157672576"/>
        <c:scaling>
          <c:orientation val="minMax"/>
          <c:max val="800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552"/>
        </c:spPr>
        <c:txPr>
          <a:bodyPr/>
          <a:lstStyle/>
          <a:p>
            <a:pPr>
              <a:defRPr sz="1389" baseline="0">
                <a:latin typeface="Arial Narrow" panose="020B0606020202030204" pitchFamily="34" charset="0"/>
              </a:defRPr>
            </a:pPr>
            <a:endParaRPr lang="ru-RU"/>
          </a:p>
        </c:txPr>
        <c:crossAx val="157658496"/>
        <c:crosses val="autoZero"/>
        <c:crossBetween val="between"/>
      </c:valAx>
      <c:spPr>
        <a:noFill/>
        <a:ln w="25386">
          <a:noFill/>
        </a:ln>
      </c:spPr>
    </c:plotArea>
    <c:legend>
      <c:legendPos val="r"/>
      <c:layout>
        <c:manualLayout>
          <c:xMode val="edge"/>
          <c:yMode val="edge"/>
          <c:x val="0.81957547169811318"/>
          <c:y val="0.25916870415647919"/>
          <c:w val="0.17099056603773585"/>
          <c:h val="0.38630806845965771"/>
        </c:manualLayout>
      </c:layout>
      <c:overlay val="0"/>
      <c:spPr>
        <a:ln>
          <a:noFill/>
        </a:ln>
      </c:spPr>
      <c:txPr>
        <a:bodyPr/>
        <a:lstStyle/>
        <a:p>
          <a:pPr>
            <a:defRPr sz="1489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D9"/>
    </a:solidFill>
    <a:ln w="56797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89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657630982483263"/>
          <c:y val="3.3731815121622807E-2"/>
          <c:w val="0.8357907424633485"/>
          <c:h val="0.8682620707240108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0844448265855572E-2"/>
                  <c:y val="0.205744168483615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02953997404295E-2"/>
                  <c:y val="0.217659228126082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795035759757553E-2"/>
                  <c:y val="0.228506312937360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128602659751063E-2"/>
                  <c:y val="0.105195673605937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6961">
                <a:noFill/>
              </a:ln>
            </c:spPr>
            <c:txPr>
              <a:bodyPr anchor="ctr" anchorCtr="0"/>
              <a:lstStyle/>
              <a:p>
                <a:pPr>
                  <a:defRPr sz="1225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47.7</c:v>
                </c:pt>
                <c:pt idx="1">
                  <c:v>49</c:v>
                </c:pt>
                <c:pt idx="2">
                  <c:v>50.5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shape val="cylinder"/>
        <c:axId val="181690368"/>
        <c:axId val="181691904"/>
        <c:axId val="182481792"/>
      </c:bar3DChart>
      <c:catAx>
        <c:axId val="1816903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225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81691904"/>
        <c:crosses val="autoZero"/>
        <c:auto val="0"/>
        <c:lblAlgn val="ctr"/>
        <c:lblOffset val="100"/>
        <c:noMultiLvlLbl val="0"/>
      </c:catAx>
      <c:valAx>
        <c:axId val="181691904"/>
        <c:scaling>
          <c:orientation val="minMax"/>
          <c:max val="6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29956"/>
        </c:spPr>
        <c:txPr>
          <a:bodyPr/>
          <a:lstStyle/>
          <a:p>
            <a:pPr>
              <a:defRPr sz="1225" baseline="0">
                <a:latin typeface="Arial Narrow" panose="020B0606020202030204" pitchFamily="34" charset="0"/>
              </a:defRPr>
            </a:pPr>
            <a:endParaRPr lang="ru-RU"/>
          </a:p>
        </c:txPr>
        <c:crossAx val="181690368"/>
        <c:crosses val="autoZero"/>
        <c:crossBetween val="between"/>
      </c:valAx>
      <c:serAx>
        <c:axId val="182481792"/>
        <c:scaling>
          <c:orientation val="minMax"/>
        </c:scaling>
        <c:delete val="1"/>
        <c:axPos val="b"/>
        <c:majorTickMark val="out"/>
        <c:minorTickMark val="none"/>
        <c:tickLblPos val="nextTo"/>
        <c:crossAx val="181691904"/>
        <c:crosses val="autoZero"/>
      </c:serAx>
      <c:spPr>
        <a:noFill/>
        <a:ln w="25371">
          <a:noFill/>
        </a:ln>
      </c:spPr>
    </c:plotArea>
    <c:plotVisOnly val="1"/>
    <c:dispBlanksAs val="gap"/>
    <c:showDLblsOverMax val="0"/>
  </c:chart>
  <c:spPr>
    <a:solidFill>
      <a:srgbClr val="FFFFD9"/>
    </a:solidFill>
    <a:ln w="53915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697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539442244116402E-2"/>
          <c:y val="0.16096800703225417"/>
          <c:w val="0.63678452929232898"/>
          <c:h val="0.83903182593406089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80">
          <a:noFill/>
        </a:ln>
      </c:spPr>
    </c:plotArea>
    <c:plotVisOnly val="1"/>
    <c:dispBlanksAs val="zero"/>
    <c:showDLblsOverMax val="0"/>
  </c:chart>
  <c:txPr>
    <a:bodyPr/>
    <a:lstStyle/>
    <a:p>
      <a:pPr>
        <a:defRPr sz="1799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401500769205591"/>
          <c:y val="0.21859855947148288"/>
          <c:w val="0.41334653530162691"/>
          <c:h val="0.53845875497401696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216">
          <a:noFill/>
        </a:ln>
      </c:spPr>
    </c:plotArea>
    <c:legend>
      <c:legendPos val="r"/>
      <c:layout>
        <c:manualLayout>
          <c:xMode val="edge"/>
          <c:yMode val="edge"/>
          <c:x val="0"/>
          <c:y val="0.74825174825174823"/>
          <c:w val="0.99610894941634243"/>
          <c:h val="0.25174825174825177"/>
        </c:manualLayout>
      </c:layout>
      <c:overlay val="1"/>
    </c:legend>
    <c:plotVisOnly val="1"/>
    <c:dispBlanksAs val="zero"/>
    <c:showDLblsOverMax val="0"/>
  </c:chart>
  <c:txPr>
    <a:bodyPr/>
    <a:lstStyle/>
    <a:p>
      <a:pPr>
        <a:defRPr sz="1787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5"/>
      <c:rotY val="20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0282409904821518E-2"/>
          <c:y val="5.6899004267425323E-3"/>
          <c:w val="0.8185544756795512"/>
          <c:h val="0.8254795533204154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 в общем объеме налоговых и неналоговых доходов</c:v>
                </c:pt>
              </c:strCache>
            </c:strRef>
          </c:tx>
          <c:spPr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  <a:contourClr>
                <a:srgbClr val="000000"/>
              </a:contourClr>
            </a:sp3d>
          </c:spPr>
          <c:explosion val="24"/>
          <c:dPt>
            <c:idx val="0"/>
            <c:bubble3D val="0"/>
            <c:spPr>
              <a:solidFill>
                <a:srgbClr val="72A2DC">
                  <a:alpha val="91765"/>
                </a:srgb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6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rgbClr val="F8F20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4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5"/>
            <c:bubble3D val="0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4.5574551421715336E-4"/>
                  <c:y val="2.8449502133712661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Доходы от использования имущества, находящегося в гос. и мун. собственности                   </a:t>
                    </a:r>
                    <a:r>
                      <a:rPr lang="ru-RU" dirty="0" smtClean="0"/>
                      <a:t>(471,2 </a:t>
                    </a:r>
                    <a:r>
                      <a:rPr lang="ru-RU" dirty="0"/>
                      <a:t>млн.руб.)
</a:t>
                    </a:r>
                    <a:r>
                      <a:rPr lang="ru-RU" dirty="0" smtClean="0"/>
                      <a:t>66,0%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2.5954655291689589E-2"/>
                  <c:y val="-0.38681399177876591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Доходы от продажи материальных и нематериальных активов                                          </a:t>
                    </a:r>
                    <a:r>
                      <a:rPr lang="ru-RU" dirty="0" smtClean="0"/>
                      <a:t>(100,9 </a:t>
                    </a:r>
                    <a:r>
                      <a:rPr lang="ru-RU" dirty="0"/>
                      <a:t>млн.руб.)
</a:t>
                    </a:r>
                    <a:r>
                      <a:rPr lang="ru-RU" dirty="0" smtClean="0"/>
                      <a:t>14,1%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6.8111255020222528E-2"/>
                  <c:y val="9.821126555482129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Доходы </a:t>
                    </a:r>
                    <a:r>
                      <a:rPr lang="ru-RU" dirty="0"/>
                      <a:t>от оказания платных услуг и компенсации затрат государства                 </a:t>
                    </a:r>
                    <a:r>
                      <a:rPr lang="ru-RU" dirty="0" smtClean="0"/>
                      <a:t>(3,9 </a:t>
                    </a:r>
                    <a:r>
                      <a:rPr lang="ru-RU" dirty="0"/>
                      <a:t>млн.руб.)
</a:t>
                    </a:r>
                    <a:r>
                      <a:rPr lang="ru-RU" dirty="0" smtClean="0"/>
                      <a:t>0,6%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11647865053558437"/>
                  <c:y val="0.14956194487068927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Штрафы, санкции, возмещение ущерба </a:t>
                    </a:r>
                    <a:r>
                      <a:rPr lang="ru-RU" dirty="0" smtClean="0"/>
                      <a:t>(31,7 </a:t>
                    </a:r>
                    <a:r>
                      <a:rPr lang="ru-RU" dirty="0"/>
                      <a:t>млн.руб.)
</a:t>
                    </a:r>
                    <a:r>
                      <a:rPr lang="ru-RU" dirty="0" smtClean="0"/>
                      <a:t>4,4%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0.30556917260572497"/>
                  <c:y val="0.1260913296222040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Прочие </a:t>
                    </a:r>
                    <a:r>
                      <a:rPr lang="ru-RU" dirty="0"/>
                      <a:t>неналоговые доходы (</a:t>
                    </a:r>
                    <a:r>
                      <a:rPr lang="ru-RU" dirty="0" smtClean="0"/>
                      <a:t>33,2 </a:t>
                    </a:r>
                    <a:r>
                      <a:rPr lang="ru-RU" dirty="0"/>
                      <a:t>млн.руб.)
</a:t>
                    </a:r>
                    <a:r>
                      <a:rPr lang="ru-RU" dirty="0" smtClean="0"/>
                      <a:t>4,7%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0.25753495746965521"/>
                  <c:y val="-2.815963082850774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Платежи </a:t>
                    </a:r>
                    <a:r>
                      <a:rPr lang="ru-RU" dirty="0"/>
                      <a:t>при пользовании природными ресурсами                                         </a:t>
                    </a:r>
                    <a:r>
                      <a:rPr lang="ru-RU" dirty="0" smtClean="0"/>
                      <a:t>(72,6 </a:t>
                    </a:r>
                    <a:r>
                      <a:rPr lang="ru-RU" dirty="0"/>
                      <a:t>млн.руб.)
</a:t>
                    </a:r>
                    <a:r>
                      <a:rPr lang="ru-RU" dirty="0" smtClean="0"/>
                      <a:t>10,2%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spPr>
              <a:solidFill>
                <a:schemeClr val="bg1"/>
              </a:solidFill>
              <a:ln w="25363">
                <a:solidFill>
                  <a:srgbClr val="1F497D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98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имущества, находящегося в гос. и мун. собственности                   (471,2 млн.руб.)</c:v>
                </c:pt>
                <c:pt idx="1">
                  <c:v>Доходы от продажи материальных и нематериальных активов                                          (39,7 млн.руб.)</c:v>
                </c:pt>
                <c:pt idx="2">
                  <c:v>Доходы от оказания платных услуг и компенсации затрат государства                 (4,4 млн.руб.)</c:v>
                </c:pt>
                <c:pt idx="3">
                  <c:v>Штрафы, санкции, возмещение ущерба (31,7 млн.руб.)</c:v>
                </c:pt>
                <c:pt idx="4">
                  <c:v>Прочие неналоговые доходы (33,2 млн.руб.)</c:v>
                </c:pt>
                <c:pt idx="5">
                  <c:v>Платежи при пользовании природными ресурсами                                         (86,2 млн.руб.)</c:v>
                </c:pt>
              </c:strCache>
            </c:strRef>
          </c:cat>
          <c:val>
            <c:numRef>
              <c:f>Лист1!$B$2:$B$7</c:f>
              <c:numCache>
                <c:formatCode>0.00</c:formatCode>
                <c:ptCount val="6"/>
                <c:pt idx="0">
                  <c:v>66.047919902518686</c:v>
                </c:pt>
                <c:pt idx="1">
                  <c:v>14.142639020051559</c:v>
                </c:pt>
                <c:pt idx="2">
                  <c:v>0.54695885271648992</c:v>
                </c:pt>
                <c:pt idx="3">
                  <c:v>4.4381383580946965</c:v>
                </c:pt>
                <c:pt idx="4">
                  <c:v>4.6463821667727645</c:v>
                </c:pt>
                <c:pt idx="5">
                  <c:v>10.177961699845801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Lbls>
            <c:spPr>
              <a:noFill/>
              <a:ln w="25276">
                <a:noFill/>
              </a:ln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имущества, находящегося в гос. и мун. собственности                   (471,2 млн.руб.)</c:v>
                </c:pt>
                <c:pt idx="1">
                  <c:v>Доходы от продажи материальных и нематериальных активов                                          (39,7 млн.руб.)</c:v>
                </c:pt>
                <c:pt idx="2">
                  <c:v>Доходы от оказания платных услуг и компенсации затрат государства                 (4,4 млн.руб.)</c:v>
                </c:pt>
                <c:pt idx="3">
                  <c:v>Штрафы, санкции, возмещение ущерба (31,7 млн.руб.)</c:v>
                </c:pt>
                <c:pt idx="4">
                  <c:v>Прочие неналоговые доходы (33,2 млн.руб.)</c:v>
                </c:pt>
                <c:pt idx="5">
                  <c:v>Платежи при пользовании природными ресурсами                                         (86,2 млн.руб.)</c:v>
                </c:pt>
              </c:strCache>
            </c:strRef>
          </c:cat>
          <c:val>
            <c:numRef>
              <c:f>Лист1!$C$2:$C$7</c:f>
              <c:numCache>
                <c:formatCode>0.0</c:formatCode>
                <c:ptCount val="6"/>
                <c:pt idx="0">
                  <c:v>471245.7</c:v>
                </c:pt>
                <c:pt idx="1">
                  <c:v>100906.4</c:v>
                </c:pt>
                <c:pt idx="2">
                  <c:v>3902.5</c:v>
                </c:pt>
                <c:pt idx="3">
                  <c:v>31665.7</c:v>
                </c:pt>
                <c:pt idx="4">
                  <c:v>33151.5</c:v>
                </c:pt>
                <c:pt idx="5">
                  <c:v>72618.8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Lbls>
            <c:spPr>
              <a:noFill/>
              <a:ln w="25276">
                <a:noFill/>
              </a:ln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 от использования имущества, находящегося в гос. и мун. собственности                   (471,2 млн.руб.)</c:v>
                </c:pt>
                <c:pt idx="1">
                  <c:v>Доходы от продажи материальных и нематериальных активов                                          (39,7 млн.руб.)</c:v>
                </c:pt>
                <c:pt idx="2">
                  <c:v>Доходы от оказания платных услуг и компенсации затрат государства                 (4,4 млн.руб.)</c:v>
                </c:pt>
                <c:pt idx="3">
                  <c:v>Штрафы, санкции, возмещение ущерба (31,7 млн.руб.)</c:v>
                </c:pt>
                <c:pt idx="4">
                  <c:v>Прочие неналоговые доходы (33,2 млн.руб.)</c:v>
                </c:pt>
                <c:pt idx="5">
                  <c:v>Платежи при пользовании природными ресурсами                                         (86,2 млн.руб.)</c:v>
                </c:pt>
              </c:strCache>
            </c:strRef>
          </c:cat>
          <c:val>
            <c:numRef>
              <c:f>Лист1!$D$2:$D$7</c:f>
              <c:numCache>
                <c:formatCode>0.0</c:formatCode>
                <c:ptCount val="6"/>
                <c:pt idx="0">
                  <c:v>713490.6</c:v>
                </c:pt>
                <c:pt idx="1">
                  <c:v>713490.6</c:v>
                </c:pt>
                <c:pt idx="2">
                  <c:v>713490.6</c:v>
                </c:pt>
                <c:pt idx="3">
                  <c:v>713490.6</c:v>
                </c:pt>
                <c:pt idx="4">
                  <c:v>713490.6</c:v>
                </c:pt>
                <c:pt idx="5">
                  <c:v>713490.6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63">
          <a:noFill/>
        </a:ln>
      </c:spPr>
    </c:plotArea>
    <c:plotVisOnly val="1"/>
    <c:dispBlanksAs val="zero"/>
    <c:showDLblsOverMax val="0"/>
  </c:chart>
  <c:spPr>
    <a:solidFill>
      <a:srgbClr val="FFFFE5"/>
    </a:solidFill>
    <a:ln w="56812">
      <a:solidFill>
        <a:srgbClr val="558ED5"/>
      </a:solidFill>
    </a:ln>
    <a:scene3d>
      <a:camera prst="orthographicFront"/>
      <a:lightRig rig="threePt" dir="t"/>
    </a:scene3d>
  </c:spPr>
  <c:txPr>
    <a:bodyPr/>
    <a:lstStyle/>
    <a:p>
      <a:pPr>
        <a:defRPr sz="1789">
          <a:latin typeface="Arial Narrow" panose="020B0606020202030204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456312093115128"/>
          <c:y val="5.5951412471545323E-2"/>
          <c:w val="0.81470914146455409"/>
          <c:h val="0.8373821638958052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имущество физических лиц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7.5167480545822755E-3"/>
                  <c:y val="0.183166026047691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593051085468837E-2"/>
                  <c:y val="0.192351755793558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680060733853783E-2"/>
                  <c:y val="0.198812926820166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170213510889993E-2"/>
                  <c:y val="0.203824681867373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327">
                <a:noFill/>
              </a:ln>
            </c:spPr>
            <c:txPr>
              <a:bodyPr/>
              <a:lstStyle/>
              <a:p>
                <a:pPr>
                  <a:defRPr sz="1192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280.5</c:v>
                </c:pt>
                <c:pt idx="1">
                  <c:v>279</c:v>
                </c:pt>
                <c:pt idx="2">
                  <c:v>289.8</c:v>
                </c:pt>
                <c:pt idx="3">
                  <c:v>295.3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152"/>
        <c:shape val="cylinder"/>
        <c:axId val="183284096"/>
        <c:axId val="183285632"/>
        <c:axId val="181025408"/>
      </c:bar3DChart>
      <c:catAx>
        <c:axId val="1832840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92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83285632"/>
        <c:crosses val="autoZero"/>
        <c:auto val="0"/>
        <c:lblAlgn val="ctr"/>
        <c:lblOffset val="100"/>
        <c:noMultiLvlLbl val="0"/>
      </c:catAx>
      <c:valAx>
        <c:axId val="183285632"/>
        <c:scaling>
          <c:orientation val="minMax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471"/>
        </c:spPr>
        <c:txPr>
          <a:bodyPr/>
          <a:lstStyle/>
          <a:p>
            <a:pPr>
              <a:defRPr sz="1192" baseline="0">
                <a:latin typeface="Arial Narrow" panose="020B0606020202030204" pitchFamily="34" charset="0"/>
              </a:defRPr>
            </a:pPr>
            <a:endParaRPr lang="ru-RU"/>
          </a:p>
        </c:txPr>
        <c:crossAx val="183284096"/>
        <c:crosses val="autoZero"/>
        <c:crossBetween val="between"/>
      </c:valAx>
      <c:serAx>
        <c:axId val="181025408"/>
        <c:scaling>
          <c:orientation val="minMax"/>
        </c:scaling>
        <c:delete val="1"/>
        <c:axPos val="b"/>
        <c:majorTickMark val="out"/>
        <c:minorTickMark val="none"/>
        <c:tickLblPos val="nextTo"/>
        <c:crossAx val="183285632"/>
        <c:crosses val="autoZero"/>
      </c:serAx>
      <c:spPr>
        <a:noFill/>
        <a:ln w="25394">
          <a:noFill/>
        </a:ln>
      </c:spPr>
    </c:plotArea>
    <c:plotVisOnly val="1"/>
    <c:dispBlanksAs val="gap"/>
    <c:showDLblsOverMax val="0"/>
  </c:chart>
  <c:spPr>
    <a:solidFill>
      <a:srgbClr val="FFFFD9"/>
    </a:solidFill>
    <a:ln w="56652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87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816031616737563"/>
          <c:y val="4.3724936236396714E-2"/>
          <c:w val="0.85472682294023594"/>
          <c:h val="0.8325062647360169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937520740941865E-2"/>
                  <c:y val="0.205395951531946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4223609979787E-2"/>
                  <c:y val="0.196517265162467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45901589887471E-2"/>
                  <c:y val="0.173018082169798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053941533170423E-2"/>
                  <c:y val="0.156770900035025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271">
                <a:noFill/>
              </a:ln>
            </c:spPr>
            <c:txPr>
              <a:bodyPr/>
              <a:lstStyle/>
              <a:p>
                <a:pPr>
                  <a:defRPr sz="119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26.7</c:v>
                </c:pt>
                <c:pt idx="1">
                  <c:v>26</c:v>
                </c:pt>
                <c:pt idx="2">
                  <c:v>24</c:v>
                </c:pt>
                <c:pt idx="3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8"/>
        <c:shape val="cylinder"/>
        <c:axId val="182963200"/>
        <c:axId val="182964992"/>
        <c:axId val="183287808"/>
      </c:bar3DChart>
      <c:catAx>
        <c:axId val="182963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90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82964992"/>
        <c:crosses val="autoZero"/>
        <c:auto val="0"/>
        <c:lblAlgn val="ctr"/>
        <c:lblOffset val="100"/>
        <c:noMultiLvlLbl val="0"/>
      </c:catAx>
      <c:valAx>
        <c:axId val="182964992"/>
        <c:scaling>
          <c:orientation val="minMax"/>
          <c:max val="3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412"/>
        </c:spPr>
        <c:txPr>
          <a:bodyPr/>
          <a:lstStyle/>
          <a:p>
            <a:pPr>
              <a:defRPr sz="1190" baseline="0">
                <a:latin typeface="Arial Narrow" panose="020B0606020202030204" pitchFamily="34" charset="0"/>
              </a:defRPr>
            </a:pPr>
            <a:endParaRPr lang="ru-RU"/>
          </a:p>
        </c:txPr>
        <c:crossAx val="182963200"/>
        <c:crosses val="autoZero"/>
        <c:crossBetween val="between"/>
        <c:majorUnit val="10"/>
      </c:valAx>
      <c:serAx>
        <c:axId val="183287808"/>
        <c:scaling>
          <c:orientation val="minMax"/>
        </c:scaling>
        <c:delete val="1"/>
        <c:axPos val="b"/>
        <c:majorTickMark val="out"/>
        <c:minorTickMark val="none"/>
        <c:tickLblPos val="nextTo"/>
        <c:crossAx val="182964992"/>
        <c:crosses val="autoZero"/>
      </c:serAx>
      <c:spPr>
        <a:solidFill>
          <a:srgbClr val="FFFFD9"/>
        </a:solidFill>
        <a:ln cmpd="sng"/>
      </c:spPr>
    </c:plotArea>
    <c:plotVisOnly val="1"/>
    <c:dispBlanksAs val="gap"/>
    <c:showDLblsOverMax val="0"/>
  </c:chart>
  <c:spPr>
    <a:solidFill>
      <a:srgbClr val="FFFFE5"/>
    </a:solidFill>
    <a:ln w="56542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82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601105067465812E-2"/>
          <c:y val="3.2700364567481627E-2"/>
          <c:w val="0.86027299501879284"/>
          <c:h val="0.8581673955316084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Земельный налог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6.9288185699930898E-3"/>
                  <c:y val="0.24948744149696786"/>
                </c:manualLayout>
              </c:layout>
              <c:numFmt formatCode="#,##0.0" sourceLinked="0"/>
              <c:spPr>
                <a:noFill/>
                <a:ln w="28080">
                  <a:noFill/>
                </a:ln>
              </c:spPr>
              <c:txPr>
                <a:bodyPr/>
                <a:lstStyle/>
                <a:p>
                  <a:pPr>
                    <a:defRPr sz="1179" b="1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193503235979741E-2"/>
                  <c:y val="0.10833490524370011"/>
                </c:manualLayout>
              </c:layout>
              <c:tx>
                <c:rich>
                  <a:bodyPr/>
                  <a:lstStyle/>
                  <a:p>
                    <a:pPr>
                      <a:defRPr sz="1179" b="1">
                        <a:solidFill>
                          <a:schemeClr val="bg1"/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22</a:t>
                    </a: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,</a:t>
                    </a: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9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numFmt formatCode="#,##0.0" sourceLinked="0"/>
              <c:spPr>
                <a:noFill/>
                <a:ln w="2808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922313706531946E-2"/>
                  <c:y val="0.1044327100853383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22</a:t>
                    </a: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,</a:t>
                    </a: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9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0334658773086569E-2"/>
                  <c:y val="0.10778251858229491"/>
                </c:manualLayout>
              </c:layout>
              <c:tx>
                <c:rich>
                  <a:bodyPr anchor="t" anchorCtr="0"/>
                  <a:lstStyle/>
                  <a:p>
                    <a:pPr>
                      <a:defRPr sz="1179" b="1">
                        <a:solidFill>
                          <a:schemeClr val="bg1"/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22</a:t>
                    </a:r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,</a:t>
                    </a: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9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numFmt formatCode="General" sourceLinked="0"/>
              <c:spPr>
                <a:noFill/>
                <a:ln w="2808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pPr>
              <a:noFill/>
              <a:ln w="28080">
                <a:noFill/>
              </a:ln>
            </c:spPr>
            <c:txPr>
              <a:bodyPr/>
              <a:lstStyle/>
              <a:p>
                <a:pPr>
                  <a:defRPr sz="1179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113.4</c:v>
                </c:pt>
                <c:pt idx="1">
                  <c:v>22.9</c:v>
                </c:pt>
                <c:pt idx="2">
                  <c:v>22.9</c:v>
                </c:pt>
                <c:pt idx="3">
                  <c:v>22.9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2"/>
        <c:shape val="cylinder"/>
        <c:axId val="183211520"/>
        <c:axId val="183213056"/>
        <c:axId val="183289600"/>
      </c:bar3DChart>
      <c:catAx>
        <c:axId val="183211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79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83213056"/>
        <c:crosses val="autoZero"/>
        <c:auto val="0"/>
        <c:lblAlgn val="ctr"/>
        <c:lblOffset val="100"/>
        <c:noMultiLvlLbl val="0"/>
      </c:catAx>
      <c:valAx>
        <c:axId val="183213056"/>
        <c:scaling>
          <c:orientation val="minMax"/>
          <c:max val="10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200"/>
        </c:spPr>
        <c:txPr>
          <a:bodyPr/>
          <a:lstStyle/>
          <a:p>
            <a:pPr>
              <a:defRPr sz="1179" baseline="0">
                <a:latin typeface="Arial Narrow" panose="020B0606020202030204" pitchFamily="34" charset="0"/>
              </a:defRPr>
            </a:pPr>
            <a:endParaRPr lang="ru-RU"/>
          </a:p>
        </c:txPr>
        <c:crossAx val="183211520"/>
        <c:crosses val="autoZero"/>
        <c:crossBetween val="between"/>
        <c:majorUnit val="10"/>
        <c:minorUnit val="1"/>
      </c:valAx>
      <c:serAx>
        <c:axId val="183289600"/>
        <c:scaling>
          <c:orientation val="minMax"/>
        </c:scaling>
        <c:delete val="1"/>
        <c:axPos val="b"/>
        <c:majorTickMark val="out"/>
        <c:minorTickMark val="none"/>
        <c:tickLblPos val="nextTo"/>
        <c:crossAx val="183213056"/>
        <c:crosses val="autoZero"/>
      </c:serAx>
      <c:spPr>
        <a:solidFill>
          <a:srgbClr val="FFFFD9"/>
        </a:solidFill>
        <a:ln cmpd="sng"/>
      </c:spPr>
    </c:plotArea>
    <c:plotVisOnly val="1"/>
    <c:dispBlanksAs val="gap"/>
    <c:showDLblsOverMax val="0"/>
  </c:chart>
  <c:spPr>
    <a:solidFill>
      <a:srgbClr val="FFFFD9"/>
    </a:solidFill>
    <a:ln w="56160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68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466311641895762"/>
          <c:y val="5.5907004515430833E-2"/>
          <c:w val="0.81470914146455409"/>
          <c:h val="0.8373821638958052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имущество физических лиц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167170658295639E-2"/>
                  <c:y val="0.216368996529462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8896017817121235E-3"/>
                  <c:y val="0.201828189722730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860212759621681E-2"/>
                  <c:y val="0.198817778109489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3090718165983127E-3"/>
                  <c:y val="0.199075269619733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075">
                <a:noFill/>
              </a:ln>
            </c:spPr>
            <c:txPr>
              <a:bodyPr/>
              <a:lstStyle/>
              <a:p>
                <a:pPr>
                  <a:defRPr sz="118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31.6</c:v>
                </c:pt>
                <c:pt idx="1">
                  <c:v>30.8</c:v>
                </c:pt>
                <c:pt idx="2">
                  <c:v>30.8</c:v>
                </c:pt>
                <c:pt idx="3">
                  <c:v>30.8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shape val="cylinder"/>
        <c:axId val="183161216"/>
        <c:axId val="183162752"/>
        <c:axId val="183226816"/>
      </c:bar3DChart>
      <c:catAx>
        <c:axId val="1831612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80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83162752"/>
        <c:crosses val="autoZero"/>
        <c:auto val="0"/>
        <c:lblAlgn val="ctr"/>
        <c:lblOffset val="100"/>
        <c:noMultiLvlLbl val="0"/>
      </c:catAx>
      <c:valAx>
        <c:axId val="183162752"/>
        <c:scaling>
          <c:orientation val="minMax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195"/>
        </c:spPr>
        <c:txPr>
          <a:bodyPr/>
          <a:lstStyle/>
          <a:p>
            <a:pPr>
              <a:defRPr sz="1180" baseline="0">
                <a:latin typeface="Arial Narrow" panose="020B0606020202030204" pitchFamily="34" charset="0"/>
              </a:defRPr>
            </a:pPr>
            <a:endParaRPr lang="ru-RU"/>
          </a:p>
        </c:txPr>
        <c:crossAx val="183161216"/>
        <c:crosses val="autoZero"/>
        <c:crossBetween val="between"/>
      </c:valAx>
      <c:serAx>
        <c:axId val="183226816"/>
        <c:scaling>
          <c:orientation val="minMax"/>
        </c:scaling>
        <c:delete val="1"/>
        <c:axPos val="b"/>
        <c:majorTickMark val="out"/>
        <c:minorTickMark val="none"/>
        <c:tickLblPos val="nextTo"/>
        <c:crossAx val="183162752"/>
        <c:crosses val="autoZero"/>
      </c:serAx>
      <c:spPr>
        <a:solidFill>
          <a:srgbClr val="FFFFD9"/>
        </a:solidFill>
        <a:ln w="25051">
          <a:noFill/>
        </a:ln>
      </c:spPr>
    </c:plotArea>
    <c:plotVisOnly val="1"/>
    <c:dispBlanksAs val="gap"/>
    <c:showDLblsOverMax val="0"/>
  </c:chart>
  <c:spPr>
    <a:solidFill>
      <a:srgbClr val="FFFFD9"/>
    </a:solidFill>
    <a:ln w="56150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69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876280405184447"/>
          <c:y val="4.7987415464043198E-2"/>
          <c:w val="0.85735336573558096"/>
          <c:h val="0.8325062647360169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171217713639796E-2"/>
                  <c:y val="0.146611155428894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317387216989576E-2"/>
                  <c:y val="0.162223015999148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991628354983646E-2"/>
                  <c:y val="0.256299211383481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5171419869840474E-2"/>
                  <c:y val="0.205760480298473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400">
                <a:noFill/>
              </a:ln>
            </c:spPr>
            <c:txPr>
              <a:bodyPr/>
              <a:lstStyle/>
              <a:p>
                <a:pPr>
                  <a:defRPr sz="1196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74.900000000000006</c:v>
                </c:pt>
                <c:pt idx="1">
                  <c:v>82.6</c:v>
                </c:pt>
                <c:pt idx="2">
                  <c:v>113.8</c:v>
                </c:pt>
                <c:pt idx="3">
                  <c:v>96.7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shape val="cylinder"/>
        <c:axId val="69704704"/>
        <c:axId val="69706496"/>
        <c:axId val="183290496"/>
      </c:bar3DChart>
      <c:catAx>
        <c:axId val="697047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00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69706496"/>
        <c:crosses val="autoZero"/>
        <c:auto val="0"/>
        <c:lblAlgn val="ctr"/>
        <c:lblOffset val="100"/>
        <c:noMultiLvlLbl val="0"/>
      </c:catAx>
      <c:valAx>
        <c:axId val="69706496"/>
        <c:scaling>
          <c:orientation val="minMax"/>
          <c:max val="12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553"/>
        </c:spPr>
        <c:txPr>
          <a:bodyPr/>
          <a:lstStyle/>
          <a:p>
            <a:pPr>
              <a:defRPr sz="1196" baseline="0">
                <a:latin typeface="Arial Narrow" panose="020B0606020202030204" pitchFamily="34" charset="0"/>
              </a:defRPr>
            </a:pPr>
            <a:endParaRPr lang="ru-RU"/>
          </a:p>
        </c:txPr>
        <c:crossAx val="69704704"/>
        <c:crosses val="autoZero"/>
        <c:crossBetween val="between"/>
        <c:majorUnit val="20"/>
        <c:minorUnit val="10"/>
      </c:valAx>
      <c:serAx>
        <c:axId val="183290496"/>
        <c:scaling>
          <c:orientation val="minMax"/>
        </c:scaling>
        <c:delete val="1"/>
        <c:axPos val="b"/>
        <c:majorTickMark val="out"/>
        <c:minorTickMark val="none"/>
        <c:tickLblPos val="nextTo"/>
        <c:crossAx val="69706496"/>
        <c:crosses val="autoZero"/>
      </c:serAx>
      <c:spPr>
        <a:solidFill>
          <a:srgbClr val="FFFFD9"/>
        </a:solidFill>
        <a:ln cmpd="sng"/>
      </c:spPr>
    </c:plotArea>
    <c:plotVisOnly val="1"/>
    <c:dispBlanksAs val="gap"/>
    <c:showDLblsOverMax val="0"/>
  </c:chart>
  <c:spPr>
    <a:solidFill>
      <a:srgbClr val="FFFFD9"/>
    </a:solidFill>
    <a:ln w="56800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94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456312093115128"/>
          <c:y val="5.0840765757360899E-2"/>
          <c:w val="0.81470914146455409"/>
          <c:h val="0.8373821638958052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3.1948073309757133E-4"/>
                  <c:y val="0.20212374519535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539541707620204E-2"/>
                  <c:y val="0.159176773519423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72,6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2594775929269093E-3"/>
                  <c:y val="0.160898234877038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116954678595481E-2"/>
                  <c:y val="0.161170653431354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334">
                <a:noFill/>
              </a:ln>
            </c:spPr>
            <c:txPr>
              <a:bodyPr/>
              <a:lstStyle/>
              <a:p>
                <a:pPr>
                  <a:defRPr sz="1192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86.2</c:v>
                </c:pt>
                <c:pt idx="1">
                  <c:v>72.599999999999994</c:v>
                </c:pt>
                <c:pt idx="2">
                  <c:v>72.599999999999994</c:v>
                </c:pt>
                <c:pt idx="3">
                  <c:v>72.599999999999994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152"/>
        <c:shape val="cylinder"/>
        <c:axId val="183429760"/>
        <c:axId val="182780288"/>
        <c:axId val="183228160"/>
      </c:bar3DChart>
      <c:catAx>
        <c:axId val="1834297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92" b="1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82780288"/>
        <c:crosses val="autoZero"/>
        <c:auto val="0"/>
        <c:lblAlgn val="ctr"/>
        <c:lblOffset val="100"/>
        <c:noMultiLvlLbl val="0"/>
      </c:catAx>
      <c:valAx>
        <c:axId val="182780288"/>
        <c:scaling>
          <c:orientation val="minMax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479"/>
        </c:spPr>
        <c:txPr>
          <a:bodyPr/>
          <a:lstStyle/>
          <a:p>
            <a:pPr>
              <a:defRPr sz="1192" baseline="0">
                <a:latin typeface="Arial Narrow" panose="020B0606020202030204" pitchFamily="34" charset="0"/>
              </a:defRPr>
            </a:pPr>
            <a:endParaRPr lang="ru-RU"/>
          </a:p>
        </c:txPr>
        <c:crossAx val="183429760"/>
        <c:crosses val="autoZero"/>
        <c:crossBetween val="between"/>
      </c:valAx>
      <c:serAx>
        <c:axId val="183228160"/>
        <c:scaling>
          <c:orientation val="minMax"/>
        </c:scaling>
        <c:delete val="1"/>
        <c:axPos val="b"/>
        <c:majorTickMark val="out"/>
        <c:minorTickMark val="none"/>
        <c:tickLblPos val="nextTo"/>
        <c:crossAx val="182780288"/>
        <c:crosses val="autoZero"/>
      </c:serAx>
      <c:spPr>
        <a:noFill/>
        <a:ln w="25394">
          <a:noFill/>
        </a:ln>
      </c:spPr>
    </c:plotArea>
    <c:plotVisOnly val="1"/>
    <c:dispBlanksAs val="gap"/>
    <c:showDLblsOverMax val="0"/>
  </c:chart>
  <c:spPr>
    <a:solidFill>
      <a:srgbClr val="FFFFD9"/>
    </a:solidFill>
    <a:ln w="56666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87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539442244116402E-2"/>
          <c:y val="0.16096800703225417"/>
          <c:w val="0.63678452929232898"/>
          <c:h val="0.83903182593406089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80">
          <a:noFill/>
        </a:ln>
      </c:spPr>
    </c:plotArea>
    <c:plotVisOnly val="1"/>
    <c:dispBlanksAs val="zero"/>
    <c:showDLblsOverMax val="0"/>
  </c:chart>
  <c:txPr>
    <a:bodyPr/>
    <a:lstStyle/>
    <a:p>
      <a:pPr>
        <a:defRPr sz="1799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978338914532236"/>
          <c:y val="4.7159221536282381E-2"/>
          <c:w val="0.85472682294023594"/>
          <c:h val="0.8423040841108661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5543789784897578E-2"/>
                  <c:y val="0.1858001194265673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89,2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59094337345763E-2"/>
                  <c:y val="0.2308099713468817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3121851147916855E-2"/>
                  <c:y val="0.153422250064419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222523908649349E-2"/>
                  <c:y val="0.146972983982335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spPr>
              <a:noFill/>
              <a:ln w="28303">
                <a:noFill/>
              </a:ln>
            </c:spPr>
            <c:txPr>
              <a:bodyPr/>
              <a:lstStyle/>
              <a:p>
                <a:pPr>
                  <a:defRPr sz="1191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89.2</c:v>
                </c:pt>
                <c:pt idx="1">
                  <c:v>100.9</c:v>
                </c:pt>
                <c:pt idx="2">
                  <c:v>60.6</c:v>
                </c:pt>
                <c:pt idx="3">
                  <c:v>57.6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8"/>
        <c:shape val="cylinder"/>
        <c:axId val="63124992"/>
        <c:axId val="63609088"/>
        <c:axId val="182784000"/>
      </c:bar3DChart>
      <c:catAx>
        <c:axId val="631249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91" b="1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63609088"/>
        <c:crosses val="autoZero"/>
        <c:auto val="0"/>
        <c:lblAlgn val="ctr"/>
        <c:lblOffset val="100"/>
        <c:noMultiLvlLbl val="0"/>
      </c:catAx>
      <c:valAx>
        <c:axId val="63609088"/>
        <c:scaling>
          <c:orientation val="minMax"/>
          <c:max val="10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447"/>
        </c:spPr>
        <c:txPr>
          <a:bodyPr/>
          <a:lstStyle/>
          <a:p>
            <a:pPr>
              <a:defRPr sz="1191" baseline="0">
                <a:latin typeface="Arial Narrow" panose="020B0606020202030204" pitchFamily="34" charset="0"/>
              </a:defRPr>
            </a:pPr>
            <a:endParaRPr lang="ru-RU"/>
          </a:p>
        </c:txPr>
        <c:crossAx val="63124992"/>
        <c:crosses val="autoZero"/>
        <c:crossBetween val="between"/>
        <c:majorUnit val="20"/>
      </c:valAx>
      <c:serAx>
        <c:axId val="182784000"/>
        <c:scaling>
          <c:orientation val="minMax"/>
        </c:scaling>
        <c:delete val="1"/>
        <c:axPos val="b"/>
        <c:majorTickMark val="out"/>
        <c:minorTickMark val="none"/>
        <c:tickLblPos val="nextTo"/>
        <c:crossAx val="63609088"/>
        <c:crosses val="autoZero"/>
      </c:serAx>
      <c:spPr>
        <a:solidFill>
          <a:srgbClr val="FFFFD9"/>
        </a:solidFill>
        <a:ln cmpd="sng"/>
      </c:spPr>
    </c:plotArea>
    <c:plotVisOnly val="1"/>
    <c:dispBlanksAs val="gap"/>
    <c:showDLblsOverMax val="0"/>
  </c:chart>
  <c:spPr>
    <a:solidFill>
      <a:srgbClr val="FFFFE5"/>
    </a:solidFill>
    <a:ln w="56606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84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660958769504892"/>
          <c:y val="4.1849661914937213E-2"/>
          <c:w val="0.80251295607677575"/>
          <c:h val="0.8682620707240108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4.1893432206165579E-3"/>
                  <c:y val="0.164877499048678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714164057279861E-2"/>
                  <c:y val="0.199140883411878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5310964665190553E-3"/>
                  <c:y val="0.211843807628135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38673077678932E-2"/>
                  <c:y val="0.199848081257500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353">
                <a:noFill/>
              </a:ln>
            </c:spPr>
            <c:txPr>
              <a:bodyPr anchor="ctr" anchorCtr="0"/>
              <a:lstStyle/>
              <a:p>
                <a:pPr>
                  <a:defRPr sz="1287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29.2</c:v>
                </c:pt>
                <c:pt idx="1">
                  <c:v>31.7</c:v>
                </c:pt>
                <c:pt idx="2">
                  <c:v>32.700000000000003</c:v>
                </c:pt>
                <c:pt idx="3">
                  <c:v>32.299999999999997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shape val="cylinder"/>
        <c:axId val="184337152"/>
        <c:axId val="184338688"/>
        <c:axId val="184011840"/>
      </c:bar3DChart>
      <c:catAx>
        <c:axId val="184337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287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84338688"/>
        <c:crosses val="autoZero"/>
        <c:auto val="0"/>
        <c:lblAlgn val="ctr"/>
        <c:lblOffset val="100"/>
        <c:noMultiLvlLbl val="0"/>
      </c:catAx>
      <c:valAx>
        <c:axId val="184338688"/>
        <c:scaling>
          <c:orientation val="minMax"/>
          <c:max val="35"/>
          <c:min val="5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501"/>
        </c:spPr>
        <c:txPr>
          <a:bodyPr/>
          <a:lstStyle/>
          <a:p>
            <a:pPr>
              <a:defRPr sz="1287" baseline="0">
                <a:latin typeface="Arial Narrow" panose="020B0606020202030204" pitchFamily="34" charset="0"/>
              </a:defRPr>
            </a:pPr>
            <a:endParaRPr lang="ru-RU"/>
          </a:p>
        </c:txPr>
        <c:crossAx val="184337152"/>
        <c:crosses val="autoZero"/>
        <c:crossBetween val="between"/>
      </c:valAx>
      <c:serAx>
        <c:axId val="184011840"/>
        <c:scaling>
          <c:orientation val="minMax"/>
        </c:scaling>
        <c:delete val="1"/>
        <c:axPos val="b"/>
        <c:majorTickMark val="out"/>
        <c:minorTickMark val="none"/>
        <c:tickLblPos val="nextTo"/>
        <c:crossAx val="184338688"/>
        <c:crosses val="autoZero"/>
      </c:serAx>
      <c:spPr>
        <a:noFill/>
        <a:ln w="25347">
          <a:noFill/>
        </a:ln>
      </c:spPr>
    </c:plotArea>
    <c:plotVisOnly val="1"/>
    <c:dispBlanksAs val="gap"/>
    <c:showDLblsOverMax val="0"/>
  </c:chart>
  <c:spPr>
    <a:solidFill>
      <a:srgbClr val="FFFFD9"/>
    </a:solidFill>
    <a:ln w="56697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85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94076008995296"/>
          <c:y val="3.3731945658029318E-2"/>
          <c:w val="0.8357907424633485"/>
          <c:h val="0.8682620707240108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0844467830542662E-2"/>
                  <c:y val="0.130253903321232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223610771803882E-2"/>
                  <c:y val="0.282640315503249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3150170071223197E-2"/>
                  <c:y val="7.2033131537893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49296224606769E-2"/>
                  <c:y val="6.35487199300497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236">
                <a:noFill/>
              </a:ln>
            </c:spPr>
            <c:txPr>
              <a:bodyPr anchor="ctr" anchorCtr="0"/>
              <a:lstStyle/>
              <a:p>
                <a:pPr>
                  <a:defRPr sz="1282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19</c:v>
                </c:pt>
                <c:pt idx="1">
                  <c:v>33.200000000000003</c:v>
                </c:pt>
                <c:pt idx="2">
                  <c:v>2.5</c:v>
                </c:pt>
                <c:pt idx="3">
                  <c:v>2.2000000000000002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shape val="cylinder"/>
        <c:axId val="184688000"/>
        <c:axId val="184738944"/>
        <c:axId val="184340928"/>
      </c:bar3DChart>
      <c:catAx>
        <c:axId val="1846880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282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84738944"/>
        <c:crosses val="autoZero"/>
        <c:auto val="0"/>
        <c:lblAlgn val="ctr"/>
        <c:lblOffset val="100"/>
        <c:noMultiLvlLbl val="0"/>
      </c:catAx>
      <c:valAx>
        <c:axId val="184738944"/>
        <c:scaling>
          <c:orientation val="minMax"/>
          <c:max val="35"/>
          <c:min val="0"/>
        </c:scaling>
        <c:delete val="0"/>
        <c:axPos val="l"/>
        <c:majorGridlines/>
        <c:minorGridlines/>
        <c:numFmt formatCode="0" sourceLinked="0"/>
        <c:majorTickMark val="out"/>
        <c:minorTickMark val="none"/>
        <c:tickLblPos val="nextTo"/>
        <c:spPr>
          <a:ln w="31372"/>
        </c:spPr>
        <c:txPr>
          <a:bodyPr/>
          <a:lstStyle/>
          <a:p>
            <a:pPr>
              <a:defRPr sz="1282" baseline="0">
                <a:latin typeface="Arial Narrow" panose="020B0606020202030204" pitchFamily="34" charset="0"/>
              </a:defRPr>
            </a:pPr>
            <a:endParaRPr lang="ru-RU"/>
          </a:p>
        </c:txPr>
        <c:crossAx val="184688000"/>
        <c:crosses val="autoZero"/>
        <c:crossBetween val="between"/>
        <c:majorUnit val="5"/>
        <c:minorUnit val="2.5"/>
      </c:valAx>
      <c:serAx>
        <c:axId val="184340928"/>
        <c:scaling>
          <c:orientation val="minMax"/>
        </c:scaling>
        <c:delete val="1"/>
        <c:axPos val="b"/>
        <c:majorTickMark val="out"/>
        <c:minorTickMark val="none"/>
        <c:tickLblPos val="nextTo"/>
        <c:crossAx val="184738944"/>
        <c:crosses val="autoZero"/>
      </c:serAx>
      <c:spPr>
        <a:noFill/>
        <a:ln w="25373">
          <a:noFill/>
        </a:ln>
      </c:spPr>
    </c:plotArea>
    <c:plotVisOnly val="1"/>
    <c:dispBlanksAs val="gap"/>
    <c:showDLblsOverMax val="0"/>
  </c:chart>
  <c:spPr>
    <a:solidFill>
      <a:srgbClr val="FFFFD9"/>
    </a:solidFill>
    <a:ln w="56465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77"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  <c:spPr>
        <a:solidFill>
          <a:srgbClr val="FFFFFF"/>
        </a:solidFill>
      </c:spPr>
    </c:sideWall>
    <c:backWall>
      <c:thickness val="0"/>
      <c:spPr>
        <a:solidFill>
          <a:schemeClr val="bg1"/>
        </a:solidFill>
      </c:spPr>
    </c:backWall>
    <c:plotArea>
      <c:layout>
        <c:manualLayout>
          <c:layoutTarget val="inner"/>
          <c:xMode val="edge"/>
          <c:yMode val="edge"/>
          <c:x val="9.8791848389115436E-2"/>
          <c:y val="5.8428230196644837E-2"/>
          <c:w val="0.7270194099990791"/>
          <c:h val="0.8102384991411211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- всего</c:v>
                </c:pt>
              </c:strCache>
            </c:strRef>
          </c:tx>
          <c:spPr>
            <a:solidFill>
              <a:srgbClr val="72A2DC"/>
            </a:solidFill>
            <a:ln>
              <a:solidFill>
                <a:srgbClr val="0070C0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3.4035971904852282E-2"/>
                  <c:y val="-1.17505892973569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7130151168929759E-2"/>
                  <c:y val="-1.59235668789808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09417926407748E-2"/>
                  <c:y val="-1.59235668789808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  <a:ln w="19050" cmpd="thickThin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</c:spPr>
            <c:txPr>
              <a:bodyPr rot="-1920000"/>
              <a:lstStyle/>
              <a:p>
                <a:pPr>
                  <a:defRPr sz="1400" b="1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16765.599999999999</c:v>
                </c:pt>
                <c:pt idx="1">
                  <c:v>15553.1</c:v>
                </c:pt>
                <c:pt idx="2">
                  <c:v>15140.8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FF0000"/>
              </a:solidFill>
            </a:ln>
            <a:effectLst>
              <a:outerShdw algn="ctr" rotWithShape="0">
                <a:srgbClr val="92D050"/>
              </a:outerShdw>
            </a:effectLst>
            <a:scene3d>
              <a:camera prst="orthographicFront"/>
              <a:lightRig rig="threePt" dir="t"/>
            </a:scene3d>
            <a:sp3d prstMaterial="dkEdge">
              <a:bevelT/>
            </a:sp3d>
          </c:spPr>
          <c:invertIfNegative val="0"/>
          <c:dLbls>
            <c:dLbl>
              <c:idx val="0"/>
              <c:layout>
                <c:manualLayout>
                  <c:x val="2.1659254848542388E-2"/>
                  <c:y val="-9.554140127388534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3206344480581158E-2"/>
                  <c:y val="-1.59235668789808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847613376697323E-2"/>
                  <c:y val="-1.91082802547770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rgbClr val="FFFFEB"/>
              </a:solidFill>
              <a:ln w="19050" cap="rnd">
                <a:solidFill>
                  <a:srgbClr val="FF0000"/>
                </a:solidFill>
                <a:round/>
              </a:ln>
            </c:spPr>
            <c:txPr>
              <a:bodyPr rot="-1920000"/>
              <a:lstStyle/>
              <a:p>
                <a:pPr>
                  <a:defRPr sz="1400" b="1">
                    <a:latin typeface="Arial Narrow" panose="020B0606020202030204" pitchFamily="34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7458</c:v>
                </c:pt>
                <c:pt idx="1">
                  <c:v>7778.3</c:v>
                </c:pt>
                <c:pt idx="2">
                  <c:v>8159.8</c:v>
                </c:pt>
              </c:numCache>
            </c:numRef>
          </c:val>
          <c:shape val="cylinder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ln w="12672" cmpd="sng">
              <a:solidFill>
                <a:srgbClr val="8AAC46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0"/>
              <c:layout>
                <c:manualLayout>
                  <c:x val="3.2488882272813539E-2"/>
                  <c:y val="-1.910828025477706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9 </a:t>
                    </a:r>
                    <a:r>
                      <a:rPr lang="en-US" dirty="0" smtClean="0"/>
                      <a:t>307,6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5582939718809763E-2"/>
                  <c:y val="-6.369426751592357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7 </a:t>
                    </a:r>
                    <a:r>
                      <a:rPr lang="en-US" dirty="0" smtClean="0"/>
                      <a:t>774,8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8677240800968501E-2"/>
                  <c:y val="-1.910828025477706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 </a:t>
                    </a:r>
                    <a:r>
                      <a:rPr lang="en-US" dirty="0" smtClean="0"/>
                      <a:t>981,0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0" sourceLinked="0"/>
            <c:spPr>
              <a:solidFill>
                <a:srgbClr val="FFFFEB"/>
              </a:solidFill>
              <a:ln w="19050" cmpd="thickThin">
                <a:solidFill>
                  <a:srgbClr val="92D050"/>
                </a:solidFill>
              </a:ln>
            </c:spPr>
            <c:txPr>
              <a:bodyPr rot="-1920000"/>
              <a:lstStyle/>
              <a:p>
                <a:pPr>
                  <a:defRPr sz="1400" b="1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9307.6</c:v>
                </c:pt>
                <c:pt idx="1">
                  <c:v>7774.8</c:v>
                </c:pt>
                <c:pt idx="2">
                  <c:v>6981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9"/>
        <c:shape val="box"/>
        <c:axId val="185264768"/>
        <c:axId val="185139584"/>
        <c:axId val="0"/>
      </c:bar3DChart>
      <c:catAx>
        <c:axId val="1852647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400" b="1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85139584"/>
        <c:crosses val="autoZero"/>
        <c:auto val="0"/>
        <c:lblAlgn val="ctr"/>
        <c:lblOffset val="100"/>
        <c:noMultiLvlLbl val="0"/>
      </c:catAx>
      <c:valAx>
        <c:axId val="185139584"/>
        <c:scaling>
          <c:orientation val="minMax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673"/>
        </c:spPr>
        <c:txPr>
          <a:bodyPr/>
          <a:lstStyle/>
          <a:p>
            <a:pPr>
              <a:defRPr sz="1400" baseline="0">
                <a:latin typeface="Arial Narrow" panose="020B0606020202030204" pitchFamily="34" charset="0"/>
              </a:defRPr>
            </a:pPr>
            <a:endParaRPr lang="ru-RU"/>
          </a:p>
        </c:txPr>
        <c:crossAx val="185264768"/>
        <c:crosses val="autoZero"/>
        <c:crossBetween val="between"/>
      </c:valAx>
      <c:spPr>
        <a:noFill/>
        <a:ln w="25391">
          <a:noFill/>
        </a:ln>
      </c:spPr>
    </c:plotArea>
    <c:legend>
      <c:legendPos val="r"/>
      <c:layout>
        <c:manualLayout>
          <c:xMode val="edge"/>
          <c:yMode val="edge"/>
          <c:x val="0.81112398609501735"/>
          <c:y val="9.0476190476190474E-2"/>
          <c:w val="0.18887601390498263"/>
          <c:h val="0.71666666666666667"/>
        </c:manualLayout>
      </c:layout>
      <c:overlay val="0"/>
      <c:spPr>
        <a:ln>
          <a:noFill/>
        </a:ln>
      </c:spPr>
      <c:txPr>
        <a:bodyPr/>
        <a:lstStyle/>
        <a:p>
          <a:pPr>
            <a:defRPr sz="1593">
              <a:latin typeface="Arial Narrow" panose="020B0606020202030204" pitchFamily="34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DD"/>
    </a:solidFill>
    <a:ln w="57017">
      <a:solidFill>
        <a:schemeClr val="accent1">
          <a:lumMod val="75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93"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539442244116402E-2"/>
          <c:y val="0.16096800703225417"/>
          <c:w val="0.63678452929232898"/>
          <c:h val="0.83903182593406089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18986">
          <a:noFill/>
        </a:ln>
      </c:spPr>
    </c:plotArea>
    <c:plotVisOnly val="1"/>
    <c:dispBlanksAs val="zero"/>
    <c:showDLblsOverMax val="0"/>
  </c:chart>
  <c:txPr>
    <a:bodyPr/>
    <a:lstStyle/>
    <a:p>
      <a:pPr>
        <a:defRPr sz="1345"/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80"/>
      <c:rotY val="110"/>
      <c:rAngAx val="0"/>
      <c:perspective val="30"/>
    </c:view3D>
    <c:floor>
      <c:thickness val="0"/>
    </c:floor>
    <c:sideWall>
      <c:thickness val="0"/>
      <c:spPr>
        <a:noFill/>
        <a:ln w="25380">
          <a:noFill/>
        </a:ln>
      </c:spPr>
    </c:sideWall>
    <c:backWall>
      <c:thickness val="0"/>
      <c:spPr>
        <a:noFill/>
        <a:ln w="25380">
          <a:noFill/>
        </a:ln>
      </c:spPr>
    </c:backWall>
    <c:plotArea>
      <c:layout>
        <c:manualLayout>
          <c:layoutTarget val="inner"/>
          <c:xMode val="edge"/>
          <c:yMode val="edge"/>
          <c:x val="2.6577382400747498E-2"/>
          <c:y val="4.3339596652095073E-2"/>
          <c:w val="0.92596076293924323"/>
          <c:h val="0.9105837554533676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 в общем объеме налоговых и неналоговых доходов</c:v>
                </c:pt>
              </c:strCache>
            </c:strRef>
          </c:tx>
          <c:spPr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 prstMaterial="metal">
              <a:bevelT w="57150" h="38100"/>
              <a:contourClr>
                <a:srgbClr val="000000"/>
              </a:contourClr>
            </a:sp3d>
          </c:spPr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 prstMaterial="metal">
                <a:bevelT w="57150" h="38100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 prstMaterial="metal">
                <a:bevelT w="57150" h="38100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  <a:scene3d>
                <a:camera prst="orthographicFront"/>
                <a:lightRig rig="threePt" dir="t"/>
              </a:scene3d>
              <a:sp3d prstMaterial="metal">
                <a:bevelT w="57150" h="38100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pattFill prst="lgGrid">
                <a:fgClr>
                  <a:schemeClr val="tx2">
                    <a:lumMod val="75000"/>
                  </a:schemeClr>
                </a:fgClr>
                <a:bgClr>
                  <a:srgbClr val="FFA4D9"/>
                </a:bgClr>
              </a:pattFill>
              <a:ln w="50581">
                <a:solidFill>
                  <a:schemeClr val="accent1">
                    <a:lumMod val="50000"/>
                  </a:schemeClr>
                </a:solidFill>
              </a:ln>
              <a:scene3d>
                <a:camera prst="orthographicFront"/>
                <a:lightRig rig="threePt" dir="t"/>
              </a:scene3d>
              <a:sp3d prstMaterial="metal">
                <a:bevelT w="57150" h="38100"/>
                <a:contourClr>
                  <a:srgbClr val="000000"/>
                </a:contourClr>
              </a:sp3d>
            </c:spPr>
          </c:dPt>
          <c:dPt>
            <c:idx val="4"/>
            <c:bubble3D val="0"/>
            <c:spPr>
              <a:solidFill>
                <a:srgbClr val="FFFF00"/>
              </a:solidFill>
              <a:ln w="50581">
                <a:solidFill>
                  <a:schemeClr val="accent1">
                    <a:lumMod val="50000"/>
                  </a:schemeClr>
                </a:solidFill>
              </a:ln>
              <a:scene3d>
                <a:camera prst="orthographicFront"/>
                <a:lightRig rig="threePt" dir="t"/>
              </a:scene3d>
              <a:sp3d prstMaterial="metal">
                <a:bevelT w="57150" h="38100"/>
                <a:contourClr>
                  <a:srgbClr val="000000"/>
                </a:contourClr>
              </a:sp3d>
            </c:spPr>
          </c:dPt>
          <c:dPt>
            <c:idx val="5"/>
            <c:bubble3D val="0"/>
            <c:spPr>
              <a:solidFill>
                <a:schemeClr val="tx2">
                  <a:lumMod val="75000"/>
                </a:schemeClr>
              </a:solidFill>
              <a:ln w="37936"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 prstMaterial="metal">
                <a:bevelT w="57150" h="38100"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0.15657189946435929"/>
                  <c:y val="-0.2950967579594515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1.4832997544033819E-2"/>
                  <c:y val="1.799370475362509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7.2517511330861151E-2"/>
                  <c:y val="-5.757983889546453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3"/>
              <c:delete val="1"/>
            </c:dLbl>
            <c:dLbl>
              <c:idx val="4"/>
              <c:layout>
                <c:manualLayout>
                  <c:x val="0.28182941903584663"/>
                  <c:y val="4.318487917159840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</c:dLbl>
            <c:dLbl>
              <c:idx val="5"/>
              <c:delete val="1"/>
            </c:dLbl>
            <c:numFmt formatCode="0.0%" sourceLinked="0"/>
            <c:txPr>
              <a:bodyPr/>
              <a:lstStyle/>
              <a:p>
                <a:pPr>
                  <a:defRPr sz="1298"/>
                </a:pPr>
                <a:endParaRPr lang="ru-RU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leaderLines>
              <c:spPr>
                <a:ln w="15806"/>
              </c:spPr>
            </c:leaderLines>
          </c:dLbls>
          <c:cat>
            <c:strRef>
              <c:f>Лист1!$A$2:$A$6</c:f>
              <c:strCache>
                <c:ptCount val="5"/>
                <c:pt idx="0">
                  <c:v>Программы социальной направленности</c:v>
                </c:pt>
                <c:pt idx="1">
                  <c:v>Программы поддержки отраслей экономики</c:v>
                </c:pt>
                <c:pt idx="2">
                  <c:v>Программы общего характера</c:v>
                </c:pt>
                <c:pt idx="4">
                  <c:v>Непрограммные расходы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12823.6</c:v>
                </c:pt>
                <c:pt idx="1">
                  <c:v>2599.1</c:v>
                </c:pt>
                <c:pt idx="2">
                  <c:v>1710.6</c:v>
                </c:pt>
                <c:pt idx="4">
                  <c:v>253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solidFill>
      <a:srgbClr val="FFFFCC"/>
    </a:solidFill>
    <a:ln w="37936">
      <a:solidFill>
        <a:schemeClr val="accent1">
          <a:lumMod val="75000"/>
        </a:schemeClr>
      </a:solidFill>
    </a:ln>
    <a:effectLst/>
    <a:scene3d>
      <a:camera prst="orthographicFront"/>
      <a:lightRig rig="threePt" dir="t"/>
    </a:scene3d>
    <a:sp3d/>
  </c:spPr>
  <c:txPr>
    <a:bodyPr/>
    <a:lstStyle/>
    <a:p>
      <a:pPr>
        <a:defRPr sz="1792"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view3D>
      <c:rotX val="20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361217388042973"/>
          <c:y val="6.6516929809159783E-2"/>
          <c:w val="0.78619456876267457"/>
          <c:h val="0.7374062814569422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 flip="none" rotWithShape="1">
              <a:gsLst>
                <a:gs pos="0">
                  <a:srgbClr val="72A2DC">
                    <a:shade val="30000"/>
                    <a:satMod val="115000"/>
                  </a:srgbClr>
                </a:gs>
                <a:gs pos="50000">
                  <a:srgbClr val="72A2DC">
                    <a:shade val="67500"/>
                    <a:satMod val="115000"/>
                  </a:srgbClr>
                </a:gs>
                <a:gs pos="100000">
                  <a:srgbClr val="72A2DC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61,0</a:t>
                    </a: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52,0</a:t>
                    </a: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47,4</a:t>
                    </a: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chemeClr val="bg1"/>
                        </a:solidFill>
                      </a:rPr>
                      <a:t>45,6</a:t>
                    </a: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61</c:v>
                </c:pt>
                <c:pt idx="1">
                  <c:v>52</c:v>
                </c:pt>
                <c:pt idx="2">
                  <c:v>47.4</c:v>
                </c:pt>
                <c:pt idx="3">
                  <c:v>45.6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Фонд оплаты труда работников социальной сферы</c:v>
                </c:pt>
              </c:strCache>
            </c:strRef>
          </c:tx>
          <c:spPr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6.3936059912619329E-3"/>
                  <c:y val="1.7792284634940862E-2"/>
                </c:manualLayout>
              </c:layout>
              <c:tx>
                <c:rich>
                  <a:bodyPr/>
                  <a:lstStyle/>
                  <a:p>
                    <a:pPr>
                      <a:lnSpc>
                        <a:spcPct val="100000"/>
                      </a:lnSpc>
                      <a:defRPr sz="1600" b="0">
                        <a:solidFill>
                          <a:schemeClr val="bg1"/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ru-RU" sz="1600" b="1" dirty="0" smtClean="0"/>
                      <a:t>7 468,2</a:t>
                    </a:r>
                    <a:r>
                      <a:rPr lang="ru-RU" sz="1600" b="0" dirty="0" smtClean="0"/>
                      <a:t>  </a:t>
                    </a:r>
                  </a:p>
                  <a:p>
                    <a:pPr>
                      <a:lnSpc>
                        <a:spcPct val="100000"/>
                      </a:lnSpc>
                      <a:defRPr sz="1600" b="0">
                        <a:solidFill>
                          <a:schemeClr val="bg1"/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ru-RU" sz="1400" b="0" dirty="0" smtClean="0"/>
                      <a:t>39,0%</a:t>
                    </a:r>
                    <a:endParaRPr lang="en-US" sz="1400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1968029956309521E-3"/>
                  <c:y val="-6.6045501537741304E-3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8 053,4</a:t>
                    </a:r>
                  </a:p>
                  <a:p>
                    <a:r>
                      <a:rPr lang="ru-RU" sz="1400" dirty="0" smtClean="0"/>
                      <a:t>48,0%</a:t>
                    </a:r>
                    <a:endParaRPr lang="en-US" sz="1400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6.3934801328762491E-3"/>
                  <c:y val="-6.4765892702718523E-3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8 180,8</a:t>
                    </a:r>
                  </a:p>
                  <a:p>
                    <a:r>
                      <a:rPr lang="ru-RU" sz="1400" dirty="0" smtClean="0"/>
                      <a:t>52,6%</a:t>
                    </a:r>
                    <a:endParaRPr lang="en-US" sz="1400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9.5904101939264016E-3"/>
                  <c:y val="-1.3210771355614982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8 231,6</a:t>
                    </a:r>
                  </a:p>
                  <a:p>
                    <a:r>
                      <a:rPr lang="en-US" sz="1400" dirty="0" smtClean="0"/>
                      <a:t>5</a:t>
                    </a:r>
                    <a:r>
                      <a:rPr lang="ru-RU" sz="1400" dirty="0" smtClean="0"/>
                      <a:t>4</a:t>
                    </a:r>
                    <a:r>
                      <a:rPr lang="en-US" sz="1400" dirty="0" smtClean="0"/>
                      <a:t>,</a:t>
                    </a:r>
                    <a:r>
                      <a:rPr lang="ru-RU" sz="1400" dirty="0" smtClean="0"/>
                      <a:t>4%</a:t>
                    </a:r>
                    <a:endParaRPr lang="en-US" sz="1400" dirty="0"/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0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Лист1!$C$2:$C$5</c:f>
              <c:numCache>
                <c:formatCode>0.0</c:formatCode>
                <c:ptCount val="4"/>
                <c:pt idx="0">
                  <c:v>39</c:v>
                </c:pt>
                <c:pt idx="1">
                  <c:v>48</c:v>
                </c:pt>
                <c:pt idx="2">
                  <c:v>52.6</c:v>
                </c:pt>
                <c:pt idx="3">
                  <c:v>54.4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6"/>
        <c:gapDepth val="80"/>
        <c:shape val="box"/>
        <c:axId val="190674048"/>
        <c:axId val="190675968"/>
        <c:axId val="0"/>
      </c:bar3DChart>
      <c:catAx>
        <c:axId val="1906740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597" b="1">
                <a:effectLst/>
                <a:latin typeface="Arial Narrow" panose="020B0606020202030204" pitchFamily="34" charset="0"/>
              </a:defRPr>
            </a:pPr>
            <a:endParaRPr lang="ru-RU"/>
          </a:p>
        </c:txPr>
        <c:crossAx val="190675968"/>
        <c:crosses val="autoZero"/>
        <c:auto val="1"/>
        <c:lblAlgn val="ctr"/>
        <c:lblOffset val="100"/>
        <c:noMultiLvlLbl val="0"/>
      </c:catAx>
      <c:valAx>
        <c:axId val="190675968"/>
        <c:scaling>
          <c:orientation val="minMax"/>
          <c:max val="1.1000000000000001"/>
          <c:min val="0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398">
                <a:latin typeface="Arial Narrow" panose="020B0606020202030204" pitchFamily="34" charset="0"/>
              </a:defRPr>
            </a:pPr>
            <a:endParaRPr lang="ru-RU"/>
          </a:p>
        </c:txPr>
        <c:crossAx val="190674048"/>
        <c:crosses val="autoZero"/>
        <c:crossBetween val="between"/>
      </c:valAx>
      <c:spPr>
        <a:noFill/>
        <a:ln w="25399">
          <a:noFill/>
        </a:ln>
      </c:spPr>
    </c:plotArea>
    <c:plotVisOnly val="1"/>
    <c:dispBlanksAs val="gap"/>
    <c:showDLblsOverMax val="0"/>
  </c:chart>
  <c:spPr>
    <a:solidFill>
      <a:srgbClr val="FFFFD9"/>
    </a:solidFill>
    <a:ln w="37997" cap="flat" cmpd="sng" algn="ctr">
      <a:solidFill>
        <a:schemeClr val="accent1"/>
      </a:solidFill>
      <a:prstDash val="solid"/>
    </a:ln>
    <a:effectLst/>
    <a:scene3d>
      <a:camera prst="orthographicFront"/>
      <a:lightRig rig="threePt" dir="t"/>
    </a:scene3d>
    <a:sp3d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  <c:userShapes r:id="rId2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210"/>
      <c:rAngAx val="0"/>
      <c:perspective val="8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80829548953972885"/>
          <c:h val="0.806808223718043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6350">
              <a:solidFill>
                <a:schemeClr val="tx1"/>
              </a:solidFill>
            </a:ln>
            <a:effectLst>
              <a:outerShdw blurRad="76200" dist="38100" dir="5400000" sx="106000" sy="106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explosion val="8"/>
          <c:dPt>
            <c:idx val="0"/>
            <c:bubble3D val="0"/>
            <c:spPr>
              <a:solidFill>
                <a:srgbClr val="8EB4E3"/>
              </a:solidFill>
              <a:ln w="6350">
                <a:solidFill>
                  <a:schemeClr val="tx1"/>
                </a:solidFill>
              </a:ln>
              <a:effectLst>
                <a:outerShdw blurRad="76200" dist="38100" dir="5400000" sx="106000" sy="106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  <a:ln w="6350">
                <a:solidFill>
                  <a:schemeClr val="tx1"/>
                </a:solidFill>
              </a:ln>
              <a:effectLst>
                <a:outerShdw blurRad="76200" dist="38100" dir="5400000" sx="106000" sy="106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2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  <a:effectLst>
                <a:outerShdw blurRad="76200" dist="38100" dir="5400000" sx="106000" sy="106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3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  <a:effectLst>
                <a:outerShdw blurRad="76200" dist="38100" dir="5400000" sx="106000" sy="106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4"/>
            <c:bubble3D val="0"/>
            <c:spPr>
              <a:solidFill>
                <a:srgbClr val="FF0000"/>
              </a:solidFill>
              <a:ln w="6350">
                <a:solidFill>
                  <a:schemeClr val="tx1"/>
                </a:solidFill>
              </a:ln>
              <a:effectLst>
                <a:outerShdw blurRad="76200" dist="38100" dir="5400000" sx="106000" sy="106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5"/>
            <c:bubble3D val="0"/>
            <c:spPr>
              <a:solidFill>
                <a:srgbClr val="0070C0"/>
              </a:solidFill>
              <a:ln w="6350">
                <a:solidFill>
                  <a:schemeClr val="tx1"/>
                </a:solidFill>
              </a:ln>
              <a:effectLst>
                <a:outerShdw blurRad="76200" dist="38100" dir="5400000" sx="106000" sy="106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6"/>
            <c:bubble3D val="0"/>
            <c:spPr>
              <a:solidFill>
                <a:srgbClr val="FFFF00"/>
              </a:solidFill>
              <a:ln w="6350">
                <a:solidFill>
                  <a:schemeClr val="tx1"/>
                </a:solidFill>
              </a:ln>
              <a:effectLst>
                <a:outerShdw blurRad="76200" dist="38100" dir="5400000" sx="106000" sy="106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7"/>
            <c:bubble3D val="0"/>
            <c:spPr>
              <a:solidFill>
                <a:srgbClr val="E46C0A"/>
              </a:solidFill>
              <a:ln w="6350">
                <a:solidFill>
                  <a:schemeClr val="tx1"/>
                </a:solidFill>
              </a:ln>
              <a:effectLst>
                <a:outerShdw blurRad="76200" dist="38100" dir="5400000" sx="106000" sy="106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Lbls>
            <c:dLbl>
              <c:idx val="0"/>
              <c:layout>
                <c:manualLayout>
                  <c:x val="8.957300769553532E-2"/>
                  <c:y val="0.14368650217706821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1903215670123689"/>
                  <c:y val="-5.759985371930105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3426116589455303"/>
                  <c:y val="-0.10115219072466938"/>
                </c:manualLayout>
              </c:layout>
              <c:tx>
                <c:rich>
                  <a:bodyPr/>
                  <a:lstStyle/>
                  <a:p>
                    <a:r>
                      <a:rPr lang="ru-RU" dirty="0" err="1" smtClean="0"/>
                      <a:t>Общегосударствен-ные</a:t>
                    </a:r>
                    <a:r>
                      <a:rPr lang="ru-RU" dirty="0" smtClean="0"/>
                      <a:t> вопросы                  </a:t>
                    </a:r>
                    <a:r>
                      <a:rPr lang="ru-RU" dirty="0"/>
                      <a:t>(1 </a:t>
                    </a:r>
                    <a:r>
                      <a:rPr lang="en-US" dirty="0" smtClean="0"/>
                      <a:t>511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7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err="1" smtClean="0"/>
                      <a:t>млн.руб</a:t>
                    </a:r>
                    <a:r>
                      <a:rPr lang="ru-RU" dirty="0"/>
                      <a:t>.)
</a:t>
                    </a:r>
                    <a:r>
                      <a:rPr lang="en-US" dirty="0" smtClean="0"/>
                      <a:t>8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7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5621567533185715"/>
                  <c:y val="-1.0290390043769929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Социальная политика </a:t>
                    </a:r>
                    <a:r>
                      <a:rPr lang="ru-RU" dirty="0" smtClean="0"/>
                      <a:t>                 (7</a:t>
                    </a:r>
                    <a:r>
                      <a:rPr lang="en-US" dirty="0" smtClean="0"/>
                      <a:t>12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7</a:t>
                    </a:r>
                    <a:r>
                      <a:rPr lang="ru-RU" dirty="0" smtClean="0"/>
                      <a:t> </a:t>
                    </a:r>
                    <a:r>
                      <a:rPr lang="ru-RU" dirty="0"/>
                      <a:t>млн.руб.)
</a:t>
                    </a:r>
                    <a:r>
                      <a:rPr lang="ru-RU" dirty="0" smtClean="0"/>
                      <a:t>4,</a:t>
                    </a:r>
                    <a:r>
                      <a:rPr lang="en-US" dirty="0" smtClean="0"/>
                      <a:t>1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7.9170329019647545E-2"/>
                  <c:y val="6.7612225608429347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Культура                   </a:t>
                    </a:r>
                    <a:r>
                      <a:rPr lang="ru-RU" dirty="0" smtClean="0"/>
                      <a:t>(</a:t>
                    </a:r>
                    <a:r>
                      <a:rPr lang="en-US" dirty="0" smtClean="0"/>
                      <a:t>513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8</a:t>
                    </a:r>
                    <a:r>
                      <a:rPr lang="ru-RU" dirty="0" smtClean="0"/>
                      <a:t> </a:t>
                    </a:r>
                    <a:r>
                      <a:rPr lang="ru-RU" dirty="0" err="1"/>
                      <a:t>млн.руб</a:t>
                    </a:r>
                    <a:r>
                      <a:rPr lang="ru-RU" dirty="0"/>
                      <a:t>.)
</a:t>
                    </a:r>
                    <a:r>
                      <a:rPr lang="ru-RU" dirty="0" smtClean="0"/>
                      <a:t>2,</a:t>
                    </a:r>
                    <a:r>
                      <a:rPr lang="en-US" dirty="0" smtClean="0"/>
                      <a:t>9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339278612624519E-2"/>
                  <c:y val="2.616482855513609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0.11664841804552928"/>
                  <c:y val="9.0580437242151701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Другие расходы </a:t>
                    </a:r>
                    <a:r>
                      <a:rPr lang="ru-RU" dirty="0" smtClean="0"/>
                      <a:t>(</a:t>
                    </a:r>
                    <a:r>
                      <a:rPr lang="en-US" dirty="0" smtClean="0"/>
                      <a:t>497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5</a:t>
                    </a:r>
                    <a:r>
                      <a:rPr lang="ru-RU" dirty="0" smtClean="0"/>
                      <a:t> </a:t>
                    </a:r>
                    <a:r>
                      <a:rPr lang="ru-RU" dirty="0"/>
                      <a:t>млн.руб.)
</a:t>
                    </a:r>
                    <a:r>
                      <a:rPr lang="en-US" dirty="0" smtClean="0"/>
                      <a:t>2</a:t>
                    </a:r>
                    <a:r>
                      <a:rPr lang="ru-RU" dirty="0" smtClean="0"/>
                      <a:t>,</a:t>
                    </a:r>
                    <a:r>
                      <a:rPr lang="en-US" dirty="0" smtClean="0"/>
                      <a:t>9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4.2338020892645357E-2"/>
                  <c:y val="-0.1043497571193111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solidFill>
                <a:schemeClr val="bg1"/>
              </a:solidFill>
              <a:ln w="12696">
                <a:solidFill>
                  <a:schemeClr val="tx1"/>
                </a:solidFill>
              </a:ln>
            </c:spPr>
            <c:txPr>
              <a:bodyPr/>
              <a:lstStyle/>
              <a:p>
                <a:pPr>
                  <a:defRPr sz="1400"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Образование                             (11 156,2 млн.руб.)</c:v>
                </c:pt>
                <c:pt idx="1">
                  <c:v>Жилищно-коммунальное хозяйство                          (1 929,5 млн.руб.)</c:v>
                </c:pt>
                <c:pt idx="2">
                  <c:v>Общегосударственные вопросы (1 511,7 млн.руб.)</c:v>
                </c:pt>
                <c:pt idx="3">
                  <c:v>Социальная политика (712,7 млн.руб.)</c:v>
                </c:pt>
                <c:pt idx="4">
                  <c:v>Культура                       (513,8 млн.руб.)</c:v>
                </c:pt>
                <c:pt idx="5">
                  <c:v>Национальная экономика                 (714,1 млн.руб.)</c:v>
                </c:pt>
                <c:pt idx="6">
                  <c:v>Другие расходы (497,5 млн.руб.)</c:v>
                </c:pt>
                <c:pt idx="7">
                  <c:v>Физическая культура и спорт                              (350,8 млн.руб.)</c:v>
                </c:pt>
              </c:strCache>
            </c:strRef>
          </c:cat>
          <c:val>
            <c:numRef>
              <c:f>Лист1!$B$2:$B$9</c:f>
              <c:numCache>
                <c:formatCode>0.00</c:formatCode>
                <c:ptCount val="8"/>
                <c:pt idx="0">
                  <c:v>64.166631432922259</c:v>
                </c:pt>
                <c:pt idx="1">
                  <c:v>11.098075025104725</c:v>
                </c:pt>
                <c:pt idx="2">
                  <c:v>8.6947105262375359</c:v>
                </c:pt>
                <c:pt idx="3">
                  <c:v>4.0990734049583253</c:v>
                </c:pt>
                <c:pt idx="4">
                  <c:v>2.9549843079322549</c:v>
                </c:pt>
                <c:pt idx="5">
                  <c:v>4.1070360107119708</c:v>
                </c:pt>
                <c:pt idx="6">
                  <c:v>2.8616215476210036</c:v>
                </c:pt>
                <c:pt idx="7">
                  <c:v>2.017867169345362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Столбец3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cat>
            <c:strRef>
              <c:f>Лист1!$A$2:$A$9</c:f>
              <c:strCache>
                <c:ptCount val="8"/>
                <c:pt idx="0">
                  <c:v>Образование                             (11 156,2 млн.руб.)</c:v>
                </c:pt>
                <c:pt idx="1">
                  <c:v>Жилищно-коммунальное хозяйство                          (1 929,5 млн.руб.)</c:v>
                </c:pt>
                <c:pt idx="2">
                  <c:v>Общегосударственные вопросы (1 511,7 млн.руб.)</c:v>
                </c:pt>
                <c:pt idx="3">
                  <c:v>Социальная политика (712,7 млн.руб.)</c:v>
                </c:pt>
                <c:pt idx="4">
                  <c:v>Культура                       (513,8 млн.руб.)</c:v>
                </c:pt>
                <c:pt idx="5">
                  <c:v>Национальная экономика                 (714,1 млн.руб.)</c:v>
                </c:pt>
                <c:pt idx="6">
                  <c:v>Другие расходы (497,5 млн.руб.)</c:v>
                </c:pt>
                <c:pt idx="7">
                  <c:v>Физическая культура и спорт                              (350,8 млн.руб.)</c:v>
                </c:pt>
              </c:strCache>
            </c:strRef>
          </c:cat>
          <c:val>
            <c:numRef>
              <c:f>Лист1!$C$2:$C$9</c:f>
              <c:numCache>
                <c:formatCode>0.0</c:formatCode>
                <c:ptCount val="8"/>
                <c:pt idx="0">
                  <c:v>11156182.699999999</c:v>
                </c:pt>
                <c:pt idx="1">
                  <c:v>1929541.1</c:v>
                </c:pt>
                <c:pt idx="2">
                  <c:v>1511685.7</c:v>
                </c:pt>
                <c:pt idx="3">
                  <c:v>712675.9</c:v>
                </c:pt>
                <c:pt idx="4">
                  <c:v>513761.5</c:v>
                </c:pt>
                <c:pt idx="5">
                  <c:v>714060.3</c:v>
                </c:pt>
                <c:pt idx="6">
                  <c:v>497529.2</c:v>
                </c:pt>
                <c:pt idx="7">
                  <c:v>350831.8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Столбец4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cat>
            <c:strRef>
              <c:f>Лист1!$A$2:$A$9</c:f>
              <c:strCache>
                <c:ptCount val="8"/>
                <c:pt idx="0">
                  <c:v>Образование                             (11 156,2 млн.руб.)</c:v>
                </c:pt>
                <c:pt idx="1">
                  <c:v>Жилищно-коммунальное хозяйство                          (1 929,5 млн.руб.)</c:v>
                </c:pt>
                <c:pt idx="2">
                  <c:v>Общегосударственные вопросы (1 511,7 млн.руб.)</c:v>
                </c:pt>
                <c:pt idx="3">
                  <c:v>Социальная политика (712,7 млн.руб.)</c:v>
                </c:pt>
                <c:pt idx="4">
                  <c:v>Культура                       (513,8 млн.руб.)</c:v>
                </c:pt>
                <c:pt idx="5">
                  <c:v>Национальная экономика                 (714,1 млн.руб.)</c:v>
                </c:pt>
                <c:pt idx="6">
                  <c:v>Другие расходы (497,5 млн.руб.)</c:v>
                </c:pt>
                <c:pt idx="7">
                  <c:v>Физическая культура и спорт                              (350,8 млн.руб.)</c:v>
                </c:pt>
              </c:strCache>
            </c:strRef>
          </c:cat>
          <c:val>
            <c:numRef>
              <c:f>Лист1!$D$2:$D$9</c:f>
              <c:numCache>
                <c:formatCode>0.0</c:formatCode>
                <c:ptCount val="8"/>
                <c:pt idx="0">
                  <c:v>17386268.300000001</c:v>
                </c:pt>
                <c:pt idx="1">
                  <c:v>17386268.300000001</c:v>
                </c:pt>
                <c:pt idx="2">
                  <c:v>17386268.300000001</c:v>
                </c:pt>
                <c:pt idx="3">
                  <c:v>17386268.300000001</c:v>
                </c:pt>
                <c:pt idx="4">
                  <c:v>17386268.300000001</c:v>
                </c:pt>
                <c:pt idx="5">
                  <c:v>17386268.300000001</c:v>
                </c:pt>
                <c:pt idx="6">
                  <c:v>17386268.300000001</c:v>
                </c:pt>
                <c:pt idx="7">
                  <c:v>17386268.300000001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99">
          <a:noFill/>
        </a:ln>
      </c:spPr>
    </c:plotArea>
    <c:plotVisOnly val="1"/>
    <c:dispBlanksAs val="gap"/>
    <c:showDLblsOverMax val="0"/>
  </c:chart>
  <c:spPr>
    <a:solidFill>
      <a:srgbClr val="FFFFD9"/>
    </a:solidFill>
    <a:ln w="56995" cap="flat">
      <a:solidFill>
        <a:srgbClr val="558ED5"/>
      </a:solidFill>
    </a:ln>
    <a:effectLst/>
  </c:spPr>
  <c:txPr>
    <a:bodyPr/>
    <a:lstStyle/>
    <a:p>
      <a:pPr>
        <a:defRPr sz="1796"/>
      </a:pPr>
      <a:endParaRPr lang="ru-RU"/>
    </a:p>
  </c:txPr>
  <c:externalData r:id="rId1">
    <c:autoUpdate val="0"/>
  </c:externalData>
  <c:userShapes r:id="rId2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u="sng">
                <a:latin typeface="Arial Narrow" panose="020B0606020202030204" pitchFamily="34" charset="0"/>
              </a:defRPr>
            </a:pPr>
            <a:r>
              <a:rPr lang="ru-RU" u="sng" dirty="0" smtClean="0">
                <a:latin typeface="Arial Narrow" panose="020B0606020202030204" pitchFamily="34" charset="0"/>
              </a:rPr>
              <a:t>2024</a:t>
            </a:r>
            <a:r>
              <a:rPr lang="ru-RU" u="sng" baseline="0" dirty="0" smtClean="0">
                <a:latin typeface="Arial Narrow" panose="020B0606020202030204" pitchFamily="34" charset="0"/>
              </a:rPr>
              <a:t> год</a:t>
            </a:r>
            <a:endParaRPr lang="ru-RU" u="sng" dirty="0">
              <a:latin typeface="Arial Narrow" panose="020B0606020202030204" pitchFamily="34" charset="0"/>
            </a:endParaRPr>
          </a:p>
        </c:rich>
      </c:tx>
      <c:layout>
        <c:manualLayout>
          <c:xMode val="edge"/>
          <c:yMode val="edge"/>
          <c:x val="0.39719957708466652"/>
          <c:y val="0.83079370979915057"/>
        </c:manualLayout>
      </c:layout>
      <c:overlay val="0"/>
    </c:title>
    <c:autoTitleDeleted val="0"/>
    <c:view3D>
      <c:rotX val="20"/>
      <c:rotY val="1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675925925925928E-2"/>
          <c:y val="0"/>
          <c:w val="0.848826320884981"/>
          <c:h val="0.850353327744728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gradFill flip="none" rotWithShape="1">
              <a:gsLst>
                <a:gs pos="0">
                  <a:srgbClr val="ABD5FF">
                    <a:shade val="30000"/>
                    <a:satMod val="115000"/>
                  </a:srgbClr>
                </a:gs>
                <a:gs pos="50000">
                  <a:srgbClr val="ABD5FF">
                    <a:shade val="67500"/>
                    <a:satMod val="115000"/>
                  </a:srgbClr>
                </a:gs>
                <a:gs pos="100000">
                  <a:srgbClr val="ABD5F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7"/>
          <c:dPt>
            <c:idx val="0"/>
            <c:bubble3D val="0"/>
            <c:explosion val="16"/>
            <c:spPr>
              <a:gradFill flip="none" rotWithShape="1">
                <a:gsLst>
                  <a:gs pos="0">
                    <a:srgbClr val="ABD5FF">
                      <a:shade val="30000"/>
                      <a:satMod val="115000"/>
                    </a:srgbClr>
                  </a:gs>
                  <a:gs pos="50000">
                    <a:srgbClr val="ABD5FF">
                      <a:shade val="67500"/>
                      <a:satMod val="115000"/>
                    </a:srgbClr>
                  </a:gs>
                  <a:gs pos="100000">
                    <a:srgbClr val="ABD5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.23192211849833827"/>
                  <c:y val="-0.2661751821050706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7828066009999102"/>
                  <c:y val="-7.046930549338610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0.0</c:formatCode>
                <c:ptCount val="2"/>
                <c:pt idx="0">
                  <c:v>73.2</c:v>
                </c:pt>
                <c:pt idx="1">
                  <c:v>26.799999999999997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7">
          <a:noFill/>
        </a:ln>
      </c:spPr>
    </c:plotArea>
    <c:plotVisOnly val="1"/>
    <c:dispBlanksAs val="gap"/>
    <c:showDLblsOverMax val="0"/>
  </c:chart>
  <c:spPr>
    <a:noFill/>
    <a:ln>
      <a:noFill/>
    </a:ln>
    <a:effectLst>
      <a:innerShdw blurRad="63500" dist="50800" dir="13500000">
        <a:prstClr val="black">
          <a:alpha val="50000"/>
        </a:prstClr>
      </a:innerShdw>
    </a:effectLst>
    <a:scene3d>
      <a:camera prst="orthographicFront"/>
      <a:lightRig rig="threePt" dir="t"/>
    </a:scene3d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u="sng">
                <a:latin typeface="Arial Narrow" panose="020B0606020202030204" pitchFamily="34" charset="0"/>
              </a:defRPr>
            </a:pPr>
            <a:r>
              <a:rPr lang="ru-RU" u="sng" dirty="0" smtClean="0">
                <a:latin typeface="Arial Narrow" panose="020B0606020202030204" pitchFamily="34" charset="0"/>
              </a:rPr>
              <a:t>2026 </a:t>
            </a:r>
            <a:r>
              <a:rPr lang="ru-RU" u="sng" dirty="0">
                <a:latin typeface="Arial Narrow" panose="020B0606020202030204" pitchFamily="34" charset="0"/>
              </a:rPr>
              <a:t>год</a:t>
            </a:r>
          </a:p>
        </c:rich>
      </c:tx>
      <c:layout>
        <c:manualLayout>
          <c:xMode val="edge"/>
          <c:yMode val="edge"/>
          <c:x val="0.35604207822078776"/>
          <c:y val="0.83079370979915057"/>
        </c:manualLayout>
      </c:layout>
      <c:overlay val="0"/>
    </c:title>
    <c:autoTitleDeleted val="0"/>
    <c:view3D>
      <c:rotX val="20"/>
      <c:rotY val="1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8795667270968265E-2"/>
          <c:y val="5.6990188824874645E-2"/>
          <c:w val="0.848826320884981"/>
          <c:h val="0.850353327744728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ABD5FF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7"/>
          <c:dPt>
            <c:idx val="0"/>
            <c:bubble3D val="0"/>
            <c:explosion val="16"/>
            <c:spPr>
              <a:gradFill flip="none" rotWithShape="1">
                <a:gsLst>
                  <a:gs pos="0">
                    <a:srgbClr val="ABD5FF">
                      <a:shade val="30000"/>
                      <a:satMod val="115000"/>
                    </a:srgbClr>
                  </a:gs>
                  <a:gs pos="50000">
                    <a:srgbClr val="ABD5FF">
                      <a:shade val="67500"/>
                      <a:satMod val="115000"/>
                    </a:srgbClr>
                  </a:gs>
                  <a:gs pos="100000">
                    <a:srgbClr val="ABD5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.24147748384278406"/>
                  <c:y val="-0.309254230652083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904413546943261"/>
                  <c:y val="1.092741996552542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1">
                  <c:v>Всего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70.900000000000006</c:v>
                </c:pt>
                <c:pt idx="1">
                  <c:v>29.099999999999994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7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401500769205591"/>
          <c:y val="0.21859855947148288"/>
          <c:w val="0.41334653530162691"/>
          <c:h val="0.53845875497401696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216">
          <a:noFill/>
        </a:ln>
      </c:spPr>
    </c:plotArea>
    <c:legend>
      <c:legendPos val="r"/>
      <c:layout>
        <c:manualLayout>
          <c:xMode val="edge"/>
          <c:yMode val="edge"/>
          <c:x val="0"/>
          <c:y val="0.74825174825174823"/>
          <c:w val="0.99610894941634243"/>
          <c:h val="0.25174825174825177"/>
        </c:manualLayout>
      </c:layout>
      <c:overlay val="1"/>
    </c:legend>
    <c:plotVisOnly val="1"/>
    <c:dispBlanksAs val="zero"/>
    <c:showDLblsOverMax val="0"/>
  </c:chart>
  <c:txPr>
    <a:bodyPr/>
    <a:lstStyle/>
    <a:p>
      <a:pPr>
        <a:defRPr sz="1787"/>
      </a:pPr>
      <a:endParaRPr lang="ru-RU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u="sng">
                <a:latin typeface="Arial Narrow" panose="020B0606020202030204" pitchFamily="34" charset="0"/>
              </a:defRPr>
            </a:pPr>
            <a:r>
              <a:rPr lang="ru-RU" u="sng" dirty="0" smtClean="0">
                <a:latin typeface="Arial Narrow" panose="020B0606020202030204" pitchFamily="34" charset="0"/>
              </a:rPr>
              <a:t>2025 </a:t>
            </a:r>
            <a:r>
              <a:rPr lang="ru-RU" u="sng" dirty="0">
                <a:latin typeface="Arial Narrow" panose="020B0606020202030204" pitchFamily="34" charset="0"/>
              </a:rPr>
              <a:t>год</a:t>
            </a:r>
          </a:p>
        </c:rich>
      </c:tx>
      <c:layout>
        <c:manualLayout>
          <c:xMode val="edge"/>
          <c:yMode val="edge"/>
          <c:x val="0.3501625348951522"/>
          <c:y val="0.83079370979915057"/>
        </c:manualLayout>
      </c:layout>
      <c:overlay val="0"/>
    </c:title>
    <c:autoTitleDeleted val="0"/>
    <c:view3D>
      <c:rotX val="20"/>
      <c:rotY val="1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675925925925928E-2"/>
          <c:y val="0"/>
          <c:w val="0.848826320884981"/>
          <c:h val="0.850353327744728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7"/>
          <c:dPt>
            <c:idx val="0"/>
            <c:bubble3D val="0"/>
            <c:explosion val="16"/>
            <c:spPr>
              <a:gradFill flip="none" rotWithShape="1">
                <a:gsLst>
                  <a:gs pos="0">
                    <a:srgbClr val="ABD5FF">
                      <a:shade val="30000"/>
                      <a:satMod val="115000"/>
                    </a:srgbClr>
                  </a:gs>
                  <a:gs pos="50000">
                    <a:srgbClr val="ABD5FF">
                      <a:shade val="67500"/>
                      <a:satMod val="115000"/>
                    </a:srgbClr>
                  </a:gs>
                  <a:gs pos="100000">
                    <a:srgbClr val="ABD5FF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plastic">
                <a:bevelT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rgbClr val="FF0000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.2473575026136752"/>
                  <c:y val="-0.2510159791290261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7204395419192756"/>
                  <c:y val="-8.2287999021743213E-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1">
                  <c:v>всего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73.5</c:v>
                </c:pt>
                <c:pt idx="1">
                  <c:v>26.5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7">
          <a:noFill/>
        </a:ln>
      </c:spPr>
    </c:plotArea>
    <c:plotVisOnly val="1"/>
    <c:dispBlanksAs val="gap"/>
    <c:showDLblsOverMax val="0"/>
  </c:chart>
  <c:spPr>
    <a:noFill/>
    <a:ln>
      <a:noFill/>
    </a:ln>
    <a:effectLst>
      <a:glow rad="127000">
        <a:srgbClr val="FFFFE5"/>
      </a:glow>
    </a:effectLst>
    <a:scene3d>
      <a:camera prst="orthographicFront"/>
      <a:lightRig rig="threePt" dir="t"/>
    </a:scene3d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196823508946523"/>
          <c:y val="2.8717013888888889E-2"/>
          <c:w val="0.61128924596769296"/>
          <c:h val="0.6859466837373519"/>
        </c:manualLayout>
      </c:layout>
      <c:pie3DChart>
        <c:varyColors val="1"/>
        <c:ser>
          <c:idx val="1"/>
          <c:order val="0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Lbls>
            <c:spPr>
              <a:noFill/>
              <a:ln w="25400">
                <a:noFill/>
              </a:ln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Кредиты кредитных организаций</c:v>
                </c:pt>
                <c:pt idx="1">
                  <c:v>Бюджетные кредиты</c:v>
                </c:pt>
              </c:strCache>
            </c:strRef>
          </c:cat>
          <c:val>
            <c:numLit>
              <c:formatCode>General</c:formatCode>
              <c:ptCount val="1"/>
              <c:pt idx="0">
                <c:v>0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3.8022813688212927E-2"/>
          <c:y val="0.79423868312757206"/>
          <c:w val="0.91634980988593151"/>
          <c:h val="0.15226337448559671"/>
        </c:manualLayout>
      </c:layout>
      <c:overlay val="0"/>
      <c:spPr>
        <a:ln>
          <a:noFill/>
        </a:ln>
      </c:spPr>
      <c:txPr>
        <a:bodyPr/>
        <a:lstStyle/>
        <a:p>
          <a:pPr>
            <a:defRPr sz="1100" b="0"/>
          </a:pPr>
          <a:endParaRPr lang="ru-RU"/>
        </a:p>
      </c:txPr>
    </c:legend>
    <c:plotVisOnly val="1"/>
    <c:dispBlanksAs val="zero"/>
    <c:showDLblsOverMax val="0"/>
  </c:chart>
  <c:spPr>
    <a:solidFill>
      <a:srgbClr val="FFFFE5"/>
    </a:solidFill>
    <a:ln w="57151" cap="rnd" cmpd="sng">
      <a:solidFill>
        <a:srgbClr val="72A2DC"/>
      </a:solidFill>
      <a:prstDash val="solid"/>
      <a:bevel/>
    </a:ln>
    <a:effectLst>
      <a:softEdge rad="63500"/>
    </a:effectLst>
    <a:scene3d>
      <a:camera prst="orthographicFront"/>
      <a:lightRig rig="threePt" dir="t"/>
    </a:scene3d>
    <a:sp3d prstMaterial="dkEdge"/>
  </c:spPr>
  <c:txPr>
    <a:bodyPr/>
    <a:lstStyle/>
    <a:p>
      <a:pPr>
        <a:defRPr sz="1800"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76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596453469422468"/>
          <c:y val="9.0804699457087046E-4"/>
          <c:w val="0.78808125429846376"/>
          <c:h val="0.909293343263642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solidFill>
                <a:srgbClr val="007FDE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dPt>
            <c:idx val="0"/>
            <c:bubble3D val="0"/>
            <c:spPr>
              <a:solidFill>
                <a:srgbClr val="72A2DC"/>
              </a:solidFill>
              <a:ln>
                <a:solidFill>
                  <a:srgbClr val="007FDE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explosion val="21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0.13519510921085726"/>
                  <c:y val="0.1307167211788168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84,4%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1378242953046103E-2"/>
                  <c:y val="5.031035892929859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15,6%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Кредиты кредитных организаций</c:v>
                </c:pt>
                <c:pt idx="1">
                  <c:v>Бюджетные кредиты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84.447447208753943</c:v>
                </c:pt>
                <c:pt idx="1">
                  <c:v>15.552552791246057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76">
          <a:noFill/>
        </a:ln>
      </c:spPr>
    </c:plotArea>
    <c:legend>
      <c:legendPos val="r"/>
      <c:legendEntry>
        <c:idx val="1"/>
        <c:txPr>
          <a:bodyPr/>
          <a:lstStyle/>
          <a:p>
            <a:pPr>
              <a:defRPr sz="1099" b="0"/>
            </a:pPr>
            <a:endParaRPr lang="ru-RU"/>
          </a:p>
        </c:txPr>
      </c:legendEntry>
      <c:layout>
        <c:manualLayout>
          <c:xMode val="edge"/>
          <c:yMode val="edge"/>
          <c:x val="5.1470588235294115E-2"/>
          <c:y val="0.80246913580246915"/>
          <c:w val="0.87867647058823528"/>
          <c:h val="0.15637860082304528"/>
        </c:manualLayout>
      </c:layout>
      <c:overlay val="0"/>
      <c:txPr>
        <a:bodyPr/>
        <a:lstStyle/>
        <a:p>
          <a:pPr>
            <a:defRPr sz="1099" b="0"/>
          </a:pPr>
          <a:endParaRPr lang="ru-RU"/>
        </a:p>
      </c:txPr>
    </c:legend>
    <c:plotVisOnly val="1"/>
    <c:dispBlanksAs val="zero"/>
    <c:showDLblsOverMax val="0"/>
  </c:chart>
  <c:spPr>
    <a:solidFill>
      <a:srgbClr val="FFFFE5"/>
    </a:solidFill>
    <a:ln w="57096" cap="rnd" cmpd="sng">
      <a:solidFill>
        <a:srgbClr val="72A2DC"/>
      </a:solidFill>
      <a:bevel/>
    </a:ln>
    <a:effectLst>
      <a:softEdge rad="63500"/>
    </a:effectLst>
    <a:scene3d>
      <a:camera prst="orthographicFront"/>
      <a:lightRig rig="threePt" dir="t"/>
    </a:scene3d>
    <a:sp3d prstMaterial="dkEdge"/>
  </c:spPr>
  <c:txPr>
    <a:bodyPr/>
    <a:lstStyle/>
    <a:p>
      <a:pPr>
        <a:defRPr sz="1798">
          <a:latin typeface="Arial Narrow" panose="020B0606020202030204" pitchFamily="34" charset="0"/>
        </a:defRPr>
      </a:pPr>
      <a:endParaRPr lang="ru-RU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6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100125325210991"/>
          <c:y val="1.1932291666666667E-2"/>
          <c:w val="0.78808125429846376"/>
          <c:h val="0.909293343263642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solidFill>
                <a:srgbClr val="007FDE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explosion val="11"/>
          <c:dPt>
            <c:idx val="0"/>
            <c:bubble3D val="0"/>
            <c:spPr>
              <a:solidFill>
                <a:srgbClr val="72A2DC"/>
              </a:solidFill>
              <a:ln>
                <a:solidFill>
                  <a:srgbClr val="007FDE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9.8357563616890464E-2"/>
                  <c:y val="0.17712122014602369"/>
                </c:manualLayout>
              </c:layout>
              <c:tx>
                <c:rich>
                  <a:bodyPr/>
                  <a:lstStyle/>
                  <a:p>
                    <a:pPr>
                      <a:defRPr sz="1300" b="1"/>
                    </a:pPr>
                    <a:r>
                      <a:rPr lang="en-US" sz="1300" b="1" dirty="0" smtClean="0"/>
                      <a:t>96,4%</a:t>
                    </a:r>
                    <a:endParaRPr lang="en-US" b="1" dirty="0"/>
                  </a:p>
                </c:rich>
              </c:tx>
              <c:spPr>
                <a:solidFill>
                  <a:schemeClr val="bg1"/>
                </a:solidFill>
              </c:spPr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0838850433368383"/>
                  <c:y val="4.2219059832547708E-3"/>
                </c:manualLayout>
              </c:layout>
              <c:tx>
                <c:rich>
                  <a:bodyPr/>
                  <a:lstStyle/>
                  <a:p>
                    <a:pPr>
                      <a:defRPr sz="1300" b="1"/>
                    </a:pPr>
                    <a:r>
                      <a:rPr lang="en-US" dirty="0" smtClean="0"/>
                      <a:t>3,6%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Кредиты кредитных организаций</c:v>
                </c:pt>
                <c:pt idx="1">
                  <c:v>Бюджетные кредиты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96.429578126468101</c:v>
                </c:pt>
                <c:pt idx="1">
                  <c:v>3.5704218735318989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10">
          <a:noFill/>
        </a:ln>
      </c:spPr>
    </c:plotArea>
    <c:legend>
      <c:legendPos val="r"/>
      <c:layout>
        <c:manualLayout>
          <c:xMode val="edge"/>
          <c:yMode val="edge"/>
          <c:x val="5.3980443880283217E-2"/>
          <c:y val="0.79851284718393445"/>
          <c:w val="0.88447331363176585"/>
          <c:h val="0.15326452096887208"/>
        </c:manualLayout>
      </c:layout>
      <c:overlay val="0"/>
      <c:txPr>
        <a:bodyPr/>
        <a:lstStyle/>
        <a:p>
          <a:pPr>
            <a:defRPr sz="1100" b="0"/>
          </a:pPr>
          <a:endParaRPr lang="ru-RU"/>
        </a:p>
      </c:txPr>
    </c:legend>
    <c:plotVisOnly val="1"/>
    <c:dispBlanksAs val="zero"/>
    <c:showDLblsOverMax val="0"/>
  </c:chart>
  <c:spPr>
    <a:solidFill>
      <a:srgbClr val="FFFFE5"/>
    </a:solidFill>
    <a:ln w="57173" cap="rnd" cmpd="sng">
      <a:solidFill>
        <a:srgbClr val="72A2DC"/>
      </a:solidFill>
      <a:bevel/>
    </a:ln>
    <a:effectLst>
      <a:softEdge rad="63500"/>
    </a:effectLst>
    <a:scene3d>
      <a:camera prst="orthographicFront"/>
      <a:lightRig rig="threePt" dir="t"/>
    </a:scene3d>
    <a:sp3d prstMaterial="dkEdge"/>
  </c:spPr>
  <c:txPr>
    <a:bodyPr/>
    <a:lstStyle/>
    <a:p>
      <a:pPr>
        <a:defRPr sz="1801">
          <a:latin typeface="Arial Narrow" panose="020B0606020202030204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53761221616627"/>
          <c:y val="0.15731063383470364"/>
          <c:w val="0.541801541009301"/>
          <c:h val="0.59217091305485992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Динамика объема муниципального долга, млн. руб.</c:v>
                </c:pt>
              </c:strCache>
            </c:strRef>
          </c:tx>
          <c:spPr>
            <a:ln w="44388" cap="sq" cmpd="sng">
              <a:solidFill>
                <a:srgbClr val="72A2DC"/>
              </a:solidFill>
              <a:prstDash val="solid"/>
            </a:ln>
          </c:spPr>
          <c:marker>
            <c:symbol val="circle"/>
            <c:size val="11"/>
            <c:spPr>
              <a:solidFill>
                <a:srgbClr val="C00000"/>
              </a:solidFill>
              <a:ln>
                <a:solidFill>
                  <a:srgbClr val="72A2DC"/>
                </a:solidFill>
              </a:ln>
              <a:scene3d>
                <a:camera prst="orthographicFront"/>
                <a:lightRig rig="threePt" dir="t"/>
              </a:scene3d>
              <a:sp3d prstMaterial="dkEdge">
                <a:bevelT/>
              </a:sp3d>
            </c:spPr>
          </c:marker>
          <c:dLbls>
            <c:dLbl>
              <c:idx val="2"/>
              <c:layout>
                <c:manualLayout>
                  <c:x val="-5.6881627088515588E-2"/>
                  <c:y val="0.1683077287348330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bg1"/>
              </a:solidFill>
              <a:ln cap="rnd">
                <a:solidFill>
                  <a:schemeClr val="accent1"/>
                </a:solidFill>
                <a:prstDash val="solid"/>
                <a:round/>
              </a:ln>
            </c:spPr>
            <c:txPr>
              <a:bodyPr/>
              <a:lstStyle/>
              <a:p>
                <a:pPr>
                  <a:defRPr sz="1398" b="1"/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3774.3</c:v>
                </c:pt>
                <c:pt idx="1">
                  <c:v>4507.6000000000004</c:v>
                </c:pt>
                <c:pt idx="2">
                  <c:v>5321.5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6731904"/>
        <c:axId val="206745984"/>
      </c:lineChart>
      <c:catAx>
        <c:axId val="206731904"/>
        <c:scaling>
          <c:orientation val="minMax"/>
        </c:scaling>
        <c:delete val="0"/>
        <c:axPos val="b"/>
        <c:minorGridlines/>
        <c:numFmt formatCode="General" sourceLinked="0"/>
        <c:majorTickMark val="none"/>
        <c:minorTickMark val="cross"/>
        <c:tickLblPos val="low"/>
        <c:spPr>
          <a:ln w="28535">
            <a:solidFill>
              <a:schemeClr val="tx1"/>
            </a:solidFill>
          </a:ln>
        </c:spPr>
        <c:txPr>
          <a:bodyPr/>
          <a:lstStyle/>
          <a:p>
            <a:pPr>
              <a:defRPr sz="1398"/>
            </a:pPr>
            <a:endParaRPr lang="ru-RU"/>
          </a:p>
        </c:txPr>
        <c:crossAx val="206745984"/>
        <c:crossesAt val="0"/>
        <c:auto val="1"/>
        <c:lblAlgn val="ctr"/>
        <c:lblOffset val="100"/>
        <c:tickLblSkip val="1"/>
        <c:noMultiLvlLbl val="0"/>
      </c:catAx>
      <c:valAx>
        <c:axId val="206745984"/>
        <c:scaling>
          <c:orientation val="minMax"/>
          <c:max val="6000"/>
          <c:min val="3000"/>
        </c:scaling>
        <c:delete val="0"/>
        <c:axPos val="l"/>
        <c:majorGridlines>
          <c:spPr>
            <a:ln>
              <a:solidFill>
                <a:schemeClr val="tx1"/>
              </a:solidFill>
            </a:ln>
          </c:spPr>
        </c:majorGridlines>
        <c:numFmt formatCode="#,##0.0" sourceLinked="1"/>
        <c:majorTickMark val="out"/>
        <c:minorTickMark val="none"/>
        <c:tickLblPos val="nextTo"/>
        <c:spPr>
          <a:ln w="28535">
            <a:solidFill>
              <a:schemeClr val="tx1"/>
            </a:solidFill>
          </a:ln>
        </c:spPr>
        <c:txPr>
          <a:bodyPr/>
          <a:lstStyle/>
          <a:p>
            <a:pPr>
              <a:defRPr sz="1398"/>
            </a:pPr>
            <a:endParaRPr lang="ru-RU"/>
          </a:p>
        </c:txPr>
        <c:crossAx val="206731904"/>
        <c:crossesAt val="1"/>
        <c:crossBetween val="between"/>
        <c:majorUnit val="2000"/>
        <c:minorUnit val="1000"/>
      </c:valAx>
      <c:spPr>
        <a:noFill/>
        <a:ln w="25365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b="1"/>
            </a:pPr>
            <a:endParaRPr lang="ru-RU"/>
          </a:p>
        </c:txPr>
      </c:legendEntry>
      <c:layout>
        <c:manualLayout>
          <c:xMode val="edge"/>
          <c:yMode val="edge"/>
          <c:x val="5.3892215568862277E-2"/>
          <c:y val="0"/>
          <c:w val="0.8967065868263473"/>
          <c:h val="0.12285504541592814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 w="38047" cap="sq">
      <a:solidFill>
        <a:schemeClr val="tx1"/>
      </a:solidFill>
      <a:prstDash val="solid"/>
      <a:bevel/>
    </a:ln>
  </c:spPr>
  <c:txPr>
    <a:bodyPr/>
    <a:lstStyle/>
    <a:p>
      <a:pPr>
        <a:defRPr sz="1798"/>
      </a:pPr>
      <a:endParaRPr lang="ru-RU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76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100125325210991"/>
          <c:y val="1.1932291666666667E-2"/>
          <c:w val="0.78808125429846376"/>
          <c:h val="0.909293343263642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solidFill>
                <a:srgbClr val="007FDE"/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explosion val="12"/>
          <c:dPt>
            <c:idx val="0"/>
            <c:bubble3D val="0"/>
            <c:spPr>
              <a:solidFill>
                <a:srgbClr val="72A2DC"/>
              </a:solidFill>
              <a:ln>
                <a:solidFill>
                  <a:srgbClr val="007FDE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5.3652194609175113E-2"/>
                  <c:y val="0.17328308433132389"/>
                </c:manualLayout>
              </c:layout>
              <c:tx>
                <c:rich>
                  <a:bodyPr/>
                  <a:lstStyle/>
                  <a:p>
                    <a:r>
                      <a:rPr lang="en-US" sz="1300" b="1" dirty="0" smtClean="0"/>
                      <a:t>91,4%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1775957476348212"/>
                  <c:y val="3.19288965913047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8,6%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3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Кредиты кредитных организаций</c:v>
                </c:pt>
                <c:pt idx="1">
                  <c:v>Бюджетные кредиты</c:v>
                </c:pt>
              </c:strCache>
            </c:strRef>
          </c:cat>
          <c:val>
            <c:numRef>
              <c:f>Лист1!$B$2:$B$3</c:f>
              <c:numCache>
                <c:formatCode>0.0</c:formatCode>
                <c:ptCount val="2"/>
                <c:pt idx="0">
                  <c:v>91.436684710267102</c:v>
                </c:pt>
                <c:pt idx="1">
                  <c:v>8.5633152897328948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10">
          <a:noFill/>
        </a:ln>
      </c:spPr>
    </c:plotArea>
    <c:legend>
      <c:legendPos val="r"/>
      <c:layout>
        <c:manualLayout>
          <c:xMode val="edge"/>
          <c:yMode val="edge"/>
          <c:x val="4.8942660504968365E-2"/>
          <c:y val="0.81505316779699422"/>
          <c:w val="0.89958666375771035"/>
          <c:h val="0.15326452096887208"/>
        </c:manualLayout>
      </c:layout>
      <c:overlay val="0"/>
      <c:txPr>
        <a:bodyPr/>
        <a:lstStyle/>
        <a:p>
          <a:pPr>
            <a:defRPr sz="1100" b="0"/>
          </a:pPr>
          <a:endParaRPr lang="ru-RU"/>
        </a:p>
      </c:txPr>
    </c:legend>
    <c:plotVisOnly val="1"/>
    <c:dispBlanksAs val="zero"/>
    <c:showDLblsOverMax val="0"/>
  </c:chart>
  <c:spPr>
    <a:solidFill>
      <a:srgbClr val="FFFFE5"/>
    </a:solidFill>
    <a:ln w="57173" cap="rnd" cmpd="sng">
      <a:solidFill>
        <a:srgbClr val="72A2DC"/>
      </a:solidFill>
      <a:bevel/>
    </a:ln>
    <a:effectLst>
      <a:softEdge rad="63500"/>
    </a:effectLst>
    <a:scene3d>
      <a:camera prst="orthographicFront"/>
      <a:lightRig rig="threePt" dir="t"/>
    </a:scene3d>
    <a:sp3d prstMaterial="dkEdge"/>
  </c:spPr>
  <c:txPr>
    <a:bodyPr/>
    <a:lstStyle/>
    <a:p>
      <a:pPr>
        <a:defRPr sz="1801">
          <a:latin typeface="Arial Narrow" panose="020B0606020202030204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0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174273899854066E-2"/>
          <c:y val="1.3080407001868886E-2"/>
          <c:w val="0.75880270561128393"/>
          <c:h val="0.7628359926142519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 в общем объеме налоговых и неналоговых доходов</c:v>
                </c:pt>
              </c:strCache>
            </c:strRef>
          </c:tx>
          <c:spPr>
            <a:ln>
              <a:solidFill>
                <a:schemeClr val="tx1"/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  <a:contourClr>
                <a:srgbClr val="000000"/>
              </a:contourClr>
            </a:sp3d>
          </c:spPr>
          <c:explosion val="21"/>
          <c:dPt>
            <c:idx val="0"/>
            <c:bubble3D val="0"/>
            <c:spPr>
              <a:solidFill>
                <a:srgbClr val="72A2DC">
                  <a:alpha val="91765"/>
                </a:srgb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4"/>
            <c:bubble3D val="0"/>
            <c:spPr>
              <a:solidFill>
                <a:srgbClr val="FFFF0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Pt>
            <c:idx val="5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>
                <a:bevelT w="165100" prst="coolSlant"/>
                <a:contourClr>
                  <a:srgbClr val="000000"/>
                </a:contourClr>
              </a:sp3d>
            </c:spPr>
          </c:dPt>
          <c:dLbls>
            <c:dLbl>
              <c:idx val="0"/>
              <c:numFmt formatCode="0.0%" sourceLinked="0"/>
              <c:spPr>
                <a:solidFill>
                  <a:schemeClr val="bg1"/>
                </a:solidFill>
                <a:ln w="25343">
                  <a:solidFill>
                    <a:srgbClr val="1F497D"/>
                  </a:solidFill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197"/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1.4553219912885764E-2"/>
                  <c:y val="-6.7823393066600818E-2"/>
                </c:manualLayout>
              </c:layout>
              <c:numFmt formatCode="0.0%" sourceLinked="0"/>
              <c:spPr>
                <a:solidFill>
                  <a:schemeClr val="bg1"/>
                </a:solidFill>
                <a:ln w="25343">
                  <a:solidFill>
                    <a:srgbClr val="1F497D"/>
                  </a:solidFill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197"/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0154700000791782"/>
                  <c:y val="2.2878758116746455E-2"/>
                </c:manualLayout>
              </c:layout>
              <c:numFmt formatCode="0.0%" sourceLinked="0"/>
              <c:spPr>
                <a:solidFill>
                  <a:schemeClr val="bg1"/>
                </a:solidFill>
                <a:ln w="25343">
                  <a:solidFill>
                    <a:srgbClr val="1F497D"/>
                  </a:solidFill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197"/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2338630530583757"/>
                  <c:y val="5.1304235580673582E-2"/>
                </c:manualLayout>
              </c:layout>
              <c:numFmt formatCode="0.0%" sourceLinked="0"/>
              <c:spPr>
                <a:solidFill>
                  <a:schemeClr val="bg1"/>
                </a:solidFill>
                <a:ln w="25343">
                  <a:solidFill>
                    <a:srgbClr val="1F497D"/>
                  </a:solidFill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197"/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1.4609618183061905E-2"/>
                  <c:y val="8.2452786773000483E-2"/>
                </c:manualLayout>
              </c:layout>
              <c:numFmt formatCode="0.0%" sourceLinked="0"/>
              <c:spPr>
                <a:solidFill>
                  <a:schemeClr val="bg1"/>
                </a:solidFill>
                <a:ln w="25343">
                  <a:solidFill>
                    <a:srgbClr val="1F497D"/>
                  </a:solidFill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197"/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4.4488110738425339E-2"/>
                  <c:y val="-2.2788961786049017E-2"/>
                </c:manualLayout>
              </c:layout>
              <c:numFmt formatCode="0.0%" sourceLinked="0"/>
              <c:spPr>
                <a:solidFill>
                  <a:schemeClr val="bg1"/>
                </a:solidFill>
                <a:ln w="25343">
                  <a:solidFill>
                    <a:srgbClr val="1F497D"/>
                  </a:solidFill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197"/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spPr>
              <a:noFill/>
              <a:ln w="25343">
                <a:solidFill>
                  <a:srgbClr val="1F497D"/>
                </a:solidFill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97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Налог на доходы физических лиц                                                                                              (4 362,6 млн. руб.)                                                                      </c:v>
                </c:pt>
                <c:pt idx="1">
                  <c:v>Земельный налог                                                                           (815,4 млн.руб.)</c:v>
                </c:pt>
                <c:pt idx="2">
                  <c:v>Налог на имущество физических лиц                                        (884,0 млн.руб.)</c:v>
                </c:pt>
                <c:pt idx="3">
                  <c:v>Налог на совокупный доход (538,6 млн.руб.)</c:v>
                </c:pt>
                <c:pt idx="4">
                  <c:v>Государственная пошлина (96,2 млн.руб.)</c:v>
                </c:pt>
                <c:pt idx="5">
                  <c:v>Акцизы (47,7 млн.руб.)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64.683781762760589</c:v>
                </c:pt>
                <c:pt idx="1">
                  <c:v>12.089106905886622</c:v>
                </c:pt>
                <c:pt idx="2">
                  <c:v>13.10686804843845</c:v>
                </c:pt>
                <c:pt idx="3">
                  <c:v>7.9865848812318427</c:v>
                </c:pt>
                <c:pt idx="4">
                  <c:v>1.4257967272877268</c:v>
                </c:pt>
                <c:pt idx="5">
                  <c:v>0.70786167439477965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Lbls>
            <c:spPr>
              <a:noFill/>
              <a:ln w="25251">
                <a:noFill/>
              </a:ln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Налог на доходы физических лиц                                                                                              (4 362,6 млн. руб.)                                                                      </c:v>
                </c:pt>
                <c:pt idx="1">
                  <c:v>Земельный налог                                                                           (815,4 млн.руб.)</c:v>
                </c:pt>
                <c:pt idx="2">
                  <c:v>Налог на имущество физических лиц                                        (884,0 млн.руб.)</c:v>
                </c:pt>
                <c:pt idx="3">
                  <c:v>Налог на совокупный доход (538,6 млн.руб.)</c:v>
                </c:pt>
                <c:pt idx="4">
                  <c:v>Государственная пошлина (96,2 млн.руб.)</c:v>
                </c:pt>
                <c:pt idx="5">
                  <c:v>Акцизы (47,7 млн.руб.)</c:v>
                </c:pt>
              </c:strCache>
            </c:strRef>
          </c:cat>
          <c:val>
            <c:numRef>
              <c:f>Лист1!$C$2:$C$7</c:f>
              <c:numCache>
                <c:formatCode>0.0</c:formatCode>
                <c:ptCount val="6"/>
                <c:pt idx="0">
                  <c:v>4362604</c:v>
                </c:pt>
                <c:pt idx="1">
                  <c:v>815351</c:v>
                </c:pt>
                <c:pt idx="2">
                  <c:v>883994</c:v>
                </c:pt>
                <c:pt idx="3">
                  <c:v>538656</c:v>
                </c:pt>
                <c:pt idx="4">
                  <c:v>96163</c:v>
                </c:pt>
                <c:pt idx="5">
                  <c:v>47741.8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Lbls>
            <c:spPr>
              <a:noFill/>
              <a:ln w="25251">
                <a:noFill/>
              </a:ln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Налог на доходы физических лиц                                                                                              (4 362,6 млн. руб.)                                                                      </c:v>
                </c:pt>
                <c:pt idx="1">
                  <c:v>Земельный налог                                                                           (815,4 млн.руб.)</c:v>
                </c:pt>
                <c:pt idx="2">
                  <c:v>Налог на имущество физических лиц                                        (884,0 млн.руб.)</c:v>
                </c:pt>
                <c:pt idx="3">
                  <c:v>Налог на совокупный доход (538,6 млн.руб.)</c:v>
                </c:pt>
                <c:pt idx="4">
                  <c:v>Государственная пошлина (96,2 млн.руб.)</c:v>
                </c:pt>
                <c:pt idx="5">
                  <c:v>Акцизы (47,7 млн.руб.)</c:v>
                </c:pt>
              </c:strCache>
            </c:strRef>
          </c:cat>
          <c:val>
            <c:numRef>
              <c:f>Лист1!$D$2:$D$7</c:f>
              <c:numCache>
                <c:formatCode>0.0</c:formatCode>
                <c:ptCount val="6"/>
                <c:pt idx="0">
                  <c:v>6744509.7999999998</c:v>
                </c:pt>
                <c:pt idx="1">
                  <c:v>6744509.7999999998</c:v>
                </c:pt>
                <c:pt idx="2">
                  <c:v>6744509.7999999998</c:v>
                </c:pt>
                <c:pt idx="3">
                  <c:v>6744509.7999999998</c:v>
                </c:pt>
                <c:pt idx="4">
                  <c:v>6744509.7999999998</c:v>
                </c:pt>
                <c:pt idx="5">
                  <c:v>6744509.7999999998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343">
          <a:noFill/>
        </a:ln>
      </c:spPr>
    </c:plotArea>
    <c:plotVisOnly val="1"/>
    <c:dispBlanksAs val="zero"/>
    <c:showDLblsOverMax val="0"/>
  </c:chart>
  <c:spPr>
    <a:solidFill>
      <a:srgbClr val="FFFFE5"/>
    </a:solidFill>
    <a:ln w="56816">
      <a:solidFill>
        <a:srgbClr val="558ED5"/>
      </a:solidFill>
    </a:ln>
    <a:scene3d>
      <a:camera prst="orthographicFront"/>
      <a:lightRig rig="threePt" dir="t"/>
    </a:scene3d>
  </c:spPr>
  <c:txPr>
    <a:bodyPr/>
    <a:lstStyle/>
    <a:p>
      <a:pPr>
        <a:defRPr sz="1790">
          <a:latin typeface="Arial Narrow" panose="020B0606020202030204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98874579113551"/>
          <c:y val="4.1124315780230077E-2"/>
          <c:w val="0.80251295607677575"/>
          <c:h val="0.8682620707240108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4172704285508405E-2"/>
                  <c:y val="0.116550361502209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697525122171708E-2"/>
                  <c:y val="0.214010771887714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858883488149671E-2"/>
                  <c:y val="0.245301056698767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3310886056048318E-2"/>
                  <c:y val="0.270480344232063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412">
                <a:noFill/>
              </a:ln>
            </c:spPr>
            <c:txPr>
              <a:bodyPr anchor="ctr" anchorCtr="0"/>
              <a:lstStyle/>
              <a:p>
                <a:pPr>
                  <a:defRPr sz="1290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3305.9</c:v>
                </c:pt>
                <c:pt idx="1">
                  <c:v>4362.6000000000004</c:v>
                </c:pt>
                <c:pt idx="2">
                  <c:v>4683.7</c:v>
                </c:pt>
                <c:pt idx="3">
                  <c:v>5045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gapDepth val="170"/>
        <c:shape val="cylinder"/>
        <c:axId val="158627328"/>
        <c:axId val="158628864"/>
        <c:axId val="158177472"/>
      </c:bar3DChart>
      <c:catAx>
        <c:axId val="1586273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290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58628864"/>
        <c:crosses val="autoZero"/>
        <c:auto val="0"/>
        <c:lblAlgn val="ctr"/>
        <c:lblOffset val="100"/>
        <c:noMultiLvlLbl val="0"/>
      </c:catAx>
      <c:valAx>
        <c:axId val="158628864"/>
        <c:scaling>
          <c:orientation val="minMax"/>
          <c:max val="5000"/>
          <c:min val="100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567"/>
        </c:spPr>
        <c:txPr>
          <a:bodyPr/>
          <a:lstStyle/>
          <a:p>
            <a:pPr>
              <a:defRPr sz="1290" baseline="0">
                <a:latin typeface="Arial Narrow" panose="020B0606020202030204" pitchFamily="34" charset="0"/>
              </a:defRPr>
            </a:pPr>
            <a:endParaRPr lang="ru-RU"/>
          </a:p>
        </c:txPr>
        <c:crossAx val="158627328"/>
        <c:crosses val="autoZero"/>
        <c:crossBetween val="between"/>
        <c:majorUnit val="1000"/>
        <c:minorUnit val="200"/>
      </c:valAx>
      <c:serAx>
        <c:axId val="158177472"/>
        <c:scaling>
          <c:orientation val="minMax"/>
        </c:scaling>
        <c:delete val="1"/>
        <c:axPos val="b"/>
        <c:majorTickMark val="out"/>
        <c:minorTickMark val="none"/>
        <c:tickLblPos val="nextTo"/>
        <c:crossAx val="158628864"/>
        <c:crosses val="autoZero"/>
      </c:serAx>
      <c:spPr>
        <a:noFill/>
        <a:ln w="25386">
          <a:noFill/>
        </a:ln>
      </c:spPr>
    </c:plotArea>
    <c:plotVisOnly val="1"/>
    <c:dispBlanksAs val="gap"/>
    <c:showDLblsOverMax val="0"/>
  </c:chart>
  <c:spPr>
    <a:solidFill>
      <a:srgbClr val="FFFFD9"/>
    </a:solidFill>
    <a:ln w="56816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89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073761578471576"/>
          <c:y val="4.1706817316980359E-2"/>
          <c:w val="0.8357907424633485"/>
          <c:h val="0.8682620707240108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7.5166061812988851E-3"/>
                  <c:y val="0.16116031964405936"/>
                </c:manualLayout>
              </c:layout>
              <c:spPr>
                <a:noFill/>
                <a:ln w="28397">
                  <a:noFill/>
                </a:ln>
                <a:scene3d>
                  <a:camera prst="orthographicFront"/>
                  <a:lightRig rig="threePt" dir="t"/>
                </a:scene3d>
                <a:sp3d>
                  <a:bevelT w="6350"/>
                </a:sp3d>
              </c:spPr>
              <c:txPr>
                <a:bodyPr rot="0" anchor="ctr" anchorCtr="0"/>
                <a:lstStyle/>
                <a:p>
                  <a:pPr>
                    <a:defRPr sz="1289" b="1">
                      <a:solidFill>
                        <a:schemeClr val="bg1"/>
                      </a:solidFill>
                      <a:latin typeface="Arial Narrow" panose="020B0606020202030204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714164057279861E-2"/>
                  <c:y val="0.14709627374645085"/>
                </c:manualLayout>
              </c:layout>
              <c:tx>
                <c:rich>
                  <a:bodyPr rot="0" anchor="ctr" anchorCtr="0"/>
                  <a:lstStyle/>
                  <a:p>
                    <a:pPr>
                      <a:defRPr sz="1289" b="1">
                        <a:solidFill>
                          <a:schemeClr val="bg1"/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ru-RU" dirty="0" smtClean="0"/>
                      <a:t> </a:t>
                    </a:r>
                  </a:p>
                  <a:p>
                    <a:pPr>
                      <a:defRPr sz="1289" b="1">
                        <a:solidFill>
                          <a:schemeClr val="bg1"/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ru-RU" dirty="0" smtClean="0"/>
                      <a:t>815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3</a:t>
                    </a:r>
                    <a:endParaRPr lang="en-US" dirty="0"/>
                  </a:p>
                </c:rich>
              </c:tx>
              <c:spPr>
                <a:noFill/>
                <a:ln w="28397">
                  <a:noFill/>
                </a:ln>
                <a:scene3d>
                  <a:camera prst="orthographicFront"/>
                  <a:lightRig rig="threePt" dir="t"/>
                </a:scene3d>
                <a:sp3d>
                  <a:bevelT w="6350"/>
                </a:sp3d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858883488149671E-2"/>
                  <c:y val="0.12262447677311718"/>
                </c:manualLayout>
              </c:layout>
              <c:tx>
                <c:rich>
                  <a:bodyPr anchor="ctr" anchorCtr="0"/>
                  <a:lstStyle/>
                  <a:p>
                    <a:pPr>
                      <a:defRPr sz="1289" b="1">
                        <a:solidFill>
                          <a:schemeClr val="bg1"/>
                        </a:solidFill>
                        <a:latin typeface="Arial Narrow" panose="020B0606020202030204" pitchFamily="34" charset="0"/>
                      </a:defRPr>
                    </a:pPr>
                    <a:r>
                      <a:rPr lang="ru-RU" dirty="0" smtClean="0"/>
                      <a:t> 789</a:t>
                    </a:r>
                    <a:r>
                      <a:rPr lang="en-US" dirty="0" smtClean="0"/>
                      <a:t>,5</a:t>
                    </a:r>
                    <a:endParaRPr lang="en-US" dirty="0"/>
                  </a:p>
                </c:rich>
              </c:tx>
              <c:spPr>
                <a:noFill/>
                <a:ln w="28397">
                  <a:noFill/>
                </a:ln>
                <a:scene3d>
                  <a:camera prst="orthographicFront"/>
                  <a:lightRig rig="threePt" dir="t"/>
                </a:scene3d>
                <a:sp3d>
                  <a:bevelB w="6350"/>
                </a:sp3d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9830990344177035E-3"/>
                  <c:y val="0.1031932207358838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764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397">
                <a:noFill/>
              </a:ln>
              <a:scene3d>
                <a:camera prst="orthographicFront"/>
                <a:lightRig rig="threePt" dir="t"/>
              </a:scene3d>
              <a:sp3d>
                <a:bevelT w="6350"/>
              </a:sp3d>
            </c:spPr>
            <c:txPr>
              <a:bodyPr anchor="ctr" anchorCtr="0"/>
              <a:lstStyle/>
              <a:p>
                <a:pPr>
                  <a:defRPr sz="1289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923.7</c:v>
                </c:pt>
                <c:pt idx="1">
                  <c:v>815.3</c:v>
                </c:pt>
                <c:pt idx="2">
                  <c:v>789.5</c:v>
                </c:pt>
                <c:pt idx="3">
                  <c:v>764.6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shape val="cylinder"/>
        <c:axId val="158967296"/>
        <c:axId val="158968832"/>
        <c:axId val="158178368"/>
      </c:bar3DChart>
      <c:catAx>
        <c:axId val="1589672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289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58968832"/>
        <c:crosses val="autoZero"/>
        <c:auto val="0"/>
        <c:lblAlgn val="ctr"/>
        <c:lblOffset val="100"/>
        <c:noMultiLvlLbl val="0"/>
      </c:catAx>
      <c:valAx>
        <c:axId val="158968832"/>
        <c:scaling>
          <c:orientation val="minMax"/>
          <c:max val="950"/>
          <c:min val="700"/>
        </c:scaling>
        <c:delete val="0"/>
        <c:axPos val="l"/>
        <c:majorGridlines/>
        <c:minorGridlines/>
        <c:numFmt formatCode="0" sourceLinked="0"/>
        <c:majorTickMark val="out"/>
        <c:minorTickMark val="none"/>
        <c:tickLblPos val="nextTo"/>
        <c:spPr>
          <a:ln w="31550"/>
        </c:spPr>
        <c:txPr>
          <a:bodyPr/>
          <a:lstStyle/>
          <a:p>
            <a:pPr>
              <a:defRPr sz="1289" baseline="0">
                <a:latin typeface="Arial Narrow" panose="020B0606020202030204" pitchFamily="34" charset="0"/>
              </a:defRPr>
            </a:pPr>
            <a:endParaRPr lang="ru-RU"/>
          </a:p>
        </c:txPr>
        <c:crossAx val="158967296"/>
        <c:crosses val="autoZero"/>
        <c:crossBetween val="between"/>
        <c:minorUnit val="50"/>
      </c:valAx>
      <c:serAx>
        <c:axId val="158178368"/>
        <c:scaling>
          <c:orientation val="minMax"/>
        </c:scaling>
        <c:delete val="1"/>
        <c:axPos val="b"/>
        <c:majorTickMark val="out"/>
        <c:minorTickMark val="none"/>
        <c:tickLblPos val="nextTo"/>
        <c:crossAx val="158968832"/>
        <c:crosses val="autoZero"/>
      </c:serAx>
      <c:spPr>
        <a:noFill/>
        <a:ln w="25386">
          <a:noFill/>
        </a:ln>
      </c:spPr>
    </c:plotArea>
    <c:plotVisOnly val="1"/>
    <c:dispBlanksAs val="gap"/>
    <c:showDLblsOverMax val="0"/>
  </c:chart>
  <c:spPr>
    <a:solidFill>
      <a:srgbClr val="FFFFD9"/>
    </a:solidFill>
    <a:ln w="56785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88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338972440832856"/>
          <c:y val="4.7607520090900496E-2"/>
          <c:w val="0.81470914146455409"/>
          <c:h val="0.8373821638958052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имущество физических лиц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8490084272543322E-2"/>
                  <c:y val="0.190702374297701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295863360046213E-2"/>
                  <c:y val="0.2227592756489467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 884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267977775713809E-2"/>
                  <c:y val="0.233413873779991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464788014046676E-2"/>
                  <c:y val="0.242321925915671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497">
                <a:noFill/>
              </a:ln>
            </c:spPr>
            <c:txPr>
              <a:bodyPr/>
              <a:lstStyle/>
              <a:p>
                <a:pPr>
                  <a:defRPr sz="1199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796.4</c:v>
                </c:pt>
                <c:pt idx="1">
                  <c:v>884</c:v>
                </c:pt>
                <c:pt idx="2">
                  <c:v>908</c:v>
                </c:pt>
                <c:pt idx="3">
                  <c:v>931.4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shape val="cylinder"/>
        <c:axId val="180415488"/>
        <c:axId val="64320256"/>
        <c:axId val="181202944"/>
      </c:bar3DChart>
      <c:catAx>
        <c:axId val="1804154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99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64320256"/>
        <c:crosses val="autoZero"/>
        <c:auto val="0"/>
        <c:lblAlgn val="ctr"/>
        <c:lblOffset val="100"/>
        <c:noMultiLvlLbl val="0"/>
      </c:catAx>
      <c:valAx>
        <c:axId val="64320256"/>
        <c:scaling>
          <c:orientation val="minMax"/>
          <c:max val="100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659"/>
        </c:spPr>
        <c:txPr>
          <a:bodyPr/>
          <a:lstStyle/>
          <a:p>
            <a:pPr>
              <a:defRPr sz="1199" baseline="0">
                <a:latin typeface="Arial Narrow" panose="020B0606020202030204" pitchFamily="34" charset="0"/>
              </a:defRPr>
            </a:pPr>
            <a:endParaRPr lang="ru-RU"/>
          </a:p>
        </c:txPr>
        <c:crossAx val="180415488"/>
        <c:crosses val="autoZero"/>
        <c:crossBetween val="between"/>
        <c:majorUnit val="200"/>
      </c:valAx>
      <c:serAx>
        <c:axId val="181202944"/>
        <c:scaling>
          <c:orientation val="minMax"/>
        </c:scaling>
        <c:delete val="1"/>
        <c:axPos val="b"/>
        <c:majorTickMark val="out"/>
        <c:minorTickMark val="none"/>
        <c:tickLblPos val="nextTo"/>
        <c:crossAx val="64320256"/>
        <c:crosses val="autoZero"/>
      </c:serAx>
      <c:spPr>
        <a:noFill/>
        <a:ln w="25412">
          <a:noFill/>
        </a:ln>
      </c:spPr>
    </c:plotArea>
    <c:plotVisOnly val="1"/>
    <c:dispBlanksAs val="gap"/>
    <c:showDLblsOverMax val="0"/>
  </c:chart>
  <c:spPr>
    <a:solidFill>
      <a:srgbClr val="FFFFD9"/>
    </a:solidFill>
    <a:ln w="56994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97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876280405184447"/>
          <c:y val="4.3724936236396714E-2"/>
          <c:w val="0.84012714700125057"/>
          <c:h val="0.8325062647360169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Земельный налог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8.426925757944766E-3"/>
                  <c:y val="0.185792075868117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3122621414433646E-2"/>
                  <c:y val="0.191635617151283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730948565861807E-2"/>
                  <c:y val="0.221998284486165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2586349116505378E-2"/>
                  <c:y val="0.249827002958779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421">
                <a:noFill/>
              </a:ln>
            </c:spPr>
            <c:txPr>
              <a:bodyPr/>
              <a:lstStyle/>
              <a:p>
                <a:pPr>
                  <a:defRPr sz="1195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4"/>
                <c:pt idx="0">
                  <c:v>94.7</c:v>
                </c:pt>
                <c:pt idx="1">
                  <c:v>96.2</c:v>
                </c:pt>
                <c:pt idx="2">
                  <c:v>102.8</c:v>
                </c:pt>
                <c:pt idx="3">
                  <c:v>109.5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2023 год</c:v>
                </c:pt>
                <c:pt idx="1">
                  <c:v>2024 год</c:v>
                </c:pt>
                <c:pt idx="2">
                  <c:v>2025 год</c:v>
                </c:pt>
                <c:pt idx="3">
                  <c:v>2026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"/>
        <c:gapDepth val="129"/>
        <c:shape val="cylinder"/>
        <c:axId val="181115904"/>
        <c:axId val="181125888"/>
        <c:axId val="181204736"/>
      </c:bar3DChart>
      <c:catAx>
        <c:axId val="1811159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195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81125888"/>
        <c:crosses val="autoZero"/>
        <c:auto val="0"/>
        <c:lblAlgn val="ctr"/>
        <c:lblOffset val="100"/>
        <c:noMultiLvlLbl val="0"/>
      </c:catAx>
      <c:valAx>
        <c:axId val="181125888"/>
        <c:scaling>
          <c:orientation val="minMax"/>
          <c:max val="120"/>
          <c:min val="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577"/>
        </c:spPr>
        <c:txPr>
          <a:bodyPr/>
          <a:lstStyle/>
          <a:p>
            <a:pPr>
              <a:defRPr sz="1195" baseline="0">
                <a:latin typeface="Arial Narrow" panose="020B0606020202030204" pitchFamily="34" charset="0"/>
              </a:defRPr>
            </a:pPr>
            <a:endParaRPr lang="ru-RU"/>
          </a:p>
        </c:txPr>
        <c:crossAx val="181115904"/>
        <c:crosses val="autoZero"/>
        <c:crossBetween val="between"/>
        <c:majorUnit val="20"/>
      </c:valAx>
      <c:serAx>
        <c:axId val="181204736"/>
        <c:scaling>
          <c:orientation val="minMax"/>
        </c:scaling>
        <c:delete val="1"/>
        <c:axPos val="b"/>
        <c:majorTickMark val="out"/>
        <c:minorTickMark val="none"/>
        <c:tickLblPos val="nextTo"/>
        <c:crossAx val="181125888"/>
        <c:crosses val="autoZero"/>
      </c:serAx>
      <c:spPr>
        <a:solidFill>
          <a:srgbClr val="FFFFD9"/>
        </a:solidFill>
        <a:ln cmpd="sng"/>
      </c:spPr>
    </c:plotArea>
    <c:plotVisOnly val="1"/>
    <c:dispBlanksAs val="gap"/>
    <c:showDLblsOverMax val="0"/>
  </c:chart>
  <c:spPr>
    <a:solidFill>
      <a:srgbClr val="FFFFE5"/>
    </a:solidFill>
    <a:ln w="56840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>
      <a:bevelT/>
    </a:sp3d>
  </c:spPr>
  <c:txPr>
    <a:bodyPr/>
    <a:lstStyle/>
    <a:p>
      <a:pPr>
        <a:defRPr sz="1794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80"/>
      <c:rAngAx val="1"/>
    </c:view3D>
    <c:floor>
      <c:thickness val="0"/>
      <c:spPr>
        <a:solidFill>
          <a:schemeClr val="bg1">
            <a:lumMod val="95000"/>
          </a:schemeClr>
        </a:solidFill>
        <a:ln w="9525"/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7318196706276939"/>
          <c:y val="4.2103445247782686E-2"/>
          <c:w val="0.80251295607677575"/>
          <c:h val="0.8682620707240108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 на доходы физических лиц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atte"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1.0844917263877788E-2"/>
                  <c:y val="0.194617276000351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714164057279861E-2"/>
                  <c:y val="0.258619851886543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8755224232578248E-3"/>
                  <c:y val="0.3419553317917045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   </a:t>
                    </a:r>
                    <a:r>
                      <a:rPr lang="en-US" dirty="0" smtClean="0"/>
                      <a:t>5</a:t>
                    </a:r>
                    <a:r>
                      <a:rPr lang="ru-RU" dirty="0" smtClean="0"/>
                      <a:t>94</a:t>
                    </a:r>
                    <a:r>
                      <a:rPr lang="en-US" dirty="0" smtClean="0"/>
                      <a:t>,</a:t>
                    </a:r>
                    <a:r>
                      <a:rPr lang="ru-RU" dirty="0" smtClean="0"/>
                      <a:t>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38673077678811E-2"/>
                  <c:y val="0.140368820068495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8279">
                <a:noFill/>
              </a:ln>
            </c:spPr>
            <c:txPr>
              <a:bodyPr anchor="ctr" anchorCtr="0"/>
              <a:lstStyle/>
              <a:p>
                <a:pPr>
                  <a:defRPr sz="1283" b="1">
                    <a:solidFill>
                      <a:schemeClr val="bg1"/>
                    </a:solidFill>
                    <a:latin typeface="Arial Narrow" panose="020B060602020203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2024 год</c:v>
                </c:pt>
                <c:pt idx="1">
                  <c:v>2025 год</c:v>
                </c:pt>
                <c:pt idx="2">
                  <c:v>2026 год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538.70000000000005</c:v>
                </c:pt>
                <c:pt idx="1">
                  <c:v>563</c:v>
                </c:pt>
                <c:pt idx="2">
                  <c:v>594.70000000000005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shape val="cylinder"/>
        <c:axId val="182473088"/>
        <c:axId val="182474624"/>
        <c:axId val="181205632"/>
      </c:bar3DChart>
      <c:catAx>
        <c:axId val="182473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283" b="0" kern="1200" baseline="0">
                <a:latin typeface="Arial Narrow" panose="020B0606020202030204" pitchFamily="34" charset="0"/>
              </a:defRPr>
            </a:pPr>
            <a:endParaRPr lang="ru-RU"/>
          </a:p>
        </c:txPr>
        <c:crossAx val="182474624"/>
        <c:crosses val="autoZero"/>
        <c:auto val="0"/>
        <c:lblAlgn val="ctr"/>
        <c:lblOffset val="100"/>
        <c:noMultiLvlLbl val="0"/>
      </c:catAx>
      <c:valAx>
        <c:axId val="182474624"/>
        <c:scaling>
          <c:orientation val="minMax"/>
          <c:max val="600"/>
          <c:min val="400"/>
        </c:scaling>
        <c:delete val="0"/>
        <c:axPos val="l"/>
        <c:majorGridlines/>
        <c:numFmt formatCode="0" sourceLinked="0"/>
        <c:majorTickMark val="out"/>
        <c:minorTickMark val="none"/>
        <c:tickLblPos val="nextTo"/>
        <c:spPr>
          <a:ln w="31418"/>
        </c:spPr>
        <c:txPr>
          <a:bodyPr/>
          <a:lstStyle/>
          <a:p>
            <a:pPr>
              <a:defRPr sz="1283" baseline="0">
                <a:latin typeface="Arial Narrow" panose="020B0606020202030204" pitchFamily="34" charset="0"/>
              </a:defRPr>
            </a:pPr>
            <a:endParaRPr lang="ru-RU"/>
          </a:p>
        </c:txPr>
        <c:crossAx val="182473088"/>
        <c:crosses val="autoZero"/>
        <c:crossBetween val="between"/>
        <c:majorUnit val="50"/>
      </c:valAx>
      <c:serAx>
        <c:axId val="181205632"/>
        <c:scaling>
          <c:orientation val="minMax"/>
        </c:scaling>
        <c:delete val="1"/>
        <c:axPos val="b"/>
        <c:majorTickMark val="out"/>
        <c:minorTickMark val="none"/>
        <c:tickLblPos val="nextTo"/>
        <c:crossAx val="182474624"/>
        <c:crosses val="autoZero"/>
      </c:serAx>
      <c:spPr>
        <a:noFill/>
        <a:ln w="25386">
          <a:noFill/>
        </a:ln>
      </c:spPr>
    </c:plotArea>
    <c:plotVisOnly val="1"/>
    <c:dispBlanksAs val="gap"/>
    <c:showDLblsOverMax val="0"/>
  </c:chart>
  <c:spPr>
    <a:solidFill>
      <a:srgbClr val="FFFFD9"/>
    </a:solidFill>
    <a:ln w="56547">
      <a:solidFill>
        <a:schemeClr val="tx2">
          <a:lumMod val="60000"/>
          <a:lumOff val="40000"/>
        </a:schemeClr>
      </a:solidFill>
    </a:ln>
    <a:effectLst/>
    <a:scene3d>
      <a:camera prst="orthographicFront"/>
      <a:lightRig rig="threePt" dir="t"/>
    </a:scene3d>
    <a:sp3d/>
  </c:spPr>
  <c:txPr>
    <a:bodyPr/>
    <a:lstStyle/>
    <a:p>
      <a:pPr>
        <a:defRPr sz="178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BAAD1B-5BAC-4AC0-8BA9-6D0621EB872A}" type="doc">
      <dgm:prSet loTypeId="urn:microsoft.com/office/officeart/2005/8/layout/cycle5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43ECAFA-A6D7-41FF-AC7E-E0473AEE9907}">
      <dgm:prSet phldrT="[Текст]" custT="1"/>
      <dgm:spPr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chemeClr val="tx1"/>
              </a:solidFill>
              <a:latin typeface="Arial Narrow" panose="020B0606020202030204" pitchFamily="34" charset="0"/>
            </a:rPr>
            <a:t>РАЗРАБОТКА ПРОГНОЗА СОЦИАЛЬНО-ЭКОНОМИЧЕСКОГО РАЗВИТИЯ ГОРОДА НА ОЧЕРЕДНОЙ ФИНАНСОВЫЙ ГОД И ПЛАНОВЫЙ ПЕРИОД</a:t>
          </a:r>
          <a:endParaRPr lang="ru-RU" sz="1100" b="1" i="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80443694-B682-45A2-95DE-FF3E15237DEA}" type="parTrans" cxnId="{3FC22665-63D9-484D-AF19-34C633E7812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F9A309A-9FC0-485D-BD9D-D3AA06914A86}" type="sibTrans" cxnId="{3FC22665-63D9-484D-AF19-34C633E78123}">
      <dgm:prSet/>
      <dgm:spPr>
        <a:ln w="22225"/>
        <a:scene3d>
          <a:camera prst="orthographicFront">
            <a:rot lat="20999999" lon="0" rev="0"/>
          </a:camera>
          <a:lightRig rig="contrasting" dir="t">
            <a:rot lat="0" lon="0" rev="1200000"/>
          </a:lightRig>
        </a:scene3d>
        <a:sp3d z="-110000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724D7F1B-A1E0-49D7-BF3E-FEFCD1C743CE}">
      <dgm:prSet phldrT="[Текст]" custT="1"/>
      <dgm:spPr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chemeClr val="tx1"/>
              </a:solidFill>
              <a:latin typeface="Arial Narrow" panose="020B0606020202030204" pitchFamily="34" charset="0"/>
            </a:rPr>
            <a:t>РАЗРАБОТКА ДОКУМЕНТОВ И МАТЕРИАЛОВ, НЕОБХОДИМЫХ ДЛЯ ФОРМИРОВАНИЯ БЮДЖЕТА ГОРОДА</a:t>
          </a:r>
          <a:endParaRPr lang="ru-RU" sz="1100" b="1" i="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8421A8F1-BAEA-4CEE-B30C-84C25247883B}" type="parTrans" cxnId="{C6A0782F-1121-413E-BFF4-9C91A43198B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BA3E322-4EFF-422F-8958-15FC13EBBE0A}" type="sibTrans" cxnId="{C6A0782F-1121-413E-BFF4-9C91A43198B6}">
      <dgm:prSet/>
      <dgm:spPr>
        <a:ln w="22225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3E04EBF9-6BCF-4C97-97CC-16053D8ADECA}">
      <dgm:prSet phldrT="[Текст]" custT="1"/>
      <dgm:spPr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200" b="1" i="0" dirty="0" smtClean="0">
              <a:solidFill>
                <a:schemeClr val="tx1"/>
              </a:solidFill>
              <a:latin typeface="Arial Narrow" panose="020B0606020202030204" pitchFamily="34" charset="0"/>
            </a:rPr>
            <a:t>СОСТАВЛЕНИЕ ПРОЕКТА БЮДЖЕТА ГОРОДА</a:t>
          </a:r>
          <a:endParaRPr lang="ru-RU" sz="1200" b="1" i="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300F097E-CD7D-4D51-A520-F17C4F00BCF8}" type="parTrans" cxnId="{EB02B10B-C7DF-4C93-973D-78E12C579033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D26771F-14FC-487C-BE39-6B56926D70D0}" type="sibTrans" cxnId="{EB02B10B-C7DF-4C93-973D-78E12C579033}">
      <dgm:prSet/>
      <dgm:spPr>
        <a:ln w="22225"/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C3117F4-22F7-4278-9E67-6CE483EEA235}">
      <dgm:prSet phldrT="[Текст]" custT="1"/>
      <dgm:spPr>
        <a:solidFill>
          <a:srgbClr val="FFFFDD"/>
        </a:solidFill>
        <a:ln w="762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200" b="1" i="0" dirty="0" smtClean="0">
              <a:solidFill>
                <a:schemeClr val="tx1"/>
              </a:solidFill>
              <a:latin typeface="Arial Narrow" panose="020B0606020202030204" pitchFamily="34" charset="0"/>
            </a:rPr>
            <a:t>РАССМОТРЕНИЕ        И УТВЕРЖДЕНИЕ БЮДЖЕТА ГОРОДА</a:t>
          </a:r>
          <a:endParaRPr lang="ru-RU" sz="1200" b="1" i="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FFECE32E-61FB-48FC-B2EB-498B71F1D7E8}" type="parTrans" cxnId="{56B4D61A-9A37-4512-94F3-E427B097701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3D8F672-682C-4EEF-83C3-46A0F47A1E51}" type="sibTrans" cxnId="{56B4D61A-9A37-4512-94F3-E427B0977017}">
      <dgm:prSet/>
      <dgm:spPr>
        <a:ln w="22225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582979A8-C384-483D-9063-70433550210F}">
      <dgm:prSet phldrT="[Текст]" custT="1"/>
      <dgm:spPr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200" b="1" i="0" dirty="0" smtClean="0">
              <a:solidFill>
                <a:schemeClr val="tx1"/>
              </a:solidFill>
              <a:latin typeface="Arial Narrow" panose="020B0606020202030204" pitchFamily="34" charset="0"/>
            </a:rPr>
            <a:t>ИСПОЛНЕНИЕ БЮДЖЕТА ГОРОДА</a:t>
          </a:r>
          <a:endParaRPr lang="ru-RU" sz="1200" b="1" i="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7AB9AEC-E8AF-41DD-9374-87F1F2B00302}" type="parTrans" cxnId="{A5A1EF05-7827-4CEA-ABDE-26873AECCC6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BBE3567-C6F7-4BAB-9067-FDC8A32F0041}" type="sibTrans" cxnId="{A5A1EF05-7827-4CEA-ABDE-26873AECCC68}">
      <dgm:prSet/>
      <dgm:spPr>
        <a:ln w="22225"/>
      </dgm:spPr>
      <dgm:t>
        <a:bodyPr/>
        <a:lstStyle/>
        <a:p>
          <a:endParaRPr lang="ru-RU" sz="1400">
            <a:solidFill>
              <a:schemeClr val="tx1"/>
            </a:solidFill>
          </a:endParaRPr>
        </a:p>
      </dgm:t>
    </dgm:pt>
    <dgm:pt modelId="{99AA82BB-5D7A-4078-8B23-18C254D0DC4B}">
      <dgm:prSet phldrT="[Текст]" custT="1"/>
      <dgm:spPr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200" b="1" i="0" dirty="0" smtClean="0">
              <a:solidFill>
                <a:schemeClr val="tx1"/>
              </a:solidFill>
              <a:latin typeface="Arial Narrow" panose="020B0606020202030204" pitchFamily="34" charset="0"/>
            </a:rPr>
            <a:t>ОСУЩЕСТВЛЕНИЕ БЮДЖЕТНОГО УЧЕТА</a:t>
          </a:r>
          <a:endParaRPr lang="ru-RU" sz="1200" b="1" i="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66269EDA-3B26-44F0-9EAF-0EAB9C77E571}" type="parTrans" cxnId="{576E8FAF-673E-4EEE-A299-EFE205D9536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E6B3773-E288-4ED6-8D2D-7A94A1E9116E}" type="sibTrans" cxnId="{576E8FAF-673E-4EEE-A299-EFE205D95367}">
      <dgm:prSet/>
      <dgm:spPr>
        <a:ln w="22225"/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D2A65F7-0EFD-427A-9350-4EE82EF8A3A3}">
      <dgm:prSet custT="1"/>
      <dgm:spPr>
        <a:solidFill>
          <a:srgbClr val="FFFFDD"/>
        </a:solidFill>
        <a:ln w="762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  <a:latin typeface="Arial Narrow" panose="020B0606020202030204" pitchFamily="34" charset="0"/>
            </a:rPr>
            <a:t>УТВЕРЖДЕНИЕ ОТЧЕТА ОБ ИСПОЛНЕНИИ БЮДЖЕТА ГОРОДА</a:t>
          </a:r>
          <a:endParaRPr lang="ru-RU" sz="1200" b="1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697F9671-3336-441A-86F1-2B39F8A830C4}" type="parTrans" cxnId="{9B40075E-B9C8-4BE1-9B72-6DF318F1311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B6EB8D1-E4C2-40F7-BAF0-BED45F5C904D}" type="sibTrans" cxnId="{9B40075E-B9C8-4BE1-9B72-6DF318F1311A}">
      <dgm:prSet/>
      <dgm:spPr>
        <a:ln w="22225"/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F3150F9-E42C-4C20-8C2E-D3A5F4293F34}">
      <dgm:prSet custT="1"/>
      <dgm:spPr>
        <a:solidFill>
          <a:srgbClr val="FFFFDD"/>
        </a:solidFill>
        <a:ln w="76200">
          <a:solidFill>
            <a:srgbClr val="558ED5"/>
          </a:solidFill>
        </a:ln>
        <a:effectLst>
          <a:reflection blurRad="6350" stA="52000" endA="300" endPos="35000" dir="5400000" sy="-100000" algn="bl" rotWithShape="0"/>
        </a:effectLst>
      </dgm:spPr>
      <dgm:t>
        <a:bodyPr/>
        <a:lstStyle/>
        <a:p>
          <a:r>
            <a:rPr lang="ru-RU" sz="1100" b="1" i="0" dirty="0" smtClean="0">
              <a:solidFill>
                <a:schemeClr val="tx1"/>
              </a:solidFill>
              <a:latin typeface="Arial Narrow" panose="020B0606020202030204" pitchFamily="34" charset="0"/>
            </a:rPr>
            <a:t>ОРГАНИЗАЦИЯ              И ОСУЩЕСТВЛЕНИЕ МУНИЦИПАЛЬНОГО ФИНАНСОВОГО КОНТРОЛЯ</a:t>
          </a:r>
          <a:endParaRPr lang="ru-RU" sz="1100" b="1" i="0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181EA984-4962-4DC5-8CDA-71251781BB72}" type="sibTrans" cxnId="{77D5992B-068F-41BE-893C-465B035676FF}">
      <dgm:prSet/>
      <dgm:spPr>
        <a:ln w="19050" cmpd="sng">
          <a:noFill/>
        </a:ln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2174457-6DCF-4007-82A9-E75531C9624E}" type="parTrans" cxnId="{77D5992B-068F-41BE-893C-465B035676F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C1B40A2-C95B-481E-9090-4B7BCF3B56CE}" type="pres">
      <dgm:prSet presAssocID="{8FBAAD1B-5BAC-4AC0-8BA9-6D0621EB872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E1BD14-653F-47B3-BB46-667C8FB2497F}" type="pres">
      <dgm:prSet presAssocID="{443ECAFA-A6D7-41FF-AC7E-E0473AEE9907}" presName="node" presStyleLbl="node1" presStyleIdx="0" presStyleCnt="8" custScaleX="223801" custScaleY="225692" custRadScaleRad="89600" custRadScaleInc="-432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F2586D-5C2A-47F2-8FBF-D647F1535402}" type="pres">
      <dgm:prSet presAssocID="{443ECAFA-A6D7-41FF-AC7E-E0473AEE9907}" presName="spNode" presStyleCnt="0"/>
      <dgm:spPr/>
      <dgm:t>
        <a:bodyPr/>
        <a:lstStyle/>
        <a:p>
          <a:endParaRPr lang="ru-RU"/>
        </a:p>
      </dgm:t>
    </dgm:pt>
    <dgm:pt modelId="{43434E4B-C4FB-4DAC-9533-71DBE9279538}" type="pres">
      <dgm:prSet presAssocID="{1F9A309A-9FC0-485D-BD9D-D3AA06914A86}" presName="sibTrans" presStyleLbl="sibTrans1D1" presStyleIdx="0" presStyleCnt="8"/>
      <dgm:spPr/>
      <dgm:t>
        <a:bodyPr/>
        <a:lstStyle/>
        <a:p>
          <a:endParaRPr lang="ru-RU"/>
        </a:p>
      </dgm:t>
    </dgm:pt>
    <dgm:pt modelId="{A54D8CAD-B47B-492A-A92F-69E42EBB0CBD}" type="pres">
      <dgm:prSet presAssocID="{724D7F1B-A1E0-49D7-BF3E-FEFCD1C743CE}" presName="node" presStyleLbl="node1" presStyleIdx="1" presStyleCnt="8" custScaleX="185340" custScaleY="181035" custRadScaleRad="109318" custRadScaleInc="596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BE9F86-1024-42B7-8000-210EB09C538A}" type="pres">
      <dgm:prSet presAssocID="{724D7F1B-A1E0-49D7-BF3E-FEFCD1C743CE}" presName="spNode" presStyleCnt="0"/>
      <dgm:spPr/>
      <dgm:t>
        <a:bodyPr/>
        <a:lstStyle/>
        <a:p>
          <a:endParaRPr lang="ru-RU"/>
        </a:p>
      </dgm:t>
    </dgm:pt>
    <dgm:pt modelId="{F93ECD45-54D8-465B-A0C2-914295F3C5BD}" type="pres">
      <dgm:prSet presAssocID="{8BA3E322-4EFF-422F-8958-15FC13EBBE0A}" presName="sibTrans" presStyleLbl="sibTrans1D1" presStyleIdx="1" presStyleCnt="8"/>
      <dgm:spPr/>
      <dgm:t>
        <a:bodyPr/>
        <a:lstStyle/>
        <a:p>
          <a:endParaRPr lang="ru-RU"/>
        </a:p>
      </dgm:t>
    </dgm:pt>
    <dgm:pt modelId="{D76CEF15-AD37-4FF7-A9D9-F30101483B47}" type="pres">
      <dgm:prSet presAssocID="{3E04EBF9-6BCF-4C97-97CC-16053D8ADECA}" presName="node" presStyleLbl="node1" presStyleIdx="2" presStyleCnt="8" custScaleX="178181" custScaleY="177669" custRadScaleRad="107389" custRadScaleInc="3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825730-0866-4745-85D0-1D1DCFBF2A18}" type="pres">
      <dgm:prSet presAssocID="{3E04EBF9-6BCF-4C97-97CC-16053D8ADECA}" presName="spNode" presStyleCnt="0"/>
      <dgm:spPr/>
      <dgm:t>
        <a:bodyPr/>
        <a:lstStyle/>
        <a:p>
          <a:endParaRPr lang="ru-RU"/>
        </a:p>
      </dgm:t>
    </dgm:pt>
    <dgm:pt modelId="{DA554C6D-A2BD-4B94-802C-6C55DB9F2BF8}" type="pres">
      <dgm:prSet presAssocID="{7D26771F-14FC-487C-BE39-6B56926D70D0}" presName="sibTrans" presStyleLbl="sibTrans1D1" presStyleIdx="2" presStyleCnt="8"/>
      <dgm:spPr/>
      <dgm:t>
        <a:bodyPr/>
        <a:lstStyle/>
        <a:p>
          <a:endParaRPr lang="ru-RU"/>
        </a:p>
      </dgm:t>
    </dgm:pt>
    <dgm:pt modelId="{644BD4D3-8D2A-489F-BC0B-191B4AEF9533}" type="pres">
      <dgm:prSet presAssocID="{AC3117F4-22F7-4278-9E67-6CE483EEA235}" presName="node" presStyleLbl="node1" presStyleIdx="3" presStyleCnt="8" custScaleX="180589" custScaleY="196901" custRadScaleRad="111147" custRadScaleInc="-466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C3B005-4E2A-4348-9B77-486F2914FE10}" type="pres">
      <dgm:prSet presAssocID="{AC3117F4-22F7-4278-9E67-6CE483EEA235}" presName="spNode" presStyleCnt="0"/>
      <dgm:spPr/>
      <dgm:t>
        <a:bodyPr/>
        <a:lstStyle/>
        <a:p>
          <a:endParaRPr lang="ru-RU"/>
        </a:p>
      </dgm:t>
    </dgm:pt>
    <dgm:pt modelId="{2C814299-90FC-466A-8C27-58BBE7C3AD9B}" type="pres">
      <dgm:prSet presAssocID="{83D8F672-682C-4EEF-83C3-46A0F47A1E51}" presName="sibTrans" presStyleLbl="sibTrans1D1" presStyleIdx="3" presStyleCnt="8"/>
      <dgm:spPr/>
      <dgm:t>
        <a:bodyPr/>
        <a:lstStyle/>
        <a:p>
          <a:endParaRPr lang="ru-RU"/>
        </a:p>
      </dgm:t>
    </dgm:pt>
    <dgm:pt modelId="{03867FA4-A613-4921-92BD-CBD0DE5AF6C1}" type="pres">
      <dgm:prSet presAssocID="{582979A8-C384-483D-9063-70433550210F}" presName="node" presStyleLbl="node1" presStyleIdx="4" presStyleCnt="8" custScaleX="187994" custScaleY="141167" custRadScaleRad="96081" custRadScaleInc="87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43EB03-7087-4967-BA16-52B020590675}" type="pres">
      <dgm:prSet presAssocID="{582979A8-C384-483D-9063-70433550210F}" presName="spNode" presStyleCnt="0"/>
      <dgm:spPr/>
      <dgm:t>
        <a:bodyPr/>
        <a:lstStyle/>
        <a:p>
          <a:endParaRPr lang="ru-RU"/>
        </a:p>
      </dgm:t>
    </dgm:pt>
    <dgm:pt modelId="{191E1915-7B43-453A-9B3B-8BE365BAB7F0}" type="pres">
      <dgm:prSet presAssocID="{CBBE3567-C6F7-4BAB-9067-FDC8A32F0041}" presName="sibTrans" presStyleLbl="sibTrans1D1" presStyleIdx="4" presStyleCnt="8"/>
      <dgm:spPr/>
      <dgm:t>
        <a:bodyPr/>
        <a:lstStyle/>
        <a:p>
          <a:endParaRPr lang="ru-RU"/>
        </a:p>
      </dgm:t>
    </dgm:pt>
    <dgm:pt modelId="{529DDF86-EE24-4644-BF9F-F7994B1A08DB}" type="pres">
      <dgm:prSet presAssocID="{99AA82BB-5D7A-4078-8B23-18C254D0DC4B}" presName="node" presStyleLbl="node1" presStyleIdx="5" presStyleCnt="8" custScaleX="181566" custScaleY="173748" custRadScaleRad="114429" custRadScaleInc="550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D6908-0A8E-4F45-889A-67CE25D68E3E}" type="pres">
      <dgm:prSet presAssocID="{99AA82BB-5D7A-4078-8B23-18C254D0DC4B}" presName="spNode" presStyleCnt="0"/>
      <dgm:spPr/>
      <dgm:t>
        <a:bodyPr/>
        <a:lstStyle/>
        <a:p>
          <a:endParaRPr lang="ru-RU"/>
        </a:p>
      </dgm:t>
    </dgm:pt>
    <dgm:pt modelId="{B61698C4-7017-4D89-87F7-56075D701F9E}" type="pres">
      <dgm:prSet presAssocID="{CE6B3773-E288-4ED6-8D2D-7A94A1E9116E}" presName="sibTrans" presStyleLbl="sibTrans1D1" presStyleIdx="5" presStyleCnt="8"/>
      <dgm:spPr/>
      <dgm:t>
        <a:bodyPr/>
        <a:lstStyle/>
        <a:p>
          <a:endParaRPr lang="ru-RU"/>
        </a:p>
      </dgm:t>
    </dgm:pt>
    <dgm:pt modelId="{E20084B0-DED3-4DEB-8998-F77FEE57635D}" type="pres">
      <dgm:prSet presAssocID="{FD2A65F7-0EFD-427A-9350-4EE82EF8A3A3}" presName="node" presStyleLbl="node1" presStyleIdx="6" presStyleCnt="8" custScaleX="180426" custScaleY="186453" custRadScaleRad="123691" custRadScaleInc="-102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E5A02-1953-4AC1-8DE5-B9171905FABE}" type="pres">
      <dgm:prSet presAssocID="{FD2A65F7-0EFD-427A-9350-4EE82EF8A3A3}" presName="spNode" presStyleCnt="0"/>
      <dgm:spPr/>
      <dgm:t>
        <a:bodyPr/>
        <a:lstStyle/>
        <a:p>
          <a:endParaRPr lang="ru-RU"/>
        </a:p>
      </dgm:t>
    </dgm:pt>
    <dgm:pt modelId="{37B34B6A-4DCE-4DE3-951A-2EF6B41DAEEC}" type="pres">
      <dgm:prSet presAssocID="{1B6EB8D1-E4C2-40F7-BAF0-BED45F5C904D}" presName="sibTrans" presStyleLbl="sibTrans1D1" presStyleIdx="6" presStyleCnt="8"/>
      <dgm:spPr/>
      <dgm:t>
        <a:bodyPr/>
        <a:lstStyle/>
        <a:p>
          <a:endParaRPr lang="ru-RU"/>
        </a:p>
      </dgm:t>
    </dgm:pt>
    <dgm:pt modelId="{26BC9EC0-F33D-4C53-893E-E607BC23B588}" type="pres">
      <dgm:prSet presAssocID="{2F3150F9-E42C-4C20-8C2E-D3A5F4293F34}" presName="node" presStyleLbl="node1" presStyleIdx="7" presStyleCnt="8" custScaleX="170096" custScaleY="169230" custRadScaleRad="126153" custRadScaleInc="-998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F36583-BB7F-476C-A980-E0851D9947DB}" type="pres">
      <dgm:prSet presAssocID="{2F3150F9-E42C-4C20-8C2E-D3A5F4293F34}" presName="spNode" presStyleCnt="0"/>
      <dgm:spPr/>
      <dgm:t>
        <a:bodyPr/>
        <a:lstStyle/>
        <a:p>
          <a:endParaRPr lang="ru-RU"/>
        </a:p>
      </dgm:t>
    </dgm:pt>
    <dgm:pt modelId="{6B2E63ED-B4B9-4312-8B34-C6298E61E31E}" type="pres">
      <dgm:prSet presAssocID="{181EA984-4962-4DC5-8CDA-71251781BB72}" presName="sibTrans" presStyleLbl="sibTrans1D1" presStyleIdx="7" presStyleCnt="8"/>
      <dgm:spPr/>
      <dgm:t>
        <a:bodyPr/>
        <a:lstStyle/>
        <a:p>
          <a:endParaRPr lang="ru-RU"/>
        </a:p>
      </dgm:t>
    </dgm:pt>
  </dgm:ptLst>
  <dgm:cxnLst>
    <dgm:cxn modelId="{3F1D5801-45BF-41F3-97D7-5124A7DB4F98}" type="presOf" srcId="{CBBE3567-C6F7-4BAB-9067-FDC8A32F0041}" destId="{191E1915-7B43-453A-9B3B-8BE365BAB7F0}" srcOrd="0" destOrd="0" presId="urn:microsoft.com/office/officeart/2005/8/layout/cycle5"/>
    <dgm:cxn modelId="{3FC22665-63D9-484D-AF19-34C633E78123}" srcId="{8FBAAD1B-5BAC-4AC0-8BA9-6D0621EB872A}" destId="{443ECAFA-A6D7-41FF-AC7E-E0473AEE9907}" srcOrd="0" destOrd="0" parTransId="{80443694-B682-45A2-95DE-FF3E15237DEA}" sibTransId="{1F9A309A-9FC0-485D-BD9D-D3AA06914A86}"/>
    <dgm:cxn modelId="{D88059F2-EDFF-4406-A1B9-70C2AB089C9D}" type="presOf" srcId="{CE6B3773-E288-4ED6-8D2D-7A94A1E9116E}" destId="{B61698C4-7017-4D89-87F7-56075D701F9E}" srcOrd="0" destOrd="0" presId="urn:microsoft.com/office/officeart/2005/8/layout/cycle5"/>
    <dgm:cxn modelId="{9B433F2D-0C1A-4108-997F-36180927C411}" type="presOf" srcId="{8FBAAD1B-5BAC-4AC0-8BA9-6D0621EB872A}" destId="{5C1B40A2-C95B-481E-9090-4B7BCF3B56CE}" srcOrd="0" destOrd="0" presId="urn:microsoft.com/office/officeart/2005/8/layout/cycle5"/>
    <dgm:cxn modelId="{CCD1DC2B-1321-4E3B-8A2E-2A261AD5E3BC}" type="presOf" srcId="{724D7F1B-A1E0-49D7-BF3E-FEFCD1C743CE}" destId="{A54D8CAD-B47B-492A-A92F-69E42EBB0CBD}" srcOrd="0" destOrd="0" presId="urn:microsoft.com/office/officeart/2005/8/layout/cycle5"/>
    <dgm:cxn modelId="{712887B7-BC96-4351-93EA-9CED9879D6D2}" type="presOf" srcId="{7D26771F-14FC-487C-BE39-6B56926D70D0}" destId="{DA554C6D-A2BD-4B94-802C-6C55DB9F2BF8}" srcOrd="0" destOrd="0" presId="urn:microsoft.com/office/officeart/2005/8/layout/cycle5"/>
    <dgm:cxn modelId="{A5A1EF05-7827-4CEA-ABDE-26873AECCC68}" srcId="{8FBAAD1B-5BAC-4AC0-8BA9-6D0621EB872A}" destId="{582979A8-C384-483D-9063-70433550210F}" srcOrd="4" destOrd="0" parTransId="{27AB9AEC-E8AF-41DD-9374-87F1F2B00302}" sibTransId="{CBBE3567-C6F7-4BAB-9067-FDC8A32F0041}"/>
    <dgm:cxn modelId="{C3DA9A74-8E71-4F33-A643-36C31F48ADA9}" type="presOf" srcId="{1F9A309A-9FC0-485D-BD9D-D3AA06914A86}" destId="{43434E4B-C4FB-4DAC-9533-71DBE9279538}" srcOrd="0" destOrd="0" presId="urn:microsoft.com/office/officeart/2005/8/layout/cycle5"/>
    <dgm:cxn modelId="{EB02B10B-C7DF-4C93-973D-78E12C579033}" srcId="{8FBAAD1B-5BAC-4AC0-8BA9-6D0621EB872A}" destId="{3E04EBF9-6BCF-4C97-97CC-16053D8ADECA}" srcOrd="2" destOrd="0" parTransId="{300F097E-CD7D-4D51-A520-F17C4F00BCF8}" sibTransId="{7D26771F-14FC-487C-BE39-6B56926D70D0}"/>
    <dgm:cxn modelId="{09A58B41-73A4-4605-BCC4-FBB425E37CA5}" type="presOf" srcId="{1B6EB8D1-E4C2-40F7-BAF0-BED45F5C904D}" destId="{37B34B6A-4DCE-4DE3-951A-2EF6B41DAEEC}" srcOrd="0" destOrd="0" presId="urn:microsoft.com/office/officeart/2005/8/layout/cycle5"/>
    <dgm:cxn modelId="{D85B035E-C83C-45CD-A951-F0A0C1212E3D}" type="presOf" srcId="{2F3150F9-E42C-4C20-8C2E-D3A5F4293F34}" destId="{26BC9EC0-F33D-4C53-893E-E607BC23B588}" srcOrd="0" destOrd="0" presId="urn:microsoft.com/office/officeart/2005/8/layout/cycle5"/>
    <dgm:cxn modelId="{9899645A-57BD-46F2-91E4-B86F243D563E}" type="presOf" srcId="{83D8F672-682C-4EEF-83C3-46A0F47A1E51}" destId="{2C814299-90FC-466A-8C27-58BBE7C3AD9B}" srcOrd="0" destOrd="0" presId="urn:microsoft.com/office/officeart/2005/8/layout/cycle5"/>
    <dgm:cxn modelId="{77D5992B-068F-41BE-893C-465B035676FF}" srcId="{8FBAAD1B-5BAC-4AC0-8BA9-6D0621EB872A}" destId="{2F3150F9-E42C-4C20-8C2E-D3A5F4293F34}" srcOrd="7" destOrd="0" parTransId="{02174457-6DCF-4007-82A9-E75531C9624E}" sibTransId="{181EA984-4962-4DC5-8CDA-71251781BB72}"/>
    <dgm:cxn modelId="{B5FDA972-39A7-4671-A747-9925A14E9510}" type="presOf" srcId="{443ECAFA-A6D7-41FF-AC7E-E0473AEE9907}" destId="{18E1BD14-653F-47B3-BB46-667C8FB2497F}" srcOrd="0" destOrd="0" presId="urn:microsoft.com/office/officeart/2005/8/layout/cycle5"/>
    <dgm:cxn modelId="{E07D29F2-7E90-4C00-B65C-E7963F960AC4}" type="presOf" srcId="{181EA984-4962-4DC5-8CDA-71251781BB72}" destId="{6B2E63ED-B4B9-4312-8B34-C6298E61E31E}" srcOrd="0" destOrd="0" presId="urn:microsoft.com/office/officeart/2005/8/layout/cycle5"/>
    <dgm:cxn modelId="{AD3A16F3-9501-4E7B-8E16-09A5A21A2F6B}" type="presOf" srcId="{99AA82BB-5D7A-4078-8B23-18C254D0DC4B}" destId="{529DDF86-EE24-4644-BF9F-F7994B1A08DB}" srcOrd="0" destOrd="0" presId="urn:microsoft.com/office/officeart/2005/8/layout/cycle5"/>
    <dgm:cxn modelId="{13E4F970-E220-48A2-8DAD-8835C06FB275}" type="presOf" srcId="{8BA3E322-4EFF-422F-8958-15FC13EBBE0A}" destId="{F93ECD45-54D8-465B-A0C2-914295F3C5BD}" srcOrd="0" destOrd="0" presId="urn:microsoft.com/office/officeart/2005/8/layout/cycle5"/>
    <dgm:cxn modelId="{E155AF9B-44ED-4246-921E-A3DB5D556EE5}" type="presOf" srcId="{FD2A65F7-0EFD-427A-9350-4EE82EF8A3A3}" destId="{E20084B0-DED3-4DEB-8998-F77FEE57635D}" srcOrd="0" destOrd="0" presId="urn:microsoft.com/office/officeart/2005/8/layout/cycle5"/>
    <dgm:cxn modelId="{315C60FE-99BD-4D85-9855-EC0DE4ECE3F7}" type="presOf" srcId="{3E04EBF9-6BCF-4C97-97CC-16053D8ADECA}" destId="{D76CEF15-AD37-4FF7-A9D9-F30101483B47}" srcOrd="0" destOrd="0" presId="urn:microsoft.com/office/officeart/2005/8/layout/cycle5"/>
    <dgm:cxn modelId="{91A850BE-DBA3-4669-BF03-AEFE1763F0F0}" type="presOf" srcId="{AC3117F4-22F7-4278-9E67-6CE483EEA235}" destId="{644BD4D3-8D2A-489F-BC0B-191B4AEF9533}" srcOrd="0" destOrd="0" presId="urn:microsoft.com/office/officeart/2005/8/layout/cycle5"/>
    <dgm:cxn modelId="{CBFA12AF-4219-4736-ABC6-6EB877CD9CFC}" type="presOf" srcId="{582979A8-C384-483D-9063-70433550210F}" destId="{03867FA4-A613-4921-92BD-CBD0DE5AF6C1}" srcOrd="0" destOrd="0" presId="urn:microsoft.com/office/officeart/2005/8/layout/cycle5"/>
    <dgm:cxn modelId="{576E8FAF-673E-4EEE-A299-EFE205D95367}" srcId="{8FBAAD1B-5BAC-4AC0-8BA9-6D0621EB872A}" destId="{99AA82BB-5D7A-4078-8B23-18C254D0DC4B}" srcOrd="5" destOrd="0" parTransId="{66269EDA-3B26-44F0-9EAF-0EAB9C77E571}" sibTransId="{CE6B3773-E288-4ED6-8D2D-7A94A1E9116E}"/>
    <dgm:cxn modelId="{56B4D61A-9A37-4512-94F3-E427B0977017}" srcId="{8FBAAD1B-5BAC-4AC0-8BA9-6D0621EB872A}" destId="{AC3117F4-22F7-4278-9E67-6CE483EEA235}" srcOrd="3" destOrd="0" parTransId="{FFECE32E-61FB-48FC-B2EB-498B71F1D7E8}" sibTransId="{83D8F672-682C-4EEF-83C3-46A0F47A1E51}"/>
    <dgm:cxn modelId="{C6A0782F-1121-413E-BFF4-9C91A43198B6}" srcId="{8FBAAD1B-5BAC-4AC0-8BA9-6D0621EB872A}" destId="{724D7F1B-A1E0-49D7-BF3E-FEFCD1C743CE}" srcOrd="1" destOrd="0" parTransId="{8421A8F1-BAEA-4CEE-B30C-84C25247883B}" sibTransId="{8BA3E322-4EFF-422F-8958-15FC13EBBE0A}"/>
    <dgm:cxn modelId="{9B40075E-B9C8-4BE1-9B72-6DF318F1311A}" srcId="{8FBAAD1B-5BAC-4AC0-8BA9-6D0621EB872A}" destId="{FD2A65F7-0EFD-427A-9350-4EE82EF8A3A3}" srcOrd="6" destOrd="0" parTransId="{697F9671-3336-441A-86F1-2B39F8A830C4}" sibTransId="{1B6EB8D1-E4C2-40F7-BAF0-BED45F5C904D}"/>
    <dgm:cxn modelId="{40A8931B-9856-4B6B-96E8-CAA0718E6274}" type="presParOf" srcId="{5C1B40A2-C95B-481E-9090-4B7BCF3B56CE}" destId="{18E1BD14-653F-47B3-BB46-667C8FB2497F}" srcOrd="0" destOrd="0" presId="urn:microsoft.com/office/officeart/2005/8/layout/cycle5"/>
    <dgm:cxn modelId="{16ADD353-1EB9-4ABD-AC3C-5A22D3BEE09A}" type="presParOf" srcId="{5C1B40A2-C95B-481E-9090-4B7BCF3B56CE}" destId="{63F2586D-5C2A-47F2-8FBF-D647F1535402}" srcOrd="1" destOrd="0" presId="urn:microsoft.com/office/officeart/2005/8/layout/cycle5"/>
    <dgm:cxn modelId="{C522D8D6-2FC5-4CD2-80C9-8F0011AD0390}" type="presParOf" srcId="{5C1B40A2-C95B-481E-9090-4B7BCF3B56CE}" destId="{43434E4B-C4FB-4DAC-9533-71DBE9279538}" srcOrd="2" destOrd="0" presId="urn:microsoft.com/office/officeart/2005/8/layout/cycle5"/>
    <dgm:cxn modelId="{33360B0C-430E-4000-9222-8C3113313083}" type="presParOf" srcId="{5C1B40A2-C95B-481E-9090-4B7BCF3B56CE}" destId="{A54D8CAD-B47B-492A-A92F-69E42EBB0CBD}" srcOrd="3" destOrd="0" presId="urn:microsoft.com/office/officeart/2005/8/layout/cycle5"/>
    <dgm:cxn modelId="{0ED95BD5-6825-4542-9B6A-24FADFD10EC8}" type="presParOf" srcId="{5C1B40A2-C95B-481E-9090-4B7BCF3B56CE}" destId="{C1BE9F86-1024-42B7-8000-210EB09C538A}" srcOrd="4" destOrd="0" presId="urn:microsoft.com/office/officeart/2005/8/layout/cycle5"/>
    <dgm:cxn modelId="{AA130DEC-2E72-4073-B47E-088A55637D8A}" type="presParOf" srcId="{5C1B40A2-C95B-481E-9090-4B7BCF3B56CE}" destId="{F93ECD45-54D8-465B-A0C2-914295F3C5BD}" srcOrd="5" destOrd="0" presId="urn:microsoft.com/office/officeart/2005/8/layout/cycle5"/>
    <dgm:cxn modelId="{9CF4C7E8-B863-4DC1-86C9-A6A7576A4EBC}" type="presParOf" srcId="{5C1B40A2-C95B-481E-9090-4B7BCF3B56CE}" destId="{D76CEF15-AD37-4FF7-A9D9-F30101483B47}" srcOrd="6" destOrd="0" presId="urn:microsoft.com/office/officeart/2005/8/layout/cycle5"/>
    <dgm:cxn modelId="{F7E05A20-0A42-47BB-BE2D-673A173FE938}" type="presParOf" srcId="{5C1B40A2-C95B-481E-9090-4B7BCF3B56CE}" destId="{89825730-0866-4745-85D0-1D1DCFBF2A18}" srcOrd="7" destOrd="0" presId="urn:microsoft.com/office/officeart/2005/8/layout/cycle5"/>
    <dgm:cxn modelId="{037713AC-5905-4783-A32A-07F2D742B7FE}" type="presParOf" srcId="{5C1B40A2-C95B-481E-9090-4B7BCF3B56CE}" destId="{DA554C6D-A2BD-4B94-802C-6C55DB9F2BF8}" srcOrd="8" destOrd="0" presId="urn:microsoft.com/office/officeart/2005/8/layout/cycle5"/>
    <dgm:cxn modelId="{6845CEFB-CF04-4899-801C-DBA98577A6A7}" type="presParOf" srcId="{5C1B40A2-C95B-481E-9090-4B7BCF3B56CE}" destId="{644BD4D3-8D2A-489F-BC0B-191B4AEF9533}" srcOrd="9" destOrd="0" presId="urn:microsoft.com/office/officeart/2005/8/layout/cycle5"/>
    <dgm:cxn modelId="{AC79C063-6CDB-4124-9EF2-4926E48057F2}" type="presParOf" srcId="{5C1B40A2-C95B-481E-9090-4B7BCF3B56CE}" destId="{DAC3B005-4E2A-4348-9B77-486F2914FE10}" srcOrd="10" destOrd="0" presId="urn:microsoft.com/office/officeart/2005/8/layout/cycle5"/>
    <dgm:cxn modelId="{BB1935EC-71B0-46A9-AEA9-D6B3071B997D}" type="presParOf" srcId="{5C1B40A2-C95B-481E-9090-4B7BCF3B56CE}" destId="{2C814299-90FC-466A-8C27-58BBE7C3AD9B}" srcOrd="11" destOrd="0" presId="urn:microsoft.com/office/officeart/2005/8/layout/cycle5"/>
    <dgm:cxn modelId="{72D20C03-CE31-45CE-B43D-594A1FFB80AA}" type="presParOf" srcId="{5C1B40A2-C95B-481E-9090-4B7BCF3B56CE}" destId="{03867FA4-A613-4921-92BD-CBD0DE5AF6C1}" srcOrd="12" destOrd="0" presId="urn:microsoft.com/office/officeart/2005/8/layout/cycle5"/>
    <dgm:cxn modelId="{660D70A6-61FB-438D-8F74-81FFF6876DE8}" type="presParOf" srcId="{5C1B40A2-C95B-481E-9090-4B7BCF3B56CE}" destId="{A543EB03-7087-4967-BA16-52B020590675}" srcOrd="13" destOrd="0" presId="urn:microsoft.com/office/officeart/2005/8/layout/cycle5"/>
    <dgm:cxn modelId="{4374BC97-D123-4272-ABCD-91E5C0ADAF66}" type="presParOf" srcId="{5C1B40A2-C95B-481E-9090-4B7BCF3B56CE}" destId="{191E1915-7B43-453A-9B3B-8BE365BAB7F0}" srcOrd="14" destOrd="0" presId="urn:microsoft.com/office/officeart/2005/8/layout/cycle5"/>
    <dgm:cxn modelId="{DD115468-A5F1-471F-A563-C34898FDD967}" type="presParOf" srcId="{5C1B40A2-C95B-481E-9090-4B7BCF3B56CE}" destId="{529DDF86-EE24-4644-BF9F-F7994B1A08DB}" srcOrd="15" destOrd="0" presId="urn:microsoft.com/office/officeart/2005/8/layout/cycle5"/>
    <dgm:cxn modelId="{70A78151-7981-4243-804E-7250ADFD3B78}" type="presParOf" srcId="{5C1B40A2-C95B-481E-9090-4B7BCF3B56CE}" destId="{273D6908-0A8E-4F45-889A-67CE25D68E3E}" srcOrd="16" destOrd="0" presId="urn:microsoft.com/office/officeart/2005/8/layout/cycle5"/>
    <dgm:cxn modelId="{3C280FBF-FF50-47CE-A977-C89E18D5A5E6}" type="presParOf" srcId="{5C1B40A2-C95B-481E-9090-4B7BCF3B56CE}" destId="{B61698C4-7017-4D89-87F7-56075D701F9E}" srcOrd="17" destOrd="0" presId="urn:microsoft.com/office/officeart/2005/8/layout/cycle5"/>
    <dgm:cxn modelId="{80045DAE-1739-4D62-B32F-72B66D651A2E}" type="presParOf" srcId="{5C1B40A2-C95B-481E-9090-4B7BCF3B56CE}" destId="{E20084B0-DED3-4DEB-8998-F77FEE57635D}" srcOrd="18" destOrd="0" presId="urn:microsoft.com/office/officeart/2005/8/layout/cycle5"/>
    <dgm:cxn modelId="{54A9EA44-1D8E-4ADB-8783-A6930EDFE770}" type="presParOf" srcId="{5C1B40A2-C95B-481E-9090-4B7BCF3B56CE}" destId="{284E5A02-1953-4AC1-8DE5-B9171905FABE}" srcOrd="19" destOrd="0" presId="urn:microsoft.com/office/officeart/2005/8/layout/cycle5"/>
    <dgm:cxn modelId="{680F6761-B446-476C-B4F2-A16052588351}" type="presParOf" srcId="{5C1B40A2-C95B-481E-9090-4B7BCF3B56CE}" destId="{37B34B6A-4DCE-4DE3-951A-2EF6B41DAEEC}" srcOrd="20" destOrd="0" presId="urn:microsoft.com/office/officeart/2005/8/layout/cycle5"/>
    <dgm:cxn modelId="{BC5BAAF0-6739-4C94-9944-032C7952E90D}" type="presParOf" srcId="{5C1B40A2-C95B-481E-9090-4B7BCF3B56CE}" destId="{26BC9EC0-F33D-4C53-893E-E607BC23B588}" srcOrd="21" destOrd="0" presId="urn:microsoft.com/office/officeart/2005/8/layout/cycle5"/>
    <dgm:cxn modelId="{2D9D3C38-B6D8-4F09-AA54-1451F29A39A7}" type="presParOf" srcId="{5C1B40A2-C95B-481E-9090-4B7BCF3B56CE}" destId="{AAF36583-BB7F-476C-A980-E0851D9947DB}" srcOrd="22" destOrd="0" presId="urn:microsoft.com/office/officeart/2005/8/layout/cycle5"/>
    <dgm:cxn modelId="{14EF119F-8800-4FDA-A03C-0DFE1B0030CD}" type="presParOf" srcId="{5C1B40A2-C95B-481E-9090-4B7BCF3B56CE}" destId="{6B2E63ED-B4B9-4312-8B34-C6298E61E31E}" srcOrd="23" destOrd="0" presId="urn:microsoft.com/office/officeart/2005/8/layout/cycle5"/>
  </dgm:cxnLst>
  <dgm:bg>
    <a:noFill/>
    <a:effectLst/>
  </dgm:bg>
  <dgm:whole>
    <a:ln w="31750" cap="flat" cmpd="sng" algn="ctr">
      <a:noFill/>
      <a:prstDash val="sysDot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BABCCA-8569-4ABA-B03B-D830CDA9F6D4}" type="doc">
      <dgm:prSet loTypeId="urn:microsoft.com/office/officeart/2008/layout/RadialCluster" loCatId="relationship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B48CFB2-2144-464F-99B0-7B4517BBF385}">
      <dgm:prSet phldrT="[Текст]" custT="1"/>
      <dgm:spPr>
        <a:solidFill>
          <a:schemeClr val="bg1"/>
        </a:solidFill>
        <a:ln w="127000">
          <a:solidFill>
            <a:srgbClr val="C00000"/>
          </a:solidFill>
        </a:ln>
        <a:scene3d>
          <a:camera prst="orthographicFront"/>
          <a:lightRig rig="threePt" dir="t">
            <a:rot lat="0" lon="0" rev="7500000"/>
          </a:lightRig>
        </a:scene3d>
        <a:sp3d prstMaterial="dkEdge">
          <a:bevelT w="120650" h="88900"/>
          <a:bevelB w="88900" h="31750"/>
        </a:sp3d>
      </dgm:spPr>
      <dgm:t>
        <a:bodyPr/>
        <a:lstStyle/>
        <a:p>
          <a:pPr>
            <a:lnSpc>
              <a:spcPct val="90000"/>
            </a:lnSpc>
          </a:pPr>
          <a:endParaRPr lang="ru-RU" sz="2800" b="1" dirty="0" smtClean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  <a:p>
          <a:pPr>
            <a:lnSpc>
              <a:spcPct val="70000"/>
            </a:lnSpc>
          </a:pPr>
          <a:r>
            <a:rPr lang="ru-RU" sz="2400" b="1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Доходы бюджета - поступающие в бюджет денежные средства</a:t>
          </a:r>
        </a:p>
        <a:p>
          <a:pPr>
            <a:lnSpc>
              <a:spcPct val="90000"/>
            </a:lnSpc>
          </a:pPr>
          <a:endParaRPr lang="ru-RU" sz="22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AAEB99F-186D-4EBF-BBED-2B0E5A5148BE}" type="parTrans" cxnId="{5D4F3C9E-B10F-444A-BA8E-62C311060DBF}">
      <dgm:prSet/>
      <dgm:spPr/>
      <dgm:t>
        <a:bodyPr/>
        <a:lstStyle/>
        <a:p>
          <a:endParaRPr lang="ru-RU"/>
        </a:p>
      </dgm:t>
    </dgm:pt>
    <dgm:pt modelId="{39196133-48A8-43A8-922F-0E3AC7557F38}" type="sibTrans" cxnId="{5D4F3C9E-B10F-444A-BA8E-62C311060DBF}">
      <dgm:prSet/>
      <dgm:spPr/>
      <dgm:t>
        <a:bodyPr/>
        <a:lstStyle/>
        <a:p>
          <a:endParaRPr lang="ru-RU"/>
        </a:p>
      </dgm:t>
    </dgm:pt>
    <dgm:pt modelId="{BF147029-5588-4C67-A975-3EDDF959302B}">
      <dgm:prSet phldrT="[Текст]" custT="1"/>
      <dgm:spPr>
        <a:solidFill>
          <a:schemeClr val="accent1">
            <a:lumMod val="20000"/>
            <a:lumOff val="80000"/>
          </a:schemeClr>
        </a:solidFill>
        <a:ln w="127000">
          <a:solidFill>
            <a:schemeClr val="tx2">
              <a:lumMod val="60000"/>
              <a:lumOff val="40000"/>
            </a:schemeClr>
          </a:solidFill>
        </a:ln>
        <a:scene3d>
          <a:camera prst="orthographicFront"/>
          <a:lightRig rig="threePt" dir="t">
            <a:rot lat="0" lon="0" rev="7500000"/>
          </a:lightRig>
        </a:scene3d>
        <a:sp3d prstMaterial="dkEdge">
          <a:bevelT w="120650" h="88900"/>
          <a:bevelB w="88900" h="31750"/>
        </a:sp3d>
      </dgm:spPr>
      <dgm:t>
        <a:bodyPr/>
        <a:lstStyle/>
        <a:p>
          <a:pPr>
            <a:lnSpc>
              <a:spcPct val="70000"/>
            </a:lnSpc>
          </a:pPr>
          <a:r>
            <a:rPr lang="ru-RU" sz="2400" b="1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Безвозмездные поступления</a:t>
          </a:r>
          <a:endParaRPr lang="ru-RU" sz="2400" b="1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2C971819-3A7E-44D6-A607-E41E2CC546CA}" type="parTrans" cxnId="{457702C6-AE99-4C2D-96D9-995BC995E75C}">
      <dgm:prSet/>
      <dgm:spPr>
        <a:ln w="38100">
          <a:solidFill>
            <a:schemeClr val="accent2">
              <a:lumMod val="75000"/>
            </a:schemeClr>
          </a:solidFill>
        </a:ln>
        <a:scene3d>
          <a:camera prst="orthographicFront"/>
          <a:lightRig rig="threePt" dir="t">
            <a:rot lat="0" lon="0" rev="7500000"/>
          </a:lightRig>
        </a:scene3d>
        <a:sp3d z="-40000" prstMaterial="matte">
          <a:bevelT/>
        </a:sp3d>
      </dgm:spPr>
      <dgm:t>
        <a:bodyPr/>
        <a:lstStyle/>
        <a:p>
          <a:endParaRPr lang="ru-RU"/>
        </a:p>
      </dgm:t>
    </dgm:pt>
    <dgm:pt modelId="{E327513B-1FDF-48E7-9E5A-99220A35E89A}" type="sibTrans" cxnId="{457702C6-AE99-4C2D-96D9-995BC995E75C}">
      <dgm:prSet/>
      <dgm:spPr/>
      <dgm:t>
        <a:bodyPr/>
        <a:lstStyle/>
        <a:p>
          <a:endParaRPr lang="ru-RU"/>
        </a:p>
      </dgm:t>
    </dgm:pt>
    <dgm:pt modelId="{B48DC76A-8C89-4A47-A084-03205D8C4A2A}">
      <dgm:prSet phldrT="[Текст]" custT="1"/>
      <dgm:spPr>
        <a:solidFill>
          <a:schemeClr val="accent1">
            <a:lumMod val="20000"/>
            <a:lumOff val="80000"/>
          </a:schemeClr>
        </a:solidFill>
        <a:ln w="127000">
          <a:solidFill>
            <a:schemeClr val="tx2">
              <a:lumMod val="60000"/>
              <a:lumOff val="40000"/>
            </a:schemeClr>
          </a:solidFill>
        </a:ln>
        <a:scene3d>
          <a:camera prst="orthographicFront"/>
          <a:lightRig rig="threePt" dir="t">
            <a:rot lat="0" lon="0" rev="7500000"/>
          </a:lightRig>
        </a:scene3d>
        <a:sp3d prstMaterial="dkEdge">
          <a:bevelT w="120650" h="88900"/>
          <a:bevelB w="88900" h="31750"/>
        </a:sp3d>
      </dgm:spPr>
      <dgm:t>
        <a:bodyPr/>
        <a:lstStyle/>
        <a:p>
          <a:pPr>
            <a:lnSpc>
              <a:spcPct val="70000"/>
            </a:lnSpc>
          </a:pPr>
          <a:r>
            <a:rPr lang="ru-RU" sz="2400" b="1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Налоговые доходы</a:t>
          </a:r>
          <a:endParaRPr lang="ru-RU" sz="2400" b="1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9D6328B3-3D5F-410C-9275-2F3B736C0074}" type="parTrans" cxnId="{154E241D-2D22-4E0E-8438-BC731CBD30B3}">
      <dgm:prSet/>
      <dgm:spPr>
        <a:ln w="38100">
          <a:solidFill>
            <a:schemeClr val="accent2">
              <a:lumMod val="75000"/>
            </a:schemeClr>
          </a:solidFill>
        </a:ln>
        <a:scene3d>
          <a:camera prst="orthographicFront"/>
          <a:lightRig rig="threePt" dir="t">
            <a:rot lat="0" lon="0" rev="7500000"/>
          </a:lightRig>
        </a:scene3d>
        <a:sp3d z="-40000" prstMaterial="matte">
          <a:bevelT/>
        </a:sp3d>
      </dgm:spPr>
      <dgm:t>
        <a:bodyPr/>
        <a:lstStyle/>
        <a:p>
          <a:endParaRPr lang="ru-RU"/>
        </a:p>
      </dgm:t>
    </dgm:pt>
    <dgm:pt modelId="{1847B8B9-2FEB-499A-AACE-A89168127650}" type="sibTrans" cxnId="{154E241D-2D22-4E0E-8438-BC731CBD30B3}">
      <dgm:prSet/>
      <dgm:spPr/>
      <dgm:t>
        <a:bodyPr/>
        <a:lstStyle/>
        <a:p>
          <a:endParaRPr lang="ru-RU"/>
        </a:p>
      </dgm:t>
    </dgm:pt>
    <dgm:pt modelId="{51B0975B-EA65-4A15-BAF2-DB307B86BC96}">
      <dgm:prSet phldrT="[Текст]" custT="1"/>
      <dgm:spPr>
        <a:solidFill>
          <a:schemeClr val="accent1">
            <a:lumMod val="20000"/>
            <a:lumOff val="80000"/>
          </a:schemeClr>
        </a:solidFill>
        <a:ln w="127000">
          <a:solidFill>
            <a:schemeClr val="tx2">
              <a:lumMod val="60000"/>
              <a:lumOff val="40000"/>
            </a:schemeClr>
          </a:solidFill>
        </a:ln>
        <a:scene3d>
          <a:camera prst="orthographicFront"/>
          <a:lightRig rig="threePt" dir="t">
            <a:rot lat="0" lon="0" rev="7500000"/>
          </a:lightRig>
        </a:scene3d>
        <a:sp3d prstMaterial="dkEdge">
          <a:bevelT w="120650" h="88900"/>
          <a:bevelB w="88900" h="31750"/>
        </a:sp3d>
      </dgm:spPr>
      <dgm:t>
        <a:bodyPr/>
        <a:lstStyle/>
        <a:p>
          <a:pPr>
            <a:lnSpc>
              <a:spcPct val="70000"/>
            </a:lnSpc>
          </a:pPr>
          <a:r>
            <a:rPr lang="ru-RU" sz="2400" b="1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Неналоговые доходы</a:t>
          </a:r>
          <a:endParaRPr lang="ru-RU" sz="2400" b="1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gm:t>
    </dgm:pt>
    <dgm:pt modelId="{30BF6DE8-1E0A-4F3F-9C5D-54B1D0FEA649}" type="parTrans" cxnId="{2F7F97AF-1C51-47F7-AED3-20851A7120E9}">
      <dgm:prSet/>
      <dgm:spPr>
        <a:ln w="38100">
          <a:solidFill>
            <a:schemeClr val="accent2">
              <a:lumMod val="75000"/>
            </a:schemeClr>
          </a:solidFill>
        </a:ln>
        <a:scene3d>
          <a:camera prst="orthographicFront"/>
          <a:lightRig rig="threePt" dir="t">
            <a:rot lat="0" lon="0" rev="7500000"/>
          </a:lightRig>
        </a:scene3d>
        <a:sp3d z="-40000" prstMaterial="matte">
          <a:bevelT/>
        </a:sp3d>
      </dgm:spPr>
      <dgm:t>
        <a:bodyPr/>
        <a:lstStyle/>
        <a:p>
          <a:endParaRPr lang="ru-RU"/>
        </a:p>
      </dgm:t>
    </dgm:pt>
    <dgm:pt modelId="{F5480A95-2FFD-46E9-8288-C8419BA04595}" type="sibTrans" cxnId="{2F7F97AF-1C51-47F7-AED3-20851A7120E9}">
      <dgm:prSet/>
      <dgm:spPr/>
      <dgm:t>
        <a:bodyPr/>
        <a:lstStyle/>
        <a:p>
          <a:endParaRPr lang="ru-RU"/>
        </a:p>
      </dgm:t>
    </dgm:pt>
    <dgm:pt modelId="{4E3CB81D-5BD5-41C8-8D7E-41348F2F94B8}">
      <dgm:prSet/>
      <dgm:spPr/>
      <dgm:t>
        <a:bodyPr/>
        <a:lstStyle/>
        <a:p>
          <a:endParaRPr lang="ru-RU"/>
        </a:p>
      </dgm:t>
    </dgm:pt>
    <dgm:pt modelId="{CB1AFA49-7FFC-4CC1-ABCF-E6C85BDD0CDF}" type="parTrans" cxnId="{353F71E6-1BF3-4808-8C5A-4F3A0A4469B6}">
      <dgm:prSet/>
      <dgm:spPr/>
      <dgm:t>
        <a:bodyPr/>
        <a:lstStyle/>
        <a:p>
          <a:endParaRPr lang="ru-RU"/>
        </a:p>
      </dgm:t>
    </dgm:pt>
    <dgm:pt modelId="{22A13CCC-4F53-4984-919B-DA9857491D50}" type="sibTrans" cxnId="{353F71E6-1BF3-4808-8C5A-4F3A0A4469B6}">
      <dgm:prSet/>
      <dgm:spPr/>
      <dgm:t>
        <a:bodyPr/>
        <a:lstStyle/>
        <a:p>
          <a:endParaRPr lang="ru-RU"/>
        </a:p>
      </dgm:t>
    </dgm:pt>
    <dgm:pt modelId="{EBBCDB51-8D9D-41C5-9512-A7CBCEB26C2A}">
      <dgm:prSet/>
      <dgm:spPr/>
      <dgm:t>
        <a:bodyPr/>
        <a:lstStyle/>
        <a:p>
          <a:endParaRPr lang="ru-RU" dirty="0"/>
        </a:p>
      </dgm:t>
    </dgm:pt>
    <dgm:pt modelId="{88AF2814-A6DF-449B-A708-4AD232106244}" type="parTrans" cxnId="{084B9E86-4CAC-45A9-B370-423FBD730BEC}">
      <dgm:prSet/>
      <dgm:spPr/>
      <dgm:t>
        <a:bodyPr/>
        <a:lstStyle/>
        <a:p>
          <a:endParaRPr lang="ru-RU"/>
        </a:p>
      </dgm:t>
    </dgm:pt>
    <dgm:pt modelId="{4E805DCF-6BEF-46D5-BAEB-4A4B47EA680F}" type="sibTrans" cxnId="{084B9E86-4CAC-45A9-B370-423FBD730BEC}">
      <dgm:prSet/>
      <dgm:spPr/>
      <dgm:t>
        <a:bodyPr/>
        <a:lstStyle/>
        <a:p>
          <a:endParaRPr lang="ru-RU"/>
        </a:p>
      </dgm:t>
    </dgm:pt>
    <dgm:pt modelId="{8B244CFF-22F3-49C3-BAD4-562F5B34DCEA}" type="pres">
      <dgm:prSet presAssocID="{C9BABCCA-8569-4ABA-B03B-D830CDA9F6D4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67A95D3-4209-465C-93E1-7443651645A0}" type="pres">
      <dgm:prSet presAssocID="{FB48CFB2-2144-464F-99B0-7B4517BBF385}" presName="singleCycle" presStyleCnt="0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55E128A9-086C-4AB0-9BB3-7B78F9CA19C8}" type="pres">
      <dgm:prSet presAssocID="{FB48CFB2-2144-464F-99B0-7B4517BBF385}" presName="singleCenter" presStyleLbl="node1" presStyleIdx="0" presStyleCnt="4" custScaleX="469693" custScaleY="54339" custLinFactNeighborX="472" custLinFactNeighborY="-55169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2A42BF92-E0CA-4C74-94D9-9AE3F4260038}" type="pres">
      <dgm:prSet presAssocID="{2C971819-3A7E-44D6-A607-E41E2CC546CA}" presName="Name56" presStyleLbl="parChTrans1D2" presStyleIdx="0" presStyleCnt="3"/>
      <dgm:spPr/>
      <dgm:t>
        <a:bodyPr/>
        <a:lstStyle/>
        <a:p>
          <a:endParaRPr lang="ru-RU"/>
        </a:p>
      </dgm:t>
    </dgm:pt>
    <dgm:pt modelId="{A7E70BED-E9F9-4186-91D6-4C4AD5C34513}" type="pres">
      <dgm:prSet presAssocID="{BF147029-5588-4C67-A975-3EDDF959302B}" presName="text0" presStyleLbl="node1" presStyleIdx="1" presStyleCnt="4" custScaleX="385925" custScaleY="75391" custRadScaleRad="87619" custRadScaleInc="-1868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99DAA6-78E7-4C62-AD9F-BB89E1F317A5}" type="pres">
      <dgm:prSet presAssocID="{9D6328B3-3D5F-410C-9275-2F3B736C0074}" presName="Name56" presStyleLbl="parChTrans1D2" presStyleIdx="1" presStyleCnt="3"/>
      <dgm:spPr/>
      <dgm:t>
        <a:bodyPr/>
        <a:lstStyle/>
        <a:p>
          <a:endParaRPr lang="ru-RU"/>
        </a:p>
      </dgm:t>
    </dgm:pt>
    <dgm:pt modelId="{A1F9C609-4FDF-427E-A3A7-017CF8E0D1F8}" type="pres">
      <dgm:prSet presAssocID="{B48DC76A-8C89-4A47-A084-03205D8C4A2A}" presName="text0" presStyleLbl="node1" presStyleIdx="2" presStyleCnt="4" custScaleX="304805" custScaleY="94470" custRadScaleRad="97805" custRadScaleInc="-1149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1427F8-47F7-429E-8B9A-D7AD3446727D}" type="pres">
      <dgm:prSet presAssocID="{30BF6DE8-1E0A-4F3F-9C5D-54B1D0FEA649}" presName="Name56" presStyleLbl="parChTrans1D2" presStyleIdx="2" presStyleCnt="3"/>
      <dgm:spPr/>
      <dgm:t>
        <a:bodyPr/>
        <a:lstStyle/>
        <a:p>
          <a:endParaRPr lang="ru-RU"/>
        </a:p>
      </dgm:t>
    </dgm:pt>
    <dgm:pt modelId="{341F0CCF-4C81-46C6-BAD1-DDC17631079D}" type="pres">
      <dgm:prSet presAssocID="{51B0975B-EA65-4A15-BAF2-DB307B86BC96}" presName="text0" presStyleLbl="node1" presStyleIdx="3" presStyleCnt="4" custScaleX="297295" custScaleY="87686" custRadScaleRad="150941" custRadScaleInc="924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ECA40A-E114-439F-8D98-CC2BABA26609}" type="presOf" srcId="{C9BABCCA-8569-4ABA-B03B-D830CDA9F6D4}" destId="{8B244CFF-22F3-49C3-BAD4-562F5B34DCEA}" srcOrd="0" destOrd="0" presId="urn:microsoft.com/office/officeart/2008/layout/RadialCluster"/>
    <dgm:cxn modelId="{DDBD33DB-D3E6-464C-A320-F22C65896ACD}" type="presOf" srcId="{51B0975B-EA65-4A15-BAF2-DB307B86BC96}" destId="{341F0CCF-4C81-46C6-BAD1-DDC17631079D}" srcOrd="0" destOrd="0" presId="urn:microsoft.com/office/officeart/2008/layout/RadialCluster"/>
    <dgm:cxn modelId="{30FF0B5B-7A6C-4AEF-BA65-8C8E911CB16A}" type="presOf" srcId="{BF147029-5588-4C67-A975-3EDDF959302B}" destId="{A7E70BED-E9F9-4186-91D6-4C4AD5C34513}" srcOrd="0" destOrd="0" presId="urn:microsoft.com/office/officeart/2008/layout/RadialCluster"/>
    <dgm:cxn modelId="{353F71E6-1BF3-4808-8C5A-4F3A0A4469B6}" srcId="{C9BABCCA-8569-4ABA-B03B-D830CDA9F6D4}" destId="{4E3CB81D-5BD5-41C8-8D7E-41348F2F94B8}" srcOrd="1" destOrd="0" parTransId="{CB1AFA49-7FFC-4CC1-ABCF-E6C85BDD0CDF}" sibTransId="{22A13CCC-4F53-4984-919B-DA9857491D50}"/>
    <dgm:cxn modelId="{B0AD181B-4ED5-43CD-A626-3C0B1E1D86DC}" type="presOf" srcId="{B48DC76A-8C89-4A47-A084-03205D8C4A2A}" destId="{A1F9C609-4FDF-427E-A3A7-017CF8E0D1F8}" srcOrd="0" destOrd="0" presId="urn:microsoft.com/office/officeart/2008/layout/RadialCluster"/>
    <dgm:cxn modelId="{5D4F3C9E-B10F-444A-BA8E-62C311060DBF}" srcId="{C9BABCCA-8569-4ABA-B03B-D830CDA9F6D4}" destId="{FB48CFB2-2144-464F-99B0-7B4517BBF385}" srcOrd="0" destOrd="0" parTransId="{AAAEB99F-186D-4EBF-BBED-2B0E5A5148BE}" sibTransId="{39196133-48A8-43A8-922F-0E3AC7557F38}"/>
    <dgm:cxn modelId="{ADD47F23-C102-4B41-B49F-C7E090B9C2C4}" type="presOf" srcId="{FB48CFB2-2144-464F-99B0-7B4517BBF385}" destId="{55E128A9-086C-4AB0-9BB3-7B78F9CA19C8}" srcOrd="0" destOrd="0" presId="urn:microsoft.com/office/officeart/2008/layout/RadialCluster"/>
    <dgm:cxn modelId="{25ACC08A-DEC0-4502-8B7B-F3AE039660D9}" type="presOf" srcId="{30BF6DE8-1E0A-4F3F-9C5D-54B1D0FEA649}" destId="{BF1427F8-47F7-429E-8B9A-D7AD3446727D}" srcOrd="0" destOrd="0" presId="urn:microsoft.com/office/officeart/2008/layout/RadialCluster"/>
    <dgm:cxn modelId="{154E241D-2D22-4E0E-8438-BC731CBD30B3}" srcId="{FB48CFB2-2144-464F-99B0-7B4517BBF385}" destId="{B48DC76A-8C89-4A47-A084-03205D8C4A2A}" srcOrd="1" destOrd="0" parTransId="{9D6328B3-3D5F-410C-9275-2F3B736C0074}" sibTransId="{1847B8B9-2FEB-499A-AACE-A89168127650}"/>
    <dgm:cxn modelId="{084B9E86-4CAC-45A9-B370-423FBD730BEC}" srcId="{C9BABCCA-8569-4ABA-B03B-D830CDA9F6D4}" destId="{EBBCDB51-8D9D-41C5-9512-A7CBCEB26C2A}" srcOrd="2" destOrd="0" parTransId="{88AF2814-A6DF-449B-A708-4AD232106244}" sibTransId="{4E805DCF-6BEF-46D5-BAEB-4A4B47EA680F}"/>
    <dgm:cxn modelId="{457702C6-AE99-4C2D-96D9-995BC995E75C}" srcId="{FB48CFB2-2144-464F-99B0-7B4517BBF385}" destId="{BF147029-5588-4C67-A975-3EDDF959302B}" srcOrd="0" destOrd="0" parTransId="{2C971819-3A7E-44D6-A607-E41E2CC546CA}" sibTransId="{E327513B-1FDF-48E7-9E5A-99220A35E89A}"/>
    <dgm:cxn modelId="{620D523B-97C5-4AF2-86CE-1B05F4009E58}" type="presOf" srcId="{2C971819-3A7E-44D6-A607-E41E2CC546CA}" destId="{2A42BF92-E0CA-4C74-94D9-9AE3F4260038}" srcOrd="0" destOrd="0" presId="urn:microsoft.com/office/officeart/2008/layout/RadialCluster"/>
    <dgm:cxn modelId="{49981FA8-1DB9-4BDF-8A4A-82C1F931EBAD}" type="presOf" srcId="{9D6328B3-3D5F-410C-9275-2F3B736C0074}" destId="{0999DAA6-78E7-4C62-AD9F-BB89E1F317A5}" srcOrd="0" destOrd="0" presId="urn:microsoft.com/office/officeart/2008/layout/RadialCluster"/>
    <dgm:cxn modelId="{2F7F97AF-1C51-47F7-AED3-20851A7120E9}" srcId="{FB48CFB2-2144-464F-99B0-7B4517BBF385}" destId="{51B0975B-EA65-4A15-BAF2-DB307B86BC96}" srcOrd="2" destOrd="0" parTransId="{30BF6DE8-1E0A-4F3F-9C5D-54B1D0FEA649}" sibTransId="{F5480A95-2FFD-46E9-8288-C8419BA04595}"/>
    <dgm:cxn modelId="{67B6E107-7A71-4B90-9F2C-FE3A2071CA71}" type="presParOf" srcId="{8B244CFF-22F3-49C3-BAD4-562F5B34DCEA}" destId="{767A95D3-4209-465C-93E1-7443651645A0}" srcOrd="0" destOrd="0" presId="urn:microsoft.com/office/officeart/2008/layout/RadialCluster"/>
    <dgm:cxn modelId="{1251EFEB-25AB-4061-897C-9170D8B6C31C}" type="presParOf" srcId="{767A95D3-4209-465C-93E1-7443651645A0}" destId="{55E128A9-086C-4AB0-9BB3-7B78F9CA19C8}" srcOrd="0" destOrd="0" presId="urn:microsoft.com/office/officeart/2008/layout/RadialCluster"/>
    <dgm:cxn modelId="{87727753-6453-4D2A-81EA-793A8EAC9EBB}" type="presParOf" srcId="{767A95D3-4209-465C-93E1-7443651645A0}" destId="{2A42BF92-E0CA-4C74-94D9-9AE3F4260038}" srcOrd="1" destOrd="0" presId="urn:microsoft.com/office/officeart/2008/layout/RadialCluster"/>
    <dgm:cxn modelId="{B1459043-2ED0-48C1-8609-D09951F24FB0}" type="presParOf" srcId="{767A95D3-4209-465C-93E1-7443651645A0}" destId="{A7E70BED-E9F9-4186-91D6-4C4AD5C34513}" srcOrd="2" destOrd="0" presId="urn:microsoft.com/office/officeart/2008/layout/RadialCluster"/>
    <dgm:cxn modelId="{03DD9C59-7355-4374-B035-79E2F8EEFAC4}" type="presParOf" srcId="{767A95D3-4209-465C-93E1-7443651645A0}" destId="{0999DAA6-78E7-4C62-AD9F-BB89E1F317A5}" srcOrd="3" destOrd="0" presId="urn:microsoft.com/office/officeart/2008/layout/RadialCluster"/>
    <dgm:cxn modelId="{90F72AE0-DB50-4934-822F-CE307BABEAA6}" type="presParOf" srcId="{767A95D3-4209-465C-93E1-7443651645A0}" destId="{A1F9C609-4FDF-427E-A3A7-017CF8E0D1F8}" srcOrd="4" destOrd="0" presId="urn:microsoft.com/office/officeart/2008/layout/RadialCluster"/>
    <dgm:cxn modelId="{71AD665A-4CDE-400B-8D5D-74E58AAC4B1C}" type="presParOf" srcId="{767A95D3-4209-465C-93E1-7443651645A0}" destId="{BF1427F8-47F7-429E-8B9A-D7AD3446727D}" srcOrd="5" destOrd="0" presId="urn:microsoft.com/office/officeart/2008/layout/RadialCluster"/>
    <dgm:cxn modelId="{BCA4EC4F-8784-4034-A2AE-38695B0B398A}" type="presParOf" srcId="{767A95D3-4209-465C-93E1-7443651645A0}" destId="{341F0CCF-4C81-46C6-BAD1-DDC17631079D}" srcOrd="6" destOrd="0" presId="urn:microsoft.com/office/officeart/2008/layout/RadialCluster"/>
  </dgm:cxnLst>
  <dgm:bg>
    <a:noFill/>
  </dgm:bg>
  <dgm:whole>
    <a:ln w="63500" cmpd="sng"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050" b="1" dirty="0" smtClean="0">
              <a:latin typeface="Arial Narrow" panose="020B0606020202030204" pitchFamily="34" charset="0"/>
            </a:rPr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050" b="1" dirty="0">
            <a:latin typeface="Arial Narrow" panose="020B0606020202030204" pitchFamily="34" charset="0"/>
          </a:endParaRPr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 dirty="0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420BA717-63F2-4ED1-9193-BDF0AD7BC7EB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A8FC0520-4E1C-47C9-9459-5A566E2A3269}" type="parTrans" cxnId="{420E5929-73A4-4A38-8264-96367E09F888}">
      <dgm:prSet/>
      <dgm:spPr/>
      <dgm:t>
        <a:bodyPr/>
        <a:lstStyle/>
        <a:p>
          <a:endParaRPr lang="ru-RU" dirty="0"/>
        </a:p>
      </dgm:t>
    </dgm:pt>
    <dgm:pt modelId="{93B10FAD-F9FB-447F-AB26-67CC3C3A8B52}" type="sibTrans" cxnId="{420E5929-73A4-4A38-8264-96367E09F888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 dirty="0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 dirty="0"/>
        </a:p>
      </dgm:t>
    </dgm:pt>
    <dgm:pt modelId="{62E153EB-408C-4CB3-B6CA-2A439518E14B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9F9F7AF-4DAB-4B6C-A26F-22C945FB8A80}" type="sibTrans" cxnId="{54059384-7D56-4783-9E6B-CB7051B26B45}">
      <dgm:prSet/>
      <dgm:spPr/>
      <dgm:t>
        <a:bodyPr/>
        <a:lstStyle/>
        <a:p>
          <a:endParaRPr lang="ru-RU"/>
        </a:p>
      </dgm:t>
    </dgm:pt>
    <dgm:pt modelId="{77DF95E1-3397-43CE-99EF-E82D1E9B2066}" type="parTrans" cxnId="{54059384-7D56-4783-9E6B-CB7051B26B45}">
      <dgm:prSet/>
      <dgm:spPr/>
      <dgm:t>
        <a:bodyPr/>
        <a:lstStyle/>
        <a:p>
          <a:endParaRPr lang="ru-RU" dirty="0"/>
        </a:p>
      </dgm:t>
    </dgm:pt>
    <dgm:pt modelId="{9F96D360-CB55-48DB-9778-BF90DCE1129E}">
      <dgm:prSet phldrT="[Текст]"/>
      <dgm:spPr>
        <a:solidFill>
          <a:srgbClr val="8AAC46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86A4893-ECEC-4EFE-BAC3-3F1C84511E21}" type="sibTrans" cxnId="{ABB8D3AC-32ED-44B8-98D1-601987ACC1D1}">
      <dgm:prSet/>
      <dgm:spPr/>
      <dgm:t>
        <a:bodyPr/>
        <a:lstStyle/>
        <a:p>
          <a:endParaRPr lang="ru-RU"/>
        </a:p>
      </dgm:t>
    </dgm:pt>
    <dgm:pt modelId="{BC4B6763-2F33-4CCB-B9CC-377BBD0F0800}" type="parTrans" cxnId="{ABB8D3AC-32ED-44B8-98D1-601987ACC1D1}">
      <dgm:prSet/>
      <dgm:spPr/>
      <dgm:t>
        <a:bodyPr/>
        <a:lstStyle/>
        <a:p>
          <a:endParaRPr lang="ru-RU" dirty="0"/>
        </a:p>
      </dgm:t>
    </dgm:pt>
    <dgm:pt modelId="{D2A69AB7-A0A6-4501-95CD-2902A3384DE3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B4AB27D7-F679-4C2F-B351-354C992C8F30}" type="sibTrans" cxnId="{BDBC8127-C9A5-4636-AF0A-79E42F53D923}">
      <dgm:prSet/>
      <dgm:spPr/>
      <dgm:t>
        <a:bodyPr/>
        <a:lstStyle/>
        <a:p>
          <a:endParaRPr lang="ru-RU"/>
        </a:p>
      </dgm:t>
    </dgm:pt>
    <dgm:pt modelId="{9DEE7B50-C1CB-48D2-999B-DF1098A88396}" type="parTrans" cxnId="{BDBC8127-C9A5-4636-AF0A-79E42F53D923}">
      <dgm:prSet/>
      <dgm:spPr/>
      <dgm:t>
        <a:bodyPr/>
        <a:lstStyle/>
        <a:p>
          <a:endParaRPr lang="ru-RU" dirty="0"/>
        </a:p>
      </dgm:t>
    </dgm:pt>
    <dgm:pt modelId="{637E412C-91EE-486E-8354-15F2384BE3EA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 dirty="0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 dirty="0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 dirty="0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211958" custScaleY="179889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10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10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10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10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10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10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EAB10C-E176-4610-B2C6-BE8F83AD0F9B}" type="pres">
      <dgm:prSet presAssocID="{A8FC0520-4E1C-47C9-9459-5A566E2A3269}" presName="parTrans" presStyleLbl="sibTrans2D1" presStyleIdx="3" presStyleCnt="10"/>
      <dgm:spPr/>
      <dgm:t>
        <a:bodyPr/>
        <a:lstStyle/>
        <a:p>
          <a:endParaRPr lang="ru-RU"/>
        </a:p>
      </dgm:t>
    </dgm:pt>
    <dgm:pt modelId="{47F0322C-5978-482D-A409-1280E22C6D82}" type="pres">
      <dgm:prSet presAssocID="{A8FC0520-4E1C-47C9-9459-5A566E2A3269}" presName="connectorText" presStyleLbl="sibTrans2D1" presStyleIdx="3" presStyleCnt="10"/>
      <dgm:spPr/>
      <dgm:t>
        <a:bodyPr/>
        <a:lstStyle/>
        <a:p>
          <a:endParaRPr lang="ru-RU"/>
        </a:p>
      </dgm:t>
    </dgm:pt>
    <dgm:pt modelId="{FFE63D16-C443-42C8-BB30-4CA61876A647}" type="pres">
      <dgm:prSet presAssocID="{420BA717-63F2-4ED1-9193-BDF0AD7BC7EB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10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10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5553CB-2478-4421-B002-5FA728364A78}" type="pres">
      <dgm:prSet presAssocID="{9DEE7B50-C1CB-48D2-999B-DF1098A88396}" presName="parTrans" presStyleLbl="sibTrans2D1" presStyleIdx="5" presStyleCnt="10"/>
      <dgm:spPr/>
      <dgm:t>
        <a:bodyPr/>
        <a:lstStyle/>
        <a:p>
          <a:endParaRPr lang="ru-RU"/>
        </a:p>
      </dgm:t>
    </dgm:pt>
    <dgm:pt modelId="{881BA4B6-6173-4BE7-ACB0-127409627ABA}" type="pres">
      <dgm:prSet presAssocID="{9DEE7B50-C1CB-48D2-999B-DF1098A88396}" presName="connectorText" presStyleLbl="sibTrans2D1" presStyleIdx="5" presStyleCnt="10"/>
      <dgm:spPr/>
      <dgm:t>
        <a:bodyPr/>
        <a:lstStyle/>
        <a:p>
          <a:endParaRPr lang="ru-RU"/>
        </a:p>
      </dgm:t>
    </dgm:pt>
    <dgm:pt modelId="{FED909B6-8F19-4D98-AAC2-EBEEF4830C2B}" type="pres">
      <dgm:prSet presAssocID="{D2A69AB7-A0A6-4501-95CD-2902A3384DE3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B7EB92-DF16-476D-BB87-6C0D26E26F61}" type="pres">
      <dgm:prSet presAssocID="{BC4B6763-2F33-4CCB-B9CC-377BBD0F0800}" presName="parTrans" presStyleLbl="sibTrans2D1" presStyleIdx="6" presStyleCnt="10"/>
      <dgm:spPr/>
      <dgm:t>
        <a:bodyPr/>
        <a:lstStyle/>
        <a:p>
          <a:endParaRPr lang="ru-RU"/>
        </a:p>
      </dgm:t>
    </dgm:pt>
    <dgm:pt modelId="{E3A5A4EE-729B-477E-AEA8-7FC61FA6B941}" type="pres">
      <dgm:prSet presAssocID="{BC4B6763-2F33-4CCB-B9CC-377BBD0F0800}" presName="connectorText" presStyleLbl="sibTrans2D1" presStyleIdx="6" presStyleCnt="10"/>
      <dgm:spPr/>
      <dgm:t>
        <a:bodyPr/>
        <a:lstStyle/>
        <a:p>
          <a:endParaRPr lang="ru-RU"/>
        </a:p>
      </dgm:t>
    </dgm:pt>
    <dgm:pt modelId="{69EA0517-EDCB-4CEB-899F-D56DCF7B4404}" type="pres">
      <dgm:prSet presAssocID="{9F96D360-CB55-48DB-9778-BF90DCE1129E}" presName="node" presStyleLbl="node1" presStyleIdx="6" presStyleCnt="10" custRadScaleRad="101966" custRadScaleInc="-6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035AEB-3A20-4DC3-9A60-032AB2743B03}" type="pres">
      <dgm:prSet presAssocID="{77DF95E1-3397-43CE-99EF-E82D1E9B2066}" presName="parTrans" presStyleLbl="sibTrans2D1" presStyleIdx="7" presStyleCnt="10"/>
      <dgm:spPr/>
      <dgm:t>
        <a:bodyPr/>
        <a:lstStyle/>
        <a:p>
          <a:endParaRPr lang="ru-RU"/>
        </a:p>
      </dgm:t>
    </dgm:pt>
    <dgm:pt modelId="{4273F29E-B93C-44D6-A671-FCDC77ED9BA3}" type="pres">
      <dgm:prSet presAssocID="{77DF95E1-3397-43CE-99EF-E82D1E9B2066}" presName="connectorText" presStyleLbl="sibTrans2D1" presStyleIdx="7" presStyleCnt="10"/>
      <dgm:spPr/>
      <dgm:t>
        <a:bodyPr/>
        <a:lstStyle/>
        <a:p>
          <a:endParaRPr lang="ru-RU"/>
        </a:p>
      </dgm:t>
    </dgm:pt>
    <dgm:pt modelId="{83F11675-07D9-406F-853D-13FD28BBB805}" type="pres">
      <dgm:prSet presAssocID="{62E153EB-408C-4CB3-B6CA-2A439518E14B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8" presStyleCnt="10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8" presStyleCnt="10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9" presStyleCnt="10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9" presStyleCnt="10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265653-EB66-41FE-8086-4859B034DE40}" type="presOf" srcId="{6598F354-400C-439C-BDD5-729D663E252E}" destId="{F326903B-AF5C-41D9-A950-9DE60C069BDF}" srcOrd="1" destOrd="0" presId="urn:microsoft.com/office/officeart/2005/8/layout/radial5"/>
    <dgm:cxn modelId="{3BE1143C-333A-4D43-BAFD-7E6A75A3EF65}" type="presOf" srcId="{8D513BD1-7137-4BB2-A1F4-1B02EFB0F34F}" destId="{8D15C70B-27DC-4BC4-8B54-1A6B8CC1DBC1}" srcOrd="1" destOrd="0" presId="urn:microsoft.com/office/officeart/2005/8/layout/radial5"/>
    <dgm:cxn modelId="{CA194FC2-5AB2-489D-9622-8333A5DD4631}" type="presOf" srcId="{62E153EB-408C-4CB3-B6CA-2A439518E14B}" destId="{83F11675-07D9-406F-853D-13FD28BBB805}" srcOrd="0" destOrd="0" presId="urn:microsoft.com/office/officeart/2005/8/layout/radial5"/>
    <dgm:cxn modelId="{4A189105-0239-4451-ACE0-D31E9CBF66B8}" srcId="{6F647F05-65E5-443B-9310-4AF895EEC1B0}" destId="{3BA0FA79-0F0A-4F39-8C6F-85BF113366C3}" srcOrd="9" destOrd="0" parTransId="{66E51CD7-05D6-4658-BDAA-92C6F3E19708}" sibTransId="{3F86135B-3CC7-4CEB-B411-92453A9354E3}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BDBC8127-C9A5-4636-AF0A-79E42F53D923}" srcId="{6F647F05-65E5-443B-9310-4AF895EEC1B0}" destId="{D2A69AB7-A0A6-4501-95CD-2902A3384DE3}" srcOrd="5" destOrd="0" parTransId="{9DEE7B50-C1CB-48D2-999B-DF1098A88396}" sibTransId="{B4AB27D7-F679-4C2F-B351-354C992C8F30}"/>
    <dgm:cxn modelId="{6F965A18-EBEF-4989-B44C-7FE141C4EDB7}" type="presOf" srcId="{420BA717-63F2-4ED1-9193-BDF0AD7BC7EB}" destId="{FFE63D16-C443-42C8-BB30-4CA61876A647}" srcOrd="0" destOrd="0" presId="urn:microsoft.com/office/officeart/2005/8/layout/radial5"/>
    <dgm:cxn modelId="{BC2A7532-4057-4A1C-BC01-61667BA30AFC}" type="presOf" srcId="{A8FC0520-4E1C-47C9-9459-5A566E2A3269}" destId="{E7EAB10C-E176-4610-B2C6-BE8F83AD0F9B}" srcOrd="0" destOrd="0" presId="urn:microsoft.com/office/officeart/2005/8/layout/radial5"/>
    <dgm:cxn modelId="{6DFE890C-950E-47C3-A5C5-6C3A9890F7DC}" type="presOf" srcId="{D78F1D4C-A2EF-4C56-940B-FB3F18A7298D}" destId="{EDA34655-9131-4731-957F-5382F53A0660}" srcOrd="0" destOrd="0" presId="urn:microsoft.com/office/officeart/2005/8/layout/radial5"/>
    <dgm:cxn modelId="{ABB8D3AC-32ED-44B8-98D1-601987ACC1D1}" srcId="{6F647F05-65E5-443B-9310-4AF895EEC1B0}" destId="{9F96D360-CB55-48DB-9778-BF90DCE1129E}" srcOrd="6" destOrd="0" parTransId="{BC4B6763-2F33-4CCB-B9CC-377BBD0F0800}" sibTransId="{286A4893-ECEC-4EFE-BAC3-3F1C84511E21}"/>
    <dgm:cxn modelId="{A493F8D1-567F-4E55-863B-64C464F7BE05}" type="presOf" srcId="{9DEE7B50-C1CB-48D2-999B-DF1098A88396}" destId="{2F5553CB-2478-4421-B002-5FA728364A78}" srcOrd="0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D83B6071-F107-4222-A275-51219EFCF262}" type="presOf" srcId="{66E51CD7-05D6-4658-BDAA-92C6F3E19708}" destId="{C47D9E4B-AD47-4E79-B529-9B264E8F4F6B}" srcOrd="1" destOrd="0" presId="urn:microsoft.com/office/officeart/2005/8/layout/radial5"/>
    <dgm:cxn modelId="{420E5929-73A4-4A38-8264-96367E09F888}" srcId="{6F647F05-65E5-443B-9310-4AF895EEC1B0}" destId="{420BA717-63F2-4ED1-9193-BDF0AD7BC7EB}" srcOrd="3" destOrd="0" parTransId="{A8FC0520-4E1C-47C9-9459-5A566E2A3269}" sibTransId="{93B10FAD-F9FB-447F-AB26-67CC3C3A8B52}"/>
    <dgm:cxn modelId="{74B26F38-F30E-4BC0-B3C5-F4CB792F1E48}" type="presOf" srcId="{082CE592-953F-441B-B0C2-F864433A8493}" destId="{A0E222DD-64BD-4A89-BBB9-2B80D8318D4A}" srcOrd="0" destOrd="0" presId="urn:microsoft.com/office/officeart/2005/8/layout/radial5"/>
    <dgm:cxn modelId="{201C0FB7-A97F-4BC8-B675-2719D7D6468D}" type="presOf" srcId="{4B1A8440-411B-4A5D-AFC7-3583C59ADD0E}" destId="{73BC26A8-8D0F-45E6-9E3B-37EADD227262}" srcOrd="0" destOrd="0" presId="urn:microsoft.com/office/officeart/2005/8/layout/radial5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FF9C7700-9262-417A-B4DC-541DE2800310}" type="presOf" srcId="{3BA0FA79-0F0A-4F39-8C6F-85BF113366C3}" destId="{E0AC84DD-2093-416F-85DE-E547FE520660}" srcOrd="0" destOrd="0" presId="urn:microsoft.com/office/officeart/2005/8/layout/radial5"/>
    <dgm:cxn modelId="{2B5A47E1-AD13-45E4-A228-7B209CE429E4}" type="presOf" srcId="{082CE592-953F-441B-B0C2-F864433A8493}" destId="{839DF450-14DD-4280-9AEE-DA73938E9B9D}" srcOrd="1" destOrd="0" presId="urn:microsoft.com/office/officeart/2005/8/layout/radial5"/>
    <dgm:cxn modelId="{F0A6BA02-252A-4B7B-831E-7D39CCFA10B5}" type="presOf" srcId="{6598F354-400C-439C-BDD5-729D663E252E}" destId="{FA950D33-9BD9-4D37-A533-789F5554AFB5}" srcOrd="0" destOrd="0" presId="urn:microsoft.com/office/officeart/2005/8/layout/radial5"/>
    <dgm:cxn modelId="{656C9AD0-C963-4E52-B802-5D5FF56A7241}" type="presOf" srcId="{D63A74EC-A1EC-4823-AB28-835C2DE63D58}" destId="{E2EC1D87-F728-458A-8AB1-7A3D78F9D25E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210B053F-0D17-42BC-933D-0D40946646E8}" type="presOf" srcId="{9F96D360-CB55-48DB-9778-BF90DCE1129E}" destId="{69EA0517-EDCB-4CEB-899F-D56DCF7B4404}" srcOrd="0" destOrd="0" presId="urn:microsoft.com/office/officeart/2005/8/layout/radial5"/>
    <dgm:cxn modelId="{58AB6B7E-2E1A-4302-A505-9FD2126D4A23}" type="presOf" srcId="{6B4A9C71-5243-4375-98C7-BA189146832B}" destId="{8B82EA68-B59A-424E-9756-C221A13DB47F}" srcOrd="0" destOrd="0" presId="urn:microsoft.com/office/officeart/2005/8/layout/radial5"/>
    <dgm:cxn modelId="{7C6D9DD1-0B77-4694-B610-E3D14AAD7A23}" type="presOf" srcId="{77DF95E1-3397-43CE-99EF-E82D1E9B2066}" destId="{7A035AEB-3A20-4DC3-9A60-032AB2743B03}" srcOrd="0" destOrd="0" presId="urn:microsoft.com/office/officeart/2005/8/layout/radial5"/>
    <dgm:cxn modelId="{A65EB17B-9CD3-45ED-9342-7B5778DDB77B}" type="presOf" srcId="{AA0A2BD5-A368-4F17-8E9D-23F1FC377812}" destId="{EB1C3899-7B42-47CD-912B-DD035472498D}" srcOrd="0" destOrd="0" presId="urn:microsoft.com/office/officeart/2005/8/layout/radial5"/>
    <dgm:cxn modelId="{A00878C0-A87A-42B9-83D7-EE8880E34935}" srcId="{6F647F05-65E5-443B-9310-4AF895EEC1B0}" destId="{D78F1D4C-A2EF-4C56-940B-FB3F18A7298D}" srcOrd="8" destOrd="0" parTransId="{08170AFC-8E89-4179-A96D-636AFFD8C3F3}" sibTransId="{3B6B2775-EA0D-4CA6-A4A3-0187E341F68C}"/>
    <dgm:cxn modelId="{3DC014FC-064B-4D83-A3C1-42B7F5A62498}" type="presOf" srcId="{D2A69AB7-A0A6-4501-95CD-2902A3384DE3}" destId="{FED909B6-8F19-4D98-AAC2-EBEEF4830C2B}" srcOrd="0" destOrd="0" presId="urn:microsoft.com/office/officeart/2005/8/layout/radial5"/>
    <dgm:cxn modelId="{837EEB1C-CF0D-42EA-931D-D6CCF5DDAD78}" type="presOf" srcId="{C021BE46-16AF-4372-B2A0-67875E2C82CF}" destId="{DA660ED5-C4B7-4208-928A-B8DD66837486}" srcOrd="1" destOrd="0" presId="urn:microsoft.com/office/officeart/2005/8/layout/radial5"/>
    <dgm:cxn modelId="{C6A782DE-D452-4139-B9DF-29F76892A5DE}" type="presOf" srcId="{66E51CD7-05D6-4658-BDAA-92C6F3E19708}" destId="{553B84E4-4A31-43DB-B3BF-8E8EF2B79F2D}" srcOrd="0" destOrd="0" presId="urn:microsoft.com/office/officeart/2005/8/layout/radial5"/>
    <dgm:cxn modelId="{5C3B7E4E-F768-4A8A-AB6E-14108F30392C}" type="presOf" srcId="{08170AFC-8E89-4179-A96D-636AFFD8C3F3}" destId="{53D78D63-5F88-4163-9535-46A64127BD3A}" srcOrd="1" destOrd="0" presId="urn:microsoft.com/office/officeart/2005/8/layout/radial5"/>
    <dgm:cxn modelId="{60D5530D-514D-4A28-ADB0-252254E70089}" type="presOf" srcId="{6F647F05-65E5-443B-9310-4AF895EEC1B0}" destId="{ED72E44C-8498-48F8-9652-E5DD6AC5818D}" srcOrd="0" destOrd="0" presId="urn:microsoft.com/office/officeart/2005/8/layout/radial5"/>
    <dgm:cxn modelId="{920A7C13-9C86-46DA-A308-334F84503D18}" type="presOf" srcId="{637E412C-91EE-486E-8354-15F2384BE3EA}" destId="{D8B200F5-4D07-49B2-A587-C2FE6CEC49F8}" srcOrd="0" destOrd="0" presId="urn:microsoft.com/office/officeart/2005/8/layout/radial5"/>
    <dgm:cxn modelId="{F4F0A140-63DB-46C7-A2E9-B01EFF954AD5}" type="presOf" srcId="{77DF95E1-3397-43CE-99EF-E82D1E9B2066}" destId="{4273F29E-B93C-44D6-A671-FCDC77ED9BA3}" srcOrd="1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BBE32285-CCB2-437E-ADC1-07FB9E35CE0C}" type="presOf" srcId="{C021BE46-16AF-4372-B2A0-67875E2C82CF}" destId="{06F93DE9-E67A-4CE1-BC6B-5C458B1137B0}" srcOrd="0" destOrd="0" presId="urn:microsoft.com/office/officeart/2005/8/layout/radial5"/>
    <dgm:cxn modelId="{A5BF2E76-126A-42BA-8B4C-52616F63D3B1}" type="presOf" srcId="{8D513BD1-7137-4BB2-A1F4-1B02EFB0F34F}" destId="{4731EA70-1FA8-49F5-A6BF-4AE9CB97C303}" srcOrd="0" destOrd="0" presId="urn:microsoft.com/office/officeart/2005/8/layout/radial5"/>
    <dgm:cxn modelId="{534B4EAF-FAF2-4F7C-B3D0-75B08D2BEFBB}" type="presOf" srcId="{BC4B6763-2F33-4CCB-B9CC-377BBD0F0800}" destId="{E3A5A4EE-729B-477E-AEA8-7FC61FA6B941}" srcOrd="1" destOrd="0" presId="urn:microsoft.com/office/officeart/2005/8/layout/radial5"/>
    <dgm:cxn modelId="{0896CB00-5CAD-4568-808F-D70E927E60D7}" type="presOf" srcId="{BC4B6763-2F33-4CCB-B9CC-377BBD0F0800}" destId="{A0B7EB92-DF16-476D-BB87-6C0D26E26F61}" srcOrd="0" destOrd="0" presId="urn:microsoft.com/office/officeart/2005/8/layout/radial5"/>
    <dgm:cxn modelId="{B5DD2CBE-987A-4A2F-887F-15437DCA2817}" type="presOf" srcId="{9DEE7B50-C1CB-48D2-999B-DF1098A88396}" destId="{881BA4B6-6173-4BE7-ACB0-127409627ABA}" srcOrd="1" destOrd="0" presId="urn:microsoft.com/office/officeart/2005/8/layout/radial5"/>
    <dgm:cxn modelId="{C70D3993-708C-467B-9AAA-612E41BE8FA4}" type="presOf" srcId="{08170AFC-8E89-4179-A96D-636AFFD8C3F3}" destId="{DF27FC25-052B-426A-9E06-117E992234F6}" srcOrd="0" destOrd="0" presId="urn:microsoft.com/office/officeart/2005/8/layout/radial5"/>
    <dgm:cxn modelId="{54059384-7D56-4783-9E6B-CB7051B26B45}" srcId="{6F647F05-65E5-443B-9310-4AF895EEC1B0}" destId="{62E153EB-408C-4CB3-B6CA-2A439518E14B}" srcOrd="7" destOrd="0" parTransId="{77DF95E1-3397-43CE-99EF-E82D1E9B2066}" sibTransId="{69F9F7AF-4DAB-4B6C-A26F-22C945FB8A80}"/>
    <dgm:cxn modelId="{E5D933FB-B179-42FC-AAFF-1F4FE0B01688}" type="presOf" srcId="{A8FC0520-4E1C-47C9-9459-5A566E2A3269}" destId="{47F0322C-5978-482D-A409-1280E22C6D82}" srcOrd="1" destOrd="0" presId="urn:microsoft.com/office/officeart/2005/8/layout/radial5"/>
    <dgm:cxn modelId="{EBF63423-F39A-4920-BA90-F1E13F0CF6BB}" type="presParOf" srcId="{8B82EA68-B59A-424E-9756-C221A13DB47F}" destId="{ED72E44C-8498-48F8-9652-E5DD6AC5818D}" srcOrd="0" destOrd="0" presId="urn:microsoft.com/office/officeart/2005/8/layout/radial5"/>
    <dgm:cxn modelId="{190D4CB7-90A3-4E04-A4C7-598942DBD68F}" type="presParOf" srcId="{8B82EA68-B59A-424E-9756-C221A13DB47F}" destId="{4731EA70-1FA8-49F5-A6BF-4AE9CB97C303}" srcOrd="1" destOrd="0" presId="urn:microsoft.com/office/officeart/2005/8/layout/radial5"/>
    <dgm:cxn modelId="{72BE099F-489E-4E9C-B0FD-1A53AE420516}" type="presParOf" srcId="{4731EA70-1FA8-49F5-A6BF-4AE9CB97C303}" destId="{8D15C70B-27DC-4BC4-8B54-1A6B8CC1DBC1}" srcOrd="0" destOrd="0" presId="urn:microsoft.com/office/officeart/2005/8/layout/radial5"/>
    <dgm:cxn modelId="{DC916B89-B703-4659-AB91-EC4FE484FC70}" type="presParOf" srcId="{8B82EA68-B59A-424E-9756-C221A13DB47F}" destId="{E2EC1D87-F728-458A-8AB1-7A3D78F9D25E}" srcOrd="2" destOrd="0" presId="urn:microsoft.com/office/officeart/2005/8/layout/radial5"/>
    <dgm:cxn modelId="{D3A95860-0E90-4A86-8F2A-589448C89B04}" type="presParOf" srcId="{8B82EA68-B59A-424E-9756-C221A13DB47F}" destId="{A0E222DD-64BD-4A89-BBB9-2B80D8318D4A}" srcOrd="3" destOrd="0" presId="urn:microsoft.com/office/officeart/2005/8/layout/radial5"/>
    <dgm:cxn modelId="{D4507835-CF6D-44AD-A138-CF44A9188A57}" type="presParOf" srcId="{A0E222DD-64BD-4A89-BBB9-2B80D8318D4A}" destId="{839DF450-14DD-4280-9AEE-DA73938E9B9D}" srcOrd="0" destOrd="0" presId="urn:microsoft.com/office/officeart/2005/8/layout/radial5"/>
    <dgm:cxn modelId="{D872A0CC-7FBB-41AC-A8A3-FC722308E03E}" type="presParOf" srcId="{8B82EA68-B59A-424E-9756-C221A13DB47F}" destId="{73BC26A8-8D0F-45E6-9E3B-37EADD227262}" srcOrd="4" destOrd="0" presId="urn:microsoft.com/office/officeart/2005/8/layout/radial5"/>
    <dgm:cxn modelId="{33A2BEFC-17AE-45CA-BE4B-DE3F4452784D}" type="presParOf" srcId="{8B82EA68-B59A-424E-9756-C221A13DB47F}" destId="{06F93DE9-E67A-4CE1-BC6B-5C458B1137B0}" srcOrd="5" destOrd="0" presId="urn:microsoft.com/office/officeart/2005/8/layout/radial5"/>
    <dgm:cxn modelId="{9BC284B6-CE47-4E5C-8491-BA5F6C2D2B15}" type="presParOf" srcId="{06F93DE9-E67A-4CE1-BC6B-5C458B1137B0}" destId="{DA660ED5-C4B7-4208-928A-B8DD66837486}" srcOrd="0" destOrd="0" presId="urn:microsoft.com/office/officeart/2005/8/layout/radial5"/>
    <dgm:cxn modelId="{740D3E38-8B6E-4CB0-BC41-8C6C9977B6AB}" type="presParOf" srcId="{8B82EA68-B59A-424E-9756-C221A13DB47F}" destId="{D8B200F5-4D07-49B2-A587-C2FE6CEC49F8}" srcOrd="6" destOrd="0" presId="urn:microsoft.com/office/officeart/2005/8/layout/radial5"/>
    <dgm:cxn modelId="{19B764A2-350D-4889-8352-D118E86618A0}" type="presParOf" srcId="{8B82EA68-B59A-424E-9756-C221A13DB47F}" destId="{E7EAB10C-E176-4610-B2C6-BE8F83AD0F9B}" srcOrd="7" destOrd="0" presId="urn:microsoft.com/office/officeart/2005/8/layout/radial5"/>
    <dgm:cxn modelId="{0FD8C24F-47F7-4D67-9F0A-03CC189BA981}" type="presParOf" srcId="{E7EAB10C-E176-4610-B2C6-BE8F83AD0F9B}" destId="{47F0322C-5978-482D-A409-1280E22C6D82}" srcOrd="0" destOrd="0" presId="urn:microsoft.com/office/officeart/2005/8/layout/radial5"/>
    <dgm:cxn modelId="{22AC1C51-62AA-4395-B67A-F9F29150BBAD}" type="presParOf" srcId="{8B82EA68-B59A-424E-9756-C221A13DB47F}" destId="{FFE63D16-C443-42C8-BB30-4CA61876A647}" srcOrd="8" destOrd="0" presId="urn:microsoft.com/office/officeart/2005/8/layout/radial5"/>
    <dgm:cxn modelId="{91B281E0-48B8-4383-B46B-57EC1C4DDCAD}" type="presParOf" srcId="{8B82EA68-B59A-424E-9756-C221A13DB47F}" destId="{FA950D33-9BD9-4D37-A533-789F5554AFB5}" srcOrd="9" destOrd="0" presId="urn:microsoft.com/office/officeart/2005/8/layout/radial5"/>
    <dgm:cxn modelId="{35005BEA-D13D-45D1-9EB1-F606FE4DEA68}" type="presParOf" srcId="{FA950D33-9BD9-4D37-A533-789F5554AFB5}" destId="{F326903B-AF5C-41D9-A950-9DE60C069BDF}" srcOrd="0" destOrd="0" presId="urn:microsoft.com/office/officeart/2005/8/layout/radial5"/>
    <dgm:cxn modelId="{5D88A2B6-DFD3-402A-9DAF-FE1125E81E08}" type="presParOf" srcId="{8B82EA68-B59A-424E-9756-C221A13DB47F}" destId="{EB1C3899-7B42-47CD-912B-DD035472498D}" srcOrd="10" destOrd="0" presId="urn:microsoft.com/office/officeart/2005/8/layout/radial5"/>
    <dgm:cxn modelId="{0E2592F3-1FD8-4A22-8FDC-49F460EFB38F}" type="presParOf" srcId="{8B82EA68-B59A-424E-9756-C221A13DB47F}" destId="{2F5553CB-2478-4421-B002-5FA728364A78}" srcOrd="11" destOrd="0" presId="urn:microsoft.com/office/officeart/2005/8/layout/radial5"/>
    <dgm:cxn modelId="{D1161977-9007-4F68-A59B-8FA284FC3054}" type="presParOf" srcId="{2F5553CB-2478-4421-B002-5FA728364A78}" destId="{881BA4B6-6173-4BE7-ACB0-127409627ABA}" srcOrd="0" destOrd="0" presId="urn:microsoft.com/office/officeart/2005/8/layout/radial5"/>
    <dgm:cxn modelId="{E9CB3060-03F1-4D69-9A87-9C6CE76C1478}" type="presParOf" srcId="{8B82EA68-B59A-424E-9756-C221A13DB47F}" destId="{FED909B6-8F19-4D98-AAC2-EBEEF4830C2B}" srcOrd="12" destOrd="0" presId="urn:microsoft.com/office/officeart/2005/8/layout/radial5"/>
    <dgm:cxn modelId="{91CC3042-53A0-4F87-98E4-5A7FD7974E18}" type="presParOf" srcId="{8B82EA68-B59A-424E-9756-C221A13DB47F}" destId="{A0B7EB92-DF16-476D-BB87-6C0D26E26F61}" srcOrd="13" destOrd="0" presId="urn:microsoft.com/office/officeart/2005/8/layout/radial5"/>
    <dgm:cxn modelId="{B2686044-58A5-4CBD-9323-BDD806B038DB}" type="presParOf" srcId="{A0B7EB92-DF16-476D-BB87-6C0D26E26F61}" destId="{E3A5A4EE-729B-477E-AEA8-7FC61FA6B941}" srcOrd="0" destOrd="0" presId="urn:microsoft.com/office/officeart/2005/8/layout/radial5"/>
    <dgm:cxn modelId="{DF57A1E8-E125-4268-90B5-E2B44D0F0A77}" type="presParOf" srcId="{8B82EA68-B59A-424E-9756-C221A13DB47F}" destId="{69EA0517-EDCB-4CEB-899F-D56DCF7B4404}" srcOrd="14" destOrd="0" presId="urn:microsoft.com/office/officeart/2005/8/layout/radial5"/>
    <dgm:cxn modelId="{4A344374-A2ED-4ADF-A3C7-1A2DB8D20D03}" type="presParOf" srcId="{8B82EA68-B59A-424E-9756-C221A13DB47F}" destId="{7A035AEB-3A20-4DC3-9A60-032AB2743B03}" srcOrd="15" destOrd="0" presId="urn:microsoft.com/office/officeart/2005/8/layout/radial5"/>
    <dgm:cxn modelId="{1D72F5B0-7043-4FD1-AE82-28F607701DEC}" type="presParOf" srcId="{7A035AEB-3A20-4DC3-9A60-032AB2743B03}" destId="{4273F29E-B93C-44D6-A671-FCDC77ED9BA3}" srcOrd="0" destOrd="0" presId="urn:microsoft.com/office/officeart/2005/8/layout/radial5"/>
    <dgm:cxn modelId="{E208BF86-CA2A-4974-A3B7-100E2C965773}" type="presParOf" srcId="{8B82EA68-B59A-424E-9756-C221A13DB47F}" destId="{83F11675-07D9-406F-853D-13FD28BBB805}" srcOrd="16" destOrd="0" presId="urn:microsoft.com/office/officeart/2005/8/layout/radial5"/>
    <dgm:cxn modelId="{578BE20A-30F7-405F-BEB3-C7DC1B4A4872}" type="presParOf" srcId="{8B82EA68-B59A-424E-9756-C221A13DB47F}" destId="{DF27FC25-052B-426A-9E06-117E992234F6}" srcOrd="17" destOrd="0" presId="urn:microsoft.com/office/officeart/2005/8/layout/radial5"/>
    <dgm:cxn modelId="{0191AF3E-43D1-4CE4-94F8-3B25960E617C}" type="presParOf" srcId="{DF27FC25-052B-426A-9E06-117E992234F6}" destId="{53D78D63-5F88-4163-9535-46A64127BD3A}" srcOrd="0" destOrd="0" presId="urn:microsoft.com/office/officeart/2005/8/layout/radial5"/>
    <dgm:cxn modelId="{D59E322A-C96D-4F04-AC26-81C6CD558A1A}" type="presParOf" srcId="{8B82EA68-B59A-424E-9756-C221A13DB47F}" destId="{EDA34655-9131-4731-957F-5382F53A0660}" srcOrd="18" destOrd="0" presId="urn:microsoft.com/office/officeart/2005/8/layout/radial5"/>
    <dgm:cxn modelId="{C44CEF14-322B-4C39-A4DD-EDCCDDEA0BFE}" type="presParOf" srcId="{8B82EA68-B59A-424E-9756-C221A13DB47F}" destId="{553B84E4-4A31-43DB-B3BF-8E8EF2B79F2D}" srcOrd="19" destOrd="0" presId="urn:microsoft.com/office/officeart/2005/8/layout/radial5"/>
    <dgm:cxn modelId="{7FD59871-D499-4481-A4DC-648EE6A16F54}" type="presParOf" srcId="{553B84E4-4A31-43DB-B3BF-8E8EF2B79F2D}" destId="{C47D9E4B-AD47-4E79-B529-9B264E8F4F6B}" srcOrd="0" destOrd="0" presId="urn:microsoft.com/office/officeart/2005/8/layout/radial5"/>
    <dgm:cxn modelId="{1C34FF7E-6FEF-4103-A9B0-2AAD87FD74EF}" type="presParOf" srcId="{8B82EA68-B59A-424E-9756-C221A13DB47F}" destId="{E0AC84DD-2093-416F-85DE-E547FE520660}" srcOrd="2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E1BD14-653F-47B3-BB46-667C8FB2497F}">
      <dsp:nvSpPr>
        <dsp:cNvPr id="0" name=""/>
        <dsp:cNvSpPr/>
      </dsp:nvSpPr>
      <dsp:spPr>
        <a:xfrm>
          <a:off x="2880322" y="-17500"/>
          <a:ext cx="1800192" cy="1180011"/>
        </a:xfrm>
        <a:prstGeom prst="roundRect">
          <a:avLst/>
        </a:prstGeom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РАЗРАБОТКА ПРОГНОЗА СОЦИАЛЬНО-ЭКОНОМИЧЕСКОГО РАЗВИТИЯ ГОРОДА НА ОЧЕРЕДНОЙ ФИНАНСОВЫЙ ГОД И ПЛАНОВЫЙ ПЕРИОД</a:t>
          </a:r>
          <a:endParaRPr lang="ru-RU" sz="1100" b="1" i="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2937925" y="40103"/>
        <a:ext cx="1684986" cy="1064805"/>
      </dsp:txXfrm>
    </dsp:sp>
    <dsp:sp modelId="{43434E4B-C4FB-4DAC-9533-71DBE9279538}">
      <dsp:nvSpPr>
        <dsp:cNvPr id="0" name=""/>
        <dsp:cNvSpPr/>
      </dsp:nvSpPr>
      <dsp:spPr>
        <a:xfrm>
          <a:off x="3804411" y="465611"/>
          <a:ext cx="3633149" cy="3633149"/>
        </a:xfrm>
        <a:custGeom>
          <a:avLst/>
          <a:gdLst/>
          <a:ahLst/>
          <a:cxnLst/>
          <a:rect l="0" t="0" r="0" b="0"/>
          <a:pathLst>
            <a:path>
              <a:moveTo>
                <a:pt x="952372" y="218733"/>
              </a:moveTo>
              <a:arcTo wR="1816574" hR="1816574" stAng="14495579" swAng="501046"/>
            </a:path>
          </a:pathLst>
        </a:custGeom>
        <a:noFill/>
        <a:ln w="2222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cene3d>
          <a:camera prst="orthographicFront">
            <a:rot lat="20999999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4D8CAD-B47B-492A-A92F-69E42EBB0CBD}">
      <dsp:nvSpPr>
        <dsp:cNvPr id="0" name=""/>
        <dsp:cNvSpPr/>
      </dsp:nvSpPr>
      <dsp:spPr>
        <a:xfrm>
          <a:off x="4824533" y="547641"/>
          <a:ext cx="1490822" cy="946526"/>
        </a:xfrm>
        <a:prstGeom prst="roundRect">
          <a:avLst/>
        </a:prstGeom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РАЗРАБОТКА ДОКУМЕНТОВ И МАТЕРИАЛОВ, НЕОБХОДИМЫХ ДЛЯ ФОРМИРОВАНИЯ БЮДЖЕТА ГОРОДА</a:t>
          </a:r>
          <a:endParaRPr lang="ru-RU" sz="1100" b="1" i="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4870739" y="593847"/>
        <a:ext cx="1398410" cy="854114"/>
      </dsp:txXfrm>
    </dsp:sp>
    <dsp:sp modelId="{F93ECD45-54D8-465B-A0C2-914295F3C5BD}">
      <dsp:nvSpPr>
        <dsp:cNvPr id="0" name=""/>
        <dsp:cNvSpPr/>
      </dsp:nvSpPr>
      <dsp:spPr>
        <a:xfrm>
          <a:off x="2232988" y="64075"/>
          <a:ext cx="3633149" cy="3633149"/>
        </a:xfrm>
        <a:custGeom>
          <a:avLst/>
          <a:gdLst/>
          <a:ahLst/>
          <a:cxnLst/>
          <a:rect l="0" t="0" r="0" b="0"/>
          <a:pathLst>
            <a:path>
              <a:moveTo>
                <a:pt x="3600982" y="1476229"/>
              </a:moveTo>
              <a:arcTo wR="1816574" hR="1816574" stAng="20952089" swAng="267658"/>
            </a:path>
          </a:pathLst>
        </a:custGeom>
        <a:noFill/>
        <a:ln w="2222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6CEF15-AD37-4FF7-A9D9-F30101483B47}">
      <dsp:nvSpPr>
        <dsp:cNvPr id="0" name=""/>
        <dsp:cNvSpPr/>
      </dsp:nvSpPr>
      <dsp:spPr>
        <a:xfrm>
          <a:off x="5198680" y="1726991"/>
          <a:ext cx="1433237" cy="928927"/>
        </a:xfrm>
        <a:prstGeom prst="roundRect">
          <a:avLst/>
        </a:prstGeom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СОСТАВЛЕНИЕ ПРОЕКТА БЮДЖЕТА ГОРОДА</a:t>
          </a:r>
          <a:endParaRPr lang="ru-RU" sz="1200" b="1" i="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5244026" y="1772337"/>
        <a:ext cx="1342545" cy="838235"/>
      </dsp:txXfrm>
    </dsp:sp>
    <dsp:sp modelId="{DA554C6D-A2BD-4B94-802C-6C55DB9F2BF8}">
      <dsp:nvSpPr>
        <dsp:cNvPr id="0" name=""/>
        <dsp:cNvSpPr/>
      </dsp:nvSpPr>
      <dsp:spPr>
        <a:xfrm>
          <a:off x="2226416" y="892976"/>
          <a:ext cx="3633149" cy="3633149"/>
        </a:xfrm>
        <a:custGeom>
          <a:avLst/>
          <a:gdLst/>
          <a:ahLst/>
          <a:cxnLst/>
          <a:rect l="0" t="0" r="0" b="0"/>
          <a:pathLst>
            <a:path>
              <a:moveTo>
                <a:pt x="3633149" y="1815455"/>
              </a:moveTo>
              <a:arcTo wR="1816574" hR="1816574" stAng="21597882" swAng="298613"/>
            </a:path>
          </a:pathLst>
        </a:custGeom>
        <a:noFill/>
        <a:ln w="2222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BD4D3-8D2A-489F-BC0B-191B4AEF9533}">
      <dsp:nvSpPr>
        <dsp:cNvPr id="0" name=""/>
        <dsp:cNvSpPr/>
      </dsp:nvSpPr>
      <dsp:spPr>
        <a:xfrm>
          <a:off x="4829048" y="2918285"/>
          <a:ext cx="1452606" cy="1029480"/>
        </a:xfrm>
        <a:prstGeom prst="roundRect">
          <a:avLst/>
        </a:prstGeom>
        <a:solidFill>
          <a:srgbClr val="FFFFDD"/>
        </a:solidFill>
        <a:ln w="762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РАССМОТРЕНИЕ        И УТВЕРЖДЕНИЕ БЮДЖЕТА ГОРОДА</a:t>
          </a:r>
          <a:endParaRPr lang="ru-RU" sz="1200" b="1" i="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4879303" y="2968540"/>
        <a:ext cx="1352096" cy="928970"/>
      </dsp:txXfrm>
    </dsp:sp>
    <dsp:sp modelId="{2C814299-90FC-466A-8C27-58BBE7C3AD9B}">
      <dsp:nvSpPr>
        <dsp:cNvPr id="0" name=""/>
        <dsp:cNvSpPr/>
      </dsp:nvSpPr>
      <dsp:spPr>
        <a:xfrm>
          <a:off x="3933982" y="496908"/>
          <a:ext cx="3633149" cy="3633149"/>
        </a:xfrm>
        <a:custGeom>
          <a:avLst/>
          <a:gdLst/>
          <a:ahLst/>
          <a:cxnLst/>
          <a:rect l="0" t="0" r="0" b="0"/>
          <a:pathLst>
            <a:path>
              <a:moveTo>
                <a:pt x="965834" y="3421624"/>
              </a:moveTo>
              <a:arcTo wR="1816574" hR="1816574" stAng="7075523" swAng="367559"/>
            </a:path>
          </a:pathLst>
        </a:custGeom>
        <a:noFill/>
        <a:ln w="2222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867FA4-A613-4921-92BD-CBD0DE5AF6C1}">
      <dsp:nvSpPr>
        <dsp:cNvPr id="0" name=""/>
        <dsp:cNvSpPr/>
      </dsp:nvSpPr>
      <dsp:spPr>
        <a:xfrm>
          <a:off x="3168352" y="3565597"/>
          <a:ext cx="1512170" cy="738079"/>
        </a:xfrm>
        <a:prstGeom prst="roundRect">
          <a:avLst/>
        </a:prstGeom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ИСПОЛНЕНИЕ БЮДЖЕТА ГОРОДА</a:t>
          </a:r>
          <a:endParaRPr lang="ru-RU" sz="1200" b="1" i="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3204382" y="3601627"/>
        <a:ext cx="1440110" cy="666019"/>
      </dsp:txXfrm>
    </dsp:sp>
    <dsp:sp modelId="{191E1915-7B43-453A-9B3B-8BE365BAB7F0}">
      <dsp:nvSpPr>
        <dsp:cNvPr id="0" name=""/>
        <dsp:cNvSpPr/>
      </dsp:nvSpPr>
      <dsp:spPr>
        <a:xfrm>
          <a:off x="542691" y="299920"/>
          <a:ext cx="3633149" cy="3633149"/>
        </a:xfrm>
        <a:custGeom>
          <a:avLst/>
          <a:gdLst/>
          <a:ahLst/>
          <a:cxnLst/>
          <a:rect l="0" t="0" r="0" b="0"/>
          <a:pathLst>
            <a:path>
              <a:moveTo>
                <a:pt x="2548038" y="3479375"/>
              </a:moveTo>
              <a:arcTo wR="1816574" hR="1816574" stAng="3975323" swAng="488562"/>
            </a:path>
          </a:pathLst>
        </a:custGeom>
        <a:noFill/>
        <a:ln w="2222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9DDF86-EE24-4644-BF9F-F7994B1A08DB}">
      <dsp:nvSpPr>
        <dsp:cNvPr id="0" name=""/>
        <dsp:cNvSpPr/>
      </dsp:nvSpPr>
      <dsp:spPr>
        <a:xfrm>
          <a:off x="1568392" y="2978808"/>
          <a:ext cx="1460465" cy="908426"/>
        </a:xfrm>
        <a:prstGeom prst="roundRect">
          <a:avLst/>
        </a:prstGeom>
        <a:solidFill>
          <a:srgbClr val="FFFFDD"/>
        </a:solidFill>
        <a:ln w="76200">
          <a:solidFill>
            <a:schemeClr val="tx2">
              <a:lumMod val="60000"/>
              <a:lumOff val="40000"/>
            </a:schemeClr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ОСУЩЕСТВЛЕНИЕ БЮДЖЕТНОГО УЧЕТА</a:t>
          </a:r>
          <a:endParaRPr lang="ru-RU" sz="1200" b="1" i="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1612738" y="3023154"/>
        <a:ext cx="1371773" cy="819734"/>
      </dsp:txXfrm>
    </dsp:sp>
    <dsp:sp modelId="{B61698C4-7017-4D89-87F7-56075D701F9E}">
      <dsp:nvSpPr>
        <dsp:cNvPr id="0" name=""/>
        <dsp:cNvSpPr/>
      </dsp:nvSpPr>
      <dsp:spPr>
        <a:xfrm>
          <a:off x="1336788" y="-274255"/>
          <a:ext cx="3633149" cy="3633149"/>
        </a:xfrm>
        <a:custGeom>
          <a:avLst/>
          <a:gdLst/>
          <a:ahLst/>
          <a:cxnLst/>
          <a:rect l="0" t="0" r="0" b="0"/>
          <a:pathLst>
            <a:path>
              <a:moveTo>
                <a:pt x="649825" y="3208925"/>
              </a:moveTo>
              <a:arcTo wR="1816574" hR="1816574" stAng="7797721" swAng="400525"/>
            </a:path>
          </a:pathLst>
        </a:custGeom>
        <a:noFill/>
        <a:ln w="2222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084B0-DED3-4DEB-8998-F77FEE57635D}">
      <dsp:nvSpPr>
        <dsp:cNvPr id="0" name=""/>
        <dsp:cNvSpPr/>
      </dsp:nvSpPr>
      <dsp:spPr>
        <a:xfrm>
          <a:off x="992722" y="1762669"/>
          <a:ext cx="1451295" cy="974853"/>
        </a:xfrm>
        <a:prstGeom prst="roundRect">
          <a:avLst/>
        </a:prstGeom>
        <a:solidFill>
          <a:srgbClr val="FFFFDD"/>
        </a:solidFill>
        <a:ln w="76200">
          <a:solidFill>
            <a:srgbClr val="C00000"/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УТВЕРЖДЕНИЕ ОТЧЕТА ОБ ИСПОЛНЕНИИ БЮДЖЕТА ГОРОДА</a:t>
          </a:r>
          <a:endParaRPr lang="ru-RU" sz="1200" b="1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1040310" y="1810257"/>
        <a:ext cx="1356119" cy="879677"/>
      </dsp:txXfrm>
    </dsp:sp>
    <dsp:sp modelId="{37B34B6A-4DCE-4DE3-951A-2EF6B41DAEEC}">
      <dsp:nvSpPr>
        <dsp:cNvPr id="0" name=""/>
        <dsp:cNvSpPr/>
      </dsp:nvSpPr>
      <dsp:spPr>
        <a:xfrm>
          <a:off x="1758336" y="-28581"/>
          <a:ext cx="3633149" cy="3633149"/>
        </a:xfrm>
        <a:custGeom>
          <a:avLst/>
          <a:gdLst/>
          <a:ahLst/>
          <a:cxnLst/>
          <a:rect l="0" t="0" r="0" b="0"/>
          <a:pathLst>
            <a:path>
              <a:moveTo>
                <a:pt x="1803" y="1735638"/>
              </a:moveTo>
              <a:arcTo wR="1816574" hR="1816574" stAng="10953217" swAng="316390"/>
            </a:path>
          </a:pathLst>
        </a:custGeom>
        <a:noFill/>
        <a:ln w="2222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BC9EC0-F33D-4C53-893E-E607BC23B588}">
      <dsp:nvSpPr>
        <dsp:cNvPr id="0" name=""/>
        <dsp:cNvSpPr/>
      </dsp:nvSpPr>
      <dsp:spPr>
        <a:xfrm>
          <a:off x="1296141" y="600814"/>
          <a:ext cx="1368204" cy="884804"/>
        </a:xfrm>
        <a:prstGeom prst="roundRect">
          <a:avLst/>
        </a:prstGeom>
        <a:solidFill>
          <a:srgbClr val="FFFFDD"/>
        </a:solidFill>
        <a:ln w="76200">
          <a:solidFill>
            <a:srgbClr val="558ED5"/>
          </a:solidFill>
        </a:ln>
        <a:effectLst>
          <a:reflection blurRad="6350" stA="52000" endA="300" endPos="35000" dir="5400000" sy="-100000" algn="bl" rotWithShape="0"/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i="0" kern="1200" dirty="0" smtClean="0">
              <a:solidFill>
                <a:schemeClr val="tx1"/>
              </a:solidFill>
              <a:latin typeface="Arial Narrow" panose="020B0606020202030204" pitchFamily="34" charset="0"/>
            </a:rPr>
            <a:t>ОРГАНИЗАЦИЯ              И ОСУЩЕСТВЛЕНИЕ МУНИЦИПАЛЬНОГО ФИНАНСОВОГО КОНТРОЛЯ</a:t>
          </a:r>
          <a:endParaRPr lang="ru-RU" sz="1100" b="1" i="0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1339334" y="644007"/>
        <a:ext cx="1281818" cy="798418"/>
      </dsp:txXfrm>
    </dsp:sp>
    <dsp:sp modelId="{6B2E63ED-B4B9-4312-8B34-C6298E61E31E}">
      <dsp:nvSpPr>
        <dsp:cNvPr id="0" name=""/>
        <dsp:cNvSpPr/>
      </dsp:nvSpPr>
      <dsp:spPr>
        <a:xfrm>
          <a:off x="-203793" y="460396"/>
          <a:ext cx="3633149" cy="3633149"/>
        </a:xfrm>
        <a:custGeom>
          <a:avLst/>
          <a:gdLst/>
          <a:ahLst/>
          <a:cxnLst/>
          <a:rect l="0" t="0" r="0" b="0"/>
          <a:pathLst>
            <a:path>
              <a:moveTo>
                <a:pt x="2640285" y="197487"/>
              </a:moveTo>
              <a:arcTo wR="1816574" hR="1816574" stAng="17817883" swAng="779651"/>
            </a:path>
          </a:pathLst>
        </a:custGeom>
        <a:noFill/>
        <a:ln w="19050" cap="flat" cmpd="sng" algn="ctr">
          <a:noFill/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E128A9-086C-4AB0-9BB3-7B78F9CA19C8}">
      <dsp:nvSpPr>
        <dsp:cNvPr id="0" name=""/>
        <dsp:cNvSpPr/>
      </dsp:nvSpPr>
      <dsp:spPr>
        <a:xfrm>
          <a:off x="1033848" y="67344"/>
          <a:ext cx="6102683" cy="706022"/>
        </a:xfrm>
        <a:prstGeom prst="roundRect">
          <a:avLst/>
        </a:prstGeom>
        <a:solidFill>
          <a:schemeClr val="bg1"/>
        </a:solidFill>
        <a:ln w="127000">
          <a:solidFill>
            <a:srgbClr val="C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dkEdge">
          <a:bevelT w="120650" h="88900"/>
          <a:bevelB w="88900" h="3175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b="1" kern="1200" dirty="0" smtClean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  <a:p>
          <a:pPr lvl="0" algn="ctr" defTabSz="12446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Доходы бюджета - поступающие в бюджет денежные средства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68313" y="101809"/>
        <a:ext cx="6033753" cy="637092"/>
      </dsp:txXfrm>
    </dsp:sp>
    <dsp:sp modelId="{2A42BF92-E0CA-4C74-94D9-9AE3F4260038}">
      <dsp:nvSpPr>
        <dsp:cNvPr id="0" name=""/>
        <dsp:cNvSpPr/>
      </dsp:nvSpPr>
      <dsp:spPr>
        <a:xfrm rot="7189112">
          <a:off x="2002272" y="1863102"/>
          <a:ext cx="251205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12057" y="0"/>
              </a:lnTo>
            </a:path>
          </a:pathLst>
        </a:custGeom>
        <a:noFill/>
        <a:ln w="38100" cap="flat" cmpd="sng" algn="ctr">
          <a:solidFill>
            <a:schemeClr val="accent2">
              <a:lumMod val="75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E70BED-E9F9-4186-91D6-4C4AD5C34513}">
      <dsp:nvSpPr>
        <dsp:cNvPr id="0" name=""/>
        <dsp:cNvSpPr/>
      </dsp:nvSpPr>
      <dsp:spPr>
        <a:xfrm>
          <a:off x="765873" y="2952838"/>
          <a:ext cx="3359575" cy="656297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dkEdge">
          <a:bevelT w="120650" h="88900"/>
          <a:bevelB w="88900" h="3175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Безвозмездные поступления</a:t>
          </a:r>
          <a:endParaRPr lang="ru-RU" sz="2400" b="1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797911" y="2984876"/>
        <a:ext cx="3295499" cy="592221"/>
      </dsp:txXfrm>
    </dsp:sp>
    <dsp:sp modelId="{0999DAA6-78E7-4C62-AD9F-BB89E1F317A5}">
      <dsp:nvSpPr>
        <dsp:cNvPr id="0" name=""/>
        <dsp:cNvSpPr/>
      </dsp:nvSpPr>
      <dsp:spPr>
        <a:xfrm rot="1981715">
          <a:off x="4597008" y="878523"/>
          <a:ext cx="38585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85855" y="0"/>
              </a:lnTo>
            </a:path>
          </a:pathLst>
        </a:custGeom>
        <a:noFill/>
        <a:ln w="38100" cap="flat" cmpd="sng" algn="ctr">
          <a:solidFill>
            <a:schemeClr val="accent2">
              <a:lumMod val="75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F9C609-4FDF-427E-A3A7-017CF8E0D1F8}">
      <dsp:nvSpPr>
        <dsp:cNvPr id="0" name=""/>
        <dsp:cNvSpPr/>
      </dsp:nvSpPr>
      <dsp:spPr>
        <a:xfrm>
          <a:off x="4257473" y="983679"/>
          <a:ext cx="2653405" cy="822385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dkEdge">
          <a:bevelT w="120650" h="88900"/>
          <a:bevelB w="88900" h="3175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Налоговые доходы</a:t>
          </a:r>
          <a:endParaRPr lang="ru-RU" sz="2400" b="1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4297619" y="1023825"/>
        <a:ext cx="2573113" cy="742093"/>
      </dsp:txXfrm>
    </dsp:sp>
    <dsp:sp modelId="{BF1427F8-47F7-429E-8B9A-D7AD3446727D}">
      <dsp:nvSpPr>
        <dsp:cNvPr id="0" name=""/>
        <dsp:cNvSpPr/>
      </dsp:nvSpPr>
      <dsp:spPr>
        <a:xfrm rot="9699939">
          <a:off x="2483218" y="859978"/>
          <a:ext cx="55068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0684" y="0"/>
              </a:lnTo>
            </a:path>
          </a:pathLst>
        </a:custGeom>
        <a:noFill/>
        <a:ln w="38100" cap="flat" cmpd="sng" algn="ctr">
          <a:solidFill>
            <a:schemeClr val="accent2">
              <a:lumMod val="7500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>
          <a:bevelT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1F0CCF-4C81-46C6-BAD1-DDC17631079D}">
      <dsp:nvSpPr>
        <dsp:cNvPr id="0" name=""/>
        <dsp:cNvSpPr/>
      </dsp:nvSpPr>
      <dsp:spPr>
        <a:xfrm>
          <a:off x="51450" y="946590"/>
          <a:ext cx="2588029" cy="763329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27000">
          <a:solidFill>
            <a:schemeClr val="tx2">
              <a:lumMod val="60000"/>
              <a:lumOff val="4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dkEdge">
          <a:bevelT w="120650" h="88900"/>
          <a:bevelB w="88900" h="3175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1066800">
            <a:lnSpc>
              <a:spcPct val="7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tx1"/>
              </a:solidFill>
              <a:latin typeface="Arial Narrow" panose="020B0606020202030204" pitchFamily="34" charset="0"/>
              <a:cs typeface="Times New Roman" panose="02020603050405020304" pitchFamily="18" charset="0"/>
            </a:rPr>
            <a:t>Неналоговые доходы</a:t>
          </a:r>
          <a:endParaRPr lang="ru-RU" sz="2400" b="1" kern="1200" dirty="0">
            <a:solidFill>
              <a:schemeClr val="tx1"/>
            </a:solidFill>
            <a:latin typeface="Arial Narrow" panose="020B0606020202030204" pitchFamily="34" charset="0"/>
            <a:cs typeface="Times New Roman" panose="02020603050405020304" pitchFamily="18" charset="0"/>
          </a:endParaRPr>
        </a:p>
      </dsp:txBody>
      <dsp:txXfrm>
        <a:off x="88713" y="983853"/>
        <a:ext cx="2513503" cy="6888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364549" y="1188453"/>
          <a:ext cx="1998149" cy="169583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>
              <a:latin typeface="Arial Narrow" panose="020B0606020202030204" pitchFamily="34" charset="0"/>
            </a:rPr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050" b="1" kern="1200" dirty="0">
            <a:latin typeface="Arial Narrow" panose="020B0606020202030204" pitchFamily="34" charset="0"/>
          </a:endParaRPr>
        </a:p>
      </dsp:txBody>
      <dsp:txXfrm>
        <a:off x="3657171" y="1436802"/>
        <a:ext cx="1412905" cy="1199133"/>
      </dsp:txXfrm>
    </dsp:sp>
    <dsp:sp modelId="{4731EA70-1FA8-49F5-A6BF-4AE9CB97C303}">
      <dsp:nvSpPr>
        <dsp:cNvPr id="0" name=""/>
        <dsp:cNvSpPr/>
      </dsp:nvSpPr>
      <dsp:spPr>
        <a:xfrm rot="16260366">
          <a:off x="4271095" y="825197"/>
          <a:ext cx="221967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4303805" y="922591"/>
        <a:ext cx="155377" cy="192313"/>
      </dsp:txXfrm>
    </dsp:sp>
    <dsp:sp modelId="{E2EC1D87-F728-458A-8AB1-7A3D78F9D25E}">
      <dsp:nvSpPr>
        <dsp:cNvPr id="0" name=""/>
        <dsp:cNvSpPr/>
      </dsp:nvSpPr>
      <dsp:spPr>
        <a:xfrm>
          <a:off x="4015403" y="15696"/>
          <a:ext cx="754167" cy="75416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4125848" y="126141"/>
        <a:ext cx="533277" cy="533277"/>
      </dsp:txXfrm>
    </dsp:sp>
    <dsp:sp modelId="{A0E222DD-64BD-4A89-BBB9-2B80D8318D4A}">
      <dsp:nvSpPr>
        <dsp:cNvPr id="0" name=""/>
        <dsp:cNvSpPr/>
      </dsp:nvSpPr>
      <dsp:spPr>
        <a:xfrm rot="18342319">
          <a:off x="4890775" y="1001902"/>
          <a:ext cx="202304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4903410" y="1090647"/>
        <a:ext cx="141613" cy="192313"/>
      </dsp:txXfrm>
    </dsp:sp>
    <dsp:sp modelId="{73BC26A8-8D0F-45E6-9E3B-37EADD227262}">
      <dsp:nvSpPr>
        <dsp:cNvPr id="0" name=""/>
        <dsp:cNvSpPr/>
      </dsp:nvSpPr>
      <dsp:spPr>
        <a:xfrm>
          <a:off x="4949642" y="319248"/>
          <a:ext cx="754167" cy="754167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5060087" y="429693"/>
        <a:ext cx="533277" cy="533277"/>
      </dsp:txXfrm>
    </dsp:sp>
    <dsp:sp modelId="{06F93DE9-E67A-4CE1-BC6B-5C458B1137B0}">
      <dsp:nvSpPr>
        <dsp:cNvPr id="0" name=""/>
        <dsp:cNvSpPr/>
      </dsp:nvSpPr>
      <dsp:spPr>
        <a:xfrm rot="20430380">
          <a:off x="5339314" y="1504553"/>
          <a:ext cx="147834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5340585" y="1576057"/>
        <a:ext cx="103484" cy="192313"/>
      </dsp:txXfrm>
    </dsp:sp>
    <dsp:sp modelId="{D8B200F5-4D07-49B2-A587-C2FE6CEC49F8}">
      <dsp:nvSpPr>
        <dsp:cNvPr id="0" name=""/>
        <dsp:cNvSpPr/>
      </dsp:nvSpPr>
      <dsp:spPr>
        <a:xfrm>
          <a:off x="5527033" y="1113959"/>
          <a:ext cx="754167" cy="75416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5637478" y="1224404"/>
        <a:ext cx="533277" cy="533277"/>
      </dsp:txXfrm>
    </dsp:sp>
    <dsp:sp modelId="{E7EAB10C-E176-4610-B2C6-BE8F83AD0F9B}">
      <dsp:nvSpPr>
        <dsp:cNvPr id="0" name=""/>
        <dsp:cNvSpPr/>
      </dsp:nvSpPr>
      <dsp:spPr>
        <a:xfrm rot="950221">
          <a:off x="5359403" y="2176566"/>
          <a:ext cx="126806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5360125" y="2235479"/>
        <a:ext cx="88764" cy="192313"/>
      </dsp:txXfrm>
    </dsp:sp>
    <dsp:sp modelId="{FFE63D16-C443-42C8-BB30-4CA61876A647}">
      <dsp:nvSpPr>
        <dsp:cNvPr id="0" name=""/>
        <dsp:cNvSpPr/>
      </dsp:nvSpPr>
      <dsp:spPr>
        <a:xfrm>
          <a:off x="5527033" y="2096276"/>
          <a:ext cx="754167" cy="75416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5637478" y="2206721"/>
        <a:ext cx="533277" cy="533277"/>
      </dsp:txXfrm>
    </dsp:sp>
    <dsp:sp modelId="{FA950D33-9BD9-4D37-A533-789F5554AFB5}">
      <dsp:nvSpPr>
        <dsp:cNvPr id="0" name=""/>
        <dsp:cNvSpPr/>
      </dsp:nvSpPr>
      <dsp:spPr>
        <a:xfrm rot="3118628">
          <a:off x="4925829" y="2693260"/>
          <a:ext cx="153496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4934671" y="2739226"/>
        <a:ext cx="107447" cy="192313"/>
      </dsp:txXfrm>
    </dsp:sp>
    <dsp:sp modelId="{EB1C3899-7B42-47CD-912B-DD035472498D}">
      <dsp:nvSpPr>
        <dsp:cNvPr id="0" name=""/>
        <dsp:cNvSpPr/>
      </dsp:nvSpPr>
      <dsp:spPr>
        <a:xfrm>
          <a:off x="4949642" y="2890987"/>
          <a:ext cx="754167" cy="754167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5060087" y="3001432"/>
        <a:ext cx="533277" cy="533277"/>
      </dsp:txXfrm>
    </dsp:sp>
    <dsp:sp modelId="{2F5553CB-2478-4421-B002-5FA728364A78}">
      <dsp:nvSpPr>
        <dsp:cNvPr id="0" name=""/>
        <dsp:cNvSpPr/>
      </dsp:nvSpPr>
      <dsp:spPr>
        <a:xfrm rot="5335375">
          <a:off x="4300115" y="2874474"/>
          <a:ext cx="164556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4324335" y="2913899"/>
        <a:ext cx="115189" cy="192313"/>
      </dsp:txXfrm>
    </dsp:sp>
    <dsp:sp modelId="{FED909B6-8F19-4D98-AAC2-EBEEF4830C2B}">
      <dsp:nvSpPr>
        <dsp:cNvPr id="0" name=""/>
        <dsp:cNvSpPr/>
      </dsp:nvSpPr>
      <dsp:spPr>
        <a:xfrm>
          <a:off x="4015403" y="3194540"/>
          <a:ext cx="754167" cy="75416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4125848" y="3304985"/>
        <a:ext cx="533277" cy="533277"/>
      </dsp:txXfrm>
    </dsp:sp>
    <dsp:sp modelId="{A0B7EB92-DF16-476D-BB87-6C0D26E26F61}">
      <dsp:nvSpPr>
        <dsp:cNvPr id="0" name=""/>
        <dsp:cNvSpPr/>
      </dsp:nvSpPr>
      <dsp:spPr>
        <a:xfrm rot="7571187">
          <a:off x="3676617" y="2710100"/>
          <a:ext cx="153836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10800000">
        <a:off x="3713317" y="2755580"/>
        <a:ext cx="107685" cy="192313"/>
      </dsp:txXfrm>
    </dsp:sp>
    <dsp:sp modelId="{69EA0517-EDCB-4CEB-899F-D56DCF7B4404}">
      <dsp:nvSpPr>
        <dsp:cNvPr id="0" name=""/>
        <dsp:cNvSpPr/>
      </dsp:nvSpPr>
      <dsp:spPr>
        <a:xfrm>
          <a:off x="3065559" y="2918269"/>
          <a:ext cx="754167" cy="754167"/>
        </a:xfrm>
        <a:prstGeom prst="ellipse">
          <a:avLst/>
        </a:prstGeom>
        <a:solidFill>
          <a:srgbClr val="8AAC4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3176004" y="3028714"/>
        <a:ext cx="533277" cy="533277"/>
      </dsp:txXfrm>
    </dsp:sp>
    <dsp:sp modelId="{7A035AEB-3A20-4DC3-9A60-032AB2743B03}">
      <dsp:nvSpPr>
        <dsp:cNvPr id="0" name=""/>
        <dsp:cNvSpPr/>
      </dsp:nvSpPr>
      <dsp:spPr>
        <a:xfrm rot="9814743">
          <a:off x="3284880" y="2179595"/>
          <a:ext cx="97949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10800000">
        <a:off x="3313666" y="2239546"/>
        <a:ext cx="68564" cy="192313"/>
      </dsp:txXfrm>
    </dsp:sp>
    <dsp:sp modelId="{83F11675-07D9-406F-853D-13FD28BBB805}">
      <dsp:nvSpPr>
        <dsp:cNvPr id="0" name=""/>
        <dsp:cNvSpPr/>
      </dsp:nvSpPr>
      <dsp:spPr>
        <a:xfrm>
          <a:off x="2503773" y="2096276"/>
          <a:ext cx="754167" cy="75416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2614218" y="2206721"/>
        <a:ext cx="533277" cy="533277"/>
      </dsp:txXfrm>
    </dsp:sp>
    <dsp:sp modelId="{DF27FC25-052B-426A-9E06-117E992234F6}">
      <dsp:nvSpPr>
        <dsp:cNvPr id="0" name=""/>
        <dsp:cNvSpPr/>
      </dsp:nvSpPr>
      <dsp:spPr>
        <a:xfrm rot="12011539">
          <a:off x="3284122" y="1501124"/>
          <a:ext cx="119804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10800000">
        <a:off x="3318959" y="1571431"/>
        <a:ext cx="83863" cy="192313"/>
      </dsp:txXfrm>
    </dsp:sp>
    <dsp:sp modelId="{EDA34655-9131-4731-957F-5382F53A0660}">
      <dsp:nvSpPr>
        <dsp:cNvPr id="0" name=""/>
        <dsp:cNvSpPr/>
      </dsp:nvSpPr>
      <dsp:spPr>
        <a:xfrm>
          <a:off x="2503773" y="1113959"/>
          <a:ext cx="754167" cy="754167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2614218" y="1224404"/>
        <a:ext cx="533277" cy="533277"/>
      </dsp:txXfrm>
    </dsp:sp>
    <dsp:sp modelId="{553B84E4-4A31-43DB-B3BF-8E8EF2B79F2D}">
      <dsp:nvSpPr>
        <dsp:cNvPr id="0" name=""/>
        <dsp:cNvSpPr/>
      </dsp:nvSpPr>
      <dsp:spPr>
        <a:xfrm rot="14157341">
          <a:off x="3677569" y="998913"/>
          <a:ext cx="186781" cy="32052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10800000">
        <a:off x="3721271" y="1086232"/>
        <a:ext cx="130747" cy="192313"/>
      </dsp:txXfrm>
    </dsp:sp>
    <dsp:sp modelId="{E0AC84DD-2093-416F-85DE-E547FE520660}">
      <dsp:nvSpPr>
        <dsp:cNvPr id="0" name=""/>
        <dsp:cNvSpPr/>
      </dsp:nvSpPr>
      <dsp:spPr>
        <a:xfrm>
          <a:off x="3081164" y="319248"/>
          <a:ext cx="754167" cy="754167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3191609" y="429693"/>
        <a:ext cx="533277" cy="5332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0.25894</cdr:x>
      <cdr:y>0.13018</cdr:y>
    </cdr:from>
    <cdr:to>
      <cdr:x>0.2768</cdr:x>
      <cdr:y>0.18572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088232" y="506323"/>
          <a:ext cx="144032" cy="21601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0.45538</cdr:x>
      <cdr:y>0.11167</cdr:y>
    </cdr:from>
    <cdr:to>
      <cdr:x>0.47373</cdr:x>
      <cdr:y>0.16044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3672408" y="434315"/>
          <a:ext cx="147984" cy="18968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95000"/>
          </a:schemeClr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0.65182</cdr:x>
      <cdr:y>0.09315</cdr:y>
    </cdr:from>
    <cdr:to>
      <cdr:x>0.66968</cdr:x>
      <cdr:y>0.14869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5256584" y="362307"/>
          <a:ext cx="144032" cy="21601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0.2768</cdr:x>
      <cdr:y>0.13605</cdr:y>
    </cdr:from>
    <cdr:to>
      <cdr:x>0.45538</cdr:x>
      <cdr:y>0.15795</cdr:y>
    </cdr:to>
    <cdr:cxnSp macro="">
      <cdr:nvCxnSpPr>
        <cdr:cNvPr id="11" name="Прямая соединительная линия 10"/>
        <cdr:cNvCxnSpPr>
          <a:stCxn xmlns:a="http://schemas.openxmlformats.org/drawingml/2006/main" id="2" idx="3"/>
          <a:endCxn xmlns:a="http://schemas.openxmlformats.org/drawingml/2006/main" id="4" idx="1"/>
        </cdr:cNvCxnSpPr>
      </cdr:nvCxnSpPr>
      <cdr:spPr>
        <a:xfrm xmlns:a="http://schemas.openxmlformats.org/drawingml/2006/main" flipV="1">
          <a:off x="2232254" y="529157"/>
          <a:ext cx="1440154" cy="85170"/>
        </a:xfrm>
        <a:prstGeom xmlns:a="http://schemas.openxmlformats.org/drawingml/2006/main" prst="line">
          <a:avLst/>
        </a:prstGeom>
        <a:ln xmlns:a="http://schemas.openxmlformats.org/drawingml/2006/main" w="3175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0.47373</cdr:x>
      <cdr:y>0.12092</cdr:y>
    </cdr:from>
    <cdr:to>
      <cdr:x>0.65182</cdr:x>
      <cdr:y>0.13605</cdr:y>
    </cdr:to>
    <cdr:cxnSp macro="">
      <cdr:nvCxnSpPr>
        <cdr:cNvPr id="15" name="Прямая соединительная линия 14"/>
        <cdr:cNvCxnSpPr>
          <a:stCxn xmlns:a="http://schemas.openxmlformats.org/drawingml/2006/main" id="4" idx="3"/>
          <a:endCxn xmlns:a="http://schemas.openxmlformats.org/drawingml/2006/main" id="5" idx="3"/>
        </cdr:cNvCxnSpPr>
      </cdr:nvCxnSpPr>
      <cdr:spPr>
        <a:xfrm xmlns:a="http://schemas.openxmlformats.org/drawingml/2006/main" flipV="1">
          <a:off x="3820392" y="470303"/>
          <a:ext cx="1436210" cy="58854"/>
        </a:xfrm>
        <a:prstGeom xmlns:a="http://schemas.openxmlformats.org/drawingml/2006/main" prst="line">
          <a:avLst/>
        </a:prstGeom>
        <a:ln xmlns:a="http://schemas.openxmlformats.org/drawingml/2006/main" w="31750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0.22323</cdr:x>
      <cdr:y>0.03761</cdr:y>
    </cdr:from>
    <cdr:to>
      <cdr:x>0.31296</cdr:x>
      <cdr:y>0.11166</cdr:y>
    </cdr:to>
    <cdr:sp macro="" textlink="">
      <cdr:nvSpPr>
        <cdr:cNvPr id="22" name="Прямоугольник 21"/>
        <cdr:cNvSpPr/>
      </cdr:nvSpPr>
      <cdr:spPr>
        <a:xfrm xmlns:a="http://schemas.openxmlformats.org/drawingml/2006/main">
          <a:off x="1800200" y="146283"/>
          <a:ext cx="723628" cy="28800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 w="15875">
          <a:solidFill>
            <a:schemeClr val="tx2">
              <a:lumMod val="75000"/>
            </a:schemeClr>
          </a:solidFill>
        </a:ln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anchor="ctr" anchorCtr="0"/>
        <a:lstStyle xmlns:a="http://schemas.openxmlformats.org/drawingml/2006/main"/>
        <a:p xmlns:a="http://schemas.openxmlformats.org/drawingml/2006/main">
          <a:r>
            <a:rPr lang="ru-RU" sz="1350" b="1" dirty="0">
              <a:latin typeface="Arial Narrow" panose="020B0606020202030204" pitchFamily="34" charset="0"/>
            </a:rPr>
            <a:t>7</a:t>
          </a:r>
          <a:r>
            <a:rPr lang="ru-RU" sz="1350" b="1" dirty="0" smtClean="0">
              <a:latin typeface="Arial Narrow" panose="020B0606020202030204" pitchFamily="34" charset="0"/>
            </a:rPr>
            <a:t> 458,0</a:t>
          </a:r>
          <a:endParaRPr lang="ru-RU" sz="1350" b="1" dirty="0">
            <a:latin typeface="Arial Narrow" panose="020B0606020202030204" pitchFamily="34" charset="0"/>
          </a:endParaRPr>
        </a:p>
      </cdr:txBody>
    </cdr:sp>
  </cdr:relSizeAnchor>
  <cdr:relSizeAnchor xmlns:cdr="http://schemas.openxmlformats.org/drawingml/2006/chartDrawing">
    <cdr:from>
      <cdr:x>0.42859</cdr:x>
      <cdr:y>0.0191</cdr:y>
    </cdr:from>
    <cdr:to>
      <cdr:x>0.51406</cdr:x>
      <cdr:y>0.09316</cdr:y>
    </cdr:to>
    <cdr:sp macro="" textlink="">
      <cdr:nvSpPr>
        <cdr:cNvPr id="23" name="Прямоугольник 22"/>
        <cdr:cNvSpPr/>
      </cdr:nvSpPr>
      <cdr:spPr>
        <a:xfrm xmlns:a="http://schemas.openxmlformats.org/drawingml/2006/main">
          <a:off x="3456384" y="74275"/>
          <a:ext cx="689272" cy="288047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 w="15875">
          <a:solidFill>
            <a:schemeClr val="tx2">
              <a:lumMod val="75000"/>
            </a:schemeClr>
          </a:solidFill>
        </a:ln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anchor="ctr" anchorCtr="0"/>
        <a:lstStyle xmlns:a="http://schemas.openxmlformats.org/drawingml/2006/main"/>
        <a:p xmlns:a="http://schemas.openxmlformats.org/drawingml/2006/main">
          <a:r>
            <a:rPr lang="ru-RU" sz="1350" b="1" dirty="0">
              <a:latin typeface="Arial Narrow" panose="020B0606020202030204" pitchFamily="34" charset="0"/>
            </a:rPr>
            <a:t>7</a:t>
          </a:r>
          <a:r>
            <a:rPr lang="ru-RU" sz="1350" b="1" dirty="0" smtClean="0">
              <a:latin typeface="Arial Narrow" panose="020B0606020202030204" pitchFamily="34" charset="0"/>
            </a:rPr>
            <a:t> 778,3</a:t>
          </a:r>
          <a:endParaRPr lang="ru-RU" sz="1350" b="1" dirty="0">
            <a:latin typeface="Arial Narrow" panose="020B0606020202030204" pitchFamily="34" charset="0"/>
          </a:endParaRPr>
        </a:p>
      </cdr:txBody>
    </cdr:sp>
  </cdr:relSizeAnchor>
  <cdr:relSizeAnchor xmlns:cdr="http://schemas.openxmlformats.org/drawingml/2006/chartDrawing">
    <cdr:from>
      <cdr:x>0.62503</cdr:x>
      <cdr:y>0.00058</cdr:y>
    </cdr:from>
    <cdr:to>
      <cdr:x>0.7105</cdr:x>
      <cdr:y>0.07464</cdr:y>
    </cdr:to>
    <cdr:sp macro="" textlink="">
      <cdr:nvSpPr>
        <cdr:cNvPr id="24" name="Прямоугольник 23"/>
        <cdr:cNvSpPr/>
      </cdr:nvSpPr>
      <cdr:spPr>
        <a:xfrm xmlns:a="http://schemas.openxmlformats.org/drawingml/2006/main">
          <a:off x="5040560" y="2267"/>
          <a:ext cx="689273" cy="28804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  <a:ln xmlns:a="http://schemas.openxmlformats.org/drawingml/2006/main" w="15875">
          <a:solidFill>
            <a:schemeClr val="tx1"/>
          </a:solidFill>
        </a:ln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anchor="ctr" anchorCtr="0"/>
        <a:lstStyle xmlns:a="http://schemas.openxmlformats.org/drawingml/2006/main"/>
        <a:p xmlns:a="http://schemas.openxmlformats.org/drawingml/2006/main">
          <a:r>
            <a:rPr lang="ru-RU" sz="1350" b="1" dirty="0">
              <a:latin typeface="Arial Narrow" panose="020B0606020202030204" pitchFamily="34" charset="0"/>
            </a:rPr>
            <a:t>8</a:t>
          </a:r>
          <a:r>
            <a:rPr lang="ru-RU" sz="1350" b="1" dirty="0" smtClean="0">
              <a:latin typeface="Arial Narrow" panose="020B0606020202030204" pitchFamily="34" charset="0"/>
            </a:rPr>
            <a:t> 159,8</a:t>
          </a:r>
        </a:p>
        <a:p xmlns:a="http://schemas.openxmlformats.org/drawingml/2006/main">
          <a:endParaRPr lang="ru-RU" sz="1350" b="1" dirty="0">
            <a:latin typeface="Arial Narrow" panose="020B0606020202030204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0.6739</cdr:x>
      <cdr:y>0.04874</cdr:y>
    </cdr:from>
    <cdr:to>
      <cdr:x>0.96107</cdr:x>
      <cdr:y>0.12914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5184576" y="216024"/>
          <a:ext cx="2216456" cy="35926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endParaRPr lang="ru-RU" sz="1900" b="1" dirty="0">
            <a:solidFill>
              <a:schemeClr val="tx1"/>
            </a:solidFill>
            <a:latin typeface="Arial Narrow" panose="020B060602020203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0.36385</cdr:x>
      <cdr:y>0</cdr:y>
    </cdr:from>
    <cdr:to>
      <cdr:x>0.65152</cdr:x>
      <cdr:y>0.08315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867867" y="0"/>
          <a:ext cx="1470733" cy="3600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endParaRPr lang="ru-RU" sz="1900" b="1" dirty="0">
            <a:solidFill>
              <a:schemeClr val="tx1"/>
            </a:solidFill>
            <a:latin typeface="Arial Narrow" panose="020B0606020202030204" pitchFamily="34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0.35649</cdr:x>
      <cdr:y>0.01738</cdr:y>
    </cdr:from>
    <cdr:to>
      <cdr:x>0.45984</cdr:x>
      <cdr:y>0.13584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832497" y="66824"/>
          <a:ext cx="821161" cy="45546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28575">
          <a:solidFill>
            <a:srgbClr val="0070C0"/>
          </a:solidFill>
        </a:ln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anchor="ctr" anchorCtr="0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lvl="0" algn="ctr">
            <a:lnSpc>
              <a:spcPct val="80000"/>
            </a:lnSpc>
          </a:pPr>
          <a:r>
            <a:rPr lang="ru-RU" sz="1350" b="1" dirty="0" smtClean="0">
              <a:latin typeface="Arial Narrow" panose="020B0606020202030204" pitchFamily="34" charset="0"/>
            </a:rPr>
            <a:t>16 765,6</a:t>
          </a:r>
        </a:p>
        <a:p xmlns:a="http://schemas.openxmlformats.org/drawingml/2006/main">
          <a:pPr lvl="0" algn="ctr">
            <a:lnSpc>
              <a:spcPct val="80000"/>
            </a:lnSpc>
          </a:pPr>
          <a:r>
            <a:rPr lang="ru-RU" sz="1400" b="1" kern="0" dirty="0" smtClean="0">
              <a:solidFill>
                <a:prstClr val="black"/>
              </a:solidFill>
              <a:latin typeface="Arial Narrow" panose="020B0606020202030204" pitchFamily="34" charset="0"/>
            </a:rPr>
            <a:t>млн.руб</a:t>
          </a:r>
          <a:r>
            <a:rPr lang="ru-RU" sz="1400" b="1" kern="0" dirty="0">
              <a:solidFill>
                <a:prstClr val="black"/>
              </a:solidFill>
              <a:latin typeface="Arial Narrow" panose="020B0606020202030204" pitchFamily="34" charset="0"/>
            </a:rPr>
            <a:t>.</a:t>
          </a:r>
        </a:p>
      </cdr:txBody>
    </cdr:sp>
  </cdr:relSizeAnchor>
  <cdr:relSizeAnchor xmlns:cdr="http://schemas.openxmlformats.org/drawingml/2006/chartDrawing">
    <cdr:from>
      <cdr:x>0.02718</cdr:x>
      <cdr:y>0.91913</cdr:y>
    </cdr:from>
    <cdr:to>
      <cdr:x>0.08907</cdr:x>
      <cdr:y>0.94831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216024" y="4536504"/>
          <a:ext cx="491750" cy="144016"/>
        </a:xfrm>
        <a:prstGeom xmlns:a="http://schemas.openxmlformats.org/drawingml/2006/main" prst="rect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0.09968</cdr:x>
      <cdr:y>0.90454</cdr:y>
    </cdr:from>
    <cdr:to>
      <cdr:x>0.84093</cdr:x>
      <cdr:y>0.97748</cdr:y>
    </cdr:to>
    <cdr:sp macro="" textlink="">
      <cdr:nvSpPr>
        <cdr:cNvPr id="4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792088" y="4464496"/>
          <a:ext cx="589036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horz" lIns="91440" tIns="45720" rIns="91440" bIns="45720" rtlCol="0" anchor="ctr">
          <a:normAutofit fontScale="25000" lnSpcReduction="20000"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>
            <a:lnSpc>
              <a:spcPct val="170000"/>
            </a:lnSpc>
          </a:pPr>
          <a:r>
            <a:rPr lang="ru-RU" sz="27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/>
          </a:r>
          <a:br>
            <a:rPr lang="ru-RU" sz="27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48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lvl="0" algn="l">
            <a:lnSpc>
              <a:spcPct val="90000"/>
            </a:lnSpc>
            <a:spcBef>
              <a:spcPts val="0"/>
            </a:spcBef>
          </a:pPr>
          <a:r>
            <a:rPr lang="ru-RU" sz="5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Фонд оплаты труда работников социальной сферы</a:t>
          </a:r>
          <a:endParaRPr lang="ru-RU" sz="5600" b="1" dirty="0">
            <a:solidFill>
              <a:prstClr val="black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/>
          <a:endParaRPr lang="ru-RU" sz="48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r>
            <a:rPr lang="ru-RU" sz="4800" dirty="0" smtClean="0"/>
            <a:t/>
          </a:r>
          <a:br>
            <a:rPr lang="ru-RU" sz="4800" dirty="0" smtClean="0"/>
          </a:br>
          <a:endParaRPr lang="ru-RU" sz="4800" dirty="0"/>
        </a:p>
      </cdr:txBody>
    </cdr:sp>
  </cdr:relSizeAnchor>
  <cdr:relSizeAnchor xmlns:cdr="http://schemas.openxmlformats.org/drawingml/2006/chartDrawing">
    <cdr:from>
      <cdr:x>0.19336</cdr:x>
      <cdr:y>0.01738</cdr:y>
    </cdr:from>
    <cdr:to>
      <cdr:x>0.29671</cdr:x>
      <cdr:y>0.13614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1536330" y="66824"/>
          <a:ext cx="821161" cy="45662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28575">
          <a:solidFill>
            <a:srgbClr val="0070C0"/>
          </a:solidFill>
        </a:ln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anchor="ctr" anchorCtr="0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>
            <a:lnSpc>
              <a:spcPct val="80000"/>
            </a:lnSpc>
          </a:pPr>
          <a:r>
            <a:rPr lang="ru-RU" sz="1400" b="1" dirty="0" smtClean="0">
              <a:solidFill>
                <a:schemeClr val="tx1"/>
              </a:solidFill>
              <a:latin typeface="Arial Narrow" panose="020B0606020202030204" pitchFamily="34" charset="0"/>
            </a:rPr>
            <a:t>19 144,0</a:t>
          </a:r>
        </a:p>
        <a:p xmlns:a="http://schemas.openxmlformats.org/drawingml/2006/main">
          <a:pPr algn="ctr">
            <a:lnSpc>
              <a:spcPct val="80000"/>
            </a:lnSpc>
          </a:pPr>
          <a:r>
            <a:rPr lang="ru-RU" sz="1400" b="1" dirty="0" smtClean="0">
              <a:solidFill>
                <a:schemeClr val="tx1"/>
              </a:solidFill>
              <a:latin typeface="Arial Narrow" panose="020B0606020202030204" pitchFamily="34" charset="0"/>
            </a:rPr>
            <a:t>млн.руб.</a:t>
          </a:r>
          <a:endParaRPr lang="ru-RU" sz="1400" b="1" dirty="0">
            <a:solidFill>
              <a:schemeClr val="tx1"/>
            </a:solidFill>
            <a:latin typeface="Arial Narrow" panose="020B0606020202030204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0.61392</cdr:x>
      <cdr:y>0.04124</cdr:y>
    </cdr:from>
    <cdr:to>
      <cdr:x>0.87811</cdr:x>
      <cdr:y>0.1606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862665" y="184780"/>
          <a:ext cx="2092565" cy="5348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2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wrap="square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ru-RU" sz="2800" b="1" dirty="0" smtClean="0">
              <a:latin typeface="Arial Narrow" panose="020B0606020202030204" pitchFamily="34" charset="0"/>
            </a:rPr>
            <a:t>   202</a:t>
          </a:r>
          <a:r>
            <a:rPr lang="en-US" sz="2800" b="1" dirty="0" smtClean="0">
              <a:latin typeface="Arial Narrow" panose="020B0606020202030204" pitchFamily="34" charset="0"/>
            </a:rPr>
            <a:t>4</a:t>
          </a:r>
          <a:r>
            <a:rPr lang="ru-RU" sz="2800" b="1" dirty="0" smtClean="0">
              <a:latin typeface="Arial Narrow" panose="020B0606020202030204" pitchFamily="34" charset="0"/>
            </a:rPr>
            <a:t> год</a:t>
          </a:r>
          <a:endParaRPr lang="ru-RU" sz="2800" b="1" dirty="0">
            <a:latin typeface="Arial Narrow" panose="020B0606020202030204" pitchFamily="34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0.11423</cdr:x>
      <cdr:y>0.03361</cdr:y>
    </cdr:from>
    <cdr:to>
      <cdr:x>0.91043</cdr:x>
      <cdr:y>0.16159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288032" y="75702"/>
          <a:ext cx="2007571" cy="28853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lIns="68579" tIns="34289" rIns="68579" bIns="34289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defTabSz="685783"/>
          <a:r>
            <a:rPr lang="ru-RU" sz="1600" u="sng" dirty="0">
              <a:solidFill>
                <a:prstClr val="black"/>
              </a:solidFill>
              <a:latin typeface="Arial Narrow" panose="020B0606020202030204" pitchFamily="34" charset="0"/>
            </a:rPr>
            <a:t>на </a:t>
          </a:r>
          <a:r>
            <a:rPr lang="ru-RU" sz="1600" u="sng" dirty="0" smtClean="0">
              <a:solidFill>
                <a:prstClr val="black"/>
              </a:solidFill>
              <a:latin typeface="Arial Narrow" panose="020B0606020202030204" pitchFamily="34" charset="0"/>
            </a:rPr>
            <a:t>01.01.20</a:t>
          </a:r>
          <a:r>
            <a:rPr lang="en-US" sz="1600" u="sng" dirty="0" smtClean="0">
              <a:solidFill>
                <a:prstClr val="black"/>
              </a:solidFill>
              <a:latin typeface="Arial Narrow" panose="020B0606020202030204" pitchFamily="34" charset="0"/>
            </a:rPr>
            <a:t>2</a:t>
          </a:r>
          <a:r>
            <a:rPr lang="ru-RU" sz="1600" u="sng" dirty="0">
              <a:solidFill>
                <a:prstClr val="black"/>
              </a:solidFill>
              <a:latin typeface="Arial Narrow" panose="020B0606020202030204" pitchFamily="34" charset="0"/>
            </a:rPr>
            <a:t>7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0.11423</cdr:x>
      <cdr:y>0.03361</cdr:y>
    </cdr:from>
    <cdr:to>
      <cdr:x>0.91043</cdr:x>
      <cdr:y>0.16159</cdr:y>
    </cdr:to>
    <cdr:sp macro="" textlink="">
      <cdr:nvSpPr>
        <cdr:cNvPr id="7" name="Прямоугольник 6"/>
        <cdr:cNvSpPr/>
      </cdr:nvSpPr>
      <cdr:spPr>
        <a:xfrm xmlns:a="http://schemas.openxmlformats.org/drawingml/2006/main">
          <a:off x="288032" y="75702"/>
          <a:ext cx="2007571" cy="28853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lIns="68579" tIns="34289" rIns="68579" bIns="34289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defTabSz="685783"/>
          <a:r>
            <a:rPr lang="ru-RU" sz="1600" u="sng" dirty="0">
              <a:solidFill>
                <a:prstClr val="black"/>
              </a:solidFill>
              <a:latin typeface="Arial Narrow" panose="020B0606020202030204" pitchFamily="34" charset="0"/>
            </a:rPr>
            <a:t>на </a:t>
          </a:r>
          <a:r>
            <a:rPr lang="ru-RU" sz="1600" u="sng" dirty="0" smtClean="0">
              <a:solidFill>
                <a:prstClr val="black"/>
              </a:solidFill>
              <a:latin typeface="Arial Narrow" panose="020B0606020202030204" pitchFamily="34" charset="0"/>
            </a:rPr>
            <a:t>01.01.20</a:t>
          </a:r>
          <a:r>
            <a:rPr lang="en-US" sz="1600" u="sng" dirty="0" smtClean="0">
              <a:solidFill>
                <a:prstClr val="black"/>
              </a:solidFill>
              <a:latin typeface="Arial Narrow" panose="020B0606020202030204" pitchFamily="34" charset="0"/>
            </a:rPr>
            <a:t>2</a:t>
          </a:r>
          <a:r>
            <a:rPr lang="ru-RU" sz="1600" u="sng" dirty="0">
              <a:solidFill>
                <a:prstClr val="black"/>
              </a:solidFill>
              <a:latin typeface="Arial Narrow" panose="020B0606020202030204" pitchFamily="34" charset="0"/>
            </a:rPr>
            <a:t>6</a:t>
          </a:r>
          <a:r>
            <a:rPr lang="ru-RU" sz="1600" u="sng" dirty="0" smtClean="0">
              <a:solidFill>
                <a:prstClr val="black"/>
              </a:solidFill>
              <a:latin typeface="Arial Narrow" panose="020B0606020202030204" pitchFamily="34" charset="0"/>
            </a:rPr>
            <a:t> </a:t>
          </a:r>
          <a:endParaRPr lang="ru-RU" sz="1600" u="sng" dirty="0">
            <a:solidFill>
              <a:prstClr val="black"/>
            </a:solidFill>
            <a:latin typeface="Arial Narrow" panose="020B060602020203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EECD86D-361A-41F8-8510-3DADAD2B5AB1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1" y="4716707"/>
            <a:ext cx="5438775" cy="446610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219"/>
            <a:ext cx="2946400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30219"/>
            <a:ext cx="2946400" cy="4964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B009635-98AF-4574-9E09-59830A30CA5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544992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1259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A06FFE08-6117-48A4-969D-C0E9C781B833}" type="slidenum">
              <a:rPr lang="ru-RU" altLang="ru-RU" smtClean="0">
                <a:solidFill>
                  <a:srgbClr val="000000"/>
                </a:solidFill>
              </a:rPr>
              <a:pPr/>
              <a:t>4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35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3067D46F-8802-4563-ABF1-EF9AFEFDFDE3}" type="slidenum">
              <a:rPr lang="ru-RU" altLang="ru-RU" smtClean="0">
                <a:solidFill>
                  <a:srgbClr val="000000"/>
                </a:solidFill>
              </a:rPr>
              <a:pPr/>
              <a:t>18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36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B3B38153-16ED-481D-AEA0-95DFDE451ABC}" type="slidenum">
              <a:rPr lang="ru-RU" altLang="ru-RU" smtClean="0">
                <a:solidFill>
                  <a:srgbClr val="000000"/>
                </a:solidFill>
              </a:rPr>
              <a:pPr/>
              <a:t>19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137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CAEC0932-F6A3-4626-AA46-B9A31E4307D6}" type="slidenum">
              <a:rPr lang="ru-RU" altLang="ru-RU" smtClean="0">
                <a:solidFill>
                  <a:srgbClr val="000000"/>
                </a:solidFill>
              </a:rPr>
              <a:pPr/>
              <a:t>20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382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BB99AF4D-DC9D-414B-A9A7-8051C72E1C44}" type="slidenum">
              <a:rPr lang="ru-RU" altLang="ru-RU" smtClean="0">
                <a:solidFill>
                  <a:srgbClr val="000000"/>
                </a:solidFill>
              </a:rPr>
              <a:pPr/>
              <a:t>23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8FB1ABFC-C591-40D7-A747-4C501CC8F23A}" type="slidenum">
              <a:rPr lang="ru-RU" altLang="ru-RU">
                <a:solidFill>
                  <a:srgbClr val="000000"/>
                </a:solidFill>
              </a:rPr>
              <a:pPr/>
              <a:t>24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8812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8FC00132-905C-49FB-B9B2-07A1A2AAC228}" type="slidenum">
              <a:rPr lang="ru-RU" altLang="ru-RU">
                <a:solidFill>
                  <a:srgbClr val="000000"/>
                </a:solidFill>
              </a:rPr>
              <a:pPr/>
              <a:t>29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2928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81FDD-6542-4F5C-A6CB-E0D5FE2D2992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39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8500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46E0CC48-61FD-489A-B76A-27B32CE40D83}" type="slidenum">
              <a:rPr lang="ru-RU" altLang="ru-RU">
                <a:solidFill>
                  <a:srgbClr val="000000"/>
                </a:solidFill>
              </a:rPr>
              <a:pPr/>
              <a:t>40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264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46E0CC48-61FD-489A-B76A-27B32CE40D83}" type="slidenum">
              <a:rPr lang="ru-RU" altLang="ru-RU">
                <a:solidFill>
                  <a:srgbClr val="000000"/>
                </a:solidFill>
              </a:rPr>
              <a:pPr/>
              <a:t>41</a:t>
            </a:fld>
            <a:endParaRPr lang="ru-RU" alt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81FDD-6542-4F5C-A6CB-E0D5FE2D2992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44</a:t>
            </a:fld>
            <a:endParaRPr lang="ru-RU" alt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039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69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269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F641177-86BE-448C-BD26-F6EC03DB6436}" type="slidenum">
              <a:rPr lang="ru-RU" altLang="ru-RU" smtClean="0">
                <a:solidFill>
                  <a:srgbClr val="000000"/>
                </a:solidFill>
              </a:rPr>
              <a:pPr/>
              <a:t>10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280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986ED46B-B0EB-4A42-B914-3D95E639FF24}" type="slidenum">
              <a:rPr lang="ru-RU" altLang="ru-RU" smtClean="0">
                <a:solidFill>
                  <a:srgbClr val="000000"/>
                </a:solidFill>
              </a:rPr>
              <a:pPr/>
              <a:t>11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902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290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07CBD569-E3DC-4397-A25B-BE21A8B437E0}" type="slidenum">
              <a:rPr lang="ru-RU" altLang="ru-RU" smtClean="0">
                <a:solidFill>
                  <a:srgbClr val="000000"/>
                </a:solidFill>
              </a:rPr>
              <a:pPr/>
              <a:t>12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00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300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2D273CAB-7C31-43CA-B274-467770D580B8}" type="slidenum">
              <a:rPr lang="ru-RU" altLang="ru-RU" smtClean="0">
                <a:solidFill>
                  <a:srgbClr val="000000"/>
                </a:solidFill>
              </a:rPr>
              <a:pPr/>
              <a:t>13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10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310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8C6FFAE5-128A-4E63-B7BC-11961C667698}" type="slidenum">
              <a:rPr lang="ru-RU" altLang="ru-RU" smtClean="0">
                <a:solidFill>
                  <a:srgbClr val="000000"/>
                </a:solidFill>
              </a:rPr>
              <a:pPr/>
              <a:t>14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321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72A14F65-08B9-442A-A1F0-0CC131444E8D}" type="slidenum">
              <a:rPr lang="ru-RU" altLang="ru-RU" smtClean="0">
                <a:solidFill>
                  <a:srgbClr val="000000"/>
                </a:solidFill>
              </a:rPr>
              <a:pPr/>
              <a:t>15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331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DBE10149-513F-44E5-BCDE-27E23CD630D6}" type="slidenum">
              <a:rPr lang="ru-RU" altLang="ru-RU" smtClean="0">
                <a:solidFill>
                  <a:srgbClr val="000000"/>
                </a:solidFill>
              </a:rPr>
              <a:pPr/>
              <a:t>16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341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9EEC5AD1-F6F3-48F1-8162-A936994788CE}" type="slidenum">
              <a:rPr lang="ru-RU" altLang="ru-RU" smtClean="0">
                <a:solidFill>
                  <a:srgbClr val="000000"/>
                </a:solidFill>
              </a:rPr>
              <a:pPr/>
              <a:t>17</a:t>
            </a:fld>
            <a:endParaRPr lang="ru-RU" altLang="ru-RU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3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7CC22-87B5-441D-BAF7-AF4CD9597B71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5F6BB-9B81-40B1-8317-858F40CE1A6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41211468"/>
      </p:ext>
    </p:extLst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3CE1D-A856-47E1-B6D1-23B4E298675E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8E6E9-0C12-45E6-97E2-B8CF6EA46AC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31022462"/>
      </p:ext>
    </p:extLst>
  </p:cSld>
  <p:clrMapOvr>
    <a:masterClrMapping/>
  </p:clrMapOvr>
  <p:transition spd="slow">
    <p:circl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34CB2-AAA0-4D9D-B479-2A5555516A86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6BBD7-842C-432E-AB72-935B49F8C96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955595592"/>
      </p:ext>
    </p:extLst>
  </p:cSld>
  <p:clrMapOvr>
    <a:masterClrMapping/>
  </p:clrMapOvr>
  <p:transition spd="slow">
    <p:circl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65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3028F-7757-4AB6-8A50-6B9E1746C285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BF46F-19C6-4FAC-8868-10B3086AE3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7227416"/>
      </p:ext>
    </p:extLst>
  </p:cSld>
  <p:clrMapOvr>
    <a:masterClrMapping/>
  </p:clrMapOvr>
  <p:transition advClick="0" advTm="1000">
    <p:dissolv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333DC-806C-4AB8-9F8D-1011CE997607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116D2-AC78-409A-AF15-B8E8E69204D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07440662"/>
      </p:ext>
    </p:extLst>
  </p:cSld>
  <p:clrMapOvr>
    <a:masterClrMapping/>
  </p:clrMapOvr>
  <p:transition advClick="0" advTm="1000">
    <p:dissolv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3E460-A740-4550-B110-3DEEA4A36577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A4E5D-217B-4FED-ACD9-56661322A48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62021104"/>
      </p:ext>
    </p:extLst>
  </p:cSld>
  <p:clrMapOvr>
    <a:masterClrMapping/>
  </p:clrMapOvr>
  <p:transition advClick="0" advTm="1000">
    <p:dissolv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73069-D14C-4D5C-81EA-6FC59D3A99F5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7654C-F73D-48FF-8A17-F3269E8C733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52222906"/>
      </p:ext>
    </p:extLst>
  </p:cSld>
  <p:clrMapOvr>
    <a:masterClrMapping/>
  </p:clrMapOvr>
  <p:transition advClick="0" advTm="1000">
    <p:dissolv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54B5B-93A6-4F2B-8C17-E3D5BBFA0DA3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F4364-07A7-4111-A5FA-6DD3DC7DDD0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47218928"/>
      </p:ext>
    </p:extLst>
  </p:cSld>
  <p:clrMapOvr>
    <a:masterClrMapping/>
  </p:clrMapOvr>
  <p:transition advClick="0" advTm="1000">
    <p:dissolv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814D6-C2D7-40A9-AA34-D0F4C19DC70D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0D351-F284-46F1-9FF5-66B9FCE754E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8676613"/>
      </p:ext>
    </p:extLst>
  </p:cSld>
  <p:clrMapOvr>
    <a:masterClrMapping/>
  </p:clrMapOvr>
  <p:transition advClick="0" advTm="1000">
    <p:dissolv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A9C59-B69E-4093-B344-FF70EA5B5554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9FF0F-444D-41A1-AC90-FDC68FB6FBC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04274743"/>
      </p:ext>
    </p:extLst>
  </p:cSld>
  <p:clrMapOvr>
    <a:masterClrMapping/>
  </p:clrMapOvr>
  <p:transition advClick="0" advTm="1000">
    <p:dissolv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6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6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73E34-D8DD-41AC-B510-41D4435C95ED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BD326-7948-4324-919E-DDFC9DC8564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17076574"/>
      </p:ext>
    </p:extLst>
  </p:cSld>
  <p:clrMapOvr>
    <a:masterClrMapping/>
  </p:clrMapOvr>
  <p:transition advClick="0" advTm="1000">
    <p:dissolv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4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8659F-244B-4B2D-B384-ADC32465500F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4F003-9D3F-4957-B136-671DE8C21A9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20130779"/>
      </p:ext>
    </p:extLst>
  </p:cSld>
  <p:clrMapOvr>
    <a:masterClrMapping/>
  </p:clrMapOvr>
  <p:transition advClick="0" advTm="1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9A49D-3534-4E42-9170-2945B72981A3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FA9FD-B3AE-4825-836D-F3A80349403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51369865"/>
      </p:ext>
    </p:extLst>
  </p:cSld>
  <p:clrMapOvr>
    <a:masterClrMapping/>
  </p:clrMapOvr>
  <p:transition spd="slow">
    <p:circl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A5B73-0129-4CF2-B36E-29F81B7646D6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8BC10-80CC-4AC6-B099-C3E0DFE3FCD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16165913"/>
      </p:ext>
    </p:extLst>
  </p:cSld>
  <p:clrMapOvr>
    <a:masterClrMapping/>
  </p:clrMapOvr>
  <p:transition advClick="0" advTm="1000">
    <p:dissolv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4F7E8-91A3-49CD-AC05-632462D78BB6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70EE6-DFBD-4EB9-BF70-59F4D926D43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04602206"/>
      </p:ext>
    </p:extLst>
  </p:cSld>
  <p:clrMapOvr>
    <a:masterClrMapping/>
  </p:clrMapOvr>
  <p:transition advClick="0" advTm="1000">
    <p:dissolv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37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9E21245-2469-4D73-9DEA-C5607723A037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4785D0C-BB30-4EAC-AC72-4F2CF5694C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73002186"/>
      </p:ext>
    </p:extLst>
  </p:cSld>
  <p:clrMapOvr>
    <a:masterClrMapping/>
  </p:clrMapOvr>
  <p:transition spd="slow">
    <p:circl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AF2C476-5354-4649-A32A-DD3E7BB83101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4378F8D-5F33-43D4-AF7E-C01D1E85DA0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05636102"/>
      </p:ext>
    </p:extLst>
  </p:cSld>
  <p:clrMapOvr>
    <a:masterClrMapping/>
  </p:clrMapOvr>
  <p:transition spd="slow">
    <p:circl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950F1F5-BA40-4C2A-BE01-A1BFDE64A211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7858329-AD87-47AE-8C54-D8B5B335325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60321845"/>
      </p:ext>
    </p:extLst>
  </p:cSld>
  <p:clrMapOvr>
    <a:masterClrMapping/>
  </p:clrMapOvr>
  <p:transition spd="slow">
    <p:circl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0785906-0B60-452E-AA91-1CAA2D7ED848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913DA41-6176-4875-B885-A5F2F75688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13564051"/>
      </p:ext>
    </p:extLst>
  </p:cSld>
  <p:clrMapOvr>
    <a:masterClrMapping/>
  </p:clrMapOvr>
  <p:transition spd="slow">
    <p:circl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4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0F5B5C3-AFE1-4905-A1E8-5E8D56FA478B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5C830E3-009D-4CDB-857D-15D985D59BA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51063411"/>
      </p:ext>
    </p:extLst>
  </p:cSld>
  <p:clrMapOvr>
    <a:masterClrMapping/>
  </p:clrMapOvr>
  <p:transition spd="slow">
    <p:circl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DB5FEFB-18E9-4148-822A-3047120ACE82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3E050D-1536-4A10-B04B-852BA9D2F4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25954852"/>
      </p:ext>
    </p:extLst>
  </p:cSld>
  <p:clrMapOvr>
    <a:masterClrMapping/>
  </p:clrMapOvr>
  <p:transition spd="slow">
    <p:circl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ABC38A7-D351-4C7D-B550-B7829CABDF9F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9CB611D-1B8A-43A0-974C-5268018F5C3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32139510"/>
      </p:ext>
    </p:extLst>
  </p:cSld>
  <p:clrMapOvr>
    <a:masterClrMapping/>
  </p:clrMapOvr>
  <p:transition spd="slow">
    <p:circl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C1E42AF-77E3-4263-B029-3591615EC9CD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C635433-06B7-4CE2-B370-DFA3EC67FB9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4899187"/>
      </p:ext>
    </p:extLst>
  </p:cSld>
  <p:clrMapOvr>
    <a:masterClrMapping/>
  </p:clrMapOvr>
  <p:transition spd="slow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1698B-0668-4C21-8929-F7A3AFF72E7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194830509"/>
      </p:ext>
    </p:extLst>
  </p:cSld>
  <p:clrMapOvr>
    <a:masterClrMapping/>
  </p:clrMapOvr>
  <p:transition spd="slow" advClick="0" advTm="2000">
    <p:circl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75" indent="0">
              <a:buNone/>
              <a:defRPr sz="2400"/>
            </a:lvl3pPr>
            <a:lvl4pPr marL="1371260" indent="0">
              <a:buNone/>
              <a:defRPr sz="2000"/>
            </a:lvl4pPr>
            <a:lvl5pPr marL="1828349" indent="0">
              <a:buNone/>
              <a:defRPr sz="2000"/>
            </a:lvl5pPr>
            <a:lvl6pPr marL="2285430" indent="0">
              <a:buNone/>
              <a:defRPr sz="2000"/>
            </a:lvl6pPr>
            <a:lvl7pPr marL="2742512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1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5C98F9A-4E08-4C4C-97B0-600C03D0E1BB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92375EB-6BBC-42D8-95D8-01124747414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80757126"/>
      </p:ext>
    </p:extLst>
  </p:cSld>
  <p:clrMapOvr>
    <a:masterClrMapping/>
  </p:clrMapOvr>
  <p:transition spd="slow">
    <p:circl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E4E408E-9AD0-4548-934F-40E01F9A7A2C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9FFF6B-C90A-40FB-A9FF-43A3E65396A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90327814"/>
      </p:ext>
    </p:extLst>
  </p:cSld>
  <p:clrMapOvr>
    <a:masterClrMapping/>
  </p:clrMapOvr>
  <p:transition spd="slow">
    <p:circl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29D73D2-422B-4C34-86A2-7F066E9E9A32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22DDBC5-4A30-4094-82D2-92B8F6CD33B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4634594"/>
      </p:ext>
    </p:extLst>
  </p:cSld>
  <p:clrMapOvr>
    <a:masterClrMapping/>
  </p:clrMapOvr>
  <p:transition spd="slow">
    <p:circl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37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9E21245-2469-4D73-9DEA-C5607723A037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4785D0C-BB30-4EAC-AC72-4F2CF5694C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70246627"/>
      </p:ext>
    </p:extLst>
  </p:cSld>
  <p:clrMapOvr>
    <a:masterClrMapping/>
  </p:clrMapOvr>
  <p:transition spd="slow">
    <p:circl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AF2C476-5354-4649-A32A-DD3E7BB83101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4378F8D-5F33-43D4-AF7E-C01D1E85DA0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49070790"/>
      </p:ext>
    </p:extLst>
  </p:cSld>
  <p:clrMapOvr>
    <a:masterClrMapping/>
  </p:clrMapOvr>
  <p:transition spd="slow">
    <p:circle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950F1F5-BA40-4C2A-BE01-A1BFDE64A211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7858329-AD87-47AE-8C54-D8B5B335325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972692"/>
      </p:ext>
    </p:extLst>
  </p:cSld>
  <p:clrMapOvr>
    <a:masterClrMapping/>
  </p:clrMapOvr>
  <p:transition spd="slow">
    <p:circle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0785906-0B60-452E-AA91-1CAA2D7ED848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913DA41-6176-4875-B885-A5F2F756888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93885045"/>
      </p:ext>
    </p:extLst>
  </p:cSld>
  <p:clrMapOvr>
    <a:masterClrMapping/>
  </p:clrMapOvr>
  <p:transition spd="slow">
    <p:circle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4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0F5B5C3-AFE1-4905-A1E8-5E8D56FA478B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5C830E3-009D-4CDB-857D-15D985D59BA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04091806"/>
      </p:ext>
    </p:extLst>
  </p:cSld>
  <p:clrMapOvr>
    <a:masterClrMapping/>
  </p:clrMapOvr>
  <p:transition spd="slow">
    <p:circle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DB5FEFB-18E9-4148-822A-3047120ACE82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3E050D-1536-4A10-B04B-852BA9D2F41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47980113"/>
      </p:ext>
    </p:extLst>
  </p:cSld>
  <p:clrMapOvr>
    <a:masterClrMapping/>
  </p:clrMapOvr>
  <p:transition spd="slow">
    <p:circl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ABC38A7-D351-4C7D-B550-B7829CABDF9F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9CB611D-1B8A-43A0-974C-5268018F5C3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11450674"/>
      </p:ext>
    </p:extLst>
  </p:cSld>
  <p:clrMapOvr>
    <a:masterClrMapping/>
  </p:clrMapOvr>
  <p:transition spd="slow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DE351-4EB7-4072-95B3-734E6F0AE6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55485483"/>
      </p:ext>
    </p:extLst>
  </p:cSld>
  <p:clrMapOvr>
    <a:masterClrMapping/>
  </p:clrMapOvr>
  <p:transition spd="slow" advClick="0" advTm="2000">
    <p:circl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C1E42AF-77E3-4263-B029-3591615EC9CD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5C635433-06B7-4CE2-B370-DFA3EC67FB9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55166835"/>
      </p:ext>
    </p:extLst>
  </p:cSld>
  <p:clrMapOvr>
    <a:masterClrMapping/>
  </p:clrMapOvr>
  <p:transition spd="slow">
    <p:circl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75" indent="0">
              <a:buNone/>
              <a:defRPr sz="2400"/>
            </a:lvl3pPr>
            <a:lvl4pPr marL="1371260" indent="0">
              <a:buNone/>
              <a:defRPr sz="2000"/>
            </a:lvl4pPr>
            <a:lvl5pPr marL="1828349" indent="0">
              <a:buNone/>
              <a:defRPr sz="2000"/>
            </a:lvl5pPr>
            <a:lvl6pPr marL="2285430" indent="0">
              <a:buNone/>
              <a:defRPr sz="2000"/>
            </a:lvl6pPr>
            <a:lvl7pPr marL="2742512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1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5C98F9A-4E08-4C4C-97B0-600C03D0E1BB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92375EB-6BBC-42D8-95D8-01124747414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13611117"/>
      </p:ext>
    </p:extLst>
  </p:cSld>
  <p:clrMapOvr>
    <a:masterClrMapping/>
  </p:clrMapOvr>
  <p:transition spd="slow">
    <p:circl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E4E408E-9AD0-4548-934F-40E01F9A7A2C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9FFF6B-C90A-40FB-A9FF-43A3E65396A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73065907"/>
      </p:ext>
    </p:extLst>
  </p:cSld>
  <p:clrMapOvr>
    <a:masterClrMapping/>
  </p:clrMapOvr>
  <p:transition spd="slow">
    <p:circl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29D73D2-422B-4C34-86A2-7F066E9E9A32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22DDBC5-4A30-4094-82D2-92B8F6CD33B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88502320"/>
      </p:ext>
    </p:extLst>
  </p:cSld>
  <p:clrMapOvr>
    <a:masterClrMapping/>
  </p:clrMapOvr>
  <p:transition spd="slow">
    <p:circl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75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CFBA8-19A9-47E6-B9F1-CBD670E3A52E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0DD0C-65BB-4E11-8B2B-28564FD1ABB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71130040"/>
      </p:ext>
    </p:extLst>
  </p:cSld>
  <p:clrMapOvr>
    <a:masterClrMapping/>
  </p:clrMapOvr>
  <p:transition advClick="0" advTm="1000">
    <p:dissolv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7E272-7F59-422C-B420-EE005C22ADB2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661FB-87AC-48B2-B924-0F2F60907BD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41436458"/>
      </p:ext>
    </p:extLst>
  </p:cSld>
  <p:clrMapOvr>
    <a:masterClrMapping/>
  </p:clrMapOvr>
  <p:transition advClick="0" advTm="1000">
    <p:dissolv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0BECB-9A9D-42D2-85C2-352A1F8790C5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4D412-ADE5-4330-8AE1-B65078DCA3A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83608780"/>
      </p:ext>
    </p:extLst>
  </p:cSld>
  <p:clrMapOvr>
    <a:masterClrMapping/>
  </p:clrMapOvr>
  <p:transition advClick="0" advTm="1000">
    <p:dissolv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6DB63-B62D-4AD0-BA2A-B51C78814276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241A-4F94-4F89-8E10-AF247BD5879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12981508"/>
      </p:ext>
    </p:extLst>
  </p:cSld>
  <p:clrMapOvr>
    <a:masterClrMapping/>
  </p:clrMapOvr>
  <p:transition advClick="0" advTm="1000">
    <p:dissolv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4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3BC60-5D8C-4AEF-ADF3-45388B329F90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509DE-DA94-417E-9CFC-9180CA9F73D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86868887"/>
      </p:ext>
    </p:extLst>
  </p:cSld>
  <p:clrMapOvr>
    <a:masterClrMapping/>
  </p:clrMapOvr>
  <p:transition advClick="0" advTm="1000">
    <p:dissolv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FA2F5-04AF-41E8-B682-EFB678609425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2FDC7-A1D9-4FF7-9AC2-973215E5ED9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75902005"/>
      </p:ext>
    </p:extLst>
  </p:cSld>
  <p:clrMapOvr>
    <a:masterClrMapping/>
  </p:clrMapOvr>
  <p:transition advClick="0" advTm="1000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6E6EB-5EA8-4CEE-BBD7-00D361F867A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28219315"/>
      </p:ext>
    </p:extLst>
  </p:cSld>
  <p:clrMapOvr>
    <a:masterClrMapping/>
  </p:clrMapOvr>
  <p:transition spd="slow" advClick="0" advTm="2000">
    <p:circl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CDF5C-113B-49EF-9214-064CF0CF2CF1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E6CF2-8CE6-42C9-A53F-7F12E43ED6C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71126900"/>
      </p:ext>
    </p:extLst>
  </p:cSld>
  <p:clrMapOvr>
    <a:masterClrMapping/>
  </p:clrMapOvr>
  <p:transition advClick="0" advTm="1000">
    <p:dissolv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1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6CA3F-3457-44C8-B6A6-75B2C038AE82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D5133-BB3C-4788-AC90-C5AF5431753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05451590"/>
      </p:ext>
    </p:extLst>
  </p:cSld>
  <p:clrMapOvr>
    <a:masterClrMapping/>
  </p:clrMapOvr>
  <p:transition advClick="0" advTm="1000">
    <p:dissolv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75" indent="0">
              <a:buNone/>
              <a:defRPr sz="2400"/>
            </a:lvl3pPr>
            <a:lvl4pPr marL="1371260" indent="0">
              <a:buNone/>
              <a:defRPr sz="2000"/>
            </a:lvl4pPr>
            <a:lvl5pPr marL="1828349" indent="0">
              <a:buNone/>
              <a:defRPr sz="2000"/>
            </a:lvl5pPr>
            <a:lvl6pPr marL="2285430" indent="0">
              <a:buNone/>
              <a:defRPr sz="2000"/>
            </a:lvl6pPr>
            <a:lvl7pPr marL="2742512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5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1DAC0-C1E1-4A01-AC34-BEFDFDCE9019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B16AB-9A05-40C0-9A10-75072DF0950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15996862"/>
      </p:ext>
    </p:extLst>
  </p:cSld>
  <p:clrMapOvr>
    <a:masterClrMapping/>
  </p:clrMapOvr>
  <p:transition advClick="0" advTm="1000">
    <p:dissolv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F6025-95F7-477F-A825-4AE2B4881E79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B7D88-0430-4444-93EA-279BEC717C8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878629330"/>
      </p:ext>
    </p:extLst>
  </p:cSld>
  <p:clrMapOvr>
    <a:masterClrMapping/>
  </p:clrMapOvr>
  <p:transition advClick="0" advTm="1000">
    <p:dissolv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FE15A-15CF-4626-A791-5B494A078698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E7833-54C7-4CAD-868E-A3510F5E78B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13522549"/>
      </p:ext>
    </p:extLst>
  </p:cSld>
  <p:clrMapOvr>
    <a:masterClrMapping/>
  </p:clrMapOvr>
  <p:transition advClick="0" advTm="1000">
    <p:dissolv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75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CFBA8-19A9-47E6-B9F1-CBD670E3A52E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0DD0C-65BB-4E11-8B2B-28564FD1ABB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83838752"/>
      </p:ext>
    </p:extLst>
  </p:cSld>
  <p:clrMapOvr>
    <a:masterClrMapping/>
  </p:clrMapOvr>
  <p:transition advClick="0" advTm="1000">
    <p:dissolv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7E272-7F59-422C-B420-EE005C22ADB2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661FB-87AC-48B2-B924-0F2F60907BD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3425467"/>
      </p:ext>
    </p:extLst>
  </p:cSld>
  <p:clrMapOvr>
    <a:masterClrMapping/>
  </p:clrMapOvr>
  <p:transition advClick="0" advTm="1000">
    <p:dissolv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0BECB-9A9D-42D2-85C2-352A1F8790C5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4D412-ADE5-4330-8AE1-B65078DCA3A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43856147"/>
      </p:ext>
    </p:extLst>
  </p:cSld>
  <p:clrMapOvr>
    <a:masterClrMapping/>
  </p:clrMapOvr>
  <p:transition advClick="0" advTm="1000">
    <p:dissolv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6DB63-B62D-4AD0-BA2A-B51C78814276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241A-4F94-4F89-8E10-AF247BD5879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77696026"/>
      </p:ext>
    </p:extLst>
  </p:cSld>
  <p:clrMapOvr>
    <a:masterClrMapping/>
  </p:clrMapOvr>
  <p:transition advClick="0" advTm="1000">
    <p:dissolv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4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3BC60-5D8C-4AEF-ADF3-45388B329F90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509DE-DA94-417E-9CFC-9180CA9F73D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0255279"/>
      </p:ext>
    </p:extLst>
  </p:cSld>
  <p:clrMapOvr>
    <a:masterClrMapping/>
  </p:clrMapOvr>
  <p:transition advClick="0" advTm="1000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EF989-429E-47FB-99F1-1365788DA20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61920905"/>
      </p:ext>
    </p:extLst>
  </p:cSld>
  <p:clrMapOvr>
    <a:masterClrMapping/>
  </p:clrMapOvr>
  <p:transition spd="slow" advClick="0" advTm="2000">
    <p:circl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FA2F5-04AF-41E8-B682-EFB678609425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2FDC7-A1D9-4FF7-9AC2-973215E5ED9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11293754"/>
      </p:ext>
    </p:extLst>
  </p:cSld>
  <p:clrMapOvr>
    <a:masterClrMapping/>
  </p:clrMapOvr>
  <p:transition advClick="0" advTm="1000">
    <p:dissolv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CDF5C-113B-49EF-9214-064CF0CF2CF1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E6CF2-8CE6-42C9-A53F-7F12E43ED6C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348726"/>
      </p:ext>
    </p:extLst>
  </p:cSld>
  <p:clrMapOvr>
    <a:masterClrMapping/>
  </p:clrMapOvr>
  <p:transition advClick="0" advTm="1000">
    <p:dissolve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1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6CA3F-3457-44C8-B6A6-75B2C038AE82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D5133-BB3C-4788-AC90-C5AF5431753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43587873"/>
      </p:ext>
    </p:extLst>
  </p:cSld>
  <p:clrMapOvr>
    <a:masterClrMapping/>
  </p:clrMapOvr>
  <p:transition advClick="0" advTm="1000">
    <p:dissolv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75" indent="0">
              <a:buNone/>
              <a:defRPr sz="2400"/>
            </a:lvl3pPr>
            <a:lvl4pPr marL="1371260" indent="0">
              <a:buNone/>
              <a:defRPr sz="2000"/>
            </a:lvl4pPr>
            <a:lvl5pPr marL="1828349" indent="0">
              <a:buNone/>
              <a:defRPr sz="2000"/>
            </a:lvl5pPr>
            <a:lvl6pPr marL="2285430" indent="0">
              <a:buNone/>
              <a:defRPr sz="2000"/>
            </a:lvl6pPr>
            <a:lvl7pPr marL="2742512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5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1DAC0-C1E1-4A01-AC34-BEFDFDCE9019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B16AB-9A05-40C0-9A10-75072DF0950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22687338"/>
      </p:ext>
    </p:extLst>
  </p:cSld>
  <p:clrMapOvr>
    <a:masterClrMapping/>
  </p:clrMapOvr>
  <p:transition advClick="0" advTm="1000">
    <p:dissolv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F6025-95F7-477F-A825-4AE2B4881E79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B7D88-0430-4444-93EA-279BEC717C8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09064377"/>
      </p:ext>
    </p:extLst>
  </p:cSld>
  <p:clrMapOvr>
    <a:masterClrMapping/>
  </p:clrMapOvr>
  <p:transition advClick="0" advTm="1000">
    <p:dissolv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FE15A-15CF-4626-A791-5B494A078698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E7833-54C7-4CAD-868E-A3510F5E78B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67017049"/>
      </p:ext>
    </p:extLst>
  </p:cSld>
  <p:clrMapOvr>
    <a:masterClrMapping/>
  </p:clrMapOvr>
  <p:transition advClick="0" advTm="1000">
    <p:dissolv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48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ED944-ABA6-488F-9590-2412DE68348A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30D40-4AFD-40CF-96B9-ACF0D9F41F5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23927125"/>
      </p:ext>
    </p:extLst>
  </p:cSld>
  <p:clrMapOvr>
    <a:masterClrMapping/>
  </p:clrMapOvr>
  <p:transition spd="slow">
    <p:circl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79F54-C92E-47D1-BAB1-33D45CB17445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89EAD-73A9-4569-AEC2-2A50BD62AD7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69215648"/>
      </p:ext>
    </p:extLst>
  </p:cSld>
  <p:clrMapOvr>
    <a:masterClrMapping/>
  </p:clrMapOvr>
  <p:transition spd="slow">
    <p:circl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E2FF5-4F65-4C16-88AA-1A53BAB908A4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937DB-E583-4870-AB30-18BA28257E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22350807"/>
      </p:ext>
    </p:extLst>
  </p:cSld>
  <p:clrMapOvr>
    <a:masterClrMapping/>
  </p:clrMapOvr>
  <p:transition spd="slow">
    <p:circl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57E8A-D417-4872-B613-5AB2595E4C50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F6500-4C1D-4DC3-A51B-5111E96BB56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99001297"/>
      </p:ext>
    </p:extLst>
  </p:cSld>
  <p:clrMapOvr>
    <a:masterClrMapping/>
  </p:clrMapOvr>
  <p:transition spd="slow">
    <p:circl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7AB0E-E6AF-4687-8DE7-0D5199792E9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2224292"/>
      </p:ext>
    </p:extLst>
  </p:cSld>
  <p:clrMapOvr>
    <a:masterClrMapping/>
  </p:clrMapOvr>
  <p:transition spd="slow" advClick="0" advTm="2000">
    <p:circle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4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76FE7-4E67-4A3E-BBD2-AC8D9A6FB43E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8CE43-3762-4A64-91F1-7D229C81661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25141449"/>
      </p:ext>
    </p:extLst>
  </p:cSld>
  <p:clrMapOvr>
    <a:masterClrMapping/>
  </p:clrMapOvr>
  <p:transition spd="slow">
    <p:circle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3EC6A-193E-49C2-8CFD-F6627124ADD5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0F426-1E61-44A6-9B58-78C828B76D3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5102370"/>
      </p:ext>
    </p:extLst>
  </p:cSld>
  <p:clrMapOvr>
    <a:masterClrMapping/>
  </p:clrMapOvr>
  <p:transition spd="slow">
    <p:circle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7A9BD-4199-422F-8284-4F33238A2D9E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6C4E4-DE41-4DA0-ACA0-1B04E68EB27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52543964"/>
      </p:ext>
    </p:extLst>
  </p:cSld>
  <p:clrMapOvr>
    <a:masterClrMapping/>
  </p:clrMapOvr>
  <p:transition spd="slow">
    <p:circle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1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4D583-F6EC-4D39-AA2F-4A039F4A9DFB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89BF6-3084-4B24-B865-FC7DBAD00E7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4557268"/>
      </p:ext>
    </p:extLst>
  </p:cSld>
  <p:clrMapOvr>
    <a:masterClrMapping/>
  </p:clrMapOvr>
  <p:transition spd="slow">
    <p:circle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75" indent="0">
              <a:buNone/>
              <a:defRPr sz="2400"/>
            </a:lvl3pPr>
            <a:lvl4pPr marL="1371260" indent="0">
              <a:buNone/>
              <a:defRPr sz="2000"/>
            </a:lvl4pPr>
            <a:lvl5pPr marL="1828349" indent="0">
              <a:buNone/>
              <a:defRPr sz="2000"/>
            </a:lvl5pPr>
            <a:lvl6pPr marL="2285430" indent="0">
              <a:buNone/>
              <a:defRPr sz="2000"/>
            </a:lvl6pPr>
            <a:lvl7pPr marL="2742512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32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B48F1-F08A-4858-9407-D20475B1EC1A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F9EC4-860B-4059-A57C-79BF3BDC314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7180459"/>
      </p:ext>
    </p:extLst>
  </p:cSld>
  <p:clrMapOvr>
    <a:masterClrMapping/>
  </p:clrMapOvr>
  <p:transition spd="slow">
    <p:circle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88BA3-0C8A-45BC-AECB-2428BA7869D0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285F6-CF35-478A-9505-B902A9D2D12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67807547"/>
      </p:ext>
    </p:extLst>
  </p:cSld>
  <p:clrMapOvr>
    <a:masterClrMapping/>
  </p:clrMapOvr>
  <p:transition spd="slow">
    <p:circle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34CB2-AAA0-4D9D-B479-2A5555516A86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6BBD7-842C-432E-AB72-935B49F8C96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531271264"/>
      </p:ext>
    </p:extLst>
  </p:cSld>
  <p:clrMapOvr>
    <a:masterClrMapping/>
  </p:clrMapOvr>
  <p:transition spd="slow">
    <p:circle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75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58CAD-7EA3-4C6C-AE8E-95DA6CDC407C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6B1A5-BC42-40C9-BA16-9A129AF94B5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55477739"/>
      </p:ext>
    </p:extLst>
  </p:cSld>
  <p:clrMapOvr>
    <a:masterClrMapping/>
  </p:clrMapOvr>
  <p:transition advClick="0" advTm="1000">
    <p:dissolve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43969-38A5-4FB7-8A83-82AB4BE566DA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761D9-C144-450C-A37F-F4C422EF6D4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32374542"/>
      </p:ext>
    </p:extLst>
  </p:cSld>
  <p:clrMapOvr>
    <a:masterClrMapping/>
  </p:clrMapOvr>
  <p:transition advClick="0" advTm="1000">
    <p:dissolve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092CC-9B20-4B45-ACD7-887D6C4D457E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FCB71-9EE2-4E69-B5AE-41926A176D5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90551654"/>
      </p:ext>
    </p:extLst>
  </p:cSld>
  <p:clrMapOvr>
    <a:masterClrMapping/>
  </p:clrMapOvr>
  <p:transition advClick="0" advTm="1000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A4870-1CA8-4916-9827-ECEE7792426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396746336"/>
      </p:ext>
    </p:extLst>
  </p:cSld>
  <p:clrMapOvr>
    <a:masterClrMapping/>
  </p:clrMapOvr>
  <p:transition spd="slow" advClick="0" advTm="2000">
    <p:circle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0F6DF-7B76-49A6-A078-09688699FDF3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699837-8CF5-49AC-B05B-9D874DE326E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84231391"/>
      </p:ext>
    </p:extLst>
  </p:cSld>
  <p:clrMapOvr>
    <a:masterClrMapping/>
  </p:clrMapOvr>
  <p:transition advClick="0" advTm="1000">
    <p:dissolve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4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9E5BE-D9E9-434C-9651-5ADDD3749BAE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30DF6-A775-4EE6-8768-009279B1E77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076366033"/>
      </p:ext>
    </p:extLst>
  </p:cSld>
  <p:clrMapOvr>
    <a:masterClrMapping/>
  </p:clrMapOvr>
  <p:transition advClick="0" advTm="1000">
    <p:dissolve/>
  </p:transition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DAB9F-B109-4CFB-AAA5-6E541A5403A2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7C28B-CF50-466B-9B88-19D93406F37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96976782"/>
      </p:ext>
    </p:extLst>
  </p:cSld>
  <p:clrMapOvr>
    <a:masterClrMapping/>
  </p:clrMapOvr>
  <p:transition advClick="0" advTm="1000">
    <p:dissolv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5EF78-394B-46A2-81D5-5A0BB9E05DC2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C07C9-DDBA-4856-B4F5-437F474E090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13902378"/>
      </p:ext>
    </p:extLst>
  </p:cSld>
  <p:clrMapOvr>
    <a:masterClrMapping/>
  </p:clrMapOvr>
  <p:transition advClick="0" advTm="1000">
    <p:dissolve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1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61A04-A9BE-407C-8A98-6739F84FC275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6C65C-7A9B-4EA8-B842-7D9B8D88EA8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99347329"/>
      </p:ext>
    </p:extLst>
  </p:cSld>
  <p:clrMapOvr>
    <a:masterClrMapping/>
  </p:clrMapOvr>
  <p:transition advClick="0" advTm="1000">
    <p:dissolve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75" indent="0">
              <a:buNone/>
              <a:defRPr sz="2400"/>
            </a:lvl3pPr>
            <a:lvl4pPr marL="1371260" indent="0">
              <a:buNone/>
              <a:defRPr sz="2000"/>
            </a:lvl4pPr>
            <a:lvl5pPr marL="1828349" indent="0">
              <a:buNone/>
              <a:defRPr sz="2000"/>
            </a:lvl5pPr>
            <a:lvl6pPr marL="2285430" indent="0">
              <a:buNone/>
              <a:defRPr sz="2000"/>
            </a:lvl6pPr>
            <a:lvl7pPr marL="2742512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5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D1579-E29C-4581-8420-9A0A69C39DCA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169F5-F0F3-4B25-A831-B0340FC71D1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98275787"/>
      </p:ext>
    </p:extLst>
  </p:cSld>
  <p:clrMapOvr>
    <a:masterClrMapping/>
  </p:clrMapOvr>
  <p:transition advClick="0" advTm="1000">
    <p:dissolv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4A273-E4D5-47B6-ABAD-2D4E5402C43F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85000-AE55-40CA-A97F-1DF80E4AA17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27062471"/>
      </p:ext>
    </p:extLst>
  </p:cSld>
  <p:clrMapOvr>
    <a:masterClrMapping/>
  </p:clrMapOvr>
  <p:transition advClick="0" advTm="1000">
    <p:dissolve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F964F-6E61-447E-B206-A67DE1B3318B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CB19F-27B0-4C7F-ACB6-E9B545E9BFA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479588499"/>
      </p:ext>
    </p:extLst>
  </p:cSld>
  <p:clrMapOvr>
    <a:masterClrMapping/>
  </p:clrMapOvr>
  <p:transition advClick="0" advTm="1000">
    <p:dissolv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48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3D47A-9324-49F9-BF9B-E19515874E29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FAED5-FD2F-4BAA-BE9F-0C9904C7EBC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06173844"/>
      </p:ext>
    </p:extLst>
  </p:cSld>
  <p:clrMapOvr>
    <a:masterClrMapping/>
  </p:clrMapOvr>
  <p:transition spd="slow">
    <p:circl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5F75C-91D3-4A14-8079-1A0ED57B92A6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5FC50-C896-4299-8866-DE64F2DE0A0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04453939"/>
      </p:ext>
    </p:extLst>
  </p:cSld>
  <p:clrMapOvr>
    <a:masterClrMapping/>
  </p:clrMapOvr>
  <p:transition spd="slow">
    <p:circl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84CA8-5AE7-419F-8CB3-39915B69445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17469488"/>
      </p:ext>
    </p:extLst>
  </p:cSld>
  <p:clrMapOvr>
    <a:masterClrMapping/>
  </p:clrMapOvr>
  <p:transition spd="slow" advClick="0" advTm="2000">
    <p:circle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7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5CAA3-2B86-48C1-B595-11C11DE288C9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DC723-7CF6-4FEB-9913-E047E756551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28284198"/>
      </p:ext>
    </p:extLst>
  </p:cSld>
  <p:clrMapOvr>
    <a:masterClrMapping/>
  </p:clrMapOvr>
  <p:transition spd="slow">
    <p:circl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AFEB6-8639-4E34-B874-7B64F2069187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F6947-5FF9-45E3-996B-8114878ED1F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45800659"/>
      </p:ext>
    </p:extLst>
  </p:cSld>
  <p:clrMapOvr>
    <a:masterClrMapping/>
  </p:clrMapOvr>
  <p:transition spd="slow">
    <p:circl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75" indent="0">
              <a:buNone/>
              <a:defRPr sz="1800" b="1"/>
            </a:lvl3pPr>
            <a:lvl4pPr marL="1371260" indent="0">
              <a:buNone/>
              <a:defRPr sz="1600" b="1"/>
            </a:lvl4pPr>
            <a:lvl5pPr marL="1828349" indent="0">
              <a:buNone/>
              <a:defRPr sz="1600" b="1"/>
            </a:lvl5pPr>
            <a:lvl6pPr marL="2285430" indent="0">
              <a:buNone/>
              <a:defRPr sz="1600" b="1"/>
            </a:lvl6pPr>
            <a:lvl7pPr marL="2742512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4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3D50A-9823-438F-BB82-D24743B0A24F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C946F-5EC6-4BDB-B805-3A49B9F1AC1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85895687"/>
      </p:ext>
    </p:extLst>
  </p:cSld>
  <p:clrMapOvr>
    <a:masterClrMapping/>
  </p:clrMapOvr>
  <p:transition spd="slow">
    <p:circle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AA914-A5ED-4632-BECA-862478CDD4B0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362B5-58C3-4052-ACFB-662F2577AD0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79526396"/>
      </p:ext>
    </p:extLst>
  </p:cSld>
  <p:clrMapOvr>
    <a:masterClrMapping/>
  </p:clrMapOvr>
  <p:transition spd="slow">
    <p:circle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419B2-B4AE-4E2B-9FB4-5A7BA894AE8B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1DA4C-819C-4B89-807A-41880659798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62554285"/>
      </p:ext>
    </p:extLst>
  </p:cSld>
  <p:clrMapOvr>
    <a:masterClrMapping/>
  </p:clrMapOvr>
  <p:transition spd="slow">
    <p:circle/>
  </p:transition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1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1D5E8-13FB-4741-878C-0DFEC36680CB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30B32-D820-40D1-86A3-E20D8DCFAC1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85229735"/>
      </p:ext>
    </p:extLst>
  </p:cSld>
  <p:clrMapOvr>
    <a:masterClrMapping/>
  </p:clrMapOvr>
  <p:transition spd="slow">
    <p:circle/>
  </p:transition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75" indent="0">
              <a:buNone/>
              <a:defRPr sz="2400"/>
            </a:lvl3pPr>
            <a:lvl4pPr marL="1371260" indent="0">
              <a:buNone/>
              <a:defRPr sz="2000"/>
            </a:lvl4pPr>
            <a:lvl5pPr marL="1828349" indent="0">
              <a:buNone/>
              <a:defRPr sz="2000"/>
            </a:lvl5pPr>
            <a:lvl6pPr marL="2285430" indent="0">
              <a:buNone/>
              <a:defRPr sz="2000"/>
            </a:lvl6pPr>
            <a:lvl7pPr marL="2742512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32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75" indent="0">
              <a:buNone/>
              <a:defRPr sz="1000"/>
            </a:lvl3pPr>
            <a:lvl4pPr marL="1371260" indent="0">
              <a:buNone/>
              <a:defRPr sz="900"/>
            </a:lvl4pPr>
            <a:lvl5pPr marL="1828349" indent="0">
              <a:buNone/>
              <a:defRPr sz="900"/>
            </a:lvl5pPr>
            <a:lvl6pPr marL="2285430" indent="0">
              <a:buNone/>
              <a:defRPr sz="900"/>
            </a:lvl6pPr>
            <a:lvl7pPr marL="2742512" indent="0">
              <a:buNone/>
              <a:defRPr sz="900"/>
            </a:lvl7pPr>
            <a:lvl8pPr marL="3199600" indent="0">
              <a:buNone/>
              <a:defRPr sz="900"/>
            </a:lvl8pPr>
            <a:lvl9pPr marL="365668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ED397-448A-4128-A61A-6EE7088633FA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5731D-C76E-4569-AEB0-268EB3E1013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90703421"/>
      </p:ext>
    </p:extLst>
  </p:cSld>
  <p:clrMapOvr>
    <a:masterClrMapping/>
  </p:clrMapOvr>
  <p:transition spd="slow">
    <p:circle/>
  </p:transition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B7060-5CC0-4BE5-B162-88CB821B22DE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3ECF7-3F17-4C91-B0AA-F0822BB0821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45491613"/>
      </p:ext>
    </p:extLst>
  </p:cSld>
  <p:clrMapOvr>
    <a:masterClrMapping/>
  </p:clrMapOvr>
  <p:transition spd="slow">
    <p:circle/>
  </p:transition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51A0C-AB8C-4D0E-BE0C-9F8F224DDAD1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AAB80-ACCC-46D1-BFB3-E19A9810A6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81505498"/>
      </p:ext>
    </p:extLst>
  </p:cSld>
  <p:clrMapOvr>
    <a:masterClrMapping/>
  </p:clrMapOvr>
  <p:transition spd="slow">
    <p:circle/>
  </p:transition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32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4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0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68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9E21245-2469-4D73-9DEA-C5607723A037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AF323DF-17CE-4F6C-8390-38283CDBA9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451503"/>
      </p:ext>
    </p:extLst>
  </p:cSld>
  <p:clrMapOvr>
    <a:masterClrMapping/>
  </p:clrMapOvr>
  <p:transition spd="slow" advClick="0" advTm="2000">
    <p:circl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CB438-6E46-4A52-8E7F-3AD66FA9366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900556691"/>
      </p:ext>
    </p:extLst>
  </p:cSld>
  <p:clrMapOvr>
    <a:masterClrMapping/>
  </p:clrMapOvr>
  <p:transition spd="slow" advClick="0" advTm="2000">
    <p:circle/>
  </p:transition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AF2C476-5354-4649-A32A-DD3E7BB83101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C708196-0DDB-45AB-99D6-650B0402F6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4175078"/>
      </p:ext>
    </p:extLst>
  </p:cSld>
  <p:clrMapOvr>
    <a:masterClrMapping/>
  </p:clrMapOvr>
  <p:transition spd="slow" advClick="0" advTm="2000">
    <p:circle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6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44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2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07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688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51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950F1F5-BA40-4C2A-BE01-A1BFDE64A211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E56B38A-E0D3-482E-9204-7C0E217A0B2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2058670"/>
      </p:ext>
    </p:extLst>
  </p:cSld>
  <p:clrMapOvr>
    <a:masterClrMapping/>
  </p:clrMapOvr>
  <p:transition spd="slow" advClick="0" advTm="2000">
    <p:circle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0785906-0B60-452E-AA91-1CAA2D7ED848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0DD7E6E-0F78-46E9-A876-723E0F184A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197710"/>
      </p:ext>
    </p:extLst>
  </p:cSld>
  <p:clrMapOvr>
    <a:masterClrMapping/>
  </p:clrMapOvr>
  <p:transition spd="slow" advClick="0" advTm="2000">
    <p:circle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8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12" indent="0">
              <a:buNone/>
              <a:defRPr sz="1500" b="1"/>
            </a:lvl2pPr>
            <a:lvl3pPr marL="685630" indent="0">
              <a:buNone/>
              <a:defRPr sz="1400" b="1"/>
            </a:lvl3pPr>
            <a:lvl4pPr marL="1028445" indent="0">
              <a:buNone/>
              <a:defRPr sz="1200" b="1"/>
            </a:lvl4pPr>
            <a:lvl5pPr marL="1371260" indent="0">
              <a:buNone/>
              <a:defRPr sz="1200" b="1"/>
            </a:lvl5pPr>
            <a:lvl6pPr marL="1714079" indent="0">
              <a:buNone/>
              <a:defRPr sz="1200" b="1"/>
            </a:lvl6pPr>
            <a:lvl7pPr marL="2056889" indent="0">
              <a:buNone/>
              <a:defRPr sz="1200" b="1"/>
            </a:lvl7pPr>
            <a:lvl8pPr marL="2399700" indent="0">
              <a:buNone/>
              <a:defRPr sz="1200" b="1"/>
            </a:lvl8pPr>
            <a:lvl9pPr marL="2742512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0" y="1151338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12" indent="0">
              <a:buNone/>
              <a:defRPr sz="1500" b="1"/>
            </a:lvl2pPr>
            <a:lvl3pPr marL="685630" indent="0">
              <a:buNone/>
              <a:defRPr sz="1400" b="1"/>
            </a:lvl3pPr>
            <a:lvl4pPr marL="1028445" indent="0">
              <a:buNone/>
              <a:defRPr sz="1200" b="1"/>
            </a:lvl4pPr>
            <a:lvl5pPr marL="1371260" indent="0">
              <a:buNone/>
              <a:defRPr sz="1200" b="1"/>
            </a:lvl5pPr>
            <a:lvl6pPr marL="1714079" indent="0">
              <a:buNone/>
              <a:defRPr sz="1200" b="1"/>
            </a:lvl6pPr>
            <a:lvl7pPr marL="2056889" indent="0">
              <a:buNone/>
              <a:defRPr sz="1200" b="1"/>
            </a:lvl7pPr>
            <a:lvl8pPr marL="2399700" indent="0">
              <a:buNone/>
              <a:defRPr sz="1200" b="1"/>
            </a:lvl8pPr>
            <a:lvl9pPr marL="2742512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40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0F5B5C3-AFE1-4905-A1E8-5E8D56FA478B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76D918F-5792-480D-9E13-2DD4B46D76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2674330"/>
      </p:ext>
    </p:extLst>
  </p:cSld>
  <p:clrMapOvr>
    <a:masterClrMapping/>
  </p:clrMapOvr>
  <p:transition spd="slow" advClick="0" advTm="2000">
    <p:circle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DB5FEFB-18E9-4148-822A-3047120ACE82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7D393D9-0598-4532-B3AF-5C66B75B86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893221"/>
      </p:ext>
    </p:extLst>
  </p:cSld>
  <p:clrMapOvr>
    <a:masterClrMapping/>
  </p:clrMapOvr>
  <p:transition spd="slow" advClick="0" advTm="2000">
    <p:circle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ABC38A7-D351-4C7D-B550-B7829CABDF9F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DF7B6FB-6A8E-4328-AC8E-E9CA1040EE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8198833"/>
      </p:ext>
    </p:extLst>
  </p:cSld>
  <p:clrMapOvr>
    <a:masterClrMapping/>
  </p:clrMapOvr>
  <p:transition spd="slow" advClick="0" advTm="2000">
    <p:circle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12" indent="0">
              <a:buNone/>
              <a:defRPr sz="900"/>
            </a:lvl2pPr>
            <a:lvl3pPr marL="685630" indent="0">
              <a:buNone/>
              <a:defRPr sz="800"/>
            </a:lvl3pPr>
            <a:lvl4pPr marL="1028445" indent="0">
              <a:buNone/>
              <a:defRPr sz="700"/>
            </a:lvl4pPr>
            <a:lvl5pPr marL="1371260" indent="0">
              <a:buNone/>
              <a:defRPr sz="700"/>
            </a:lvl5pPr>
            <a:lvl6pPr marL="1714079" indent="0">
              <a:buNone/>
              <a:defRPr sz="700"/>
            </a:lvl6pPr>
            <a:lvl7pPr marL="2056889" indent="0">
              <a:buNone/>
              <a:defRPr sz="700"/>
            </a:lvl7pPr>
            <a:lvl8pPr marL="2399700" indent="0">
              <a:buNone/>
              <a:defRPr sz="700"/>
            </a:lvl8pPr>
            <a:lvl9pPr marL="2742512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C1E42AF-77E3-4263-B029-3591615EC9CD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1C49993-BDB0-4BC5-976A-DB2871D17B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8472403"/>
      </p:ext>
    </p:extLst>
  </p:cSld>
  <p:clrMapOvr>
    <a:masterClrMapping/>
  </p:clrMapOvr>
  <p:transition spd="slow" advClick="0" advTm="2000">
    <p:circle/>
  </p:transition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4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12" indent="0">
              <a:buNone/>
              <a:defRPr sz="2100"/>
            </a:lvl2pPr>
            <a:lvl3pPr marL="685630" indent="0">
              <a:buNone/>
              <a:defRPr sz="1800"/>
            </a:lvl3pPr>
            <a:lvl4pPr marL="1028445" indent="0">
              <a:buNone/>
              <a:defRPr sz="1500"/>
            </a:lvl4pPr>
            <a:lvl5pPr marL="1371260" indent="0">
              <a:buNone/>
              <a:defRPr sz="1500"/>
            </a:lvl5pPr>
            <a:lvl6pPr marL="1714079" indent="0">
              <a:buNone/>
              <a:defRPr sz="1500"/>
            </a:lvl6pPr>
            <a:lvl7pPr marL="2056889" indent="0">
              <a:buNone/>
              <a:defRPr sz="1500"/>
            </a:lvl7pPr>
            <a:lvl8pPr marL="2399700" indent="0">
              <a:buNone/>
              <a:defRPr sz="1500"/>
            </a:lvl8pPr>
            <a:lvl9pPr marL="2742512" indent="0">
              <a:buNone/>
              <a:defRPr sz="15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16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12" indent="0">
              <a:buNone/>
              <a:defRPr sz="900"/>
            </a:lvl2pPr>
            <a:lvl3pPr marL="685630" indent="0">
              <a:buNone/>
              <a:defRPr sz="800"/>
            </a:lvl3pPr>
            <a:lvl4pPr marL="1028445" indent="0">
              <a:buNone/>
              <a:defRPr sz="700"/>
            </a:lvl4pPr>
            <a:lvl5pPr marL="1371260" indent="0">
              <a:buNone/>
              <a:defRPr sz="700"/>
            </a:lvl5pPr>
            <a:lvl6pPr marL="1714079" indent="0">
              <a:buNone/>
              <a:defRPr sz="700"/>
            </a:lvl6pPr>
            <a:lvl7pPr marL="2056889" indent="0">
              <a:buNone/>
              <a:defRPr sz="700"/>
            </a:lvl7pPr>
            <a:lvl8pPr marL="2399700" indent="0">
              <a:buNone/>
              <a:defRPr sz="700"/>
            </a:lvl8pPr>
            <a:lvl9pPr marL="2742512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5C98F9A-4E08-4C4C-97B0-600C03D0E1BB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10BD92E-D188-45BD-A00E-BA9BB5B624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3040883"/>
      </p:ext>
    </p:extLst>
  </p:cSld>
  <p:clrMapOvr>
    <a:masterClrMapping/>
  </p:clrMapOvr>
  <p:transition spd="slow" advClick="0" advTm="2000">
    <p:circle/>
  </p:transition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E4E408E-9AD0-4548-934F-40E01F9A7A2C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07CDD82-C592-4473-9571-02D9C20FA1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4362838"/>
      </p:ext>
    </p:extLst>
  </p:cSld>
  <p:clrMapOvr>
    <a:masterClrMapping/>
  </p:clrMapOvr>
  <p:transition spd="slow" advClick="0" advTm="2000">
    <p:circle/>
  </p:transition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29D73D2-422B-4C34-86A2-7F066E9E9A32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175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418D7F3-848B-4362-B99A-7B4D2CEBE7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9541028"/>
      </p:ext>
    </p:extLst>
  </p:cSld>
  <p:clrMapOvr>
    <a:masterClrMapping/>
  </p:clrMapOvr>
  <p:transition spd="slow" advClick="0" advTm="200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F9303-E988-4F12-86D8-556AAB8BE351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09785-A793-4FC4-8861-1333339E57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038533875"/>
      </p:ext>
    </p:extLst>
  </p:cSld>
  <p:clrMapOvr>
    <a:masterClrMapping/>
  </p:clrMapOvr>
  <p:transition spd="slow">
    <p:circl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4D76B-B2E4-4BDE-9822-CD94EE74B04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328730547"/>
      </p:ext>
    </p:extLst>
  </p:cSld>
  <p:clrMapOvr>
    <a:masterClrMapping/>
  </p:clrMapOvr>
  <p:transition spd="slow" advClick="0" advTm="2000">
    <p:circl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3029D-6CF5-4CC6-BC0C-D1CA642E098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96411334"/>
      </p:ext>
    </p:extLst>
  </p:cSld>
  <p:clrMapOvr>
    <a:masterClrMapping/>
  </p:clrMapOvr>
  <p:transition spd="slow" advClick="0" advTm="2000">
    <p:circl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8774F-66BF-4FB7-BFA4-72F3A97CA6E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16919274"/>
      </p:ext>
    </p:extLst>
  </p:cSld>
  <p:clrMapOvr>
    <a:masterClrMapping/>
  </p:clrMapOvr>
  <p:transition spd="slow" advClick="0" advTm="2000">
    <p:circl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05979"/>
            <a:ext cx="8229600" cy="43886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68503-D03E-42A4-9839-7A47F8B91F4B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DBDD8-E2EF-4BDE-9FBD-08A8C1B734D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19877414"/>
      </p:ext>
    </p:extLst>
  </p:cSld>
  <p:clrMapOvr>
    <a:masterClrMapping/>
  </p:clrMapOvr>
  <p:transition spd="med">
    <p:zo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EC6B58C-9DB0-48DF-8732-0DC3C8442DE0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0903791-D06F-4BE8-B038-1D5FA2A10E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3716959"/>
      </p:ext>
    </p:extLst>
  </p:cSld>
  <p:clrMapOvr>
    <a:masterClrMapping/>
  </p:clrMapOvr>
  <p:transition spd="slow" advClick="0" advTm="2000">
    <p:circl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B095E17-4DDD-4891-81F7-C12115CE3382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C9800947-5593-4645-94E7-7CF5288959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5933034"/>
      </p:ext>
    </p:extLst>
  </p:cSld>
  <p:clrMapOvr>
    <a:masterClrMapping/>
  </p:clrMapOvr>
  <p:transition spd="slow" advClick="0" advTm="2000">
    <p:circl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904BC5E-ADB3-450D-AB26-893FF5BF903A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8DB0768-59F5-4C88-AA41-8BC3B11118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9267685"/>
      </p:ext>
    </p:extLst>
  </p:cSld>
  <p:clrMapOvr>
    <a:masterClrMapping/>
  </p:clrMapOvr>
  <p:transition spd="slow" advClick="0" advTm="2000">
    <p:circl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A76BDCD-ED5F-41FA-8EB9-1522088556BA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0E28CC4-27F9-40C4-BB8A-C197A43357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784066"/>
      </p:ext>
    </p:extLst>
  </p:cSld>
  <p:clrMapOvr>
    <a:masterClrMapping/>
  </p:clrMapOvr>
  <p:transition spd="slow" advClick="0" advTm="2000">
    <p:circl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72A47B8-0833-4AEE-9DE8-B0DD397F2B29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04669CB-88D1-49A9-AFD7-9A2AA90CB63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607415"/>
      </p:ext>
    </p:extLst>
  </p:cSld>
  <p:clrMapOvr>
    <a:masterClrMapping/>
  </p:clrMapOvr>
  <p:transition spd="slow" advClick="0" advTm="2000">
    <p:circl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FCC476D-F07A-4ACD-A2C4-78E558EA56CB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4E0FF8B-F050-4FF6-B320-C0B9B3831EC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9676009"/>
      </p:ext>
    </p:extLst>
  </p:cSld>
  <p:clrMapOvr>
    <a:masterClrMapping/>
  </p:clrMapOvr>
  <p:transition spd="slow" advClick="0" advTm="200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22DBA-345C-4269-9164-C4BAF7BC849C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B6A56-E992-425A-AC7A-051B48E306F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61260581"/>
      </p:ext>
    </p:extLst>
  </p:cSld>
  <p:clrMapOvr>
    <a:masterClrMapping/>
  </p:clrMapOvr>
  <p:transition spd="slow">
    <p:circl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2210CB5-029B-47D4-B251-007E9077F70D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0B56049-F0A7-4FB7-8667-11CA7C73F9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5521333"/>
      </p:ext>
    </p:extLst>
  </p:cSld>
  <p:clrMapOvr>
    <a:masterClrMapping/>
  </p:clrMapOvr>
  <p:transition spd="slow" advClick="0" advTm="2000">
    <p:circl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9E84973-30CD-4CED-94FA-4C8BA552750F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8CA8320-B572-4EF7-BF7C-DB9551C3FC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711162"/>
      </p:ext>
    </p:extLst>
  </p:cSld>
  <p:clrMapOvr>
    <a:masterClrMapping/>
  </p:clrMapOvr>
  <p:transition spd="slow" advClick="0" advTm="2000">
    <p:circl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8AB4761-DC1D-49DE-BB97-B8D3664059C5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68805A5-D8E3-4D80-B2FB-947E67C2F33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885910"/>
      </p:ext>
    </p:extLst>
  </p:cSld>
  <p:clrMapOvr>
    <a:masterClrMapping/>
  </p:clrMapOvr>
  <p:transition spd="slow" advClick="0" advTm="2000">
    <p:circl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4B24414-637E-4C1F-950C-26D635FBECBB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7BAC1E8-7BBC-450B-A952-1504C7CEB4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6398134"/>
      </p:ext>
    </p:extLst>
  </p:cSld>
  <p:clrMapOvr>
    <a:masterClrMapping/>
  </p:clrMapOvr>
  <p:transition spd="slow" advClick="0" advTm="2000">
    <p:circl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C3F8DAE-AC3A-46F0-893F-C24ABAC91F6A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3DF9C2D-7743-40D6-8104-AEA39FC03B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595136"/>
      </p:ext>
    </p:extLst>
  </p:cSld>
  <p:clrMapOvr>
    <a:masterClrMapping/>
  </p:clrMapOvr>
  <p:transition spd="slow" advClick="0" advTm="2000">
    <p:circl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EC6B58C-9DB0-48DF-8732-0DC3C8442DE0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0135176-1600-47F7-91CA-F35E2688DC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148488"/>
      </p:ext>
    </p:extLst>
  </p:cSld>
  <p:clrMapOvr>
    <a:masterClrMapping/>
  </p:clrMapOvr>
  <p:transition spd="slow" advClick="0" advTm="2000">
    <p:circl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B095E17-4DDD-4891-81F7-C12115CE3382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CE3E098-67D9-46AC-9287-319EFDE60F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3791257"/>
      </p:ext>
    </p:extLst>
  </p:cSld>
  <p:clrMapOvr>
    <a:masterClrMapping/>
  </p:clrMapOvr>
  <p:transition spd="slow" advClick="0" advTm="2000">
    <p:circl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904BC5E-ADB3-450D-AB26-893FF5BF903A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A068D24-C93B-44AD-9DEB-1C7FC62A8B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7752071"/>
      </p:ext>
    </p:extLst>
  </p:cSld>
  <p:clrMapOvr>
    <a:masterClrMapping/>
  </p:clrMapOvr>
  <p:transition spd="slow" advClick="0" advTm="2000">
    <p:circl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DA76BDCD-ED5F-41FA-8EB9-1522088556BA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3A0332F-240A-4174-97ED-D2A678E215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209127"/>
      </p:ext>
    </p:extLst>
  </p:cSld>
  <p:clrMapOvr>
    <a:masterClrMapping/>
  </p:clrMapOvr>
  <p:transition spd="slow" advClick="0" advTm="2000">
    <p:circl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72A47B8-0833-4AEE-9DE8-B0DD397F2B29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C57DB481-222A-4B23-B09B-6DD448A918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176877"/>
      </p:ext>
    </p:extLst>
  </p:cSld>
  <p:clrMapOvr>
    <a:masterClrMapping/>
  </p:clrMapOvr>
  <p:transition spd="slow" advClick="0" advTm="200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58BE1-6910-4CA5-9C16-537555DEE430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09CAB-DBC0-4E50-874E-B5D5DD23FA1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97120553"/>
      </p:ext>
    </p:extLst>
  </p:cSld>
  <p:clrMapOvr>
    <a:masterClrMapping/>
  </p:clrMapOvr>
  <p:transition spd="slow">
    <p:circl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FCC476D-F07A-4ACD-A2C4-78E558EA56CB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AE3628E-F5AD-4B0F-B1C3-E7D02C30DEE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643662"/>
      </p:ext>
    </p:extLst>
  </p:cSld>
  <p:clrMapOvr>
    <a:masterClrMapping/>
  </p:clrMapOvr>
  <p:transition spd="slow" advClick="0" advTm="2000">
    <p:circl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2210CB5-029B-47D4-B251-007E9077F70D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C22C3A7-1846-4832-91AE-F8F5A41B50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6016232"/>
      </p:ext>
    </p:extLst>
  </p:cSld>
  <p:clrMapOvr>
    <a:masterClrMapping/>
  </p:clrMapOvr>
  <p:transition spd="slow" advClick="0" advTm="2000">
    <p:circl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9E84973-30CD-4CED-94FA-4C8BA552750F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5658440A-AD73-4E7A-BBAD-3254881A58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022161"/>
      </p:ext>
    </p:extLst>
  </p:cSld>
  <p:clrMapOvr>
    <a:masterClrMapping/>
  </p:clrMapOvr>
  <p:transition spd="slow" advClick="0" advTm="2000">
    <p:circl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8AB4761-DC1D-49DE-BB97-B8D3664059C5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CA4C9887-A3C5-46CA-958C-5BA983CE625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29451"/>
      </p:ext>
    </p:extLst>
  </p:cSld>
  <p:clrMapOvr>
    <a:masterClrMapping/>
  </p:clrMapOvr>
  <p:transition spd="slow" advClick="0" advTm="2000">
    <p:circl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4B24414-637E-4C1F-950C-26D635FBECBB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1874FBB-D90B-4749-B930-ECAB890568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6617769"/>
      </p:ext>
    </p:extLst>
  </p:cSld>
  <p:clrMapOvr>
    <a:masterClrMapping/>
  </p:clrMapOvr>
  <p:transition spd="slow" advClick="0" advTm="2000">
    <p:circl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C3F8DAE-AC3A-46F0-893F-C24ABAC91F6A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1E70310-DF68-49F2-B718-A6F791DF62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1537040"/>
      </p:ext>
    </p:extLst>
  </p:cSld>
  <p:clrMapOvr>
    <a:masterClrMapping/>
  </p:clrMapOvr>
  <p:transition spd="slow" advClick="0" advTm="2000">
    <p:circl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3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50DF4-1333-4812-A3D1-8707BFB97808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45E7F-892B-458E-8A83-640BAA8B50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16791456"/>
      </p:ext>
    </p:extLst>
  </p:cSld>
  <p:clrMapOvr>
    <a:masterClrMapping/>
  </p:clrMapOvr>
  <p:transition spd="slow">
    <p:circl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E9086-FEE8-4B32-A26E-62DB05531803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50EC-E61B-4CC1-A973-F4E1D65394C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01327067"/>
      </p:ext>
    </p:extLst>
  </p:cSld>
  <p:clrMapOvr>
    <a:masterClrMapping/>
  </p:clrMapOvr>
  <p:transition spd="slow">
    <p:circl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C1FA5-49C2-46F4-9C88-08E179ABB5BD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EEEAB-D92A-4432-ADA4-8941B14E7D8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69162071"/>
      </p:ext>
    </p:extLst>
  </p:cSld>
  <p:clrMapOvr>
    <a:masterClrMapping/>
  </p:clrMapOvr>
  <p:transition spd="slow">
    <p:circl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F4A39-330D-4AD4-83F3-0392110B60E1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C3E1D-67FF-41D2-BED2-5DBA6481881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844137512"/>
      </p:ext>
    </p:extLst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948E5-B5FD-4FE6-BBE7-CB6B9A11EF19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8BF20-FDFC-4341-B8A7-5B2DA38338B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718846087"/>
      </p:ext>
    </p:extLst>
  </p:cSld>
  <p:clrMapOvr>
    <a:masterClrMapping/>
  </p:clrMapOvr>
  <p:transition spd="slow">
    <p:circl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2144F-61E9-4CC5-8F98-1043344714EA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36FBD-6ECA-4FC7-90B3-248DBFC636C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71197270"/>
      </p:ext>
    </p:extLst>
  </p:cSld>
  <p:clrMapOvr>
    <a:masterClrMapping/>
  </p:clrMapOvr>
  <p:transition spd="slow">
    <p:circl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B3FA3-7D33-4757-98A3-3919A0D6C4DF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2F53F-CA72-4E77-B104-E2A92198906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883583179"/>
      </p:ext>
    </p:extLst>
  </p:cSld>
  <p:clrMapOvr>
    <a:masterClrMapping/>
  </p:clrMapOvr>
  <p:transition spd="slow">
    <p:circl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529F2-F8A3-48C3-BAB9-E7070F52621D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ECEDA-1BD1-463C-AF28-9D04FA2478F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94115347"/>
      </p:ext>
    </p:extLst>
  </p:cSld>
  <p:clrMapOvr>
    <a:masterClrMapping/>
  </p:clrMapOvr>
  <p:transition spd="slow">
    <p:circl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D546A-1D6C-4527-9DAC-A28A683B522A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9404A-754B-4C3A-9B76-2DBAD17907B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656919798"/>
      </p:ext>
    </p:extLst>
  </p:cSld>
  <p:clrMapOvr>
    <a:masterClrMapping/>
  </p:clrMapOvr>
  <p:transition spd="slow">
    <p:circl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1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128C5-5156-451D-8985-FC410D8C4ACC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AFFB0-2E79-4B54-BFE7-28E285F20F6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373859153"/>
      </p:ext>
    </p:extLst>
  </p:cSld>
  <p:clrMapOvr>
    <a:masterClrMapping/>
  </p:clrMapOvr>
  <p:transition spd="slow">
    <p:circl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8AFE5-E6DC-4374-8360-0122E08ECF74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1D326-102B-49BB-9271-1E5074E1A439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98264229"/>
      </p:ext>
    </p:extLst>
  </p:cSld>
  <p:clrMapOvr>
    <a:masterClrMapping/>
  </p:clrMapOvr>
  <p:transition spd="slow">
    <p:circl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88F2D-ACDB-4001-ABC6-CC9927E95880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75169-EB0A-41DF-B4D7-43285866C5B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3887930"/>
      </p:ext>
    </p:extLst>
  </p:cSld>
  <p:clrMapOvr>
    <a:masterClrMapping/>
  </p:clrMapOvr>
  <p:transition spd="slow">
    <p:circl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7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9E21245-2469-4D73-9DEA-C5607723A037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0C0CC58-EB6C-43CB-8AE4-BF71381290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868496"/>
      </p:ext>
    </p:extLst>
  </p:cSld>
  <p:clrMapOvr>
    <a:masterClrMapping/>
  </p:clrMapOvr>
  <p:transition spd="slow">
    <p:circl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AF2C476-5354-4649-A32A-DD3E7BB83101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DB3C59B-04BC-4DDF-A8FB-611F8505D1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129220"/>
      </p:ext>
    </p:extLst>
  </p:cSld>
  <p:clrMapOvr>
    <a:masterClrMapping/>
  </p:clrMapOvr>
  <p:transition spd="slow">
    <p:circl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950F1F5-BA40-4C2A-BE01-A1BFDE64A211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162B100-401B-4A5C-B18B-5CC44716BD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5767233"/>
      </p:ext>
    </p:extLst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E8244-5F2D-476B-B0FD-85E962077EE0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0D0C6-DDCE-47AF-9592-4A7398AC2D6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33674003"/>
      </p:ext>
    </p:extLst>
  </p:cSld>
  <p:clrMapOvr>
    <a:masterClrMapping/>
  </p:clrMapOvr>
  <p:transition spd="slow">
    <p:circl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0785906-0B60-452E-AA91-1CAA2D7ED848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92300BD-7A49-40D0-977E-B9700EF988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2685733"/>
      </p:ext>
    </p:extLst>
  </p:cSld>
  <p:clrMapOvr>
    <a:masterClrMapping/>
  </p:clrMapOvr>
  <p:transition spd="slow">
    <p:circl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0F5B5C3-AFE1-4905-A1E8-5E8D56FA478B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211C47C-88E3-46A5-A27E-91DBC3C8EF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4444102"/>
      </p:ext>
    </p:extLst>
  </p:cSld>
  <p:clrMapOvr>
    <a:masterClrMapping/>
  </p:clrMapOvr>
  <p:transition spd="slow">
    <p:circl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DB5FEFB-18E9-4148-822A-3047120ACE82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5B07866-B2BF-4DC3-9907-F3E22B2DFE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6472195"/>
      </p:ext>
    </p:extLst>
  </p:cSld>
  <p:clrMapOvr>
    <a:masterClrMapping/>
  </p:clrMapOvr>
  <p:transition spd="slow">
    <p:circl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ABC38A7-D351-4C7D-B550-B7829CABDF9F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782DB94-7E8F-4891-A2F8-ADCFCB35368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35927"/>
      </p:ext>
    </p:extLst>
  </p:cSld>
  <p:clrMapOvr>
    <a:masterClrMapping/>
  </p:clrMapOvr>
  <p:transition spd="slow">
    <p:circl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6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6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6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C1E42AF-77E3-4263-B029-3591615EC9CD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2AED4A8-1F59-477C-A76A-889E4ECC4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913240"/>
      </p:ext>
    </p:extLst>
  </p:cSld>
  <p:clrMapOvr>
    <a:masterClrMapping/>
  </p:clrMapOvr>
  <p:transition spd="slow">
    <p:circl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11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5C98F9A-4E08-4C4C-97B0-600C03D0E1BB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47857C1B-27B0-4493-858D-3942C0E492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1897430"/>
      </p:ext>
    </p:extLst>
  </p:cSld>
  <p:clrMapOvr>
    <a:masterClrMapping/>
  </p:clrMapOvr>
  <p:transition spd="slow">
    <p:circl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E4E408E-9AD0-4548-934F-40E01F9A7A2C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0A18E44-CA80-42C3-BAA1-6D4C8B912E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355033"/>
      </p:ext>
    </p:extLst>
  </p:cSld>
  <p:clrMapOvr>
    <a:masterClrMapping/>
  </p:clrMapOvr>
  <p:transition spd="slow">
    <p:circl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29D73D2-422B-4C34-86A2-7F066E9E9A32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C3495ED0-4D7C-44FC-A533-600C20439F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1805903"/>
      </p:ext>
    </p:extLst>
  </p:cSld>
  <p:clrMapOvr>
    <a:masterClrMapping/>
  </p:clrMapOvr>
  <p:transition spd="slow">
    <p:circl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65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CFBA8-19A9-47E6-B9F1-CBD670E3A52E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0DD0C-65BB-4E11-8B2B-28564FD1ABB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63653587"/>
      </p:ext>
    </p:extLst>
  </p:cSld>
  <p:clrMapOvr>
    <a:masterClrMapping/>
  </p:clrMapOvr>
  <p:transition advClick="0" advTm="1000">
    <p:dissolv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7E272-7F59-422C-B420-EE005C22ADB2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661FB-87AC-48B2-B924-0F2F60907BD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154750175"/>
      </p:ext>
    </p:extLst>
  </p:cSld>
  <p:clrMapOvr>
    <a:masterClrMapping/>
  </p:clrMapOvr>
  <p:transition advClick="0" advTm="1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EC49D-A89A-4253-932F-9B2344055EEC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D8F27-D6F1-41B6-BD00-4DA646AC314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21692643"/>
      </p:ext>
    </p:extLst>
  </p:cSld>
  <p:clrMapOvr>
    <a:masterClrMapping/>
  </p:clrMapOvr>
  <p:transition spd="slow">
    <p:circl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0BECB-9A9D-42D2-85C2-352A1F8790C5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4D412-ADE5-4330-8AE1-B65078DCA3A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59686067"/>
      </p:ext>
    </p:extLst>
  </p:cSld>
  <p:clrMapOvr>
    <a:masterClrMapping/>
  </p:clrMapOvr>
  <p:transition advClick="0" advTm="1000">
    <p:dissolv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6DB63-B62D-4AD0-BA2A-B51C78814276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B241A-4F94-4F89-8E10-AF247BD5879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38738164"/>
      </p:ext>
    </p:extLst>
  </p:cSld>
  <p:clrMapOvr>
    <a:masterClrMapping/>
  </p:clrMapOvr>
  <p:transition advClick="0" advTm="1000">
    <p:dissolv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3BC60-5D8C-4AEF-ADF3-45388B329F90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509DE-DA94-417E-9CFC-9180CA9F73D5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09360051"/>
      </p:ext>
    </p:extLst>
  </p:cSld>
  <p:clrMapOvr>
    <a:masterClrMapping/>
  </p:clrMapOvr>
  <p:transition advClick="0" advTm="1000">
    <p:dissolv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FA2F5-04AF-41E8-B682-EFB678609425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2FDC7-A1D9-4FF7-9AC2-973215E5ED9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05970321"/>
      </p:ext>
    </p:extLst>
  </p:cSld>
  <p:clrMapOvr>
    <a:masterClrMapping/>
  </p:clrMapOvr>
  <p:transition advClick="0" advTm="1000">
    <p:dissolv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CDF5C-113B-49EF-9214-064CF0CF2CF1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E6CF2-8CE6-42C9-A53F-7F12E43ED6C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25653267"/>
      </p:ext>
    </p:extLst>
  </p:cSld>
  <p:clrMapOvr>
    <a:masterClrMapping/>
  </p:clrMapOvr>
  <p:transition advClick="0" advTm="1000">
    <p:dissolv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6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6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6CA3F-3457-44C8-B6A6-75B2C038AE82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D5133-BB3C-4788-AC90-C5AF5431753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39993411"/>
      </p:ext>
    </p:extLst>
  </p:cSld>
  <p:clrMapOvr>
    <a:masterClrMapping/>
  </p:clrMapOvr>
  <p:transition advClick="0" advTm="1000">
    <p:dissolv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4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1DAC0-C1E1-4A01-AC34-BEFDFDCE9019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B16AB-9A05-40C0-9A10-75072DF0950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484647961"/>
      </p:ext>
    </p:extLst>
  </p:cSld>
  <p:clrMapOvr>
    <a:masterClrMapping/>
  </p:clrMapOvr>
  <p:transition advClick="0" advTm="1000">
    <p:dissolv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F6025-95F7-477F-A825-4AE2B4881E79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B7D88-0430-4444-93EA-279BEC717C8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752514671"/>
      </p:ext>
    </p:extLst>
  </p:cSld>
  <p:clrMapOvr>
    <a:masterClrMapping/>
  </p:clrMapOvr>
  <p:transition advClick="0" advTm="1000">
    <p:dissolv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FE15A-15CF-4626-A791-5B494A078698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E7833-54C7-4CAD-868E-A3510F5E78B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27681910"/>
      </p:ext>
    </p:extLst>
  </p:cSld>
  <p:clrMapOvr>
    <a:masterClrMapping/>
  </p:clrMapOvr>
  <p:transition advClick="0" advTm="1000">
    <p:dissolv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7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99E21245-2469-4D73-9DEA-C5607723A037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A51EB9A-73BB-4F4A-8138-32ABD4C01C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7604119"/>
      </p:ext>
    </p:extLst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7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29CB0-FBDA-405F-886D-AD8C6E14448D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05307-F89B-46C3-AD92-BCA4125F045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45996146"/>
      </p:ext>
    </p:extLst>
  </p:cSld>
  <p:clrMapOvr>
    <a:masterClrMapping/>
  </p:clrMapOvr>
  <p:transition spd="slow">
    <p:circl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AF2C476-5354-4649-A32A-DD3E7BB83101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378C55F-3BE9-43E9-91EA-49A3009485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9552558"/>
      </p:ext>
    </p:extLst>
  </p:cSld>
  <p:clrMapOvr>
    <a:masterClrMapping/>
  </p:clrMapOvr>
  <p:transition spd="slow">
    <p:circl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A950F1F5-BA40-4C2A-BE01-A1BFDE64A211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5349399-719A-496E-8CD6-7BC409E5EC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8163257"/>
      </p:ext>
    </p:extLst>
  </p:cSld>
  <p:clrMapOvr>
    <a:masterClrMapping/>
  </p:clrMapOvr>
  <p:transition spd="slow">
    <p:circl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F0785906-0B60-452E-AA91-1CAA2D7ED848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5DEBDE0-0E51-4B14-A449-226C7612F8B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502093"/>
      </p:ext>
    </p:extLst>
  </p:cSld>
  <p:clrMapOvr>
    <a:masterClrMapping/>
  </p:clrMapOvr>
  <p:transition spd="slow">
    <p:circl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0F5B5C3-AFE1-4905-A1E8-5E8D56FA478B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E947E19-4245-4FFD-829F-464BE021775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2846970"/>
      </p:ext>
    </p:extLst>
  </p:cSld>
  <p:clrMapOvr>
    <a:masterClrMapping/>
  </p:clrMapOvr>
  <p:transition spd="slow">
    <p:circl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DB5FEFB-18E9-4148-822A-3047120ACE82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E21CA88-41D7-4E05-BBA6-BBFD9B4C8B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614505"/>
      </p:ext>
    </p:extLst>
  </p:cSld>
  <p:clrMapOvr>
    <a:masterClrMapping/>
  </p:clrMapOvr>
  <p:transition spd="slow">
    <p:circl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7ABC38A7-D351-4C7D-B550-B7829CABDF9F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2650BB88-E57F-4FCC-BD8F-ABF6AC70A1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3615888"/>
      </p:ext>
    </p:extLst>
  </p:cSld>
  <p:clrMapOvr>
    <a:masterClrMapping/>
  </p:clrMapOvr>
  <p:transition spd="slow">
    <p:circl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6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6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6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1C1E42AF-77E3-4263-B029-3591615EC9CD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DBC3833-D0BA-4068-B212-BB3C19481D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217508"/>
      </p:ext>
    </p:extLst>
  </p:cSld>
  <p:clrMapOvr>
    <a:masterClrMapping/>
  </p:clrMapOvr>
  <p:transition spd="slow">
    <p:circl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11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B5C98F9A-4E08-4C4C-97B0-600C03D0E1BB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31C172FE-54F2-4C21-84A9-CDD2B01E06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3532657"/>
      </p:ext>
    </p:extLst>
  </p:cSld>
  <p:clrMapOvr>
    <a:masterClrMapping/>
  </p:clrMapOvr>
  <p:transition spd="slow">
    <p:circl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0E4E408E-9AD0-4548-934F-40E01F9A7A2C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E07F3FDC-BB08-417E-A836-A7043EACA8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477851"/>
      </p:ext>
    </p:extLst>
  </p:cSld>
  <p:clrMapOvr>
    <a:masterClrMapping/>
  </p:clrMapOvr>
  <p:transition spd="slow">
    <p:circl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629D73D2-422B-4C34-86A2-7F066E9E9A32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C16DA115-BDF5-482E-91E4-17851B94EF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6829712"/>
      </p:ext>
    </p:extLst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1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BA4AB-2AB7-4FD8-949C-242DFFCC78AD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DA8F7-91D4-4B5A-B9F7-FBB836D42A1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081173589"/>
      </p:ext>
    </p:extLst>
  </p:cSld>
  <p:clrMapOvr>
    <a:masterClrMapping/>
  </p:clrMapOvr>
  <p:transition spd="slow">
    <p:circl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38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ED944-ABA6-488F-9590-2412DE68348A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30D40-4AFD-40CF-96B9-ACF0D9F41F5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43891136"/>
      </p:ext>
    </p:extLst>
  </p:cSld>
  <p:clrMapOvr>
    <a:masterClrMapping/>
  </p:clrMapOvr>
  <p:transition spd="slow">
    <p:circl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79F54-C92E-47D1-BAB1-33D45CB17445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89EAD-73A9-4569-AEC2-2A50BD62AD7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515697171"/>
      </p:ext>
    </p:extLst>
  </p:cSld>
  <p:clrMapOvr>
    <a:masterClrMapping/>
  </p:clrMapOvr>
  <p:transition spd="slow">
    <p:circl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E2FF5-4F65-4C16-88AA-1A53BAB908A4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937DB-E583-4870-AB30-18BA28257E3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607504038"/>
      </p:ext>
    </p:extLst>
  </p:cSld>
  <p:clrMapOvr>
    <a:masterClrMapping/>
  </p:clrMapOvr>
  <p:transition spd="slow">
    <p:circl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57E8A-D417-4872-B613-5AB2595E4C50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F6500-4C1D-4DC3-A51B-5111E96BB56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0183519"/>
      </p:ext>
    </p:extLst>
  </p:cSld>
  <p:clrMapOvr>
    <a:masterClrMapping/>
  </p:clrMapOvr>
  <p:transition spd="slow">
    <p:circl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76FE7-4E67-4A3E-BBD2-AC8D9A6FB43E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8CE43-3762-4A64-91F1-7D229C81661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278300575"/>
      </p:ext>
    </p:extLst>
  </p:cSld>
  <p:clrMapOvr>
    <a:masterClrMapping/>
  </p:clrMapOvr>
  <p:transition spd="slow">
    <p:circl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3EC6A-193E-49C2-8CFD-F6627124ADD5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0F426-1E61-44A6-9B58-78C828B76D3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2609447748"/>
      </p:ext>
    </p:extLst>
  </p:cSld>
  <p:clrMapOvr>
    <a:masterClrMapping/>
  </p:clrMapOvr>
  <p:transition spd="slow">
    <p:circl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7A9BD-4199-422F-8284-4F33238A2D9E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6C4E4-DE41-4DA0-ACA0-1B04E68EB27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195241207"/>
      </p:ext>
    </p:extLst>
  </p:cSld>
  <p:clrMapOvr>
    <a:masterClrMapping/>
  </p:clrMapOvr>
  <p:transition spd="slow">
    <p:circl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6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6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4D583-F6EC-4D39-AA2F-4A039F4A9DFB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89BF6-3084-4B24-B865-FC7DBAD00E7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06496237"/>
      </p:ext>
    </p:extLst>
  </p:cSld>
  <p:clrMapOvr>
    <a:masterClrMapping/>
  </p:clrMapOvr>
  <p:transition spd="slow">
    <p:circl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2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B48F1-F08A-4858-9407-D20475B1EC1A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F9EC4-860B-4059-A57C-79BF3BDC314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256596952"/>
      </p:ext>
    </p:extLst>
  </p:cSld>
  <p:clrMapOvr>
    <a:masterClrMapping/>
  </p:clrMapOvr>
  <p:transition spd="slow">
    <p:circl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88BA3-0C8A-45BC-AECB-2428BA7869D0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285F6-CF35-478A-9505-B902A9D2D124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534548602"/>
      </p:ext>
    </p:extLst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3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3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76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5.xml"/><Relationship Id="rId3" Type="http://schemas.openxmlformats.org/officeDocument/2006/relationships/slideLayout" Target="../slideLayouts/slideLayout180.xml"/><Relationship Id="rId7" Type="http://schemas.openxmlformats.org/officeDocument/2006/relationships/slideLayout" Target="../slideLayouts/slideLayout184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9.xml"/><Relationship Id="rId1" Type="http://schemas.openxmlformats.org/officeDocument/2006/relationships/slideLayout" Target="../slideLayouts/slideLayout178.xml"/><Relationship Id="rId6" Type="http://schemas.openxmlformats.org/officeDocument/2006/relationships/slideLayout" Target="../slideLayouts/slideLayout183.xml"/><Relationship Id="rId11" Type="http://schemas.openxmlformats.org/officeDocument/2006/relationships/slideLayout" Target="../slideLayouts/slideLayout188.xml"/><Relationship Id="rId5" Type="http://schemas.openxmlformats.org/officeDocument/2006/relationships/slideLayout" Target="../slideLayouts/slideLayout182.xml"/><Relationship Id="rId10" Type="http://schemas.openxmlformats.org/officeDocument/2006/relationships/slideLayout" Target="../slideLayouts/slideLayout187.xml"/><Relationship Id="rId4" Type="http://schemas.openxmlformats.org/officeDocument/2006/relationships/slideLayout" Target="../slideLayouts/slideLayout181.xml"/><Relationship Id="rId9" Type="http://schemas.openxmlformats.org/officeDocument/2006/relationships/slideLayout" Target="../slideLayouts/slideLayout186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6.xml"/><Relationship Id="rId3" Type="http://schemas.openxmlformats.org/officeDocument/2006/relationships/slideLayout" Target="../slideLayouts/slideLayout191.xml"/><Relationship Id="rId7" Type="http://schemas.openxmlformats.org/officeDocument/2006/relationships/slideLayout" Target="../slideLayouts/slideLayout195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90.xml"/><Relationship Id="rId1" Type="http://schemas.openxmlformats.org/officeDocument/2006/relationships/slideLayout" Target="../slideLayouts/slideLayout189.xml"/><Relationship Id="rId6" Type="http://schemas.openxmlformats.org/officeDocument/2006/relationships/slideLayout" Target="../slideLayouts/slideLayout194.xml"/><Relationship Id="rId11" Type="http://schemas.openxmlformats.org/officeDocument/2006/relationships/slideLayout" Target="../slideLayouts/slideLayout199.xml"/><Relationship Id="rId5" Type="http://schemas.openxmlformats.org/officeDocument/2006/relationships/slideLayout" Target="../slideLayouts/slideLayout193.xml"/><Relationship Id="rId10" Type="http://schemas.openxmlformats.org/officeDocument/2006/relationships/slideLayout" Target="../slideLayouts/slideLayout198.xml"/><Relationship Id="rId4" Type="http://schemas.openxmlformats.org/officeDocument/2006/relationships/slideLayout" Target="../slideLayouts/slideLayout192.xml"/><Relationship Id="rId9" Type="http://schemas.openxmlformats.org/officeDocument/2006/relationships/slideLayout" Target="../slideLayouts/slideLayout19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D72B67C1-1D10-4D05-8E2C-277B95052358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42EAC52-425A-4799-A2E5-3C55401002A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52" r:id="rId1"/>
    <p:sldLayoutId id="2147490953" r:id="rId2"/>
    <p:sldLayoutId id="2147490954" r:id="rId3"/>
    <p:sldLayoutId id="2147490955" r:id="rId4"/>
    <p:sldLayoutId id="2147490956" r:id="rId5"/>
    <p:sldLayoutId id="2147490957" r:id="rId6"/>
    <p:sldLayoutId id="2147490958" r:id="rId7"/>
    <p:sldLayoutId id="2147490959" r:id="rId8"/>
    <p:sldLayoutId id="2147490960" r:id="rId9"/>
    <p:sldLayoutId id="2147490961" r:id="rId10"/>
    <p:sldLayoutId id="2147490962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C6C52CE4-80E2-4816-B509-4CA10BB98A81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BB9AC49-C1C2-4298-9D61-203D1F741E0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88879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076" r:id="rId1"/>
    <p:sldLayoutId id="2147491077" r:id="rId2"/>
    <p:sldLayoutId id="2147491078" r:id="rId3"/>
    <p:sldLayoutId id="2147491079" r:id="rId4"/>
    <p:sldLayoutId id="2147491080" r:id="rId5"/>
    <p:sldLayoutId id="2147491081" r:id="rId6"/>
    <p:sldLayoutId id="2147491082" r:id="rId7"/>
    <p:sldLayoutId id="2147491083" r:id="rId8"/>
    <p:sldLayoutId id="2147491084" r:id="rId9"/>
    <p:sldLayoutId id="2147491085" r:id="rId10"/>
    <p:sldLayoutId id="2147491086" r:id="rId11"/>
  </p:sldLayoutIdLst>
  <p:transition advClick="0" advTm="1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6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3"/>
            <a:ext cx="2133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35154E13-EC90-48DB-A2D2-4F6646235EA5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3"/>
            <a:ext cx="2895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3"/>
            <a:ext cx="2133600" cy="274637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5FF6F50-6D80-4B8F-B54F-9DB8582DE86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703425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088" r:id="rId1"/>
    <p:sldLayoutId id="2147491089" r:id="rId2"/>
    <p:sldLayoutId id="2147491090" r:id="rId3"/>
    <p:sldLayoutId id="2147491091" r:id="rId4"/>
    <p:sldLayoutId id="2147491092" r:id="rId5"/>
    <p:sldLayoutId id="2147491093" r:id="rId6"/>
    <p:sldLayoutId id="2147491094" r:id="rId7"/>
    <p:sldLayoutId id="2147491095" r:id="rId8"/>
    <p:sldLayoutId id="2147491096" r:id="rId9"/>
    <p:sldLayoutId id="2147491097" r:id="rId10"/>
    <p:sldLayoutId id="2147491098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8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7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2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34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12" indent="-34281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9" indent="-28568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9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6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5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3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9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6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3"/>
            <a:ext cx="2133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35154E13-EC90-48DB-A2D2-4F6646235EA5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3"/>
            <a:ext cx="2895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3"/>
            <a:ext cx="2133600" cy="274637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5FF6F50-6D80-4B8F-B54F-9DB8582DE86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58815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100" r:id="rId1"/>
    <p:sldLayoutId id="2147491101" r:id="rId2"/>
    <p:sldLayoutId id="2147491102" r:id="rId3"/>
    <p:sldLayoutId id="2147491103" r:id="rId4"/>
    <p:sldLayoutId id="2147491104" r:id="rId5"/>
    <p:sldLayoutId id="2147491105" r:id="rId6"/>
    <p:sldLayoutId id="2147491106" r:id="rId7"/>
    <p:sldLayoutId id="2147491107" r:id="rId8"/>
    <p:sldLayoutId id="2147491108" r:id="rId9"/>
    <p:sldLayoutId id="2147491109" r:id="rId10"/>
    <p:sldLayoutId id="2147491110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8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7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2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34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12" indent="-34281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9" indent="-28568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9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6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5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3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9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6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3"/>
            <a:ext cx="2133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EF7E2FA-4D51-4513-86DC-75FB162851CF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3"/>
            <a:ext cx="2895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3"/>
            <a:ext cx="2133600" cy="274637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FB46FC5-3B83-4F5F-8C46-F4F9325A447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1950311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112" r:id="rId1"/>
    <p:sldLayoutId id="2147491113" r:id="rId2"/>
    <p:sldLayoutId id="2147491114" r:id="rId3"/>
    <p:sldLayoutId id="2147491115" r:id="rId4"/>
    <p:sldLayoutId id="2147491116" r:id="rId5"/>
    <p:sldLayoutId id="2147491117" r:id="rId6"/>
    <p:sldLayoutId id="2147491118" r:id="rId7"/>
    <p:sldLayoutId id="2147491119" r:id="rId8"/>
    <p:sldLayoutId id="2147491120" r:id="rId9"/>
    <p:sldLayoutId id="2147491121" r:id="rId10"/>
    <p:sldLayoutId id="2147491122" r:id="rId11"/>
  </p:sldLayoutIdLst>
  <p:transition advClick="0" advTm="1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8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7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2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34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12" indent="-34281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9" indent="-28568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9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6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5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3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9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6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3"/>
            <a:ext cx="2133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EF7E2FA-4D51-4513-86DC-75FB162851CF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3"/>
            <a:ext cx="2895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3"/>
            <a:ext cx="2133600" cy="274637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FB46FC5-3B83-4F5F-8C46-F4F9325A447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762916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124" r:id="rId1"/>
    <p:sldLayoutId id="2147491125" r:id="rId2"/>
    <p:sldLayoutId id="2147491126" r:id="rId3"/>
    <p:sldLayoutId id="2147491127" r:id="rId4"/>
    <p:sldLayoutId id="2147491128" r:id="rId5"/>
    <p:sldLayoutId id="2147491129" r:id="rId6"/>
    <p:sldLayoutId id="2147491130" r:id="rId7"/>
    <p:sldLayoutId id="2147491131" r:id="rId8"/>
    <p:sldLayoutId id="2147491132" r:id="rId9"/>
    <p:sldLayoutId id="2147491133" r:id="rId10"/>
    <p:sldLayoutId id="2147491134" r:id="rId11"/>
  </p:sldLayoutIdLst>
  <p:transition advClick="0" advTm="1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8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7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2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34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12" indent="-34281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9" indent="-28568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9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6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5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3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9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6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3"/>
            <a:ext cx="2133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B0F789C9-2BEF-48FD-8C44-012154881E7A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3"/>
            <a:ext cx="2895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3"/>
            <a:ext cx="2133600" cy="274637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594BBED-FAEA-45AA-ACBC-7E296FCA740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854111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136" r:id="rId1"/>
    <p:sldLayoutId id="2147491137" r:id="rId2"/>
    <p:sldLayoutId id="2147491138" r:id="rId3"/>
    <p:sldLayoutId id="2147491139" r:id="rId4"/>
    <p:sldLayoutId id="2147491140" r:id="rId5"/>
    <p:sldLayoutId id="2147491141" r:id="rId6"/>
    <p:sldLayoutId id="2147491142" r:id="rId7"/>
    <p:sldLayoutId id="2147491143" r:id="rId8"/>
    <p:sldLayoutId id="2147491144" r:id="rId9"/>
    <p:sldLayoutId id="2147491145" r:id="rId10"/>
    <p:sldLayoutId id="2147491146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8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7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2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34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12" indent="-34281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9" indent="-28568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9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6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5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3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9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6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3"/>
            <a:ext cx="2133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5FE3F500-EF90-4DE2-852B-19E494CB4B15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3"/>
            <a:ext cx="2895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3"/>
            <a:ext cx="2133600" cy="274637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569EED2-154F-4391-A780-D3830A8FAA9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183506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148" r:id="rId1"/>
    <p:sldLayoutId id="2147491149" r:id="rId2"/>
    <p:sldLayoutId id="2147491150" r:id="rId3"/>
    <p:sldLayoutId id="2147491151" r:id="rId4"/>
    <p:sldLayoutId id="2147491152" r:id="rId5"/>
    <p:sldLayoutId id="2147491153" r:id="rId6"/>
    <p:sldLayoutId id="2147491154" r:id="rId7"/>
    <p:sldLayoutId id="2147491155" r:id="rId8"/>
    <p:sldLayoutId id="2147491156" r:id="rId9"/>
    <p:sldLayoutId id="2147491157" r:id="rId10"/>
    <p:sldLayoutId id="2147491158" r:id="rId11"/>
  </p:sldLayoutIdLst>
  <p:transition advClick="0" advTm="1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8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7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2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34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12" indent="-34281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9" indent="-28568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9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6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5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3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9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DE8">
            <a:alpha val="81961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6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3"/>
            <a:ext cx="2133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29B4EFB7-CD05-4DD1-B87C-E6ADAC637E1D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3"/>
            <a:ext cx="2895600" cy="274637"/>
          </a:xfrm>
          <a:prstGeom prst="rect">
            <a:avLst/>
          </a:prstGeom>
        </p:spPr>
        <p:txBody>
          <a:bodyPr vert="horz" lIns="91420" tIns="45710" rIns="91420" bIns="4571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3"/>
            <a:ext cx="2133600" cy="274637"/>
          </a:xfrm>
          <a:prstGeom prst="rect">
            <a:avLst/>
          </a:prstGeom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B1F38F4-FFFB-4EA5-A0C2-80E888C2BC7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02238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160" r:id="rId1"/>
    <p:sldLayoutId id="2147491161" r:id="rId2"/>
    <p:sldLayoutId id="2147491162" r:id="rId3"/>
    <p:sldLayoutId id="2147491163" r:id="rId4"/>
    <p:sldLayoutId id="2147491164" r:id="rId5"/>
    <p:sldLayoutId id="2147491165" r:id="rId6"/>
    <p:sldLayoutId id="2147491166" r:id="rId7"/>
    <p:sldLayoutId id="2147491167" r:id="rId8"/>
    <p:sldLayoutId id="2147491168" r:id="rId9"/>
    <p:sldLayoutId id="2147491169" r:id="rId10"/>
    <p:sldLayoutId id="2147491170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8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7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26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34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12" indent="-34281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69" indent="-28568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6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9" indent="-22854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6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5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30" indent="-228540" algn="l" defTabSz="91417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5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6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9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3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2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DDB">
            <a:alpha val="5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5" tIns="34289" rIns="68565" bIns="342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4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6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5" tIns="34289" rIns="68565" bIns="34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73"/>
            <a:ext cx="2133600" cy="274637"/>
          </a:xfrm>
          <a:prstGeom prst="rect">
            <a:avLst/>
          </a:prstGeom>
        </p:spPr>
        <p:txBody>
          <a:bodyPr vert="horz" lIns="68565" tIns="34289" rIns="68565" bIns="34289" rtlCol="0" anchor="ctr"/>
          <a:lstStyle>
            <a:lvl1pPr algn="l" defTabSz="685630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04E5161B-792F-4095-A864-8C4B20219DD7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73"/>
            <a:ext cx="2895600" cy="274637"/>
          </a:xfrm>
          <a:prstGeom prst="rect">
            <a:avLst/>
          </a:prstGeom>
        </p:spPr>
        <p:txBody>
          <a:bodyPr vert="horz" lIns="68565" tIns="34289" rIns="68565" bIns="34289" rtlCol="0" anchor="ctr"/>
          <a:lstStyle>
            <a:lvl1pPr algn="ctr" defTabSz="685630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73"/>
            <a:ext cx="2133600" cy="274637"/>
          </a:xfrm>
          <a:prstGeom prst="rect">
            <a:avLst/>
          </a:prstGeom>
        </p:spPr>
        <p:txBody>
          <a:bodyPr vert="horz" lIns="68565" tIns="34289" rIns="68565" bIns="34289" rtlCol="0" anchor="ctr"/>
          <a:lstStyle>
            <a:lvl1pPr algn="r" defTabSz="685630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6F24FCB4-8E1B-4DA2-999D-E2091EE913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6579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172" r:id="rId1"/>
    <p:sldLayoutId id="2147491173" r:id="rId2"/>
    <p:sldLayoutId id="2147491174" r:id="rId3"/>
    <p:sldLayoutId id="2147491175" r:id="rId4"/>
    <p:sldLayoutId id="2147491176" r:id="rId5"/>
    <p:sldLayoutId id="2147491177" r:id="rId6"/>
    <p:sldLayoutId id="2147491178" r:id="rId7"/>
    <p:sldLayoutId id="2147491179" r:id="rId8"/>
    <p:sldLayoutId id="2147491180" r:id="rId9"/>
    <p:sldLayoutId id="2147491181" r:id="rId10"/>
    <p:sldLayoutId id="2147491182" r:id="rId11"/>
  </p:sldLayoutIdLst>
  <p:transition spd="slow" advClick="0" advTm="2000">
    <p:circle/>
  </p:transition>
  <p:hf hdr="0" ftr="0" dt="0"/>
  <p:txStyles>
    <p:titleStyle>
      <a:lvl1pPr algn="ctr" defTabSz="685630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63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defTabSz="68563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defTabSz="68563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defTabSz="685630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457082" algn="ctr" defTabSz="68563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914175" algn="ctr" defTabSz="68563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371260" algn="ctr" defTabSz="68563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828349" algn="ctr" defTabSz="685630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14" indent="-257114" algn="l" defTabSz="68563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073" indent="-214263" algn="l" defTabSz="68563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039" indent="-171410" algn="l" defTabSz="68563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99850" indent="-171410" algn="l" defTabSz="68563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662" indent="-171410" algn="l" defTabSz="68563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480" indent="-171410" algn="l" defTabSz="68563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295" indent="-171410" algn="l" defTabSz="68563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110" indent="-171410" algn="l" defTabSz="68563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929" indent="-171410" algn="l" defTabSz="68563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12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30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445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260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079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889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700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512" algn="l" defTabSz="68563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EB2DA6C-C4D7-418E-B2AB-FFB52A9D691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63" r:id="rId1"/>
    <p:sldLayoutId id="2147490964" r:id="rId2"/>
    <p:sldLayoutId id="2147490965" r:id="rId3"/>
    <p:sldLayoutId id="2147490966" r:id="rId4"/>
    <p:sldLayoutId id="2147490967" r:id="rId5"/>
    <p:sldLayoutId id="2147490968" r:id="rId6"/>
    <p:sldLayoutId id="2147490969" r:id="rId7"/>
    <p:sldLayoutId id="2147490970" r:id="rId8"/>
    <p:sldLayoutId id="2147490971" r:id="rId9"/>
    <p:sldLayoutId id="2147490972" r:id="rId10"/>
    <p:sldLayoutId id="2147490973" r:id="rId11"/>
    <p:sldLayoutId id="2147490996" r:id="rId12"/>
  </p:sldLayoutIdLst>
  <p:transition spd="slow" advClick="0" advTm="2000">
    <p:circl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A2F2B209-3718-4568-A144-D15126F441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97" r:id="rId1"/>
    <p:sldLayoutId id="2147490998" r:id="rId2"/>
    <p:sldLayoutId id="2147490999" r:id="rId3"/>
    <p:sldLayoutId id="2147491000" r:id="rId4"/>
    <p:sldLayoutId id="2147491001" r:id="rId5"/>
    <p:sldLayoutId id="2147491002" r:id="rId6"/>
    <p:sldLayoutId id="2147491003" r:id="rId7"/>
    <p:sldLayoutId id="2147491004" r:id="rId8"/>
    <p:sldLayoutId id="2147491005" r:id="rId9"/>
    <p:sldLayoutId id="2147491006" r:id="rId10"/>
    <p:sldLayoutId id="2147491007" r:id="rId11"/>
  </p:sldLayoutIdLst>
  <p:transition spd="slow" advClick="0" advTm="2000">
    <p:circl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744338B1-9547-4FCD-9401-41EEDB2ED5BE}" type="datetime1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D32147A1-C6EC-4FE6-8D94-CE6D1E9CA7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019" r:id="rId1"/>
    <p:sldLayoutId id="2147491020" r:id="rId2"/>
    <p:sldLayoutId id="2147491021" r:id="rId3"/>
    <p:sldLayoutId id="2147491022" r:id="rId4"/>
    <p:sldLayoutId id="2147491023" r:id="rId5"/>
    <p:sldLayoutId id="2147491024" r:id="rId6"/>
    <p:sldLayoutId id="2147491025" r:id="rId7"/>
    <p:sldLayoutId id="2147491026" r:id="rId8"/>
    <p:sldLayoutId id="2147491027" r:id="rId9"/>
    <p:sldLayoutId id="2147491028" r:id="rId10"/>
    <p:sldLayoutId id="2147491029" r:id="rId11"/>
  </p:sldLayoutIdLst>
  <p:transition spd="slow" advClick="0" advTm="2000">
    <p:circl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6C2517BE-9721-406F-AD06-3F0353999D24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21E5C0B-A660-42FF-8814-99571F4D7DDF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74" r:id="rId1"/>
    <p:sldLayoutId id="2147490975" r:id="rId2"/>
    <p:sldLayoutId id="2147490976" r:id="rId3"/>
    <p:sldLayoutId id="2147490977" r:id="rId4"/>
    <p:sldLayoutId id="2147490978" r:id="rId5"/>
    <p:sldLayoutId id="2147490979" r:id="rId6"/>
    <p:sldLayoutId id="2147490980" r:id="rId7"/>
    <p:sldLayoutId id="2147490981" r:id="rId8"/>
    <p:sldLayoutId id="2147490982" r:id="rId9"/>
    <p:sldLayoutId id="2147490983" r:id="rId10"/>
    <p:sldLayoutId id="2147490984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3C92F1E4-DF18-442B-9556-0AD9630CBB8A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450822FA-6FA8-41F2-B8B1-064E45C0150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030" r:id="rId1"/>
    <p:sldLayoutId id="2147491031" r:id="rId2"/>
    <p:sldLayoutId id="2147491032" r:id="rId3"/>
    <p:sldLayoutId id="2147491033" r:id="rId4"/>
    <p:sldLayoutId id="2147491034" r:id="rId5"/>
    <p:sldLayoutId id="2147491035" r:id="rId6"/>
    <p:sldLayoutId id="2147491036" r:id="rId7"/>
    <p:sldLayoutId id="2147491037" r:id="rId8"/>
    <p:sldLayoutId id="2147491038" r:id="rId9"/>
    <p:sldLayoutId id="2147491039" r:id="rId10"/>
    <p:sldLayoutId id="2147491040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EF7E2FA-4D51-4513-86DC-75FB162851CF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FB46FC5-3B83-4F5F-8C46-F4F9325A447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0985" r:id="rId1"/>
    <p:sldLayoutId id="2147490986" r:id="rId2"/>
    <p:sldLayoutId id="2147490987" r:id="rId3"/>
    <p:sldLayoutId id="2147490988" r:id="rId4"/>
    <p:sldLayoutId id="2147490989" r:id="rId5"/>
    <p:sldLayoutId id="2147490990" r:id="rId6"/>
    <p:sldLayoutId id="2147490991" r:id="rId7"/>
    <p:sldLayoutId id="2147490992" r:id="rId8"/>
    <p:sldLayoutId id="2147490993" r:id="rId9"/>
    <p:sldLayoutId id="2147490994" r:id="rId10"/>
    <p:sldLayoutId id="2147490995" r:id="rId11"/>
  </p:sldLayoutIdLst>
  <p:transition advClick="0" advTm="1000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921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C4D67D39-7A05-4366-9BAE-0C8F6843E477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EE89F128-9A06-4E86-89A2-FA7A8D1432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1041" r:id="rId1"/>
    <p:sldLayoutId id="2147491042" r:id="rId2"/>
    <p:sldLayoutId id="2147491043" r:id="rId3"/>
    <p:sldLayoutId id="2147491044" r:id="rId4"/>
    <p:sldLayoutId id="2147491045" r:id="rId5"/>
    <p:sldLayoutId id="2147491046" r:id="rId6"/>
    <p:sldLayoutId id="2147491047" r:id="rId7"/>
    <p:sldLayoutId id="2147491048" r:id="rId8"/>
    <p:sldLayoutId id="2147491049" r:id="rId9"/>
    <p:sldLayoutId id="2147491050" r:id="rId10"/>
    <p:sldLayoutId id="2147491051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B0F789C9-2BEF-48FD-8C44-012154881E7A}" type="datetimeFigureOut">
              <a:rPr lang="ru-RU"/>
              <a:pPr>
                <a:defRPr/>
              </a:pPr>
              <a:t>14.12.2023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594BBED-FAEA-45AA-ACBC-7E296FCA7402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420763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1064" r:id="rId1"/>
    <p:sldLayoutId id="2147491065" r:id="rId2"/>
    <p:sldLayoutId id="2147491066" r:id="rId3"/>
    <p:sldLayoutId id="2147491067" r:id="rId4"/>
    <p:sldLayoutId id="2147491068" r:id="rId5"/>
    <p:sldLayoutId id="2147491069" r:id="rId6"/>
    <p:sldLayoutId id="2147491070" r:id="rId7"/>
    <p:sldLayoutId id="2147491071" r:id="rId8"/>
    <p:sldLayoutId id="2147491072" r:id="rId9"/>
    <p:sldLayoutId id="2147491073" r:id="rId10"/>
    <p:sldLayoutId id="2147491074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9.xml"/><Relationship Id="rId4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9.xml"/><Relationship Id="rId4" Type="http://schemas.openxmlformats.org/officeDocument/2006/relationships/chart" Target="../charts/char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9.xml"/><Relationship Id="rId4" Type="http://schemas.openxmlformats.org/officeDocument/2006/relationships/chart" Target="../charts/char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8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9.xml"/><Relationship Id="rId4" Type="http://schemas.openxmlformats.org/officeDocument/2006/relationships/chart" Target="../charts/char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9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9.xml"/><Relationship Id="rId4" Type="http://schemas.openxmlformats.org/officeDocument/2006/relationships/chart" Target="../charts/char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9.xml"/><Relationship Id="rId4" Type="http://schemas.openxmlformats.org/officeDocument/2006/relationships/chart" Target="../charts/char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13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40.xml"/><Relationship Id="rId4" Type="http://schemas.openxmlformats.org/officeDocument/2006/relationships/chart" Target="../charts/chart3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6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6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1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7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72.xml"/><Relationship Id="rId4" Type="http://schemas.openxmlformats.org/officeDocument/2006/relationships/image" Target="../media/image3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72.xml"/><Relationship Id="rId4" Type="http://schemas.openxmlformats.org/officeDocument/2006/relationships/image" Target="../media/image3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7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2.xml"/><Relationship Id="rId4" Type="http://schemas.openxmlformats.org/officeDocument/2006/relationships/image" Target="../media/image4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2.xml"/><Relationship Id="rId4" Type="http://schemas.openxmlformats.org/officeDocument/2006/relationships/image" Target="../media/image4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5.xml"/><Relationship Id="rId4" Type="http://schemas.openxmlformats.org/officeDocument/2006/relationships/image" Target="../media/image4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0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7" Type="http://schemas.openxmlformats.org/officeDocument/2006/relationships/chart" Target="../charts/chart3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4.xml"/><Relationship Id="rId6" Type="http://schemas.openxmlformats.org/officeDocument/2006/relationships/chart" Target="../charts/chart34.xml"/><Relationship Id="rId5" Type="http://schemas.openxmlformats.org/officeDocument/2006/relationships/chart" Target="../charts/chart33.xml"/><Relationship Id="rId4" Type="http://schemas.openxmlformats.org/officeDocument/2006/relationships/chart" Target="../charts/chart3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6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2" Type="http://schemas.openxmlformats.org/officeDocument/2006/relationships/diagramData" Target="../diagrams/data3.xml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3.xml"/><Relationship Id="rId11" Type="http://schemas.openxmlformats.org/officeDocument/2006/relationships/image" Target="../media/image11.png"/><Relationship Id="rId5" Type="http://schemas.openxmlformats.org/officeDocument/2006/relationships/diagramColors" Target="../diagrams/colors3.xml"/><Relationship Id="rId15" Type="http://schemas.openxmlformats.org/officeDocument/2006/relationships/image" Target="../media/image15.jpeg"/><Relationship Id="rId10" Type="http://schemas.openxmlformats.org/officeDocument/2006/relationships/image" Target="../media/image10.pn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Заголовок 1"/>
          <p:cNvSpPr txBox="1">
            <a:spLocks/>
          </p:cNvSpPr>
          <p:nvPr/>
        </p:nvSpPr>
        <p:spPr bwMode="auto">
          <a:xfrm>
            <a:off x="1096621" y="180976"/>
            <a:ext cx="6624637" cy="657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u="sng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«БЮДЖЕТ ДЛЯ ГРАЖДАН» города Рязани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u="sng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на </a:t>
            </a:r>
            <a:r>
              <a:rPr lang="ru-RU" altLang="ru-RU" sz="2000" b="1" u="sng" dirty="0" smtClean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202</a:t>
            </a:r>
            <a:r>
              <a:rPr lang="en-US" altLang="ru-RU" sz="2000" b="1" u="sng" dirty="0" smtClean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4</a:t>
            </a:r>
            <a:r>
              <a:rPr lang="ru-RU" altLang="ru-RU" sz="2000" b="1" u="sng" dirty="0" smtClean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altLang="ru-RU" sz="2000" b="1" u="sng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год и на плановый период </a:t>
            </a:r>
            <a:r>
              <a:rPr lang="ru-RU" altLang="ru-RU" sz="2000" b="1" u="sng" dirty="0" smtClean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202</a:t>
            </a:r>
            <a:r>
              <a:rPr lang="en-US" altLang="ru-RU" sz="2000" b="1" u="sng" dirty="0" smtClean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5</a:t>
            </a:r>
            <a:r>
              <a:rPr lang="ru-RU" altLang="ru-RU" sz="2000" b="1" u="sng" dirty="0" smtClean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-202</a:t>
            </a:r>
            <a:r>
              <a:rPr lang="en-US" altLang="ru-RU" sz="2000" b="1" u="sng" dirty="0" smtClean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6</a:t>
            </a:r>
            <a:r>
              <a:rPr lang="ru-RU" altLang="ru-RU" sz="2000" b="1" u="sng" dirty="0" smtClean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 </a:t>
            </a:r>
            <a:r>
              <a:rPr lang="ru-RU" altLang="ru-RU" sz="2000" b="1" u="sng" dirty="0">
                <a:solidFill>
                  <a:srgbClr val="C00000"/>
                </a:solidFill>
                <a:latin typeface="Arial Narrow" pitchFamily="34" charset="0"/>
                <a:cs typeface="Times New Roman" pitchFamily="18" charset="0"/>
              </a:rPr>
              <a:t>годов </a:t>
            </a:r>
            <a:endParaRPr lang="ru-RU" altLang="ru-RU" sz="2000" b="1" u="sng" dirty="0">
              <a:solidFill>
                <a:srgbClr val="C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pic>
        <p:nvPicPr>
          <p:cNvPr id="9218" name="Picture 2" descr="http://www.rusknife.com/uploads/monthly_07_2011/post-59-0-50028100-131002536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163" y="196850"/>
            <a:ext cx="696912" cy="663575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3">
                <a:lumMod val="50000"/>
              </a:schemeClr>
            </a:solidFill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453" y="1101884"/>
            <a:ext cx="6149756" cy="3672000"/>
          </a:xfrm>
          <a:prstGeom prst="rect">
            <a:avLst/>
          </a:prstGeom>
          <a:noFill/>
          <a:ln w="104775" cmpd="tri">
            <a:solidFill>
              <a:srgbClr val="558ED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627861"/>
      </p:ext>
    </p:extLst>
  </p:cSld>
  <p:clrMapOvr>
    <a:masterClrMapping/>
  </p:clrMapOvr>
  <p:transition spd="slow" advClick="0" advTm="2000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Заголовок 1"/>
          <p:cNvSpPr>
            <a:spLocks noGrp="1"/>
          </p:cNvSpPr>
          <p:nvPr>
            <p:ph type="title"/>
          </p:nvPr>
        </p:nvSpPr>
        <p:spPr>
          <a:xfrm>
            <a:off x="107952" y="3176"/>
            <a:ext cx="8928100" cy="515938"/>
          </a:xfrm>
        </p:spPr>
        <p:txBody>
          <a:bodyPr/>
          <a:lstStyle/>
          <a:p>
            <a:pPr eaLnBrk="1" hangingPunct="1"/>
            <a:r>
              <a:rPr lang="ru-RU" altLang="ru-RU" sz="2200" b="1" dirty="0">
                <a:solidFill>
                  <a:schemeClr val="tx2"/>
                </a:solidFill>
                <a:latin typeface="Arial Narrow" pitchFamily="34" charset="0"/>
                <a:cs typeface="Times New Roman" pitchFamily="18" charset="0"/>
              </a:rPr>
              <a:t>ДИНАМИКА ПОСТУПЛЕНИЙ НАЛОГОВЫХ И НЕНАЛОГОВЫХ ДОХОДОВ </a:t>
            </a:r>
          </a:p>
        </p:txBody>
      </p:sp>
      <p:graphicFrame>
        <p:nvGraphicFramePr>
          <p:cNvPr id="2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5485291"/>
              </p:ext>
            </p:extLst>
          </p:nvPr>
        </p:nvGraphicFramePr>
        <p:xfrm>
          <a:off x="611560" y="769283"/>
          <a:ext cx="8064500" cy="388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410460" y="573089"/>
            <a:ext cx="1439863" cy="161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млн.</a:t>
            </a:r>
            <a:r>
              <a:rPr lang="ru-RU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рублей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629660" y="4894263"/>
            <a:ext cx="473075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9</a:t>
            </a:r>
          </a:p>
          <a:p>
            <a:pPr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73526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5"/>
          <p:cNvGraphicFramePr>
            <a:graphicFrameLocks noGrp="1"/>
          </p:cNvGraphicFramePr>
          <p:nvPr>
            <p:ph sz="half" idx="1"/>
          </p:nvPr>
        </p:nvGraphicFramePr>
        <p:xfrm>
          <a:off x="801688" y="1222377"/>
          <a:ext cx="2444750" cy="186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Объект 5"/>
          <p:cNvGraphicFramePr>
            <a:graphicFrameLocks/>
          </p:cNvGraphicFramePr>
          <p:nvPr/>
        </p:nvGraphicFramePr>
        <p:xfrm>
          <a:off x="3413125" y="896938"/>
          <a:ext cx="2444750" cy="1350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3689591"/>
              </p:ext>
            </p:extLst>
          </p:nvPr>
        </p:nvGraphicFramePr>
        <p:xfrm>
          <a:off x="684216" y="555627"/>
          <a:ext cx="7704137" cy="4454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Заголовок 1"/>
          <p:cNvSpPr txBox="1">
            <a:spLocks/>
          </p:cNvSpPr>
          <p:nvPr/>
        </p:nvSpPr>
        <p:spPr>
          <a:xfrm>
            <a:off x="487364" y="195486"/>
            <a:ext cx="8116887" cy="287338"/>
          </a:xfrm>
          <a:prstGeom prst="rect">
            <a:avLst/>
          </a:prstGeom>
          <a:noFill/>
        </p:spPr>
        <p:txBody>
          <a:bodyPr lIns="91420" tIns="45710" rIns="91420" bIns="4571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2700" b="1" dirty="0">
              <a:solidFill>
                <a:srgbClr val="1F49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8000" b="1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СТРУКТУРА НАЛОГОВЫХ ДОХОДОВ БЮДЖЕТА ГОРОДА НА 2024 ГОД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80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539751" y="4100514"/>
            <a:ext cx="3521075" cy="804862"/>
          </a:xfrm>
          <a:prstGeom prst="rect">
            <a:avLst/>
          </a:prstGeom>
        </p:spPr>
        <p:txBody>
          <a:bodyPr lIns="91420" tIns="45710" rIns="91420" bIns="4571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lnSpc>
                <a:spcPct val="170000"/>
              </a:lnSpc>
              <a:spcAft>
                <a:spcPts val="0"/>
              </a:spcAft>
              <a:defRPr/>
            </a:pP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prstClr val="black"/>
                </a:solidFill>
              </a:rPr>
              <a:t/>
            </a:r>
            <a:br>
              <a:rPr lang="ru-RU" sz="4800" dirty="0">
                <a:solidFill>
                  <a:prstClr val="black"/>
                </a:solidFill>
              </a:rPr>
            </a:b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8604260" y="4894263"/>
            <a:ext cx="498475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10</a:t>
            </a:r>
            <a:endParaRPr lang="ru-RU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6062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2"/>
          <p:cNvSpPr/>
          <p:nvPr/>
        </p:nvSpPr>
        <p:spPr>
          <a:xfrm rot="10800000">
            <a:off x="798513" y="3817938"/>
            <a:ext cx="3125787" cy="1076325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629650" y="4894263"/>
            <a:ext cx="473075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11</a:t>
            </a:r>
            <a:endParaRPr lang="ru-RU" sz="1400" b="1" dirty="0">
              <a:solidFill>
                <a:prstClr val="black"/>
              </a:solidFill>
            </a:endParaRPr>
          </a:p>
        </p:txBody>
      </p:sp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9481964"/>
              </p:ext>
            </p:extLst>
          </p:nvPr>
        </p:nvGraphicFramePr>
        <p:xfrm>
          <a:off x="504825" y="328613"/>
          <a:ext cx="3816350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" name="Выгнутая вверх стрелка 41"/>
          <p:cNvSpPr>
            <a:spLocks/>
          </p:cNvSpPr>
          <p:nvPr/>
        </p:nvSpPr>
        <p:spPr>
          <a:xfrm rot="19980000">
            <a:off x="1411542" y="1160887"/>
            <a:ext cx="828000" cy="523089"/>
          </a:xfrm>
          <a:prstGeom prst="curvedDownArrow">
            <a:avLst>
              <a:gd name="adj1" fmla="val 14343"/>
              <a:gd name="adj2" fmla="val 46387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376363" y="727076"/>
            <a:ext cx="684212" cy="290512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132,0%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198688" y="633414"/>
            <a:ext cx="682625" cy="266700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107,4%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39750" y="900113"/>
            <a:ext cx="6604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91145" name="Заголовок 1"/>
          <p:cNvSpPr txBox="1">
            <a:spLocks noChangeAspect="1"/>
          </p:cNvSpPr>
          <p:nvPr/>
        </p:nvSpPr>
        <p:spPr bwMode="auto">
          <a:xfrm>
            <a:off x="1031875" y="4138613"/>
            <a:ext cx="2665413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0000"/>
                </a:solidFill>
                <a:latin typeface="Arial Narrow" pitchFamily="34" charset="0"/>
              </a:rPr>
              <a:t>НАЛОГ НА ДОХОДЫ ФИЗИЧЕСКИХ ЛИЦ</a:t>
            </a:r>
          </a:p>
        </p:txBody>
      </p:sp>
      <p:sp>
        <p:nvSpPr>
          <p:cNvPr id="20" name="Выгнутая вверх стрелка 19"/>
          <p:cNvSpPr/>
          <p:nvPr/>
        </p:nvSpPr>
        <p:spPr>
          <a:xfrm rot="20821040">
            <a:off x="2191076" y="991655"/>
            <a:ext cx="783932" cy="435153"/>
          </a:xfrm>
          <a:prstGeom prst="curvedDownArrow">
            <a:avLst>
              <a:gd name="adj1" fmla="val 15235"/>
              <a:gd name="adj2" fmla="val 50704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 rot="21120000">
            <a:off x="2932058" y="866894"/>
            <a:ext cx="757688" cy="458474"/>
          </a:xfrm>
          <a:prstGeom prst="curvedDownArrow">
            <a:avLst>
              <a:gd name="adj1" fmla="val 16274"/>
              <a:gd name="adj2" fmla="val 50704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049588" y="525463"/>
            <a:ext cx="684212" cy="222605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107,7%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Выноска со стрелкой вниз 30"/>
          <p:cNvSpPr/>
          <p:nvPr/>
        </p:nvSpPr>
        <p:spPr>
          <a:xfrm rot="10800000">
            <a:off x="5091113" y="3817938"/>
            <a:ext cx="3168650" cy="1006475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1150" name="Заголовок 1"/>
          <p:cNvSpPr txBox="1">
            <a:spLocks noChangeAspect="1"/>
          </p:cNvSpPr>
          <p:nvPr/>
        </p:nvSpPr>
        <p:spPr bwMode="auto">
          <a:xfrm>
            <a:off x="4941888" y="4160838"/>
            <a:ext cx="3467100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2000" b="1" dirty="0">
                <a:solidFill>
                  <a:srgbClr val="000000"/>
                </a:solidFill>
                <a:latin typeface="Arial Narrow" pitchFamily="34" charset="0"/>
              </a:rPr>
              <a:t>ЗЕМЕЛЬНЫЙ НАЛОГ</a:t>
            </a: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0275911"/>
              </p:ext>
            </p:extLst>
          </p:nvPr>
        </p:nvGraphicFramePr>
        <p:xfrm>
          <a:off x="4691063" y="350838"/>
          <a:ext cx="3816350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" name="Выгнутая вверх стрелка 28"/>
          <p:cNvSpPr/>
          <p:nvPr/>
        </p:nvSpPr>
        <p:spPr>
          <a:xfrm rot="780000">
            <a:off x="6381963" y="1680215"/>
            <a:ext cx="792000" cy="435252"/>
          </a:xfrm>
          <a:prstGeom prst="curvedDownArrow">
            <a:avLst>
              <a:gd name="adj1" fmla="val 16274"/>
              <a:gd name="adj2" fmla="val 50704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0" name="Выгнутая вверх стрелка 29"/>
          <p:cNvSpPr/>
          <p:nvPr/>
        </p:nvSpPr>
        <p:spPr>
          <a:xfrm rot="2040000">
            <a:off x="5670191" y="1279739"/>
            <a:ext cx="960811" cy="471452"/>
          </a:xfrm>
          <a:prstGeom prst="curvedDownArrow">
            <a:avLst>
              <a:gd name="adj1" fmla="val 16274"/>
              <a:gd name="adj2" fmla="val 50704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4" name="Выгнутая вверх стрелка 33"/>
          <p:cNvSpPr/>
          <p:nvPr/>
        </p:nvSpPr>
        <p:spPr>
          <a:xfrm rot="540000">
            <a:off x="7130428" y="1783192"/>
            <a:ext cx="786490" cy="458123"/>
          </a:xfrm>
          <a:prstGeom prst="curvedDownArrow">
            <a:avLst>
              <a:gd name="adj1" fmla="val 16274"/>
              <a:gd name="adj2" fmla="val 50704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607354" y="824304"/>
            <a:ext cx="773956" cy="285819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88,3%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522666" y="816400"/>
            <a:ext cx="651055" cy="336549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96,8%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198253" y="846526"/>
            <a:ext cx="721387" cy="276295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96,8%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760913" y="890588"/>
            <a:ext cx="6604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8007715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2"/>
          <p:cNvSpPr/>
          <p:nvPr/>
        </p:nvSpPr>
        <p:spPr>
          <a:xfrm rot="10800000">
            <a:off x="1153317" y="3442420"/>
            <a:ext cx="2555876" cy="1317724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>
            <a:off x="5713413" y="358775"/>
            <a:ext cx="2160587" cy="1116013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629650" y="4894263"/>
            <a:ext cx="473075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12</a:t>
            </a:r>
            <a:endParaRPr lang="ru-RU" sz="1400" b="1" dirty="0">
              <a:solidFill>
                <a:prstClr val="black"/>
              </a:solidFill>
            </a:endParaRP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6674008"/>
              </p:ext>
            </p:extLst>
          </p:nvPr>
        </p:nvGraphicFramePr>
        <p:xfrm>
          <a:off x="800892" y="458837"/>
          <a:ext cx="3725294" cy="284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2445113" y="620539"/>
            <a:ext cx="682625" cy="20194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102,7%</a:t>
            </a:r>
            <a:endParaRPr lang="ru-RU" sz="1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203848" y="600533"/>
            <a:ext cx="684212" cy="20194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102,6%</a:t>
            </a:r>
            <a:endParaRPr lang="ru-RU" sz="1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7720845"/>
              </p:ext>
            </p:extLst>
          </p:nvPr>
        </p:nvGraphicFramePr>
        <p:xfrm>
          <a:off x="5067300" y="1887538"/>
          <a:ext cx="3395663" cy="2593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5737225" y="1995686"/>
            <a:ext cx="684213" cy="285339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101,6%</a:t>
            </a:r>
            <a:endParaRPr lang="ru-RU" sz="1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137400" y="1995686"/>
            <a:ext cx="684213" cy="285339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106,5%</a:t>
            </a:r>
            <a:endParaRPr lang="ru-RU" sz="1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Заголовок 1"/>
          <p:cNvSpPr txBox="1">
            <a:spLocks noChangeAspect="1"/>
          </p:cNvSpPr>
          <p:nvPr/>
        </p:nvSpPr>
        <p:spPr>
          <a:xfrm>
            <a:off x="5713413" y="358775"/>
            <a:ext cx="2160587" cy="709613"/>
          </a:xfrm>
          <a:prstGeom prst="rect">
            <a:avLst/>
          </a:prstGeom>
          <a:noFill/>
          <a:ln w="28575">
            <a:noFill/>
          </a:ln>
        </p:spPr>
        <p:txBody>
          <a:bodyPr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7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ДОХОДЫ ОТ ГОСПОШЛИНЫ</a:t>
            </a:r>
            <a:r>
              <a:rPr lang="ru-RU" sz="8000" b="1" u="sng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/>
            </a:r>
            <a:br>
              <a:rPr lang="ru-RU" sz="8000" b="1" u="sng" dirty="0" smtClean="0">
                <a:solidFill>
                  <a:prstClr val="black"/>
                </a:solidFill>
                <a:latin typeface="Arial Narrow" panose="020B0606020202030204" pitchFamily="34" charset="0"/>
              </a:rPr>
            </a:br>
            <a:endParaRPr lang="ru-RU" sz="8000" b="1" u="sng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92172" name="Заголовок 1"/>
          <p:cNvSpPr txBox="1">
            <a:spLocks noChangeAspect="1"/>
          </p:cNvSpPr>
          <p:nvPr/>
        </p:nvSpPr>
        <p:spPr bwMode="auto">
          <a:xfrm>
            <a:off x="1193799" y="3752032"/>
            <a:ext cx="2592387" cy="100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00"/>
                </a:solidFill>
                <a:latin typeface="Arial Narrow" pitchFamily="34" charset="0"/>
              </a:rPr>
              <a:t>НАЛОГ НА ИМУЩЕСТВО ФИЗИЧЕСКИХ ЛИЦ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827088" y="673100"/>
            <a:ext cx="661987" cy="2587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086350" y="2211388"/>
            <a:ext cx="6604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28" name="Выгнутая вверх стрелка 27"/>
          <p:cNvSpPr/>
          <p:nvPr/>
        </p:nvSpPr>
        <p:spPr>
          <a:xfrm rot="21420000">
            <a:off x="2442511" y="905093"/>
            <a:ext cx="720000" cy="449037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9" name="Выгнутая вверх стрелка 28"/>
          <p:cNvSpPr/>
          <p:nvPr/>
        </p:nvSpPr>
        <p:spPr>
          <a:xfrm rot="21000000">
            <a:off x="1629449" y="1006081"/>
            <a:ext cx="792000" cy="437672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615634" y="600534"/>
            <a:ext cx="724117" cy="225296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111,0%</a:t>
            </a:r>
            <a:endParaRPr lang="ru-RU" sz="1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8" name="Выгнутая вверх стрелка 37"/>
          <p:cNvSpPr/>
          <p:nvPr/>
        </p:nvSpPr>
        <p:spPr>
          <a:xfrm rot="21120000">
            <a:off x="7119892" y="2242174"/>
            <a:ext cx="648000" cy="387604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473946" y="2020086"/>
            <a:ext cx="684212" cy="23653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106,9%</a:t>
            </a:r>
            <a:endParaRPr lang="ru-RU" sz="1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Выгнутая вверх стрелка 35"/>
          <p:cNvSpPr/>
          <p:nvPr/>
        </p:nvSpPr>
        <p:spPr>
          <a:xfrm rot="21420000">
            <a:off x="5826662" y="2396564"/>
            <a:ext cx="684000" cy="329777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4" name="Выгнутая вверх стрелка 33"/>
          <p:cNvSpPr/>
          <p:nvPr/>
        </p:nvSpPr>
        <p:spPr>
          <a:xfrm rot="21360000">
            <a:off x="3111064" y="913073"/>
            <a:ext cx="756000" cy="419098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7" name="Выгнутая вверх стрелка 36"/>
          <p:cNvSpPr/>
          <p:nvPr/>
        </p:nvSpPr>
        <p:spPr>
          <a:xfrm rot="21240000">
            <a:off x="6499989" y="2360586"/>
            <a:ext cx="652463" cy="342597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67965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2"/>
          <p:cNvSpPr/>
          <p:nvPr/>
        </p:nvSpPr>
        <p:spPr>
          <a:xfrm rot="10800000">
            <a:off x="798513" y="3817938"/>
            <a:ext cx="3125787" cy="1076325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6756385"/>
              </p:ext>
            </p:extLst>
          </p:nvPr>
        </p:nvGraphicFramePr>
        <p:xfrm>
          <a:off x="504825" y="328613"/>
          <a:ext cx="3816350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" name="Выгнутая вверх стрелка 41"/>
          <p:cNvSpPr>
            <a:spLocks/>
          </p:cNvSpPr>
          <p:nvPr/>
        </p:nvSpPr>
        <p:spPr>
          <a:xfrm rot="-900000">
            <a:off x="1605873" y="960611"/>
            <a:ext cx="1152000" cy="521184"/>
          </a:xfrm>
          <a:prstGeom prst="curvedDownArrow">
            <a:avLst>
              <a:gd name="adj1" fmla="val 14343"/>
              <a:gd name="adj2" fmla="val 46387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763688" y="522422"/>
            <a:ext cx="669725" cy="378702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104,5%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805693" y="384397"/>
            <a:ext cx="720080" cy="276051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105,6%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39750" y="862013"/>
            <a:ext cx="6604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93192" name="Заголовок 1"/>
          <p:cNvSpPr txBox="1">
            <a:spLocks noChangeAspect="1"/>
          </p:cNvSpPr>
          <p:nvPr/>
        </p:nvSpPr>
        <p:spPr bwMode="auto">
          <a:xfrm>
            <a:off x="1031875" y="4227513"/>
            <a:ext cx="2665413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000000"/>
                </a:solidFill>
                <a:latin typeface="Arial Narrow" pitchFamily="34" charset="0"/>
              </a:rPr>
              <a:t>НАЛОГИ НА СОВОКУПНЫЙ ДОХОД</a:t>
            </a:r>
          </a:p>
        </p:txBody>
      </p:sp>
      <p:sp>
        <p:nvSpPr>
          <p:cNvPr id="31" name="Выноска со стрелкой вниз 30"/>
          <p:cNvSpPr/>
          <p:nvPr/>
        </p:nvSpPr>
        <p:spPr>
          <a:xfrm rot="10800000">
            <a:off x="5091113" y="3817938"/>
            <a:ext cx="3168650" cy="1006475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3194" name="Заголовок 1"/>
          <p:cNvSpPr txBox="1">
            <a:spLocks noChangeAspect="1"/>
          </p:cNvSpPr>
          <p:nvPr/>
        </p:nvSpPr>
        <p:spPr bwMode="auto">
          <a:xfrm>
            <a:off x="4941888" y="4160838"/>
            <a:ext cx="3467100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1600" b="1" dirty="0">
                <a:solidFill>
                  <a:srgbClr val="000000"/>
                </a:solidFill>
                <a:latin typeface="Arial Narrow" pitchFamily="34" charset="0"/>
              </a:rPr>
              <a:t>АКЦИЗЫ</a:t>
            </a: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1990664"/>
              </p:ext>
            </p:extLst>
          </p:nvPr>
        </p:nvGraphicFramePr>
        <p:xfrm>
          <a:off x="4692650" y="327025"/>
          <a:ext cx="3814763" cy="3424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5806002" y="578044"/>
            <a:ext cx="869436" cy="242366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102,7%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009348" y="582435"/>
            <a:ext cx="684213" cy="242366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103,1%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760913" y="890588"/>
            <a:ext cx="6604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8629650" y="4778375"/>
            <a:ext cx="473075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13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1" name="Выгнутая вверх стрелка 20"/>
          <p:cNvSpPr>
            <a:spLocks/>
          </p:cNvSpPr>
          <p:nvPr/>
        </p:nvSpPr>
        <p:spPr>
          <a:xfrm rot="20820000">
            <a:off x="2669428" y="669833"/>
            <a:ext cx="1116000" cy="580877"/>
          </a:xfrm>
          <a:prstGeom prst="curvedDownArrow">
            <a:avLst>
              <a:gd name="adj1" fmla="val 13093"/>
              <a:gd name="adj2" fmla="val 46387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2" name="Выгнутая вверх стрелка 21"/>
          <p:cNvSpPr>
            <a:spLocks/>
          </p:cNvSpPr>
          <p:nvPr/>
        </p:nvSpPr>
        <p:spPr>
          <a:xfrm rot="21322750">
            <a:off x="5882808" y="998198"/>
            <a:ext cx="957176" cy="387342"/>
          </a:xfrm>
          <a:prstGeom prst="curvedDownArrow">
            <a:avLst>
              <a:gd name="adj1" fmla="val 14343"/>
              <a:gd name="adj2" fmla="val 46387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3" name="Выгнутая вверх стрелка 22"/>
          <p:cNvSpPr>
            <a:spLocks/>
          </p:cNvSpPr>
          <p:nvPr/>
        </p:nvSpPr>
        <p:spPr>
          <a:xfrm rot="21440731">
            <a:off x="6832475" y="909700"/>
            <a:ext cx="985838" cy="419290"/>
          </a:xfrm>
          <a:prstGeom prst="curvedDownArrow">
            <a:avLst>
              <a:gd name="adj1" fmla="val 14343"/>
              <a:gd name="adj2" fmla="val 46387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99153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5"/>
          <p:cNvGraphicFramePr>
            <a:graphicFrameLocks noGrp="1"/>
          </p:cNvGraphicFramePr>
          <p:nvPr>
            <p:ph sz="half" idx="1"/>
          </p:nvPr>
        </p:nvGraphicFramePr>
        <p:xfrm>
          <a:off x="801688" y="1222377"/>
          <a:ext cx="2444750" cy="186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Объект 5"/>
          <p:cNvGraphicFramePr>
            <a:graphicFrameLocks/>
          </p:cNvGraphicFramePr>
          <p:nvPr/>
        </p:nvGraphicFramePr>
        <p:xfrm>
          <a:off x="3413125" y="896938"/>
          <a:ext cx="2444750" cy="1350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4415005"/>
              </p:ext>
            </p:extLst>
          </p:nvPr>
        </p:nvGraphicFramePr>
        <p:xfrm>
          <a:off x="539558" y="430213"/>
          <a:ext cx="7642423" cy="446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6" name="Соединительная линия уступом 15"/>
          <p:cNvCxnSpPr/>
          <p:nvPr/>
        </p:nvCxnSpPr>
        <p:spPr>
          <a:xfrm rot="5400000">
            <a:off x="1302545" y="2923383"/>
            <a:ext cx="58737" cy="127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Заголовок 1"/>
          <p:cNvSpPr txBox="1">
            <a:spLocks/>
          </p:cNvSpPr>
          <p:nvPr/>
        </p:nvSpPr>
        <p:spPr>
          <a:xfrm>
            <a:off x="179512" y="123825"/>
            <a:ext cx="8424739" cy="287338"/>
          </a:xfrm>
          <a:prstGeom prst="rect">
            <a:avLst/>
          </a:prstGeom>
          <a:noFill/>
        </p:spPr>
        <p:txBody>
          <a:bodyPr lIns="91420" tIns="45710" rIns="91420" bIns="4571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8000" b="1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СТРУКТУРА НЕНАЛОГОВЫХ ДОХОДОВ БЮДЖЕТА ГОРОДА НА 2024 ГОД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80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8604260" y="4894263"/>
            <a:ext cx="498475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14</a:t>
            </a:r>
            <a:endParaRPr lang="ru-RU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08018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5487988" y="628650"/>
            <a:ext cx="2339975" cy="1365250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 rot="10800000">
            <a:off x="1116013" y="3222625"/>
            <a:ext cx="2463800" cy="1060450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629650" y="4894263"/>
            <a:ext cx="473075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15</a:t>
            </a:r>
            <a:endParaRPr lang="ru-RU" sz="1400" b="1" dirty="0">
              <a:solidFill>
                <a:prstClr val="black"/>
              </a:solidFill>
            </a:endParaRPr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4528916"/>
              </p:ext>
            </p:extLst>
          </p:nvPr>
        </p:nvGraphicFramePr>
        <p:xfrm>
          <a:off x="806450" y="347663"/>
          <a:ext cx="3427413" cy="2679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2281093" y="486878"/>
            <a:ext cx="642907" cy="319118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103,9%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926152" y="485322"/>
            <a:ext cx="637785" cy="320674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101,9%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224321"/>
              </p:ext>
            </p:extLst>
          </p:nvPr>
        </p:nvGraphicFramePr>
        <p:xfrm>
          <a:off x="4983163" y="2251075"/>
          <a:ext cx="3314700" cy="2592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5724128" y="2436813"/>
            <a:ext cx="648072" cy="21113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97,4%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164159" y="2511815"/>
            <a:ext cx="684213" cy="215900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95,8%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Заголовок 1"/>
          <p:cNvSpPr txBox="1">
            <a:spLocks noChangeAspect="1"/>
          </p:cNvSpPr>
          <p:nvPr/>
        </p:nvSpPr>
        <p:spPr>
          <a:xfrm>
            <a:off x="5508625" y="555625"/>
            <a:ext cx="2298700" cy="1016000"/>
          </a:xfrm>
          <a:prstGeom prst="rect">
            <a:avLst/>
          </a:prstGeom>
          <a:noFill/>
          <a:ln w="28575">
            <a:noFill/>
          </a:ln>
        </p:spPr>
        <p:txBody>
          <a:bodyPr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72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АРЕНДНАЯ ПЛАТА   ЗА МУНИЦИПАЛЬНОЕ ИМУЩЕСТВО</a:t>
            </a:r>
            <a:r>
              <a:rPr lang="ru-RU" sz="8000" b="1" u="sng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/>
            </a:r>
            <a:br>
              <a:rPr lang="ru-RU" sz="8000" b="1" u="sng" dirty="0" smtClean="0">
                <a:solidFill>
                  <a:prstClr val="black"/>
                </a:solidFill>
                <a:latin typeface="Arial Narrow" panose="020B0606020202030204" pitchFamily="34" charset="0"/>
              </a:rPr>
            </a:br>
            <a:endParaRPr lang="ru-RU" sz="8000" b="1" u="sng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Заголовок 1"/>
          <p:cNvSpPr txBox="1">
            <a:spLocks noChangeAspect="1"/>
          </p:cNvSpPr>
          <p:nvPr/>
        </p:nvSpPr>
        <p:spPr>
          <a:xfrm>
            <a:off x="1116013" y="3603625"/>
            <a:ext cx="2447925" cy="676275"/>
          </a:xfrm>
          <a:prstGeom prst="rect">
            <a:avLst/>
          </a:prstGeom>
          <a:noFill/>
          <a:ln w="28575">
            <a:noFill/>
          </a:ln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800" b="1" cap="all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Арендная плата за землю</a:t>
            </a:r>
            <a:endParaRPr lang="ru-RU" sz="1800" cap="all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801688" y="742950"/>
            <a:ext cx="768350" cy="209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037138" y="2701925"/>
            <a:ext cx="6477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29" name="Выгнутая вверх стрелка 28"/>
          <p:cNvSpPr/>
          <p:nvPr/>
        </p:nvSpPr>
        <p:spPr>
          <a:xfrm rot="180000">
            <a:off x="1595640" y="843332"/>
            <a:ext cx="705132" cy="332537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2" name="Выгнутая вверх стрелка 31"/>
          <p:cNvSpPr/>
          <p:nvPr/>
        </p:nvSpPr>
        <p:spPr>
          <a:xfrm rot="360000">
            <a:off x="7144544" y="2784932"/>
            <a:ext cx="676275" cy="412594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613268" y="515782"/>
            <a:ext cx="720304" cy="290214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99,5%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5" name="Выгнутая вверх стрелка 44"/>
          <p:cNvSpPr/>
          <p:nvPr/>
        </p:nvSpPr>
        <p:spPr>
          <a:xfrm rot="684898">
            <a:off x="6488113" y="2773363"/>
            <a:ext cx="692150" cy="360362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6" name="Выгнутая вверх стрелка 45"/>
          <p:cNvSpPr/>
          <p:nvPr/>
        </p:nvSpPr>
        <p:spPr>
          <a:xfrm rot="21600000">
            <a:off x="5736719" y="2727715"/>
            <a:ext cx="733668" cy="373077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459538" y="2470150"/>
            <a:ext cx="735012" cy="277813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92,3%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7" name="Выгнутая вверх стрелка 36"/>
          <p:cNvSpPr/>
          <p:nvPr/>
        </p:nvSpPr>
        <p:spPr>
          <a:xfrm>
            <a:off x="2259127" y="778497"/>
            <a:ext cx="686838" cy="402376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9" name="Выгнутая вверх стрелка 38"/>
          <p:cNvSpPr/>
          <p:nvPr/>
        </p:nvSpPr>
        <p:spPr>
          <a:xfrm rot="21385010">
            <a:off x="2846346" y="814245"/>
            <a:ext cx="809682" cy="330881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01628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3351213" y="534988"/>
            <a:ext cx="2411412" cy="1808162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 rot="10800000">
            <a:off x="6300788" y="2916238"/>
            <a:ext cx="2565400" cy="1671637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 rot="10800000">
            <a:off x="379413" y="3030538"/>
            <a:ext cx="2463800" cy="1270000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629650" y="4894263"/>
            <a:ext cx="473075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16</a:t>
            </a:r>
            <a:endParaRPr lang="ru-RU" sz="1400" b="1" dirty="0">
              <a:solidFill>
                <a:prstClr val="black"/>
              </a:solidFill>
            </a:endParaRP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5320298"/>
              </p:ext>
            </p:extLst>
          </p:nvPr>
        </p:nvGraphicFramePr>
        <p:xfrm>
          <a:off x="5875338" y="246063"/>
          <a:ext cx="3160712" cy="2592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Прямоугольник 33"/>
          <p:cNvSpPr/>
          <p:nvPr/>
        </p:nvSpPr>
        <p:spPr>
          <a:xfrm>
            <a:off x="7130626" y="571427"/>
            <a:ext cx="720080" cy="224718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100,0%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772100" y="1237541"/>
            <a:ext cx="659786" cy="220145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100,0%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2657919"/>
              </p:ext>
            </p:extLst>
          </p:nvPr>
        </p:nvGraphicFramePr>
        <p:xfrm>
          <a:off x="198438" y="236538"/>
          <a:ext cx="3055937" cy="2679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1459705" y="490221"/>
            <a:ext cx="682625" cy="215900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100,0%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097880" y="522288"/>
            <a:ext cx="684213" cy="174625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100,0%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7523559"/>
              </p:ext>
            </p:extLst>
          </p:nvPr>
        </p:nvGraphicFramePr>
        <p:xfrm>
          <a:off x="3043238" y="2457450"/>
          <a:ext cx="3027362" cy="2592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3655919" y="2601898"/>
            <a:ext cx="644507" cy="272479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110,3%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36756" y="2571750"/>
            <a:ext cx="688578" cy="288925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85,0%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Заголовок 1"/>
          <p:cNvSpPr txBox="1">
            <a:spLocks noChangeAspect="1"/>
          </p:cNvSpPr>
          <p:nvPr/>
        </p:nvSpPr>
        <p:spPr>
          <a:xfrm>
            <a:off x="3351213" y="555625"/>
            <a:ext cx="2447925" cy="1066800"/>
          </a:xfrm>
          <a:prstGeom prst="rect">
            <a:avLst/>
          </a:prstGeom>
          <a:noFill/>
          <a:ln w="28575">
            <a:noFill/>
          </a:ln>
        </p:spPr>
        <p:txBody>
          <a:bodyPr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60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ДОХОДЫ ОТ РАЗМЕЩЕНИЯ ВРЕМЕННЫХ СООРУЖЕНИЙ И РЕКЛАМНЫХ КОНСТРУКЦИЙ</a:t>
            </a:r>
            <a:endParaRPr lang="ru-RU" sz="6000" b="1" u="sng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96272" name="Заголовок 1"/>
          <p:cNvSpPr txBox="1">
            <a:spLocks noChangeAspect="1"/>
          </p:cNvSpPr>
          <p:nvPr/>
        </p:nvSpPr>
        <p:spPr bwMode="auto">
          <a:xfrm>
            <a:off x="6318250" y="3508375"/>
            <a:ext cx="25288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ПЕРЕЧИСЛЕНИЕ ЧАСТИ ПРИБЫЛИ МУНИЦИПАЛЬНЫХ УНИТАРНЫХ ПРЕДПРИЯТИЙ</a:t>
            </a:r>
            <a:endParaRPr lang="ru-RU" altLang="ru-RU" sz="1400" b="1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25" name="Заголовок 1"/>
          <p:cNvSpPr txBox="1">
            <a:spLocks noChangeAspect="1"/>
          </p:cNvSpPr>
          <p:nvPr/>
        </p:nvSpPr>
        <p:spPr>
          <a:xfrm>
            <a:off x="407988" y="3479800"/>
            <a:ext cx="2447925" cy="814388"/>
          </a:xfrm>
          <a:prstGeom prst="rect">
            <a:avLst/>
          </a:prstGeom>
          <a:noFill/>
          <a:ln w="28575">
            <a:noFill/>
          </a:ln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600" b="1" cap="all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Платежи за наем муниципального жилищного фонда</a:t>
            </a:r>
            <a:endParaRPr lang="ru-RU" sz="1600" b="1" cap="all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01613" y="628650"/>
            <a:ext cx="769937" cy="209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060700" y="2860675"/>
            <a:ext cx="6477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878513" y="595313"/>
            <a:ext cx="6477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28" name="Выгнутая вверх стрелка 27"/>
          <p:cNvSpPr/>
          <p:nvPr/>
        </p:nvSpPr>
        <p:spPr>
          <a:xfrm rot="120000">
            <a:off x="7768010" y="1509645"/>
            <a:ext cx="612000" cy="382540"/>
          </a:xfrm>
          <a:prstGeom prst="curvedDownArrow">
            <a:avLst>
              <a:gd name="adj1" fmla="val 16274"/>
              <a:gd name="adj2" fmla="val 43349"/>
              <a:gd name="adj3" fmla="val 55143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2" name="Выгнутая вверх стрелка 31"/>
          <p:cNvSpPr/>
          <p:nvPr/>
        </p:nvSpPr>
        <p:spPr>
          <a:xfrm rot="22380000">
            <a:off x="5021637" y="2941879"/>
            <a:ext cx="702001" cy="379066"/>
          </a:xfrm>
          <a:prstGeom prst="curvedDownArrow">
            <a:avLst>
              <a:gd name="adj1" fmla="val 16274"/>
              <a:gd name="adj2" fmla="val 50704"/>
              <a:gd name="adj3" fmla="val 55255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88003" y="493713"/>
            <a:ext cx="682625" cy="215900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97,5%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660232" y="317500"/>
            <a:ext cx="576064" cy="217488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20,2%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354354" y="2621834"/>
            <a:ext cx="682402" cy="232609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137,8%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8" name="Выгнутая вверх стрелка 47"/>
          <p:cNvSpPr/>
          <p:nvPr/>
        </p:nvSpPr>
        <p:spPr>
          <a:xfrm>
            <a:off x="1555263" y="877179"/>
            <a:ext cx="638175" cy="360362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6" name="Выгнутая вверх стрелка 35"/>
          <p:cNvSpPr/>
          <p:nvPr/>
        </p:nvSpPr>
        <p:spPr>
          <a:xfrm rot="180000">
            <a:off x="7229032" y="1508456"/>
            <a:ext cx="612188" cy="378533"/>
          </a:xfrm>
          <a:prstGeom prst="curvedDownArrow">
            <a:avLst>
              <a:gd name="adj1" fmla="val 16274"/>
              <a:gd name="adj2" fmla="val 54897"/>
              <a:gd name="adj3" fmla="val 51308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7" name="Выгнутая вверх стрелка 36"/>
          <p:cNvSpPr/>
          <p:nvPr/>
        </p:nvSpPr>
        <p:spPr>
          <a:xfrm rot="21120000">
            <a:off x="3727883" y="3083416"/>
            <a:ext cx="702317" cy="422622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9" name="Выгнутая вверх стрелка 38"/>
          <p:cNvSpPr/>
          <p:nvPr/>
        </p:nvSpPr>
        <p:spPr>
          <a:xfrm rot="20520000">
            <a:off x="4298393" y="2975889"/>
            <a:ext cx="714833" cy="365172"/>
          </a:xfrm>
          <a:prstGeom prst="curvedDownArrow">
            <a:avLst>
              <a:gd name="adj1" fmla="val 16614"/>
              <a:gd name="adj2" fmla="val 49125"/>
              <a:gd name="adj3" fmla="val 54552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1" name="Выгнутая вверх стрелка 40"/>
          <p:cNvSpPr/>
          <p:nvPr/>
        </p:nvSpPr>
        <p:spPr>
          <a:xfrm>
            <a:off x="2142330" y="887167"/>
            <a:ext cx="639763" cy="360362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5" name="Выгнутая вверх стрелка 44"/>
          <p:cNvSpPr/>
          <p:nvPr/>
        </p:nvSpPr>
        <p:spPr>
          <a:xfrm rot="197906">
            <a:off x="1009676" y="855496"/>
            <a:ext cx="612000" cy="374737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6" name="Выгнутая вверх стрелка 45"/>
          <p:cNvSpPr/>
          <p:nvPr/>
        </p:nvSpPr>
        <p:spPr>
          <a:xfrm rot="2700000">
            <a:off x="6588000" y="756000"/>
            <a:ext cx="1164022" cy="508089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  <a:scene3d>
            <a:camera prst="orthographicFront">
              <a:rot lat="210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413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5148263" y="628650"/>
            <a:ext cx="3024187" cy="1365250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Выноска со стрелкой вниз 1"/>
          <p:cNvSpPr/>
          <p:nvPr/>
        </p:nvSpPr>
        <p:spPr>
          <a:xfrm rot="10800000">
            <a:off x="1116013" y="3222625"/>
            <a:ext cx="2463800" cy="1220788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629650" y="4894263"/>
            <a:ext cx="473075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17</a:t>
            </a:r>
            <a:endParaRPr lang="ru-RU" sz="1400" b="1" dirty="0">
              <a:solidFill>
                <a:prstClr val="black"/>
              </a:solidFill>
            </a:endParaRPr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8629997"/>
              </p:ext>
            </p:extLst>
          </p:nvPr>
        </p:nvGraphicFramePr>
        <p:xfrm>
          <a:off x="806450" y="347663"/>
          <a:ext cx="3477518" cy="2679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2266950" y="628650"/>
            <a:ext cx="708025" cy="219075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100,0%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059832" y="628650"/>
            <a:ext cx="623168" cy="219075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100,0%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7216127"/>
              </p:ext>
            </p:extLst>
          </p:nvPr>
        </p:nvGraphicFramePr>
        <p:xfrm>
          <a:off x="4983163" y="2251075"/>
          <a:ext cx="3314700" cy="2592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5868144" y="2209521"/>
            <a:ext cx="621555" cy="274191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113,1%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159625" y="2643758"/>
            <a:ext cx="684213" cy="26136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95,0%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Заголовок 1"/>
          <p:cNvSpPr txBox="1">
            <a:spLocks noChangeAspect="1"/>
          </p:cNvSpPr>
          <p:nvPr/>
        </p:nvSpPr>
        <p:spPr>
          <a:xfrm>
            <a:off x="5148263" y="811213"/>
            <a:ext cx="3024187" cy="760412"/>
          </a:xfrm>
          <a:prstGeom prst="rect">
            <a:avLst/>
          </a:prstGeom>
          <a:noFill/>
          <a:ln w="28575">
            <a:noFill/>
          </a:ln>
        </p:spPr>
        <p:txBody>
          <a:bodyPr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auto" hangingPunct="0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6400" b="1" cap="all" dirty="0">
                <a:solidFill>
                  <a:prstClr val="black"/>
                </a:solidFill>
                <a:latin typeface="Arial Narrow" panose="020B0606020202030204" pitchFamily="34" charset="0"/>
              </a:rPr>
              <a:t>Доходы от реализации имущества и земельных участков </a:t>
            </a:r>
            <a:endParaRPr lang="ru-RU" sz="6400" b="1" u="sng" cap="all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8000" b="1" u="sng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/>
            </a:r>
            <a:br>
              <a:rPr lang="ru-RU" sz="8000" b="1" u="sng" dirty="0" smtClean="0">
                <a:solidFill>
                  <a:prstClr val="black"/>
                </a:solidFill>
                <a:latin typeface="Arial Narrow" panose="020B0606020202030204" pitchFamily="34" charset="0"/>
              </a:rPr>
            </a:br>
            <a:endParaRPr lang="ru-RU" sz="8000" b="1" u="sng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Заголовок 1"/>
          <p:cNvSpPr txBox="1">
            <a:spLocks noChangeAspect="1"/>
          </p:cNvSpPr>
          <p:nvPr/>
        </p:nvSpPr>
        <p:spPr>
          <a:xfrm>
            <a:off x="1116013" y="3651250"/>
            <a:ext cx="2447925" cy="792163"/>
          </a:xfrm>
          <a:prstGeom prst="rect">
            <a:avLst/>
          </a:prstGeom>
          <a:noFill/>
          <a:ln w="28575">
            <a:noFill/>
          </a:ln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600" b="1" cap="all" dirty="0">
                <a:solidFill>
                  <a:prstClr val="black"/>
                </a:solidFill>
                <a:latin typeface="Arial Narrow" panose="020B0606020202030204" pitchFamily="34" charset="0"/>
              </a:rPr>
              <a:t>Плата за негативное воздействие на окружающую среду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801688" y="742950"/>
            <a:ext cx="768350" cy="209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037138" y="2701925"/>
            <a:ext cx="6477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32" name="Выгнутая вверх стрелка 31"/>
          <p:cNvSpPr/>
          <p:nvPr/>
        </p:nvSpPr>
        <p:spPr>
          <a:xfrm rot="480000">
            <a:off x="7162835" y="3044062"/>
            <a:ext cx="716066" cy="357126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619672" y="628650"/>
            <a:ext cx="576064" cy="219075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84,2%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5" name="Выгнутая вверх стрелка 44"/>
          <p:cNvSpPr/>
          <p:nvPr/>
        </p:nvSpPr>
        <p:spPr>
          <a:xfrm rot="1560000">
            <a:off x="6517084" y="2721570"/>
            <a:ext cx="832595" cy="461018"/>
          </a:xfrm>
          <a:prstGeom prst="curvedDownArrow">
            <a:avLst>
              <a:gd name="adj1" fmla="val 16274"/>
              <a:gd name="adj2" fmla="val 43409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6" name="Выгнутая вверх стрелка 45"/>
          <p:cNvSpPr/>
          <p:nvPr/>
        </p:nvSpPr>
        <p:spPr>
          <a:xfrm rot="-600000">
            <a:off x="5739800" y="2607965"/>
            <a:ext cx="782381" cy="425606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529588" y="2382391"/>
            <a:ext cx="735013" cy="26136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60,1%</a:t>
            </a:r>
            <a:endParaRPr lang="ru-RU" sz="12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7" name="Выгнутая вверх стрелка 36"/>
          <p:cNvSpPr/>
          <p:nvPr/>
        </p:nvSpPr>
        <p:spPr>
          <a:xfrm>
            <a:off x="2244472" y="1022933"/>
            <a:ext cx="684213" cy="336972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9" name="Выгнутая вверх стрелка 38"/>
          <p:cNvSpPr/>
          <p:nvPr/>
        </p:nvSpPr>
        <p:spPr>
          <a:xfrm>
            <a:off x="2951163" y="1035844"/>
            <a:ext cx="708025" cy="311150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6" name="Выгнутая вверх стрелка 25"/>
          <p:cNvSpPr/>
          <p:nvPr/>
        </p:nvSpPr>
        <p:spPr>
          <a:xfrm rot="420000">
            <a:off x="1582440" y="950483"/>
            <a:ext cx="770586" cy="351451"/>
          </a:xfrm>
          <a:prstGeom prst="curvedDownArrow">
            <a:avLst>
              <a:gd name="adj1" fmla="val 16274"/>
              <a:gd name="adj2" fmla="val 50704"/>
              <a:gd name="adj3" fmla="val 67411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5389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2"/>
          <p:cNvSpPr/>
          <p:nvPr/>
        </p:nvSpPr>
        <p:spPr>
          <a:xfrm rot="10800000">
            <a:off x="798513" y="3817938"/>
            <a:ext cx="3125787" cy="1076325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629650" y="4894263"/>
            <a:ext cx="473075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18</a:t>
            </a:r>
            <a:endParaRPr lang="ru-RU" sz="1400" b="1" dirty="0">
              <a:solidFill>
                <a:prstClr val="black"/>
              </a:solidFill>
            </a:endParaRPr>
          </a:p>
        </p:txBody>
      </p:sp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6115733"/>
              </p:ext>
            </p:extLst>
          </p:nvPr>
        </p:nvGraphicFramePr>
        <p:xfrm>
          <a:off x="504825" y="328613"/>
          <a:ext cx="3816350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" name="Выгнутая вверх стрелка 41"/>
          <p:cNvSpPr>
            <a:spLocks/>
          </p:cNvSpPr>
          <p:nvPr/>
        </p:nvSpPr>
        <p:spPr>
          <a:xfrm rot="-600000">
            <a:off x="1319209" y="938132"/>
            <a:ext cx="796254" cy="543504"/>
          </a:xfrm>
          <a:prstGeom prst="curvedDownArrow">
            <a:avLst>
              <a:gd name="adj1" fmla="val 14343"/>
              <a:gd name="adj2" fmla="val 46387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200150" y="573360"/>
            <a:ext cx="720080" cy="22127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108,6%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115004" y="558929"/>
            <a:ext cx="656002" cy="25382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103,2%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39750" y="900113"/>
            <a:ext cx="6604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98313" name="Заголовок 1"/>
          <p:cNvSpPr txBox="1">
            <a:spLocks noChangeAspect="1"/>
          </p:cNvSpPr>
          <p:nvPr/>
        </p:nvSpPr>
        <p:spPr bwMode="auto">
          <a:xfrm>
            <a:off x="1031875" y="4138613"/>
            <a:ext cx="2665413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000000"/>
                </a:solidFill>
                <a:latin typeface="Arial Narrow" pitchFamily="34" charset="0"/>
              </a:rPr>
              <a:t>ШТРАФЫ, САНКЦИИ, ВОЗМЕЩЕНИЕ УЩЕРБА</a:t>
            </a:r>
          </a:p>
        </p:txBody>
      </p:sp>
      <p:sp>
        <p:nvSpPr>
          <p:cNvPr id="20" name="Выгнутая вверх стрелка 19"/>
          <p:cNvSpPr/>
          <p:nvPr/>
        </p:nvSpPr>
        <p:spPr>
          <a:xfrm rot="-180000">
            <a:off x="2071952" y="903605"/>
            <a:ext cx="843864" cy="533675"/>
          </a:xfrm>
          <a:prstGeom prst="curvedDownArrow">
            <a:avLst>
              <a:gd name="adj1" fmla="val 15235"/>
              <a:gd name="adj2" fmla="val 50704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>
            <a:off x="2814879" y="863620"/>
            <a:ext cx="860309" cy="533674"/>
          </a:xfrm>
          <a:prstGeom prst="curvedDownArrow">
            <a:avLst>
              <a:gd name="adj1" fmla="val 16274"/>
              <a:gd name="adj2" fmla="val 50704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866352" y="571288"/>
            <a:ext cx="684212" cy="253827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98,5%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Выноска со стрелкой вниз 30"/>
          <p:cNvSpPr/>
          <p:nvPr/>
        </p:nvSpPr>
        <p:spPr>
          <a:xfrm rot="10800000">
            <a:off x="5091113" y="3817938"/>
            <a:ext cx="3168650" cy="1006475"/>
          </a:xfrm>
          <a:prstGeom prst="downArrow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98318" name="Заголовок 1"/>
          <p:cNvSpPr txBox="1">
            <a:spLocks noChangeAspect="1"/>
          </p:cNvSpPr>
          <p:nvPr/>
        </p:nvSpPr>
        <p:spPr bwMode="auto">
          <a:xfrm>
            <a:off x="4941888" y="4160838"/>
            <a:ext cx="3467100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1600" b="1" dirty="0">
                <a:solidFill>
                  <a:srgbClr val="000000"/>
                </a:solidFill>
                <a:latin typeface="Arial Narrow" pitchFamily="34" charset="0"/>
              </a:rPr>
              <a:t>ПРОЧИЕ НЕНАЛОГОВЫЕ ДОХОДЫ</a:t>
            </a: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1475979"/>
              </p:ext>
            </p:extLst>
          </p:nvPr>
        </p:nvGraphicFramePr>
        <p:xfrm>
          <a:off x="4692650" y="347663"/>
          <a:ext cx="3990975" cy="3354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" name="Выгнутая вверх стрелка 28"/>
          <p:cNvSpPr/>
          <p:nvPr/>
        </p:nvSpPr>
        <p:spPr>
          <a:xfrm rot="2460000">
            <a:off x="6502067" y="1277538"/>
            <a:ext cx="1281695" cy="504214"/>
          </a:xfrm>
          <a:prstGeom prst="curvedDownArrow">
            <a:avLst>
              <a:gd name="adj1" fmla="val 10468"/>
              <a:gd name="adj2" fmla="val 43600"/>
              <a:gd name="adj3" fmla="val 3796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4" name="Выгнутая вверх стрелка 33"/>
          <p:cNvSpPr/>
          <p:nvPr/>
        </p:nvSpPr>
        <p:spPr>
          <a:xfrm>
            <a:off x="7293507" y="2067694"/>
            <a:ext cx="792000" cy="432048"/>
          </a:xfrm>
          <a:prstGeom prst="curvedDownArrow">
            <a:avLst>
              <a:gd name="adj1" fmla="val 16274"/>
              <a:gd name="adj2" fmla="val 36536"/>
              <a:gd name="adj3" fmla="val 59719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652120" y="762790"/>
            <a:ext cx="792087" cy="203200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174,7%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619911" y="762790"/>
            <a:ext cx="804764" cy="266836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7,5%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550359" y="1742956"/>
            <a:ext cx="684212" cy="220850"/>
          </a:xfrm>
          <a:prstGeom prst="rect">
            <a:avLst/>
          </a:prstGeom>
          <a:noFill/>
          <a:ln w="158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88,0%</a:t>
            </a:r>
            <a:endParaRPr lang="ru-RU" sz="13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4760913" y="890588"/>
            <a:ext cx="660400" cy="203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24" name="Выгнутая вверх стрелка 23"/>
          <p:cNvSpPr/>
          <p:nvPr/>
        </p:nvSpPr>
        <p:spPr>
          <a:xfrm rot="-1980000">
            <a:off x="5542195" y="1100574"/>
            <a:ext cx="1080000" cy="498949"/>
          </a:xfrm>
          <a:prstGeom prst="curvedDownArrow">
            <a:avLst>
              <a:gd name="adj1" fmla="val 16274"/>
              <a:gd name="adj2" fmla="val 50704"/>
              <a:gd name="adj3" fmla="val 61938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15571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91512" cy="4111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cap="all" dirty="0">
                <a:latin typeface="Arial Narrow" panose="020B0606020202030204" pitchFamily="34" charset="0"/>
              </a:rPr>
              <a:t>ЧТО ТАКОЕ </a:t>
            </a:r>
            <a:r>
              <a:rPr lang="ru-RU" sz="2400" b="1" cap="all" dirty="0" smtClean="0">
                <a:latin typeface="Arial Narrow" panose="020B0606020202030204" pitchFamily="34" charset="0"/>
              </a:rPr>
              <a:t>муниципальный БЮДЖЕТ</a:t>
            </a:r>
            <a:r>
              <a:rPr lang="ru-RU" sz="2400" b="1" cap="all" dirty="0">
                <a:latin typeface="Arial Narrow" panose="020B0606020202030204" pitchFamily="34" charset="0"/>
              </a:rPr>
              <a:t>?</a:t>
            </a:r>
          </a:p>
        </p:txBody>
      </p:sp>
      <p:sp>
        <p:nvSpPr>
          <p:cNvPr id="3" name="Выгнутая вверх стрелка 2"/>
          <p:cNvSpPr/>
          <p:nvPr/>
        </p:nvSpPr>
        <p:spPr>
          <a:xfrm>
            <a:off x="3011488" y="2187575"/>
            <a:ext cx="6046787" cy="431800"/>
          </a:xfrm>
          <a:prstGeom prst="curvedDownArrow">
            <a:avLst>
              <a:gd name="adj1" fmla="val 28402"/>
              <a:gd name="adj2" fmla="val 50000"/>
              <a:gd name="adj3" fmla="val 29716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275856" y="1221600"/>
            <a:ext cx="2520000" cy="3078342"/>
            <a:chOff x="2080617" y="0"/>
            <a:chExt cx="1934765" cy="4063999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080617" y="0"/>
              <a:ext cx="1934765" cy="4063999"/>
            </a:xfrm>
            <a:prstGeom prst="roundRect">
              <a:avLst>
                <a:gd name="adj" fmla="val 10000"/>
              </a:avLst>
            </a:prstGeom>
            <a:solidFill>
              <a:schemeClr val="tx2">
                <a:lumMod val="40000"/>
                <a:lumOff val="60000"/>
              </a:schemeClr>
            </a:solidFill>
            <a:ln w="22225">
              <a:solidFill>
                <a:schemeClr val="accent4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 eaLnBrk="1" fontAlgn="auto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Arial Narrow" panose="020B0606020202030204" pitchFamily="34" charset="0"/>
                </a:rPr>
                <a:t>ДОХОДЫ</a:t>
              </a:r>
              <a:endParaRPr lang="ru-RU" sz="28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  <a:p>
              <a:pPr algn="ctr" eaLnBrk="1" fontAlgn="auto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2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Arial Narrow" panose="020B0606020202030204" pitchFamily="34" charset="0"/>
                </a:rPr>
                <a:t>бюджета</a:t>
              </a:r>
            </a:p>
          </p:txBody>
        </p:sp>
        <p:sp>
          <p:nvSpPr>
            <p:cNvPr id="6" name="Скругленный прямоугольник 4"/>
            <p:cNvSpPr/>
            <p:nvPr/>
          </p:nvSpPr>
          <p:spPr>
            <a:xfrm>
              <a:off x="2080617" y="0"/>
              <a:ext cx="1934765" cy="1219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1450" tIns="171450" rIns="171450" bIns="171450" spcCol="1270" anchor="ctr"/>
            <a:lstStyle/>
            <a:p>
              <a:pPr algn="ctr" defTabSz="20002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45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9" name="Скругленный прямоугольник 4"/>
          <p:cNvSpPr/>
          <p:nvPr/>
        </p:nvSpPr>
        <p:spPr>
          <a:xfrm>
            <a:off x="4148138" y="1041400"/>
            <a:ext cx="1627187" cy="9159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71450" tIns="171450" rIns="171450" bIns="171450" spcCol="1270" anchor="ctr"/>
          <a:lstStyle/>
          <a:p>
            <a:pPr algn="ctr" defTabSz="20002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45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6101916" y="1221600"/>
            <a:ext cx="2718556" cy="3078342"/>
            <a:chOff x="4160490" y="0"/>
            <a:chExt cx="1934765" cy="4063999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4160490" y="0"/>
              <a:ext cx="1934765" cy="4063999"/>
            </a:xfrm>
            <a:prstGeom prst="roundRect">
              <a:avLst>
                <a:gd name="adj" fmla="val 10000"/>
              </a:avLst>
            </a:prstGeom>
            <a:solidFill>
              <a:schemeClr val="tx2">
                <a:lumMod val="40000"/>
                <a:lumOff val="60000"/>
              </a:schemeClr>
            </a:solidFill>
            <a:ln w="22225">
              <a:solidFill>
                <a:schemeClr val="accent4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 eaLnBrk="1" fontAlgn="auto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Arial Narrow" panose="020B0606020202030204" pitchFamily="34" charset="0"/>
                </a:rPr>
                <a:t>РАСХОДЫ </a:t>
              </a:r>
            </a:p>
            <a:p>
              <a:pPr algn="ctr" eaLnBrk="1" fontAlgn="auto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2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Arial Narrow" panose="020B0606020202030204" pitchFamily="34" charset="0"/>
                </a:rPr>
                <a:t>бюджета</a:t>
              </a:r>
            </a:p>
          </p:txBody>
        </p:sp>
        <p:sp>
          <p:nvSpPr>
            <p:cNvPr id="12" name="Скругленный прямоугольник 4"/>
            <p:cNvSpPr/>
            <p:nvPr/>
          </p:nvSpPr>
          <p:spPr>
            <a:xfrm>
              <a:off x="4160490" y="0"/>
              <a:ext cx="1934765" cy="1219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1450" tIns="171450" rIns="171450" bIns="171450" spcCol="1270" anchor="ctr"/>
            <a:lstStyle/>
            <a:p>
              <a:pPr algn="ctr" defTabSz="20002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45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422995" y="1221600"/>
            <a:ext cx="2520000" cy="3078342"/>
            <a:chOff x="744" y="0"/>
            <a:chExt cx="1934765" cy="4063999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744" y="0"/>
              <a:ext cx="1934765" cy="4063999"/>
            </a:xfrm>
            <a:prstGeom prst="roundRect">
              <a:avLst>
                <a:gd name="adj" fmla="val 10000"/>
              </a:avLst>
            </a:prstGeom>
            <a:solidFill>
              <a:srgbClr val="C00000"/>
            </a:solidFill>
            <a:ln w="22225">
              <a:solidFill>
                <a:schemeClr val="accent4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latin typeface="Arial Narrow" panose="020B0606020202030204" pitchFamily="34" charset="0"/>
                </a:rPr>
                <a:t>БЮДЖЕТ</a:t>
              </a:r>
            </a:p>
          </p:txBody>
        </p:sp>
        <p:sp>
          <p:nvSpPr>
            <p:cNvPr id="15" name="Скругленный прямоугольник 4"/>
            <p:cNvSpPr/>
            <p:nvPr/>
          </p:nvSpPr>
          <p:spPr>
            <a:xfrm>
              <a:off x="744" y="0"/>
              <a:ext cx="1934765" cy="12192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1450" tIns="171450" rIns="171450" bIns="171450" spcCol="1270" anchor="ctr"/>
            <a:lstStyle/>
            <a:p>
              <a:pPr algn="ctr" defTabSz="20002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45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</p:grpSp>
      <p:sp>
        <p:nvSpPr>
          <p:cNvPr id="17" name="Скругленный прямоугольник 16"/>
          <p:cNvSpPr/>
          <p:nvPr/>
        </p:nvSpPr>
        <p:spPr>
          <a:xfrm>
            <a:off x="517514" y="1753488"/>
            <a:ext cx="2268000" cy="2425358"/>
          </a:xfrm>
          <a:prstGeom prst="roundRect">
            <a:avLst>
              <a:gd name="adj" fmla="val 10000"/>
            </a:avLst>
          </a:prstGeom>
          <a:solidFill>
            <a:srgbClr val="FFFFDD"/>
          </a:solidFill>
          <a:ln w="31750">
            <a:solidFill>
              <a:srgbClr val="C00000"/>
            </a:solidFill>
          </a:ln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</a:rPr>
              <a:t>- форма образования и расходования денежных средств, предназначенных для финансового обеспечения задач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</a:rPr>
              <a:t>и функций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</a:rPr>
              <a:t>органов местного самоуправления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406344" y="1992625"/>
            <a:ext cx="2259024" cy="2199305"/>
          </a:xfrm>
          <a:prstGeom prst="roundRect">
            <a:avLst>
              <a:gd name="adj" fmla="val 10000"/>
            </a:avLst>
          </a:prstGeom>
          <a:solidFill>
            <a:srgbClr val="FFFFDD"/>
          </a:solidFill>
          <a:ln w="31750"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 prstMaterial="dkEdge">
            <a:bevelT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</a:rPr>
              <a:t>поступающие в бюджет денежные средства (налоги юридических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</a:rPr>
              <a:t>и физических лиц, штрафы, административные платежи и сборы, финансовая помощь)</a:t>
            </a:r>
          </a:p>
        </p:txBody>
      </p:sp>
      <p:grpSp>
        <p:nvGrpSpPr>
          <p:cNvPr id="80910" name="Группа 21"/>
          <p:cNvGrpSpPr>
            <a:grpSpLocks/>
          </p:cNvGrpSpPr>
          <p:nvPr/>
        </p:nvGrpSpPr>
        <p:grpSpPr bwMode="auto">
          <a:xfrm>
            <a:off x="6210300" y="1992313"/>
            <a:ext cx="2520950" cy="2206625"/>
            <a:chOff x="4434766" y="1264948"/>
            <a:chExt cx="1627712" cy="1189462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4434766" y="1264949"/>
              <a:ext cx="1627712" cy="1182309"/>
            </a:xfrm>
            <a:prstGeom prst="roundRect">
              <a:avLst>
                <a:gd name="adj" fmla="val 10000"/>
              </a:avLst>
            </a:prstGeom>
            <a:solidFill>
              <a:srgbClr val="FFFFDD"/>
            </a:solidFill>
            <a:ln w="31750">
              <a:solidFill>
                <a:schemeClr val="bg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 prstMaterial="dkEdge">
              <a:bevelT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направляемые из бюджета денежные средства</a:t>
              </a:r>
            </a:p>
            <a:p>
              <a:pPr algn="ctr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(финансовое обеспечение социальных обязательств муниципальных учреждений, </a:t>
              </a:r>
            </a:p>
            <a:p>
              <a:pPr algn="ctr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дорожное хозяйство, ЖКХ  и транспорт,  капитальное строительство и др.)</a:t>
              </a: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4598767" y="1264948"/>
              <a:ext cx="1452436" cy="11894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68580" bIns="68580" spcCol="1270" anchor="ctr"/>
            <a:lstStyle/>
            <a:p>
              <a:pPr algn="ctr" defTabSz="16002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3600" dirty="0">
                <a:solidFill>
                  <a:prstClr val="white"/>
                </a:solidFill>
              </a:endParaRPr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352425" y="484188"/>
            <a:ext cx="8497888" cy="608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Слово это заимствовано из Англии, где в старину канцлер казначейства приносил ежегодно в парламент мешок                с деньгами и произносил речь, которая собственно и называлась старинным нормандским словом "B</a:t>
            </a:r>
            <a:r>
              <a:rPr lang="en-US" sz="1400" dirty="0">
                <a:solidFill>
                  <a:prstClr val="black"/>
                </a:solidFill>
                <a:latin typeface="Arial Narrow" panose="020B0606020202030204" pitchFamily="34" charset="0"/>
              </a:rPr>
              <a:t>o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u</a:t>
            </a:r>
            <a:r>
              <a:rPr lang="en-US" sz="1400" dirty="0">
                <a:solidFill>
                  <a:prstClr val="black"/>
                </a:solidFill>
                <a:latin typeface="Arial Narrow" panose="020B0606020202030204" pitchFamily="34" charset="0"/>
              </a:rPr>
              <a:t>gett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e" </a:t>
            </a:r>
          </a:p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(т.е. кожаный мешок)</a:t>
            </a:r>
          </a:p>
        </p:txBody>
      </p:sp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422275" y="4443413"/>
            <a:ext cx="8208963" cy="547687"/>
          </a:xfrm>
          <a:prstGeom prst="round2DiagRect">
            <a:avLst/>
          </a:prstGeom>
          <a:solidFill>
            <a:schemeClr val="bg1"/>
          </a:solidFill>
          <a:ln w="22225"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ДЕФИЦИТ</a:t>
            </a: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бюджета - превышение расходов бюджета над его доходами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ПРОФИЦИТ</a:t>
            </a:r>
            <a:r>
              <a:rPr lang="ru-RU" sz="16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бюджета - превышение доходов бюджета над его расходами</a:t>
            </a:r>
          </a:p>
        </p:txBody>
      </p:sp>
      <p:sp>
        <p:nvSpPr>
          <p:cNvPr id="7" name="Выгнутая вниз стрелка 6"/>
          <p:cNvSpPr/>
          <p:nvPr/>
        </p:nvSpPr>
        <p:spPr>
          <a:xfrm>
            <a:off x="3011488" y="2751138"/>
            <a:ext cx="6097587" cy="574675"/>
          </a:xfrm>
          <a:prstGeom prst="curvedUpArrow">
            <a:avLst>
              <a:gd name="adj1" fmla="val 25000"/>
              <a:gd name="adj2" fmla="val 50000"/>
              <a:gd name="adj3" fmla="val 21598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1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 advClick="0" advTm="2000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Заголовок 1"/>
          <p:cNvSpPr>
            <a:spLocks noGrp="1"/>
          </p:cNvSpPr>
          <p:nvPr>
            <p:ph type="title"/>
          </p:nvPr>
        </p:nvSpPr>
        <p:spPr>
          <a:xfrm>
            <a:off x="323850" y="50800"/>
            <a:ext cx="8640763" cy="368300"/>
          </a:xfrm>
        </p:spPr>
        <p:txBody>
          <a:bodyPr/>
          <a:lstStyle/>
          <a:p>
            <a:pPr eaLnBrk="1" hangingPunct="1"/>
            <a:r>
              <a:rPr lang="ru-RU" altLang="ru-RU" sz="2000" b="1" dirty="0" smtClean="0">
                <a:latin typeface="Arial Narrow" pitchFamily="34" charset="0"/>
                <a:cs typeface="Times New Roman" pitchFamily="18" charset="0"/>
              </a:rPr>
              <a:t>ДИНАМИКА ПОСТУПЛЕНИЙ ДОХОДОВ БЮДЖЕТА ГОРОДА РЯЗАНИ</a:t>
            </a:r>
          </a:p>
        </p:txBody>
      </p:sp>
      <p:graphicFrame>
        <p:nvGraphicFramePr>
          <p:cNvPr id="2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3589502"/>
              </p:ext>
            </p:extLst>
          </p:nvPr>
        </p:nvGraphicFramePr>
        <p:xfrm>
          <a:off x="611188" y="636588"/>
          <a:ext cx="8208962" cy="398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96188" y="411163"/>
            <a:ext cx="1223962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млн.</a:t>
            </a:r>
            <a:r>
              <a:rPr lang="ru-RU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рублей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388425" y="4894263"/>
            <a:ext cx="755576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19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36139"/>
      </p:ext>
    </p:extLst>
  </p:cSld>
  <p:clrMapOvr>
    <a:masterClrMapping/>
  </p:clrMapOvr>
  <p:transition advClick="0" advTm="2000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090839"/>
              </p:ext>
            </p:extLst>
          </p:nvPr>
        </p:nvGraphicFramePr>
        <p:xfrm>
          <a:off x="394495" y="438997"/>
          <a:ext cx="8425977" cy="4631020"/>
        </p:xfrm>
        <a:graphic>
          <a:graphicData uri="http://schemas.openxmlformats.org/drawingml/2006/table">
            <a:tbl>
              <a:tblPr/>
              <a:tblGrid>
                <a:gridCol w="6049488"/>
                <a:gridCol w="792162"/>
                <a:gridCol w="792162"/>
                <a:gridCol w="792165"/>
              </a:tblGrid>
              <a:tr h="26054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2024 год</a:t>
                      </a:r>
                    </a:p>
                  </a:txBody>
                  <a:tcPr marT="34285" marB="342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2025 год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T="34285" marB="342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2026 год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T="34285" marB="3428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430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МЕЖБЮДЖЕТНЫЕ ТРАНСФЕРТЫ, ВСЕГО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9 307,5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7 774,8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6 981,0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1894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Дотации 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211,5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169,6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67,6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19208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Субвенции , всего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6 908,1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6 873,7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5000"/>
                        </a:lnSpc>
                      </a:pPr>
                      <a:r>
                        <a:rPr lang="ru-RU" sz="10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6 912,1</a:t>
                      </a:r>
                      <a:endParaRPr lang="ru-RU" sz="10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1947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 том числе: </a:t>
                      </a: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на получение общедоступного и бесплатного образования в муниципальных образовательных организациях</a:t>
                      </a:r>
                      <a:endParaRPr kumimoji="0" lang="ru-RU" altLang="ru-RU" sz="95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3 501,3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3 501,3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3 501,3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3410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на получение общедоступного и бесплатного дошкольного образования в муниципальных дошкольных образовательных организациях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2 663,7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2 663,7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2 663,7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13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на обеспечение поддержки в виде льготного проезда городским наземным электрическим и автомобильным транспортом общего пользования городского сообщения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177,7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177,7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177,7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13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на предоставление жилых помещений детям-сиротам и детям, оставшимся без попечения родителей, лицам из их числа по договорам найма специализированных жилых помещений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146,4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103,8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133,0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13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на организацию и обеспечение отдыха и оздоровление детей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113,2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117,8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122,5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138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на организацию и осуществление деятельности по опеке и попечительству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103,6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107,2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Субсидии, всего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2 187,9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731,5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1,3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410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 том числе: </a:t>
                      </a: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на строительство общеобразовательной школы на 1100 мест в районе ЖК «Олимпийский»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567,5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-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435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</a:t>
                      </a: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на строительство общеобразовательной школы на 110 мест в районе Семчино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675,3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118,5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-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605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</a:t>
                      </a:r>
                      <a:r>
                        <a:rPr lang="ru-RU" sz="95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на строительство детского сада на 224 места в районе ЖК «</a:t>
                      </a:r>
                      <a:r>
                        <a:rPr lang="ru-RU" sz="950" kern="1200" dirty="0" err="1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Метропарк</a:t>
                      </a:r>
                      <a:r>
                        <a:rPr lang="ru-RU" sz="95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»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310,5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732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</a:t>
                      </a: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95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благоустройство территорий Нижнего городского парка, </a:t>
                      </a:r>
                      <a:r>
                        <a:rPr lang="ru-RU" sz="950" kern="1200" dirty="0" err="1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Лыбедского</a:t>
                      </a:r>
                      <a:r>
                        <a:rPr lang="ru-RU" sz="95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бульвара</a:t>
                      </a:r>
                      <a:endParaRPr kumimoji="0" lang="ru-RU" altLang="ru-RU" sz="9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377,5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3322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на организацию бесплатного горячего питания обучающихся, получающих начальное общее образование в муниципальных образовательных организациях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291,6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301,2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-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  <a:tr h="2896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на выполнение работ, связанных с осуществлением регулярных перевозок пассажиров и багажа автомобильным транспортом и городским наземным электрическим транспортом</a:t>
                      </a:r>
                    </a:p>
                  </a:txBody>
                  <a:tcPr marL="91435" marR="91435" marT="34282" marB="34282" anchor="ctr" horzOverflow="overflow">
                    <a:lnL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254,7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91435" marR="91435" marT="34282" marB="3428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3760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AFF"/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87065"/>
            <a:ext cx="8219256" cy="432048"/>
          </a:xfrm>
          <a:noFill/>
          <a:ln w="50800"/>
          <a:effectLst>
            <a:innerShdw blurRad="381000">
              <a:srgbClr val="C0E6B4"/>
            </a:innerShdw>
          </a:effectLst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ОБЪЕМ БЕЗВОЗМЕЗДНЫХ ПОСТУПЛЕНИЙ ИЗ ОБЛАСТНОГО БЮДЖЕТА</a:t>
            </a:r>
            <a:br>
              <a:rPr lang="ru-RU" sz="18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endParaRPr lang="ru-RU" sz="1800" dirty="0">
              <a:latin typeface="Arial Narrow" panose="020B0606020202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40649" y="218444"/>
            <a:ext cx="1152525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193625"/>
      </p:ext>
    </p:extLst>
  </p:cSld>
  <p:clrMapOvr>
    <a:masterClrMapping/>
  </p:clrMapOvr>
  <p:transition advClick="0" advTm="2000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378" name="Группа 3"/>
          <p:cNvGrpSpPr>
            <a:grpSpLocks/>
          </p:cNvGrpSpPr>
          <p:nvPr/>
        </p:nvGrpSpPr>
        <p:grpSpPr bwMode="auto">
          <a:xfrm>
            <a:off x="1035051" y="735014"/>
            <a:ext cx="7869239" cy="4186237"/>
            <a:chOff x="1022627" y="980728"/>
            <a:chExt cx="7596366" cy="5580000"/>
          </a:xfrm>
        </p:grpSpPr>
        <p:sp>
          <p:nvSpPr>
            <p:cNvPr id="101406" name="Прямоугольник 11"/>
            <p:cNvSpPr>
              <a:spLocks noChangeArrowheads="1"/>
            </p:cNvSpPr>
            <p:nvPr/>
          </p:nvSpPr>
          <p:spPr bwMode="auto">
            <a:xfrm>
              <a:off x="1115616" y="980728"/>
              <a:ext cx="7416824" cy="55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 dirty="0">
                <a:solidFill>
                  <a:srgbClr val="000000"/>
                </a:solidFill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1041016" y="1124619"/>
              <a:ext cx="7577977" cy="1077064"/>
            </a:xfrm>
            <a:custGeom>
              <a:avLst/>
              <a:gdLst>
                <a:gd name="connsiteX0" fmla="*/ 0 w 7416824"/>
                <a:gd name="connsiteY0" fmla="*/ 153549 h 921275"/>
                <a:gd name="connsiteX1" fmla="*/ 153549 w 7416824"/>
                <a:gd name="connsiteY1" fmla="*/ 0 h 921275"/>
                <a:gd name="connsiteX2" fmla="*/ 7263275 w 7416824"/>
                <a:gd name="connsiteY2" fmla="*/ 0 h 921275"/>
                <a:gd name="connsiteX3" fmla="*/ 7416824 w 7416824"/>
                <a:gd name="connsiteY3" fmla="*/ 153549 h 921275"/>
                <a:gd name="connsiteX4" fmla="*/ 7416824 w 7416824"/>
                <a:gd name="connsiteY4" fmla="*/ 767726 h 921275"/>
                <a:gd name="connsiteX5" fmla="*/ 7263275 w 7416824"/>
                <a:gd name="connsiteY5" fmla="*/ 921275 h 921275"/>
                <a:gd name="connsiteX6" fmla="*/ 153549 w 7416824"/>
                <a:gd name="connsiteY6" fmla="*/ 921275 h 921275"/>
                <a:gd name="connsiteX7" fmla="*/ 0 w 7416824"/>
                <a:gd name="connsiteY7" fmla="*/ 767726 h 921275"/>
                <a:gd name="connsiteX8" fmla="*/ 0 w 7416824"/>
                <a:gd name="connsiteY8" fmla="*/ 153549 h 92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16824" h="921275">
                  <a:moveTo>
                    <a:pt x="0" y="153549"/>
                  </a:moveTo>
                  <a:cubicBezTo>
                    <a:pt x="0" y="68746"/>
                    <a:pt x="68746" y="0"/>
                    <a:pt x="153549" y="0"/>
                  </a:cubicBezTo>
                  <a:lnTo>
                    <a:pt x="7263275" y="0"/>
                  </a:lnTo>
                  <a:cubicBezTo>
                    <a:pt x="7348078" y="0"/>
                    <a:pt x="7416824" y="68746"/>
                    <a:pt x="7416824" y="153549"/>
                  </a:cubicBezTo>
                  <a:lnTo>
                    <a:pt x="7416824" y="767726"/>
                  </a:lnTo>
                  <a:cubicBezTo>
                    <a:pt x="7416824" y="852529"/>
                    <a:pt x="7348078" y="921275"/>
                    <a:pt x="7263275" y="921275"/>
                  </a:cubicBezTo>
                  <a:lnTo>
                    <a:pt x="153549" y="921275"/>
                  </a:lnTo>
                  <a:cubicBezTo>
                    <a:pt x="68746" y="921275"/>
                    <a:pt x="0" y="852529"/>
                    <a:pt x="0" y="767726"/>
                  </a:cubicBezTo>
                  <a:lnTo>
                    <a:pt x="0" y="153549"/>
                  </a:lnTo>
                  <a:close/>
                </a:path>
              </a:pathLst>
            </a:custGeom>
            <a:solidFill>
              <a:srgbClr val="AFD7FF"/>
            </a:solidFill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5933" tIns="105933" rIns="105933" bIns="105933" spcCol="1270" anchor="ctr"/>
            <a:lstStyle/>
            <a:p>
              <a:pPr defTabSz="71102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увеличение оплаты труда отдельных категорий работников организаций в сферах образования, культуры, физкультуры и спорта в соответствии с «майскими» указами Президента Российской Федерации                               (</a:t>
              </a:r>
              <a:r>
                <a:rPr lang="en-US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74</a:t>
              </a:r>
              <a:r>
                <a:rPr lang="ru-RU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,</a:t>
              </a:r>
              <a:r>
                <a:rPr lang="en-US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6</a:t>
              </a:r>
              <a:r>
                <a:rPr lang="ru-RU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 млн. рублей) и индексация оплаты труда работников, на которых не распространяются указы Президента (</a:t>
              </a:r>
              <a:r>
                <a:rPr lang="en-US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40</a:t>
              </a:r>
              <a:r>
                <a:rPr lang="ru-RU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,</a:t>
              </a:r>
              <a:r>
                <a:rPr lang="en-US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0</a:t>
              </a:r>
              <a:r>
                <a:rPr lang="ru-RU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 млн. рублей</a:t>
              </a:r>
              <a:r>
                <a:rPr lang="en-US" sz="1400" dirty="0">
                  <a:solidFill>
                    <a:schemeClr val="tx1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)</a:t>
              </a:r>
              <a:endParaRPr lang="ru-RU" sz="1400" dirty="0">
                <a:solidFill>
                  <a:schemeClr val="tx1"/>
                </a:solidFill>
                <a:latin typeface="Arial Narrow" panose="020B0606020202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1022627" y="2373183"/>
              <a:ext cx="7588703" cy="623816"/>
            </a:xfrm>
            <a:custGeom>
              <a:avLst/>
              <a:gdLst>
                <a:gd name="connsiteX0" fmla="*/ 0 w 7416824"/>
                <a:gd name="connsiteY0" fmla="*/ 153549 h 921275"/>
                <a:gd name="connsiteX1" fmla="*/ 153549 w 7416824"/>
                <a:gd name="connsiteY1" fmla="*/ 0 h 921275"/>
                <a:gd name="connsiteX2" fmla="*/ 7263275 w 7416824"/>
                <a:gd name="connsiteY2" fmla="*/ 0 h 921275"/>
                <a:gd name="connsiteX3" fmla="*/ 7416824 w 7416824"/>
                <a:gd name="connsiteY3" fmla="*/ 153549 h 921275"/>
                <a:gd name="connsiteX4" fmla="*/ 7416824 w 7416824"/>
                <a:gd name="connsiteY4" fmla="*/ 767726 h 921275"/>
                <a:gd name="connsiteX5" fmla="*/ 7263275 w 7416824"/>
                <a:gd name="connsiteY5" fmla="*/ 921275 h 921275"/>
                <a:gd name="connsiteX6" fmla="*/ 153549 w 7416824"/>
                <a:gd name="connsiteY6" fmla="*/ 921275 h 921275"/>
                <a:gd name="connsiteX7" fmla="*/ 0 w 7416824"/>
                <a:gd name="connsiteY7" fmla="*/ 767726 h 921275"/>
                <a:gd name="connsiteX8" fmla="*/ 0 w 7416824"/>
                <a:gd name="connsiteY8" fmla="*/ 153549 h 92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16824" h="921275">
                  <a:moveTo>
                    <a:pt x="0" y="153549"/>
                  </a:moveTo>
                  <a:cubicBezTo>
                    <a:pt x="0" y="68746"/>
                    <a:pt x="68746" y="0"/>
                    <a:pt x="153549" y="0"/>
                  </a:cubicBezTo>
                  <a:lnTo>
                    <a:pt x="7263275" y="0"/>
                  </a:lnTo>
                  <a:cubicBezTo>
                    <a:pt x="7348078" y="0"/>
                    <a:pt x="7416824" y="68746"/>
                    <a:pt x="7416824" y="153549"/>
                  </a:cubicBezTo>
                  <a:lnTo>
                    <a:pt x="7416824" y="767726"/>
                  </a:lnTo>
                  <a:cubicBezTo>
                    <a:pt x="7416824" y="852529"/>
                    <a:pt x="7348078" y="921275"/>
                    <a:pt x="7263275" y="921275"/>
                  </a:cubicBezTo>
                  <a:lnTo>
                    <a:pt x="153549" y="921275"/>
                  </a:lnTo>
                  <a:cubicBezTo>
                    <a:pt x="68746" y="921275"/>
                    <a:pt x="0" y="852529"/>
                    <a:pt x="0" y="767726"/>
                  </a:cubicBezTo>
                  <a:lnTo>
                    <a:pt x="0" y="153549"/>
                  </a:lnTo>
                  <a:close/>
                </a:path>
              </a:pathLst>
            </a:custGeom>
            <a:solidFill>
              <a:srgbClr val="FFFFD9"/>
            </a:solidFill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5933" tIns="105933" rIns="105933" bIns="105933" spcCol="1270" anchor="ctr"/>
            <a:lstStyle/>
            <a:p>
              <a:pPr defTabSz="71102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у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величение 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расходов на обеспечение функционирования 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учреждений, введенных в 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эксплуатацию 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в 2023 году  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(детские сады в районах Семчино и Кальное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), 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– </a:t>
              </a:r>
              <a:r>
                <a:rPr lang="en-US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48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,</a:t>
              </a:r>
              <a:r>
                <a:rPr lang="en-US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0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 млн. рублей</a:t>
              </a:r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1041017" y="3134335"/>
              <a:ext cx="7558362" cy="431872"/>
            </a:xfrm>
            <a:custGeom>
              <a:avLst/>
              <a:gdLst>
                <a:gd name="connsiteX0" fmla="*/ 0 w 7416824"/>
                <a:gd name="connsiteY0" fmla="*/ 153549 h 921275"/>
                <a:gd name="connsiteX1" fmla="*/ 153549 w 7416824"/>
                <a:gd name="connsiteY1" fmla="*/ 0 h 921275"/>
                <a:gd name="connsiteX2" fmla="*/ 7263275 w 7416824"/>
                <a:gd name="connsiteY2" fmla="*/ 0 h 921275"/>
                <a:gd name="connsiteX3" fmla="*/ 7416824 w 7416824"/>
                <a:gd name="connsiteY3" fmla="*/ 153549 h 921275"/>
                <a:gd name="connsiteX4" fmla="*/ 7416824 w 7416824"/>
                <a:gd name="connsiteY4" fmla="*/ 767726 h 921275"/>
                <a:gd name="connsiteX5" fmla="*/ 7263275 w 7416824"/>
                <a:gd name="connsiteY5" fmla="*/ 921275 h 921275"/>
                <a:gd name="connsiteX6" fmla="*/ 153549 w 7416824"/>
                <a:gd name="connsiteY6" fmla="*/ 921275 h 921275"/>
                <a:gd name="connsiteX7" fmla="*/ 0 w 7416824"/>
                <a:gd name="connsiteY7" fmla="*/ 767726 h 921275"/>
                <a:gd name="connsiteX8" fmla="*/ 0 w 7416824"/>
                <a:gd name="connsiteY8" fmla="*/ 153549 h 92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16824" h="921275">
                  <a:moveTo>
                    <a:pt x="0" y="153549"/>
                  </a:moveTo>
                  <a:cubicBezTo>
                    <a:pt x="0" y="68746"/>
                    <a:pt x="68746" y="0"/>
                    <a:pt x="153549" y="0"/>
                  </a:cubicBezTo>
                  <a:lnTo>
                    <a:pt x="7263275" y="0"/>
                  </a:lnTo>
                  <a:cubicBezTo>
                    <a:pt x="7348078" y="0"/>
                    <a:pt x="7416824" y="68746"/>
                    <a:pt x="7416824" y="153549"/>
                  </a:cubicBezTo>
                  <a:lnTo>
                    <a:pt x="7416824" y="767726"/>
                  </a:lnTo>
                  <a:cubicBezTo>
                    <a:pt x="7416824" y="852529"/>
                    <a:pt x="7348078" y="921275"/>
                    <a:pt x="7263275" y="921275"/>
                  </a:cubicBezTo>
                  <a:lnTo>
                    <a:pt x="153549" y="921275"/>
                  </a:lnTo>
                  <a:cubicBezTo>
                    <a:pt x="68746" y="921275"/>
                    <a:pt x="0" y="852529"/>
                    <a:pt x="0" y="767726"/>
                  </a:cubicBezTo>
                  <a:lnTo>
                    <a:pt x="0" y="153549"/>
                  </a:lnTo>
                  <a:close/>
                </a:path>
              </a:pathLst>
            </a:custGeom>
            <a:solidFill>
              <a:srgbClr val="AFD7FF"/>
            </a:solidFill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5933" tIns="105933" rIns="105933" bIns="105933" spcCol="1270" anchor="ctr"/>
            <a:lstStyle/>
            <a:p>
              <a:pPr defTabSz="71102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индексация расходов на оплату коммунальных услуг 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(40,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7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 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млн. рублей)</a:t>
              </a: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338780" y="1016372"/>
            <a:ext cx="395610" cy="315069"/>
          </a:xfrm>
          <a:prstGeom prst="rect">
            <a:avLst/>
          </a:prstGeom>
          <a:solidFill>
            <a:srgbClr val="AFD7FF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2240" y="3906871"/>
            <a:ext cx="395610" cy="314921"/>
          </a:xfrm>
          <a:prstGeom prst="rect">
            <a:avLst/>
          </a:prstGeom>
          <a:solidFill>
            <a:srgbClr val="FFFFD9"/>
          </a:solidFill>
          <a:ln>
            <a:solidFill>
              <a:srgbClr val="C3D69B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2240" y="2350697"/>
            <a:ext cx="395610" cy="315466"/>
          </a:xfrm>
          <a:prstGeom prst="rect">
            <a:avLst/>
          </a:prstGeom>
          <a:solidFill>
            <a:srgbClr val="AFD7FF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06413" y="139709"/>
            <a:ext cx="8229600" cy="487363"/>
          </a:xfrm>
          <a:prstGeom prst="rect">
            <a:avLst/>
          </a:prstGeom>
          <a:noFill/>
        </p:spPr>
        <p:txBody>
          <a:bodyPr lIns="91420" tIns="45710" rIns="91420" bIns="4571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8800" b="1" cap="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Факторы, влияющие на объем расходов 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8800" b="1" cap="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бюджета города Рязани</a:t>
            </a:r>
            <a:r>
              <a:rPr lang="ru-RU" sz="8800" b="1" cap="sm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:</a:t>
            </a:r>
            <a:r>
              <a:rPr lang="ru-RU" sz="8000" dirty="0">
                <a:solidFill>
                  <a:prstClr val="black"/>
                </a:solidFill>
              </a:rPr>
              <a:t/>
            </a:r>
            <a:br>
              <a:rPr lang="ru-RU" sz="8000" dirty="0">
                <a:solidFill>
                  <a:prstClr val="black"/>
                </a:solidFill>
              </a:rPr>
            </a:br>
            <a:endParaRPr lang="ru-RU" sz="8000" dirty="0">
              <a:solidFill>
                <a:prstClr val="black"/>
              </a:solidFill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5076825" y="249238"/>
            <a:ext cx="1117600" cy="215900"/>
          </a:xfrm>
          <a:prstGeom prst="rect">
            <a:avLst/>
          </a:prstGeom>
        </p:spPr>
        <p:txBody>
          <a:bodyPr lIns="91420" tIns="45710" rIns="91420" bIns="45710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8532815" y="4894263"/>
            <a:ext cx="611187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21</a:t>
            </a:r>
          </a:p>
          <a:p>
            <a:pPr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0" name="Полилиния 19"/>
          <p:cNvSpPr/>
          <p:nvPr/>
        </p:nvSpPr>
        <p:spPr bwMode="auto">
          <a:xfrm>
            <a:off x="1050132" y="3939902"/>
            <a:ext cx="7858125" cy="348091"/>
          </a:xfrm>
          <a:custGeom>
            <a:avLst/>
            <a:gdLst>
              <a:gd name="connsiteX0" fmla="*/ 0 w 7416824"/>
              <a:gd name="connsiteY0" fmla="*/ 153549 h 921275"/>
              <a:gd name="connsiteX1" fmla="*/ 153549 w 7416824"/>
              <a:gd name="connsiteY1" fmla="*/ 0 h 921275"/>
              <a:gd name="connsiteX2" fmla="*/ 7263275 w 7416824"/>
              <a:gd name="connsiteY2" fmla="*/ 0 h 921275"/>
              <a:gd name="connsiteX3" fmla="*/ 7416824 w 7416824"/>
              <a:gd name="connsiteY3" fmla="*/ 153549 h 921275"/>
              <a:gd name="connsiteX4" fmla="*/ 7416824 w 7416824"/>
              <a:gd name="connsiteY4" fmla="*/ 767726 h 921275"/>
              <a:gd name="connsiteX5" fmla="*/ 7263275 w 7416824"/>
              <a:gd name="connsiteY5" fmla="*/ 921275 h 921275"/>
              <a:gd name="connsiteX6" fmla="*/ 153549 w 7416824"/>
              <a:gd name="connsiteY6" fmla="*/ 921275 h 921275"/>
              <a:gd name="connsiteX7" fmla="*/ 0 w 7416824"/>
              <a:gd name="connsiteY7" fmla="*/ 767726 h 921275"/>
              <a:gd name="connsiteX8" fmla="*/ 0 w 7416824"/>
              <a:gd name="connsiteY8" fmla="*/ 153549 h 9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16824" h="921275">
                <a:moveTo>
                  <a:pt x="0" y="153549"/>
                </a:moveTo>
                <a:cubicBezTo>
                  <a:pt x="0" y="68746"/>
                  <a:pt x="68746" y="0"/>
                  <a:pt x="153549" y="0"/>
                </a:cubicBezTo>
                <a:lnTo>
                  <a:pt x="7263275" y="0"/>
                </a:lnTo>
                <a:cubicBezTo>
                  <a:pt x="7348078" y="0"/>
                  <a:pt x="7416824" y="68746"/>
                  <a:pt x="7416824" y="153549"/>
                </a:cubicBezTo>
                <a:lnTo>
                  <a:pt x="7416824" y="767726"/>
                </a:lnTo>
                <a:cubicBezTo>
                  <a:pt x="7416824" y="852529"/>
                  <a:pt x="7348078" y="921275"/>
                  <a:pt x="7263275" y="921275"/>
                </a:cubicBezTo>
                <a:lnTo>
                  <a:pt x="153549" y="921275"/>
                </a:lnTo>
                <a:cubicBezTo>
                  <a:pt x="68746" y="921275"/>
                  <a:pt x="0" y="852529"/>
                  <a:pt x="0" y="767726"/>
                </a:cubicBezTo>
                <a:lnTo>
                  <a:pt x="0" y="153549"/>
                </a:lnTo>
                <a:close/>
              </a:path>
            </a:pathLst>
          </a:custGeom>
          <a:solidFill>
            <a:srgbClr val="FFFFD9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5903" tIns="105903" rIns="105903" bIns="105903" spcCol="1270" anchor="ctr"/>
          <a:lstStyle/>
          <a:p>
            <a:pPr defTabSz="71102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прекращение расходных обязательств ограниченного срока действия и разовых мероприятий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42240" y="2879674"/>
            <a:ext cx="395610" cy="315069"/>
          </a:xfrm>
          <a:prstGeom prst="rect">
            <a:avLst/>
          </a:prstGeom>
          <a:solidFill>
            <a:srgbClr val="FFFFD9"/>
          </a:solidFill>
          <a:ln>
            <a:solidFill>
              <a:srgbClr val="C3D69B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2240" y="1848135"/>
            <a:ext cx="395610" cy="315466"/>
          </a:xfrm>
          <a:prstGeom prst="rect">
            <a:avLst/>
          </a:prstGeom>
          <a:solidFill>
            <a:srgbClr val="FFFFD9"/>
          </a:solidFill>
          <a:ln>
            <a:solidFill>
              <a:srgbClr val="C3D69B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Полилиния 22"/>
          <p:cNvSpPr/>
          <p:nvPr/>
        </p:nvSpPr>
        <p:spPr bwMode="auto">
          <a:xfrm>
            <a:off x="1042988" y="4381443"/>
            <a:ext cx="7851777" cy="463550"/>
          </a:xfrm>
          <a:custGeom>
            <a:avLst/>
            <a:gdLst>
              <a:gd name="connsiteX0" fmla="*/ 0 w 7416824"/>
              <a:gd name="connsiteY0" fmla="*/ 153549 h 921275"/>
              <a:gd name="connsiteX1" fmla="*/ 153549 w 7416824"/>
              <a:gd name="connsiteY1" fmla="*/ 0 h 921275"/>
              <a:gd name="connsiteX2" fmla="*/ 7263275 w 7416824"/>
              <a:gd name="connsiteY2" fmla="*/ 0 h 921275"/>
              <a:gd name="connsiteX3" fmla="*/ 7416824 w 7416824"/>
              <a:gd name="connsiteY3" fmla="*/ 153549 h 921275"/>
              <a:gd name="connsiteX4" fmla="*/ 7416824 w 7416824"/>
              <a:gd name="connsiteY4" fmla="*/ 767726 h 921275"/>
              <a:gd name="connsiteX5" fmla="*/ 7263275 w 7416824"/>
              <a:gd name="connsiteY5" fmla="*/ 921275 h 921275"/>
              <a:gd name="connsiteX6" fmla="*/ 153549 w 7416824"/>
              <a:gd name="connsiteY6" fmla="*/ 921275 h 921275"/>
              <a:gd name="connsiteX7" fmla="*/ 0 w 7416824"/>
              <a:gd name="connsiteY7" fmla="*/ 767726 h 921275"/>
              <a:gd name="connsiteX8" fmla="*/ 0 w 7416824"/>
              <a:gd name="connsiteY8" fmla="*/ 153549 h 9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16824" h="921275">
                <a:moveTo>
                  <a:pt x="0" y="153549"/>
                </a:moveTo>
                <a:cubicBezTo>
                  <a:pt x="0" y="68746"/>
                  <a:pt x="68746" y="0"/>
                  <a:pt x="153549" y="0"/>
                </a:cubicBezTo>
                <a:lnTo>
                  <a:pt x="7263275" y="0"/>
                </a:lnTo>
                <a:cubicBezTo>
                  <a:pt x="7348078" y="0"/>
                  <a:pt x="7416824" y="68746"/>
                  <a:pt x="7416824" y="153549"/>
                </a:cubicBezTo>
                <a:lnTo>
                  <a:pt x="7416824" y="767726"/>
                </a:lnTo>
                <a:cubicBezTo>
                  <a:pt x="7416824" y="852529"/>
                  <a:pt x="7348078" y="921275"/>
                  <a:pt x="7263275" y="921275"/>
                </a:cubicBezTo>
                <a:lnTo>
                  <a:pt x="153549" y="921275"/>
                </a:lnTo>
                <a:cubicBezTo>
                  <a:pt x="68746" y="921275"/>
                  <a:pt x="0" y="852529"/>
                  <a:pt x="0" y="767726"/>
                </a:cubicBezTo>
                <a:lnTo>
                  <a:pt x="0" y="153549"/>
                </a:lnTo>
                <a:close/>
              </a:path>
            </a:pathLst>
          </a:custGeom>
          <a:solidFill>
            <a:srgbClr val="AFD7FF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5903" tIns="105903" rIns="105903" bIns="105903" spcCol="1270" anchor="ctr"/>
          <a:lstStyle/>
          <a:p>
            <a:pPr defTabSz="71102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определение объема бюджетных ассигнований в рамках муниципальных программ исходя из реальных возможностей бюджета города по их финансовому обеспечению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42240" y="4455683"/>
            <a:ext cx="395610" cy="315069"/>
          </a:xfrm>
          <a:prstGeom prst="rect">
            <a:avLst/>
          </a:prstGeom>
          <a:solidFill>
            <a:srgbClr val="AFD7FF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5" name="Полилиния 24"/>
          <p:cNvSpPr/>
          <p:nvPr/>
        </p:nvSpPr>
        <p:spPr bwMode="auto">
          <a:xfrm>
            <a:off x="1032196" y="2785209"/>
            <a:ext cx="7851775" cy="504000"/>
          </a:xfrm>
          <a:custGeom>
            <a:avLst/>
            <a:gdLst>
              <a:gd name="connsiteX0" fmla="*/ 0 w 7416824"/>
              <a:gd name="connsiteY0" fmla="*/ 153549 h 921275"/>
              <a:gd name="connsiteX1" fmla="*/ 153549 w 7416824"/>
              <a:gd name="connsiteY1" fmla="*/ 0 h 921275"/>
              <a:gd name="connsiteX2" fmla="*/ 7263275 w 7416824"/>
              <a:gd name="connsiteY2" fmla="*/ 0 h 921275"/>
              <a:gd name="connsiteX3" fmla="*/ 7416824 w 7416824"/>
              <a:gd name="connsiteY3" fmla="*/ 153549 h 921275"/>
              <a:gd name="connsiteX4" fmla="*/ 7416824 w 7416824"/>
              <a:gd name="connsiteY4" fmla="*/ 767726 h 921275"/>
              <a:gd name="connsiteX5" fmla="*/ 7263275 w 7416824"/>
              <a:gd name="connsiteY5" fmla="*/ 921275 h 921275"/>
              <a:gd name="connsiteX6" fmla="*/ 153549 w 7416824"/>
              <a:gd name="connsiteY6" fmla="*/ 921275 h 921275"/>
              <a:gd name="connsiteX7" fmla="*/ 0 w 7416824"/>
              <a:gd name="connsiteY7" fmla="*/ 767726 h 921275"/>
              <a:gd name="connsiteX8" fmla="*/ 0 w 7416824"/>
              <a:gd name="connsiteY8" fmla="*/ 153549 h 9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16824" h="921275">
                <a:moveTo>
                  <a:pt x="0" y="153549"/>
                </a:moveTo>
                <a:cubicBezTo>
                  <a:pt x="0" y="68746"/>
                  <a:pt x="68746" y="0"/>
                  <a:pt x="153549" y="0"/>
                </a:cubicBezTo>
                <a:lnTo>
                  <a:pt x="7263275" y="0"/>
                </a:lnTo>
                <a:cubicBezTo>
                  <a:pt x="7348078" y="0"/>
                  <a:pt x="7416824" y="68746"/>
                  <a:pt x="7416824" y="153549"/>
                </a:cubicBezTo>
                <a:lnTo>
                  <a:pt x="7416824" y="767726"/>
                </a:lnTo>
                <a:cubicBezTo>
                  <a:pt x="7416824" y="852529"/>
                  <a:pt x="7348078" y="921275"/>
                  <a:pt x="7263275" y="921275"/>
                </a:cubicBezTo>
                <a:lnTo>
                  <a:pt x="153549" y="921275"/>
                </a:lnTo>
                <a:cubicBezTo>
                  <a:pt x="68746" y="921275"/>
                  <a:pt x="0" y="852529"/>
                  <a:pt x="0" y="767726"/>
                </a:cubicBezTo>
                <a:lnTo>
                  <a:pt x="0" y="153549"/>
                </a:lnTo>
                <a:close/>
              </a:path>
            </a:pathLst>
          </a:custGeom>
          <a:solidFill>
            <a:srgbClr val="FFFFD9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5903" tIns="105903" rIns="105903" bIns="105903" spcCol="1270" anchor="ctr"/>
          <a:lstStyle/>
          <a:p>
            <a:pPr defTabSz="71102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индексация отдельных расходов (связь, транспортные услуги,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питание, приобретение ГСМ и др.)                                      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на прогнозируемый уровень инфляции в размере </a:t>
            </a:r>
            <a:r>
              <a:rPr lang="en-US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,5% в 202</a:t>
            </a:r>
            <a:r>
              <a:rPr lang="en-US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году и 4 % в 2025 и 2026 годах </a:t>
            </a:r>
            <a:endParaRPr lang="ru-RU" sz="1400" dirty="0">
              <a:solidFill>
                <a:srgbClr val="FF000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29870" y="3435846"/>
            <a:ext cx="395610" cy="314921"/>
          </a:xfrm>
          <a:prstGeom prst="rect">
            <a:avLst/>
          </a:prstGeom>
          <a:solidFill>
            <a:srgbClr val="AFD7FF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7" name="Полилиния 26"/>
          <p:cNvSpPr/>
          <p:nvPr/>
        </p:nvSpPr>
        <p:spPr bwMode="auto">
          <a:xfrm>
            <a:off x="1044369" y="3377306"/>
            <a:ext cx="7858125" cy="468000"/>
          </a:xfrm>
          <a:custGeom>
            <a:avLst/>
            <a:gdLst>
              <a:gd name="connsiteX0" fmla="*/ 0 w 7416824"/>
              <a:gd name="connsiteY0" fmla="*/ 153549 h 921275"/>
              <a:gd name="connsiteX1" fmla="*/ 153549 w 7416824"/>
              <a:gd name="connsiteY1" fmla="*/ 0 h 921275"/>
              <a:gd name="connsiteX2" fmla="*/ 7263275 w 7416824"/>
              <a:gd name="connsiteY2" fmla="*/ 0 h 921275"/>
              <a:gd name="connsiteX3" fmla="*/ 7416824 w 7416824"/>
              <a:gd name="connsiteY3" fmla="*/ 153549 h 921275"/>
              <a:gd name="connsiteX4" fmla="*/ 7416824 w 7416824"/>
              <a:gd name="connsiteY4" fmla="*/ 767726 h 921275"/>
              <a:gd name="connsiteX5" fmla="*/ 7263275 w 7416824"/>
              <a:gd name="connsiteY5" fmla="*/ 921275 h 921275"/>
              <a:gd name="connsiteX6" fmla="*/ 153549 w 7416824"/>
              <a:gd name="connsiteY6" fmla="*/ 921275 h 921275"/>
              <a:gd name="connsiteX7" fmla="*/ 0 w 7416824"/>
              <a:gd name="connsiteY7" fmla="*/ 767726 h 921275"/>
              <a:gd name="connsiteX8" fmla="*/ 0 w 7416824"/>
              <a:gd name="connsiteY8" fmla="*/ 153549 h 9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16824" h="921275">
                <a:moveTo>
                  <a:pt x="0" y="153549"/>
                </a:moveTo>
                <a:cubicBezTo>
                  <a:pt x="0" y="68746"/>
                  <a:pt x="68746" y="0"/>
                  <a:pt x="153549" y="0"/>
                </a:cubicBezTo>
                <a:lnTo>
                  <a:pt x="7263275" y="0"/>
                </a:lnTo>
                <a:cubicBezTo>
                  <a:pt x="7348078" y="0"/>
                  <a:pt x="7416824" y="68746"/>
                  <a:pt x="7416824" y="153549"/>
                </a:cubicBezTo>
                <a:lnTo>
                  <a:pt x="7416824" y="767726"/>
                </a:lnTo>
                <a:cubicBezTo>
                  <a:pt x="7416824" y="852529"/>
                  <a:pt x="7348078" y="921275"/>
                  <a:pt x="7263275" y="921275"/>
                </a:cubicBezTo>
                <a:lnTo>
                  <a:pt x="153549" y="921275"/>
                </a:lnTo>
                <a:cubicBezTo>
                  <a:pt x="68746" y="921275"/>
                  <a:pt x="0" y="852529"/>
                  <a:pt x="0" y="767726"/>
                </a:cubicBezTo>
                <a:lnTo>
                  <a:pt x="0" y="153549"/>
                </a:lnTo>
                <a:close/>
              </a:path>
            </a:pathLst>
          </a:custGeom>
          <a:solidFill>
            <a:srgbClr val="AFD7FF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5903" tIns="105903" rIns="105903" bIns="105903" spcCol="1270" anchor="ctr"/>
          <a:lstStyle/>
          <a:p>
            <a:pPr lvl="0" defTabSz="711020" eaLnBrk="1" fontAlgn="auto" hangingPunct="1">
              <a:lnSpc>
                <a:spcPts val="1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увеличение расходов на обслуживание муниципального долга в связи с ростом ключевой ставки банка</a:t>
            </a:r>
          </a:p>
          <a:p>
            <a:pPr lvl="0" defTabSz="711020" eaLnBrk="1" fontAlgn="auto" hangingPunct="1">
              <a:lnSpc>
                <a:spcPts val="1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России - 215 млн. рублей</a:t>
            </a:r>
          </a:p>
        </p:txBody>
      </p:sp>
    </p:spTree>
    <p:extLst>
      <p:ext uri="{BB962C8B-B14F-4D97-AF65-F5344CB8AC3E}">
        <p14:creationId xmlns:p14="http://schemas.microsoft.com/office/powerpoint/2010/main" val="26046379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5"/>
          <p:cNvGraphicFramePr>
            <a:graphicFrameLocks noGrp="1"/>
          </p:cNvGraphicFramePr>
          <p:nvPr>
            <p:ph sz="half" idx="1"/>
          </p:nvPr>
        </p:nvGraphicFramePr>
        <p:xfrm>
          <a:off x="801688" y="1235075"/>
          <a:ext cx="2444750" cy="1835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6" name="Соединительная линия уступом 15"/>
          <p:cNvCxnSpPr/>
          <p:nvPr/>
        </p:nvCxnSpPr>
        <p:spPr>
          <a:xfrm rot="5400000">
            <a:off x="1301750" y="2924176"/>
            <a:ext cx="60325" cy="127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Заголовок 1"/>
          <p:cNvSpPr txBox="1">
            <a:spLocks/>
          </p:cNvSpPr>
          <p:nvPr/>
        </p:nvSpPr>
        <p:spPr>
          <a:xfrm>
            <a:off x="84138" y="195263"/>
            <a:ext cx="9036050" cy="409575"/>
          </a:xfrm>
          <a:prstGeom prst="rect">
            <a:avLst/>
          </a:prstGeom>
          <a:noFill/>
        </p:spPr>
        <p:txBody>
          <a:bodyPr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8000" b="1" dirty="0" smtClean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80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РАСХОДЫ </a:t>
            </a:r>
            <a:r>
              <a:rPr lang="ru-RU" sz="8000" b="1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БЮДЖЕТА ГОРОДА </a:t>
            </a:r>
            <a:r>
              <a:rPr lang="ru-RU" sz="80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НА РЕАЛИЗАЦИЮ МУНИЦИПАЛЬНЫХ ПРОГРАММ     в 2024 году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80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/>
            </a:r>
            <a:br>
              <a:rPr lang="ru-RU" sz="80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</a:br>
            <a:endParaRPr lang="ru-RU" sz="80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4515966"/>
            <a:ext cx="7992888" cy="523220"/>
          </a:xfrm>
          <a:prstGeom prst="rect">
            <a:avLst/>
          </a:prstGeom>
          <a:solidFill>
            <a:srgbClr val="8EB4E3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Объем финансового обеспечения расходов, направленных на реализацию основных мероприятий в рамках программ, составляет </a:t>
            </a: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17 133,3 </a:t>
            </a:r>
            <a:r>
              <a:rPr lang="ru-RU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рублей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 или </a:t>
            </a: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98,5 </a:t>
            </a:r>
            <a:r>
              <a:rPr lang="ru-RU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%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 всех расходов бюджета города</a:t>
            </a:r>
            <a:endParaRPr lang="ru-RU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380288" y="627063"/>
            <a:ext cx="1079500" cy="2174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рублей</a:t>
            </a:r>
          </a:p>
        </p:txBody>
      </p:sp>
      <p:graphicFrame>
        <p:nvGraphicFramePr>
          <p:cNvPr id="4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3283623"/>
              </p:ext>
            </p:extLst>
          </p:nvPr>
        </p:nvGraphicFramePr>
        <p:xfrm>
          <a:off x="827088" y="844550"/>
          <a:ext cx="7705725" cy="3529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22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 advClick="0" advTm="1000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039" y="260354"/>
            <a:ext cx="8929687" cy="5175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cap="small" dirty="0">
                <a:solidFill>
                  <a:schemeClr val="tx2"/>
                </a:solidFill>
                <a:latin typeface="Arial Narrow" panose="020B0606020202030204" pitchFamily="34" charset="0"/>
              </a:rPr>
              <a:t>доля фонда оплаты труда работников социальной сферы в бюджете города рязани</a:t>
            </a:r>
            <a:endParaRPr lang="ru-RU" sz="2200" b="1" dirty="0">
              <a:solidFill>
                <a:schemeClr val="tx2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55216"/>
              </p:ext>
            </p:extLst>
          </p:nvPr>
        </p:nvGraphicFramePr>
        <p:xfrm>
          <a:off x="587376" y="920754"/>
          <a:ext cx="7945438" cy="3844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4787900" y="987576"/>
            <a:ext cx="820738" cy="45546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0" tIns="45710" rIns="91420" bIns="4571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15 553,1</a:t>
            </a:r>
          </a:p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prstClr val="black"/>
                </a:solidFill>
                <a:latin typeface="Arial Narrow" panose="020B0606020202030204" pitchFamily="34" charset="0"/>
              </a:rPr>
              <a:t>млн.руб.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084890" y="998687"/>
            <a:ext cx="822325" cy="444351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20" tIns="45710" rIns="91420" bIns="4571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  <a:latin typeface="Arial Narrow" panose="020B0606020202030204" pitchFamily="34" charset="0"/>
              </a:rPr>
              <a:t>15 140,8</a:t>
            </a:r>
          </a:p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prstClr val="black"/>
                </a:solidFill>
                <a:latin typeface="Arial Narrow" panose="020B0606020202030204" pitchFamily="34" charset="0"/>
              </a:rPr>
              <a:t>млн.руб.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460432" y="4806316"/>
            <a:ext cx="611187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23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235835" y="627064"/>
            <a:ext cx="1439863" cy="265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млн.</a:t>
            </a:r>
            <a:r>
              <a:rPr lang="ru-RU" sz="1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рублей</a:t>
            </a:r>
          </a:p>
        </p:txBody>
      </p:sp>
    </p:spTree>
    <p:extLst>
      <p:ext uri="{BB962C8B-B14F-4D97-AF65-F5344CB8AC3E}">
        <p14:creationId xmlns:p14="http://schemas.microsoft.com/office/powerpoint/2010/main" val="350937847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87314"/>
            <a:ext cx="7056438" cy="269875"/>
          </a:xfrm>
          <a:noFill/>
          <a:ln w="15875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СТРУКТУРА РАСХОДОВ БЮДЖЕТА ГОРОДА РЯЗАНИ</a:t>
            </a:r>
          </a:p>
        </p:txBody>
      </p:sp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7795987"/>
              </p:ext>
            </p:extLst>
          </p:nvPr>
        </p:nvGraphicFramePr>
        <p:xfrm>
          <a:off x="683568" y="521301"/>
          <a:ext cx="7920682" cy="4480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</a:rPr>
              <a:t>2</a:t>
            </a:r>
            <a:r>
              <a:rPr lang="ru-RU" sz="1400" b="1" dirty="0" smtClean="0">
                <a:solidFill>
                  <a:prstClr val="black"/>
                </a:solidFill>
              </a:rPr>
              <a:t>4</a:t>
            </a:r>
            <a:endParaRPr lang="ru-RU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48154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6197546"/>
              </p:ext>
            </p:extLst>
          </p:nvPr>
        </p:nvGraphicFramePr>
        <p:xfrm>
          <a:off x="2555875" y="896938"/>
          <a:ext cx="4319588" cy="1782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5475" name="Заголовок 1"/>
          <p:cNvSpPr>
            <a:spLocks noGrp="1"/>
          </p:cNvSpPr>
          <p:nvPr>
            <p:ph type="title"/>
          </p:nvPr>
        </p:nvSpPr>
        <p:spPr>
          <a:xfrm>
            <a:off x="173038" y="122238"/>
            <a:ext cx="8929687" cy="517525"/>
          </a:xfrm>
        </p:spPr>
        <p:txBody>
          <a:bodyPr/>
          <a:lstStyle/>
          <a:p>
            <a:pPr eaLnBrk="1" hangingPunct="1"/>
            <a:r>
              <a:rPr lang="ru-RU" altLang="ru-RU" sz="2000" b="1" smtClean="0">
                <a:latin typeface="Arial Narrow" pitchFamily="34" charset="0"/>
                <a:cs typeface="Times New Roman" pitchFamily="18" charset="0"/>
              </a:rPr>
              <a:t>ДОЛЯ РАСХОДОВ ОТРАСЛЕЙ СОЦИАЛЬНО-КУЛЬТУРНОЙ СФЕРЫ В ОБЩИХ РАСХОДАХ БЮДЖЕТА ГОРОДА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38162" y="4586605"/>
            <a:ext cx="490537" cy="107950"/>
          </a:xfrm>
          <a:prstGeom prst="rect">
            <a:avLst/>
          </a:prstGeom>
          <a:solidFill>
            <a:srgbClr val="72A2D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258888" y="4515967"/>
            <a:ext cx="3521075" cy="288032"/>
          </a:xfrm>
          <a:prstGeom prst="rect">
            <a:avLst/>
          </a:prstGeom>
        </p:spPr>
        <p:txBody>
          <a:bodyPr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lnSpc>
                <a:spcPct val="170000"/>
              </a:lnSpc>
              <a:spcAft>
                <a:spcPts val="0"/>
              </a:spcAft>
              <a:defRPr/>
            </a:pP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социально-культурной сферы</a:t>
            </a:r>
            <a:endParaRPr lang="ru-RU" sz="56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auto">
              <a:spcAft>
                <a:spcPts val="0"/>
              </a:spcAft>
              <a:defRPr/>
            </a:pPr>
            <a:endParaRPr lang="ru-RU" sz="4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ru-RU" sz="5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расходы</a:t>
            </a:r>
            <a:r>
              <a:rPr lang="ru-RU" sz="5600" dirty="0" smtClean="0">
                <a:solidFill>
                  <a:prstClr val="black"/>
                </a:solidFill>
              </a:rPr>
              <a:t/>
            </a:r>
            <a:br>
              <a:rPr lang="ru-RU" sz="5600" dirty="0" smtClean="0">
                <a:solidFill>
                  <a:prstClr val="black"/>
                </a:solidFill>
              </a:rPr>
            </a:br>
            <a:endParaRPr lang="ru-RU" sz="5600" dirty="0">
              <a:solidFill>
                <a:prstClr val="black"/>
              </a:solidFill>
            </a:endParaRPr>
          </a:p>
        </p:txBody>
      </p:sp>
      <p:graphicFrame>
        <p:nvGraphicFramePr>
          <p:cNvPr id="3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4150202"/>
              </p:ext>
            </p:extLst>
          </p:nvPr>
        </p:nvGraphicFramePr>
        <p:xfrm>
          <a:off x="4824413" y="2463800"/>
          <a:ext cx="4319587" cy="1782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7203624"/>
              </p:ext>
            </p:extLst>
          </p:nvPr>
        </p:nvGraphicFramePr>
        <p:xfrm>
          <a:off x="323850" y="2500313"/>
          <a:ext cx="4319588" cy="1782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25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8161" y="4846955"/>
            <a:ext cx="490537" cy="107950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757680"/>
              </p:ext>
            </p:extLst>
          </p:nvPr>
        </p:nvGraphicFramePr>
        <p:xfrm>
          <a:off x="300038" y="1347615"/>
          <a:ext cx="8424862" cy="3445508"/>
        </p:xfrm>
        <a:graphic>
          <a:graphicData uri="http://schemas.openxmlformats.org/drawingml/2006/table">
            <a:tbl>
              <a:tblPr/>
              <a:tblGrid>
                <a:gridCol w="6720234"/>
                <a:gridCol w="576064"/>
                <a:gridCol w="606013"/>
                <a:gridCol w="522551"/>
              </a:tblGrid>
              <a:tr h="3600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4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73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5,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804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362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085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предоставления муниципальных услуг в учреждениях, находящихся в ведении УО и МП</a:t>
                      </a: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134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338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360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137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бесплатного питания детей школьного возраста льготной категории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33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,8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36,2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3263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Увеличение количества мест в общеобразовательных учреждениях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1 291,6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195,0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50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326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Увеличение количества мест в дошкольных образовательных учреждениях</a:t>
                      </a: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085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Финансовое обеспечение частных организаций, осуществляющих образовательную деятельность в городе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,6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085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содержательного отдыха детей и подростков в каникулярное время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23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33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628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Развитие материально-технической базы учреждений и создание безопасных условий для проведения учебно-воспитательного процесса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204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,3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01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085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УО и МП</a:t>
                      </a:r>
                      <a:endParaRPr kumimoji="0" lang="en-US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62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функционирования модели персонифицированного финансирования дополнительного образования детей</a:t>
                      </a: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,4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54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59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628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бесплатного горячего питания обучающихся, получающих начальное общее образование в муниципальных образовательных организациях</a:t>
                      </a: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428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443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47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,7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617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Иные мероприятия</a:t>
                      </a:r>
                    </a:p>
                  </a:txBody>
                  <a:tcPr marL="54252" marR="54252" marT="27138" marB="2713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6,4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6,5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6,8</a:t>
                      </a:r>
                    </a:p>
                  </a:txBody>
                  <a:tcPr marL="54252" marR="54252" marT="27138" marB="2713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2122" name="Прямоугольник 6"/>
          <p:cNvSpPr>
            <a:spLocks noChangeArrowheads="1"/>
          </p:cNvSpPr>
          <p:nvPr/>
        </p:nvSpPr>
        <p:spPr bwMode="auto">
          <a:xfrm>
            <a:off x="4133850" y="1054102"/>
            <a:ext cx="922338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2123" name="Rectangle 4"/>
          <p:cNvSpPr>
            <a:spLocks noChangeArrowheads="1"/>
          </p:cNvSpPr>
          <p:nvPr/>
        </p:nvSpPr>
        <p:spPr bwMode="auto">
          <a:xfrm>
            <a:off x="2268538" y="-7938"/>
            <a:ext cx="4487862" cy="981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МП «РАЗВИТИЕ ОБРАЗОВАНИЯ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В ГОРОДЕ РЯЗАНИ»</a:t>
            </a:r>
          </a:p>
        </p:txBody>
      </p:sp>
      <p:sp>
        <p:nvSpPr>
          <p:cNvPr id="2124" name="Rectangle 5"/>
          <p:cNvSpPr>
            <a:spLocks noChangeArrowheads="1"/>
          </p:cNvSpPr>
          <p:nvPr/>
        </p:nvSpPr>
        <p:spPr bwMode="auto">
          <a:xfrm>
            <a:off x="2649540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2125" name="Rectangle 7"/>
          <p:cNvSpPr>
            <a:spLocks noChangeArrowheads="1"/>
          </p:cNvSpPr>
          <p:nvPr/>
        </p:nvSpPr>
        <p:spPr bwMode="auto">
          <a:xfrm>
            <a:off x="2649540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2126" name="Rectangle 8"/>
          <p:cNvSpPr>
            <a:spLocks noChangeArrowheads="1"/>
          </p:cNvSpPr>
          <p:nvPr/>
        </p:nvSpPr>
        <p:spPr bwMode="auto">
          <a:xfrm>
            <a:off x="2649548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>
                <a:solidFill>
                  <a:prstClr val="black"/>
                </a:solidFill>
              </a:rPr>
              <a:t>2</a:t>
            </a:r>
            <a:r>
              <a:rPr lang="ru-RU" sz="1400" b="1" dirty="0" smtClean="0">
                <a:solidFill>
                  <a:prstClr val="black"/>
                </a:solidFill>
              </a:rPr>
              <a:t>6</a:t>
            </a:r>
            <a:endParaRPr lang="ru-RU" sz="1400" b="1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2128" name="Picture 77" descr="C:\Users\КОВЕНЕВА.BUDGET\Desktop\3ca94606dfdd23f9246ad470abbea3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72" y="110809"/>
            <a:ext cx="2016125" cy="119062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29" name="Picture 78" descr="C:\Users\КОВЕНЕВА.BUDGET\Desktop\-g3YEKAJPh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40" y="98426"/>
            <a:ext cx="2032000" cy="119062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42624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03875"/>
              </p:ext>
            </p:extLst>
          </p:nvPr>
        </p:nvGraphicFramePr>
        <p:xfrm>
          <a:off x="539752" y="1851672"/>
          <a:ext cx="8064500" cy="3207428"/>
        </p:xfrm>
        <a:graphic>
          <a:graphicData uri="http://schemas.openxmlformats.org/drawingml/2006/table">
            <a:tbl>
              <a:tblPr/>
              <a:tblGrid>
                <a:gridCol w="6565900"/>
                <a:gridCol w="500063"/>
                <a:gridCol w="498475"/>
                <a:gridCol w="500062"/>
              </a:tblGrid>
              <a:tr h="3799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7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9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914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,8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939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3799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Организация предоставления муниципальных услуг в учреждениях дополнительного образования, находящихся в ведении Управления культуры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43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57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64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17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Проведение обязательных периодических медицинских осмотров (обследований) работников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17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Предоставление муниципальных услуг в учреждениях культуры, находящихся в ведении Управления культуры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64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70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74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799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Обеспечение населения библиотечным, библиографическим и информационным обслуживанием удаленно через сеть Интернет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30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31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31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799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Организация и проведение общегородских культурно-массовых мероприятий, повышение событийной насыщенности культурной жизни города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10,0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,4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799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Создание безопасных условий пребывания в учреждениях, укрепление материально-технической базы сферы культуры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18,1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5,5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17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Управления культуры</a:t>
                      </a: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17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Строительство и реконструкция объектов сферы культуры, в том числе разработка проектно-сметной документации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13,0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25,0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18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и проведение социально-культурных и досуговых мероприятий с населением по месту жительства</a:t>
                      </a: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3131" name="Прямоугольник 6"/>
          <p:cNvSpPr>
            <a:spLocks noChangeArrowheads="1"/>
          </p:cNvSpPr>
          <p:nvPr/>
        </p:nvSpPr>
        <p:spPr bwMode="auto">
          <a:xfrm>
            <a:off x="4179889" y="1438275"/>
            <a:ext cx="923925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3132" name="Rectangle 4"/>
          <p:cNvSpPr>
            <a:spLocks noChangeArrowheads="1"/>
          </p:cNvSpPr>
          <p:nvPr/>
        </p:nvSpPr>
        <p:spPr bwMode="auto">
          <a:xfrm>
            <a:off x="2555877" y="488316"/>
            <a:ext cx="403225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МП «КУЛЬТУРА ГОРОДА РЯЗАНИ»</a:t>
            </a:r>
          </a:p>
        </p:txBody>
      </p:sp>
      <p:sp>
        <p:nvSpPr>
          <p:cNvPr id="3133" name="Rectangle 5"/>
          <p:cNvSpPr>
            <a:spLocks noChangeArrowheads="1"/>
          </p:cNvSpPr>
          <p:nvPr/>
        </p:nvSpPr>
        <p:spPr bwMode="auto">
          <a:xfrm>
            <a:off x="2649540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3134" name="Rectangle 7"/>
          <p:cNvSpPr>
            <a:spLocks noChangeArrowheads="1"/>
          </p:cNvSpPr>
          <p:nvPr/>
        </p:nvSpPr>
        <p:spPr bwMode="auto">
          <a:xfrm>
            <a:off x="2649540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3135" name="Rectangle 8"/>
          <p:cNvSpPr>
            <a:spLocks noChangeArrowheads="1"/>
          </p:cNvSpPr>
          <p:nvPr/>
        </p:nvSpPr>
        <p:spPr bwMode="auto">
          <a:xfrm>
            <a:off x="2649548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27</a:t>
            </a:r>
            <a:endParaRPr lang="ru-RU" sz="1400" b="1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31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3358"/>
            <a:ext cx="2408238" cy="157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3358"/>
            <a:ext cx="2470026" cy="1594153"/>
          </a:xfrm>
          <a:prstGeom prst="rect">
            <a:avLst/>
          </a:prstGeom>
          <a:noFill/>
          <a:ln w="19050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32203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944251"/>
              </p:ext>
            </p:extLst>
          </p:nvPr>
        </p:nvGraphicFramePr>
        <p:xfrm>
          <a:off x="511416" y="2067695"/>
          <a:ext cx="8117656" cy="2961018"/>
        </p:xfrm>
        <a:graphic>
          <a:graphicData uri="http://schemas.openxmlformats.org/drawingml/2006/table">
            <a:tbl>
              <a:tblPr/>
              <a:tblGrid>
                <a:gridCol w="6459537"/>
                <a:gridCol w="577999"/>
                <a:gridCol w="576064"/>
                <a:gridCol w="504056"/>
              </a:tblGrid>
              <a:tr h="4320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71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350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65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US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8,9</a:t>
                      </a: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3800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Оказание услуг (работ) физкультурно-спортивной направленности населению  муниципальными спортивными школами</a:t>
                      </a:r>
                    </a:p>
                  </a:txBody>
                  <a:tcPr marL="54252" marR="54252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321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340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353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,1</a:t>
                      </a: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обязательного проведения периодических медицинских осмотров (обследований) работников учреждений физической культуры и спорта</a:t>
                      </a:r>
                    </a:p>
                  </a:txBody>
                  <a:tcPr marL="54252" marR="54252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5573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Развитие материально-технической базы физической культуры и спорта, создание безопасных условий для проведения тренировочного процесса и создание благоприятных условий для населения города к регулярным занятиям физической культурой и спортом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5,0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1,6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171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и проведение массовых спортивных мероприятий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4,0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800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организации и проведения физкультурно-оздоровительных мероприятий с населением по месту жительства</a:t>
                      </a:r>
                    </a:p>
                  </a:txBody>
                  <a:tcPr marL="54252" marR="54252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800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управления по физической культуре и массовому спорту администрации города Рязани</a:t>
                      </a:r>
                    </a:p>
                  </a:txBody>
                  <a:tcPr marL="54252" marR="54252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18,8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18,8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,</a:t>
                      </a:r>
                      <a:r>
                        <a:rPr kumimoji="0" lang="en-US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4145" name="Прямоугольник 6"/>
          <p:cNvSpPr>
            <a:spLocks noChangeArrowheads="1"/>
          </p:cNvSpPr>
          <p:nvPr/>
        </p:nvSpPr>
        <p:spPr bwMode="auto">
          <a:xfrm>
            <a:off x="3997325" y="1708160"/>
            <a:ext cx="922338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4146" name="Rectangle 4"/>
          <p:cNvSpPr>
            <a:spLocks noChangeArrowheads="1"/>
          </p:cNvSpPr>
          <p:nvPr/>
        </p:nvSpPr>
        <p:spPr bwMode="auto">
          <a:xfrm>
            <a:off x="2546360" y="17463"/>
            <a:ext cx="3825875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МП «Развитие физической культуры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 и  спорта в городе Рязани»</a:t>
            </a:r>
          </a:p>
        </p:txBody>
      </p:sp>
      <p:sp>
        <p:nvSpPr>
          <p:cNvPr id="4147" name="Rectangle 5"/>
          <p:cNvSpPr>
            <a:spLocks noChangeArrowheads="1"/>
          </p:cNvSpPr>
          <p:nvPr/>
        </p:nvSpPr>
        <p:spPr bwMode="auto">
          <a:xfrm>
            <a:off x="2649540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4148" name="Rectangle 7"/>
          <p:cNvSpPr>
            <a:spLocks noChangeArrowheads="1"/>
          </p:cNvSpPr>
          <p:nvPr/>
        </p:nvSpPr>
        <p:spPr bwMode="auto">
          <a:xfrm>
            <a:off x="2649540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4149" name="Rectangle 8"/>
          <p:cNvSpPr>
            <a:spLocks noChangeArrowheads="1"/>
          </p:cNvSpPr>
          <p:nvPr/>
        </p:nvSpPr>
        <p:spPr bwMode="auto">
          <a:xfrm>
            <a:off x="2649548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200" b="1" dirty="0" smtClean="0">
                <a:solidFill>
                  <a:prstClr val="black"/>
                </a:solidFill>
              </a:rPr>
              <a:t>28</a:t>
            </a:r>
            <a:endParaRPr lang="ru-RU" sz="1200" b="1" dirty="0">
              <a:solidFill>
                <a:prstClr val="black"/>
              </a:solidFill>
            </a:endParaRPr>
          </a:p>
        </p:txBody>
      </p:sp>
      <p:pic>
        <p:nvPicPr>
          <p:cNvPr id="4151" name="Picture 57" descr="C:\Users\КОВЕНЕВА.BUDGET\Desktop\1-3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" y="127056"/>
            <a:ext cx="2598738" cy="1778000"/>
          </a:xfrm>
          <a:prstGeom prst="rect">
            <a:avLst/>
          </a:prstGeom>
          <a:noFill/>
          <a:ln w="19050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576" y="127055"/>
            <a:ext cx="2656376" cy="1764000"/>
          </a:xfrm>
          <a:prstGeom prst="rect">
            <a:avLst/>
          </a:prstGeom>
          <a:noFill/>
          <a:ln w="19050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95285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07375" cy="411163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ЭТАПЫ БЮДЖЕТНОГО ПРОЦЕССА</a:t>
            </a:r>
            <a:endParaRPr lang="ru-RU" sz="24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850" y="411163"/>
            <a:ext cx="8496300" cy="4645025"/>
          </a:xfrm>
          <a:noFill/>
          <a:ln w="57150">
            <a:solidFill>
              <a:schemeClr val="accent1">
                <a:lumMod val="7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683568" y="573528"/>
          <a:ext cx="7919968" cy="4158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207" y="2181730"/>
            <a:ext cx="2736304" cy="1542644"/>
          </a:xfrm>
          <a:prstGeom prst="rect">
            <a:avLst/>
          </a:prstGeom>
          <a:noFill/>
          <a:ln w="127000" cap="sq">
            <a:noFill/>
            <a:bevel/>
            <a:headEnd/>
            <a:tailEnd/>
          </a:ln>
          <a:effectLst/>
          <a:scene3d>
            <a:camera prst="orthographicFront">
              <a:rot lat="21299999" lon="0" rev="0"/>
            </a:camera>
            <a:lightRig rig="threePt" dir="t"/>
          </a:scene3d>
          <a:sp3d prstMaterial="dkEdge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Прямоугольная выноска 8"/>
          <p:cNvSpPr/>
          <p:nvPr/>
        </p:nvSpPr>
        <p:spPr>
          <a:xfrm>
            <a:off x="7196138" y="4189413"/>
            <a:ext cx="1439862" cy="600075"/>
          </a:xfrm>
          <a:prstGeom prst="wedgeRectCallout">
            <a:avLst>
              <a:gd name="adj1" fmla="val -63168"/>
              <a:gd name="adj2" fmla="val -94955"/>
            </a:avLst>
          </a:prstGeom>
          <a:ln>
            <a:solidFill>
              <a:schemeClr val="tx1"/>
            </a:solidFill>
            <a:prstDash val="sysDot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Законодательные (представительные) органы власти</a:t>
            </a:r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3903663" y="3306763"/>
            <a:ext cx="1408112" cy="600075"/>
          </a:xfrm>
          <a:prstGeom prst="wedgeRectCallout">
            <a:avLst>
              <a:gd name="adj1" fmla="val -8794"/>
              <a:gd name="adj2" fmla="val 81173"/>
            </a:avLst>
          </a:prstGeom>
          <a:solidFill>
            <a:srgbClr val="C1E0FF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самоуправления,  финансовые органы</a:t>
            </a: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403225" y="1719263"/>
            <a:ext cx="1439863" cy="600075"/>
          </a:xfrm>
          <a:prstGeom prst="wedgeRectCallout">
            <a:avLst>
              <a:gd name="adj1" fmla="val 48913"/>
              <a:gd name="adj2" fmla="val 83076"/>
            </a:avLst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Законодательные (представительные) органы власти</a:t>
            </a:r>
          </a:p>
        </p:txBody>
      </p:sp>
      <p:sp>
        <p:nvSpPr>
          <p:cNvPr id="14" name="Прямоугольная выноска 13"/>
          <p:cNvSpPr/>
          <p:nvPr/>
        </p:nvSpPr>
        <p:spPr>
          <a:xfrm>
            <a:off x="7502525" y="2346325"/>
            <a:ext cx="1235075" cy="938213"/>
          </a:xfrm>
          <a:prstGeom prst="wedgeRectCallout">
            <a:avLst>
              <a:gd name="adj1" fmla="val -73134"/>
              <a:gd name="adj2" fmla="val 49655"/>
            </a:avLst>
          </a:prstGeom>
          <a:solidFill>
            <a:srgbClr val="C1E0FF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самоуправления, финансовые органы</a:t>
            </a:r>
          </a:p>
        </p:txBody>
      </p:sp>
      <p:sp>
        <p:nvSpPr>
          <p:cNvPr id="15" name="Прямоугольная выноска 14"/>
          <p:cNvSpPr/>
          <p:nvPr/>
        </p:nvSpPr>
        <p:spPr>
          <a:xfrm>
            <a:off x="2511425" y="496888"/>
            <a:ext cx="1152525" cy="600075"/>
          </a:xfrm>
          <a:prstGeom prst="wedgeRectCallout">
            <a:avLst>
              <a:gd name="adj1" fmla="val 60572"/>
              <a:gd name="adj2" fmla="val 71736"/>
            </a:avLst>
          </a:prstGeom>
          <a:solidFill>
            <a:srgbClr val="C1E0FF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</a:t>
            </a: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403225" y="484188"/>
            <a:ext cx="1223963" cy="863600"/>
          </a:xfrm>
          <a:prstGeom prst="wedgeRectCallout">
            <a:avLst>
              <a:gd name="adj1" fmla="val 71403"/>
              <a:gd name="adj2" fmla="val 43506"/>
            </a:avLst>
          </a:prstGeom>
          <a:solidFill>
            <a:srgbClr val="C1E0FF"/>
          </a:solidFill>
          <a:ln w="254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Контрольно-счетная палата и органы местного самоуправления</a:t>
            </a:r>
            <a:endParaRPr lang="ru-RU" sz="1100" i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ая выноска 15"/>
          <p:cNvSpPr/>
          <p:nvPr/>
        </p:nvSpPr>
        <p:spPr>
          <a:xfrm>
            <a:off x="7297738" y="627063"/>
            <a:ext cx="1235075" cy="939800"/>
          </a:xfrm>
          <a:prstGeom prst="wedgeRectCallout">
            <a:avLst>
              <a:gd name="adj1" fmla="val -72965"/>
              <a:gd name="adj2" fmla="val 90693"/>
            </a:avLst>
          </a:prstGeom>
          <a:solidFill>
            <a:srgbClr val="C1E0FF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самоуправления, финансовые органы</a:t>
            </a:r>
          </a:p>
        </p:txBody>
      </p:sp>
      <p:sp>
        <p:nvSpPr>
          <p:cNvPr id="17" name="Прямоугольная выноска 16"/>
          <p:cNvSpPr/>
          <p:nvPr/>
        </p:nvSpPr>
        <p:spPr>
          <a:xfrm>
            <a:off x="511175" y="3821113"/>
            <a:ext cx="1223963" cy="938212"/>
          </a:xfrm>
          <a:prstGeom prst="wedgeRectCallout">
            <a:avLst>
              <a:gd name="adj1" fmla="val 87351"/>
              <a:gd name="adj2" fmla="val 2814"/>
            </a:avLst>
          </a:prstGeom>
          <a:solidFill>
            <a:srgbClr val="C1E0FF"/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местного самоуправления, финансовые органы</a:t>
            </a: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 advClick="0" advTm="2000"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080672"/>
              </p:ext>
            </p:extLst>
          </p:nvPr>
        </p:nvGraphicFramePr>
        <p:xfrm>
          <a:off x="179388" y="2283718"/>
          <a:ext cx="8785225" cy="2314930"/>
        </p:xfrm>
        <a:graphic>
          <a:graphicData uri="http://schemas.openxmlformats.org/drawingml/2006/table">
            <a:tbl>
              <a:tblPr/>
              <a:tblGrid>
                <a:gridCol w="7152276"/>
                <a:gridCol w="544902"/>
                <a:gridCol w="543145"/>
                <a:gridCol w="544902"/>
              </a:tblGrid>
              <a:tr h="3600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3" marB="2713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252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33" marB="2713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3,3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3,4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3,5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4546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Финансовая поддержка субъектов малого и среднего предпринимательства и некоммерческих организаций, образующих инфраструктуру поддержки субъектов малого и среднего предпринимательства города Рязани</a:t>
                      </a:r>
                    </a:p>
                  </a:txBody>
                  <a:tcPr marL="54252" marR="54252" marT="27133" marB="2713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8105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мероприятий для малого и среднего предпринимательства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3" marB="2713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7518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Создание системы информирования туристов о туристских ресурсах города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3" marB="2713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75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международных мероприятий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33" marB="2713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896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Подготовка информационных мероприятий об участии города Рязани в международной деятельности</a:t>
                      </a:r>
                    </a:p>
                  </a:txBody>
                  <a:tcPr marL="54252" marR="54252" marT="27133" marB="2713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33" marB="2713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109612" name="Прямоугольник 6"/>
          <p:cNvSpPr>
            <a:spLocks noChangeArrowheads="1"/>
          </p:cNvSpPr>
          <p:nvPr/>
        </p:nvSpPr>
        <p:spPr bwMode="auto">
          <a:xfrm>
            <a:off x="4065588" y="2049463"/>
            <a:ext cx="922337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09613" name="Rectangle 4"/>
          <p:cNvSpPr>
            <a:spLocks noChangeArrowheads="1"/>
          </p:cNvSpPr>
          <p:nvPr/>
        </p:nvSpPr>
        <p:spPr bwMode="auto">
          <a:xfrm>
            <a:off x="2474913" y="225425"/>
            <a:ext cx="4103687" cy="94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900" b="1">
                <a:solidFill>
                  <a:srgbClr val="365F91"/>
                </a:solidFill>
                <a:latin typeface="Arial Narrow" pitchFamily="34" charset="0"/>
              </a:rPr>
              <a:t>МП «СТИМУЛИРОВАНИЕ РАЗВИТИЯ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900" b="1">
                <a:solidFill>
                  <a:srgbClr val="365F91"/>
                </a:solidFill>
                <a:latin typeface="Arial Narrow" pitchFamily="34" charset="0"/>
              </a:rPr>
              <a:t> ЭКОНОМИКИ В ГОРОДЕ РЯЗАНИ»</a:t>
            </a:r>
          </a:p>
        </p:txBody>
      </p:sp>
      <p:sp>
        <p:nvSpPr>
          <p:cNvPr id="109614" name="Rectangle 7"/>
          <p:cNvSpPr>
            <a:spLocks noChangeArrowheads="1"/>
          </p:cNvSpPr>
          <p:nvPr/>
        </p:nvSpPr>
        <p:spPr bwMode="auto">
          <a:xfrm>
            <a:off x="2649538" y="3824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09615" name="Rectangle 8"/>
          <p:cNvSpPr>
            <a:spLocks noChangeArrowheads="1"/>
          </p:cNvSpPr>
          <p:nvPr/>
        </p:nvSpPr>
        <p:spPr bwMode="auto">
          <a:xfrm>
            <a:off x="2649538" y="6300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29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109617" name="Рисунок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15" y="225425"/>
            <a:ext cx="2470150" cy="1879600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618" name="Рисунок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25425"/>
            <a:ext cx="2520950" cy="1879600"/>
          </a:xfrm>
          <a:prstGeom prst="rect">
            <a:avLst/>
          </a:prstGeom>
          <a:noFill/>
          <a:ln w="22225">
            <a:solidFill>
              <a:srgbClr val="355F9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6746682"/>
              </p:ext>
            </p:extLst>
          </p:nvPr>
        </p:nvGraphicFramePr>
        <p:xfrm>
          <a:off x="179388" y="1995686"/>
          <a:ext cx="8664575" cy="2890842"/>
        </p:xfrm>
        <a:graphic>
          <a:graphicData uri="http://schemas.openxmlformats.org/drawingml/2006/table">
            <a:tbl>
              <a:tblPr/>
              <a:tblGrid>
                <a:gridCol w="7054051"/>
                <a:gridCol w="537419"/>
                <a:gridCol w="535686"/>
                <a:gridCol w="537419"/>
              </a:tblGrid>
              <a:tr h="4320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16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23,0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22,3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22,5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743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Создание условий для добровольного участия граждан в охране общественного порядка </a:t>
                      </a: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3,5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3,6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3,7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880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Создание условий для повышения уровня общественной безопасности и профилактики правонарушений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1,3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1,4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1,5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4320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Проведение мероприятий, направленных на вовлечение несовершеннолетних в культурно-досуговые, спортивно-массовые мероприятия, а также в общественно полезную деятельность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1,6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1,7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880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Проведение профилактической работы с несовершеннолетними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821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Создание условий для формирования негативного отношения в обществе к немедицинскому потреблению наркотиков</a:t>
                      </a: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763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Создание условий для формирования мотивации к ведению здорового образа жизни</a:t>
                      </a: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630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комиссий по делам несовершеннолетних и защите их прав</a:t>
                      </a:r>
                    </a:p>
                  </a:txBody>
                  <a:tcPr marL="54252" marR="54252" marT="27118" marB="27118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14,8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14,8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14,8</a:t>
                      </a:r>
                    </a:p>
                  </a:txBody>
                  <a:tcPr marL="54252" marR="54252" marT="27118" marB="271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110636" name="Прямоугольник 6"/>
          <p:cNvSpPr>
            <a:spLocks noChangeArrowheads="1"/>
          </p:cNvSpPr>
          <p:nvPr/>
        </p:nvSpPr>
        <p:spPr bwMode="auto">
          <a:xfrm>
            <a:off x="4122738" y="1779663"/>
            <a:ext cx="922337" cy="180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110637" name="Rectangle 4"/>
          <p:cNvSpPr>
            <a:spLocks noChangeArrowheads="1"/>
          </p:cNvSpPr>
          <p:nvPr/>
        </p:nvSpPr>
        <p:spPr bwMode="auto">
          <a:xfrm>
            <a:off x="2555875" y="0"/>
            <a:ext cx="4056063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365F91"/>
                </a:solidFill>
                <a:latin typeface="Arial Narrow" pitchFamily="34" charset="0"/>
              </a:rPr>
              <a:t>МП «Профилактика правонарушений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365F91"/>
                </a:solidFill>
                <a:latin typeface="Arial Narrow" pitchFamily="34" charset="0"/>
              </a:rPr>
              <a:t> в городе Рязани»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365F91"/>
                </a:solidFill>
                <a:latin typeface="Arial Narrow" pitchFamily="34" charset="0"/>
              </a:rPr>
              <a:t> </a:t>
            </a:r>
            <a:endParaRPr lang="ru-RU" altLang="ru-RU" sz="200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10638" name="Rectangle 5"/>
          <p:cNvSpPr>
            <a:spLocks noChangeArrowheads="1"/>
          </p:cNvSpPr>
          <p:nvPr/>
        </p:nvSpPr>
        <p:spPr bwMode="auto">
          <a:xfrm>
            <a:off x="2649538" y="33670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10639" name="Rectangle 7"/>
          <p:cNvSpPr>
            <a:spLocks noChangeArrowheads="1"/>
          </p:cNvSpPr>
          <p:nvPr/>
        </p:nvSpPr>
        <p:spPr bwMode="auto">
          <a:xfrm>
            <a:off x="2649538" y="3824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10640" name="Rectangle 8"/>
          <p:cNvSpPr>
            <a:spLocks noChangeArrowheads="1"/>
          </p:cNvSpPr>
          <p:nvPr/>
        </p:nvSpPr>
        <p:spPr bwMode="auto">
          <a:xfrm>
            <a:off x="2649538" y="6300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30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110642" name="Picture 2" descr="C:\Users\Романова\Desktop\наркот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123825"/>
            <a:ext cx="2587625" cy="1727200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643" name="Picture 4" descr="C:\Users\Романова\Desktop\дум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23825"/>
            <a:ext cx="2400300" cy="1727200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445484"/>
              </p:ext>
            </p:extLst>
          </p:nvPr>
        </p:nvGraphicFramePr>
        <p:xfrm>
          <a:off x="699662" y="2067694"/>
          <a:ext cx="7934325" cy="2655843"/>
        </p:xfrm>
        <a:graphic>
          <a:graphicData uri="http://schemas.openxmlformats.org/drawingml/2006/table">
            <a:tbl>
              <a:tblPr/>
              <a:tblGrid>
                <a:gridCol w="6459538"/>
                <a:gridCol w="492125"/>
                <a:gridCol w="490537"/>
                <a:gridCol w="492125"/>
              </a:tblGrid>
              <a:tr h="44852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49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208,7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209,7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215,2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256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Содержание и ремонт муниципального жилищного фонда в городе Рязани</a:t>
                      </a: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7,2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7,5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7,8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6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Создание условий для управления МКД в городе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76,2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76,5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76,8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6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Развитие систем коммунальной инфраструктуры в городе Рязани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34,8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34,8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39,0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6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  <a:cs typeface="Times New Roman" pitchFamily="18" charset="0"/>
                        </a:rPr>
                        <a:t>Установка, замена, поверка индивидуальных приборов учета в муниципальном жилищном фонде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6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оказания банных услуг в городе Рязани</a:t>
                      </a: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12,4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12,8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13,4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0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взаимодействия с подведомственными предприятиями и жилищно-эксплуатационными организациями по вопросам функционирования систем коммунальной инфраструктуры</a:t>
                      </a: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09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управления энергетики и жилищно-коммунального хозяйства администрации города Рязани</a:t>
                      </a:r>
                    </a:p>
                  </a:txBody>
                  <a:tcPr marL="54252" marR="54252" marT="27097" marB="2709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77,6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77,6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77,6</a:t>
                      </a:r>
                    </a:p>
                  </a:txBody>
                  <a:tcPr marL="54252" marR="54252" marT="27097" marB="2709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63537" name="Прямоугольник 6"/>
          <p:cNvSpPr>
            <a:spLocks noChangeArrowheads="1"/>
          </p:cNvSpPr>
          <p:nvPr/>
        </p:nvSpPr>
        <p:spPr bwMode="auto">
          <a:xfrm>
            <a:off x="4039404" y="1851670"/>
            <a:ext cx="922337" cy="228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63538" name="Rectangle 4"/>
          <p:cNvSpPr>
            <a:spLocks noChangeArrowheads="1"/>
          </p:cNvSpPr>
          <p:nvPr/>
        </p:nvSpPr>
        <p:spPr bwMode="auto">
          <a:xfrm>
            <a:off x="1692285" y="349254"/>
            <a:ext cx="5688013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МП «Развитие жилищно-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коммунального комплекса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 и энергосбережение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 в городе Рязани» </a:t>
            </a:r>
          </a:p>
        </p:txBody>
      </p:sp>
      <p:sp>
        <p:nvSpPr>
          <p:cNvPr id="63539" name="Rectangle 7"/>
          <p:cNvSpPr>
            <a:spLocks noChangeArrowheads="1"/>
          </p:cNvSpPr>
          <p:nvPr/>
        </p:nvSpPr>
        <p:spPr bwMode="auto">
          <a:xfrm>
            <a:off x="2649540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3540" name="Rectangle 8"/>
          <p:cNvSpPr>
            <a:spLocks noChangeArrowheads="1"/>
          </p:cNvSpPr>
          <p:nvPr/>
        </p:nvSpPr>
        <p:spPr bwMode="auto">
          <a:xfrm>
            <a:off x="2649548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31</a:t>
            </a:r>
            <a:endParaRPr lang="ru-RU" sz="1400" b="1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63542" name="Рисунок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66" y="313440"/>
            <a:ext cx="2448247" cy="1668646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543" name="Рисунок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2" y="313439"/>
            <a:ext cx="2232050" cy="1611722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749330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686249"/>
              </p:ext>
            </p:extLst>
          </p:nvPr>
        </p:nvGraphicFramePr>
        <p:xfrm>
          <a:off x="668337" y="2556128"/>
          <a:ext cx="7935913" cy="2416623"/>
        </p:xfrm>
        <a:graphic>
          <a:graphicData uri="http://schemas.openxmlformats.org/drawingml/2006/table">
            <a:tbl>
              <a:tblPr/>
              <a:tblGrid>
                <a:gridCol w="6101432"/>
                <a:gridCol w="576064"/>
                <a:gridCol w="648072"/>
                <a:gridCol w="610345"/>
              </a:tblGrid>
              <a:tr h="3036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5" marB="27115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13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5" marB="27115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1 196,5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1 236,6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1 248,2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256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Calibri" pitchFamily="34" charset="0"/>
                        </a:rPr>
                        <a:t>Содержание и озеленение территории города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789,1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814,0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846,6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6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Calibri" pitchFamily="34" charset="0"/>
                        </a:rPr>
                        <a:t>Обеспечение освещения на территории города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116,8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121,6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126,4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6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Calibri" pitchFamily="34" charset="0"/>
                        </a:rPr>
                        <a:t>Содержание мест захоронения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Times New Roman" pitchFamily="18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161,5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165,5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173,8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6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Строительство и реконструкция городских кладбищ, в том числе разработка ПСД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5" marB="27115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55,0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60,3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25,0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39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УБГ</a:t>
                      </a:r>
                    </a:p>
                  </a:txBody>
                  <a:tcPr marL="54252" marR="54252" marT="27115" marB="27115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66,6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67,5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68,5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Снос нежилых зданий и сооружений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5" marB="27115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Создание и содержание мест (площадок) накопления твердых коммунальных отходов</a:t>
                      </a:r>
                    </a:p>
                  </a:txBody>
                  <a:tcPr marL="54252" marR="54252" marT="27115" marB="27115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2,6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2,7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2,8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Строительство, реконструкция и капитальный ремонт сетей ливневой канализации, в </a:t>
                      </a:r>
                      <a:r>
                        <a:rPr lang="ru-RU" sz="1100" kern="1200" dirty="0" err="1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т.ч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. разработка ПСД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5" marB="27115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1,9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2,0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2,1</a:t>
                      </a:r>
                    </a:p>
                  </a:txBody>
                  <a:tcPr marL="54252" marR="54252" marT="27115" marB="271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61484" name="Прямоугольник 6"/>
          <p:cNvSpPr>
            <a:spLocks noChangeArrowheads="1"/>
          </p:cNvSpPr>
          <p:nvPr/>
        </p:nvSpPr>
        <p:spPr bwMode="auto">
          <a:xfrm>
            <a:off x="4070350" y="2336800"/>
            <a:ext cx="922338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61485" name="Rectangle 4"/>
          <p:cNvSpPr>
            <a:spLocks noChangeArrowheads="1"/>
          </p:cNvSpPr>
          <p:nvPr/>
        </p:nvSpPr>
        <p:spPr bwMode="auto">
          <a:xfrm>
            <a:off x="1744664" y="268289"/>
            <a:ext cx="5832475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1F497D"/>
                </a:solidFill>
                <a:latin typeface="Arial Narrow" pitchFamily="34" charset="0"/>
              </a:rPr>
              <a:t>МП «БЛАГОУСТРОЙСТВО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solidFill>
                  <a:srgbClr val="1F497D"/>
                </a:solidFill>
                <a:latin typeface="Arial Narrow" pitchFamily="34" charset="0"/>
              </a:rPr>
              <a:t> города Рязани»</a:t>
            </a:r>
          </a:p>
        </p:txBody>
      </p:sp>
      <p:sp>
        <p:nvSpPr>
          <p:cNvPr id="61486" name="Rectangle 7"/>
          <p:cNvSpPr>
            <a:spLocks noChangeArrowheads="1"/>
          </p:cNvSpPr>
          <p:nvPr/>
        </p:nvSpPr>
        <p:spPr bwMode="auto">
          <a:xfrm>
            <a:off x="2649540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1487" name="Rectangle 8"/>
          <p:cNvSpPr>
            <a:spLocks noChangeArrowheads="1"/>
          </p:cNvSpPr>
          <p:nvPr/>
        </p:nvSpPr>
        <p:spPr bwMode="auto">
          <a:xfrm>
            <a:off x="2649548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32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61489" name="Рисунок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8288"/>
            <a:ext cx="2808287" cy="2159000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0" name="Picture 2" descr="C:\Users\КОВЕНЕВА.BUDGET\Desktop\inx960x6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68288"/>
            <a:ext cx="2676525" cy="2159000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1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68288"/>
            <a:ext cx="2676525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327823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495842"/>
              </p:ext>
            </p:extLst>
          </p:nvPr>
        </p:nvGraphicFramePr>
        <p:xfrm>
          <a:off x="2123728" y="771555"/>
          <a:ext cx="6768752" cy="2194131"/>
        </p:xfrm>
        <a:graphic>
          <a:graphicData uri="http://schemas.openxmlformats.org/drawingml/2006/table">
            <a:tbl>
              <a:tblPr/>
              <a:tblGrid>
                <a:gridCol w="4824536"/>
                <a:gridCol w="648072"/>
                <a:gridCol w="648072"/>
                <a:gridCol w="648072"/>
              </a:tblGrid>
              <a:tr h="2880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14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271,8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275,5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286,6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39713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Проведение работ, направленных на улучшение состояния улично-дорожной сети города Рязани</a:t>
                      </a: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164,3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169,0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175,8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5685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Адаптация остановочных пунктов общественного транспорта и подходов к остановочным пунктам для обеспечения доступности инвалидам и другим маломобильным группам населения</a:t>
                      </a: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740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Проведение работ, направленных на повышение безопасности дорожного движения</a:t>
                      </a: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104,8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103,7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107,9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4149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Проведение работ по созданию автоматизированных информационных и управляющих систем в городе Рязани</a:t>
                      </a: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2,4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2,6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62503" name="Прямоугольник 6"/>
          <p:cNvSpPr>
            <a:spLocks noChangeArrowheads="1"/>
          </p:cNvSpPr>
          <p:nvPr/>
        </p:nvSpPr>
        <p:spPr bwMode="auto">
          <a:xfrm>
            <a:off x="7524338" y="569316"/>
            <a:ext cx="922337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62504" name="Rectangle 4"/>
          <p:cNvSpPr>
            <a:spLocks noChangeArrowheads="1"/>
          </p:cNvSpPr>
          <p:nvPr/>
        </p:nvSpPr>
        <p:spPr bwMode="auto">
          <a:xfrm>
            <a:off x="2138114" y="-3372"/>
            <a:ext cx="6192688" cy="919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1F497D"/>
                </a:solidFill>
                <a:latin typeface="Arial Narrow" pitchFamily="34" charset="0"/>
              </a:rPr>
              <a:t>МП «Дорожное хозяйство  и развитие улично-дорожной сети в городе Рязани» </a:t>
            </a:r>
          </a:p>
        </p:txBody>
      </p:sp>
      <p:sp>
        <p:nvSpPr>
          <p:cNvPr id="62505" name="Rectangle 7"/>
          <p:cNvSpPr>
            <a:spLocks noChangeArrowheads="1"/>
          </p:cNvSpPr>
          <p:nvPr/>
        </p:nvSpPr>
        <p:spPr bwMode="auto">
          <a:xfrm>
            <a:off x="2649540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2506" name="Rectangle 8"/>
          <p:cNvSpPr>
            <a:spLocks noChangeArrowheads="1"/>
          </p:cNvSpPr>
          <p:nvPr/>
        </p:nvSpPr>
        <p:spPr bwMode="auto">
          <a:xfrm>
            <a:off x="2649548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33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62508" name="Рисунок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0629"/>
            <a:ext cx="1693962" cy="1231777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509" name="Picture 2" descr="C:\Users\КОВЕНЕВА.BUDGET\Desktop\liaz_6212ryaz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80" y="3368540"/>
            <a:ext cx="1770454" cy="1315785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7" y="2996817"/>
            <a:ext cx="6736010" cy="369312"/>
          </a:xfrm>
          <a:prstGeom prst="rect">
            <a:avLst/>
          </a:prstGeom>
          <a:noFill/>
        </p:spPr>
        <p:txBody>
          <a:bodyPr wrap="square" lIns="91420" tIns="45710" rIns="91420" bIns="45710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1F497D"/>
                </a:solidFill>
                <a:latin typeface="Arial Narrow" pitchFamily="34" charset="0"/>
              </a:rPr>
              <a:t>МП </a:t>
            </a:r>
            <a:r>
              <a:rPr lang="ru-RU" altLang="ru-RU" b="1" dirty="0" smtClean="0">
                <a:solidFill>
                  <a:srgbClr val="1F497D"/>
                </a:solidFill>
                <a:latin typeface="Arial Narrow" pitchFamily="34" charset="0"/>
              </a:rPr>
              <a:t>«Общественный транспорт в </a:t>
            </a:r>
            <a:r>
              <a:rPr lang="ru-RU" altLang="ru-RU" b="1" dirty="0">
                <a:solidFill>
                  <a:srgbClr val="1F497D"/>
                </a:solidFill>
                <a:latin typeface="Arial Narrow" pitchFamily="34" charset="0"/>
              </a:rPr>
              <a:t>городе Рязани»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6728280"/>
              </p:ext>
            </p:extLst>
          </p:nvPr>
        </p:nvGraphicFramePr>
        <p:xfrm>
          <a:off x="2152637" y="3363838"/>
          <a:ext cx="6739853" cy="1505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3734"/>
                <a:gridCol w="644856"/>
                <a:gridCol w="573206"/>
                <a:gridCol w="688057"/>
              </a:tblGrid>
              <a:tr h="2880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514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435,3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180,6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180,6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</a:tr>
              <a:tr h="5685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Заключение муниципальных контрактов на выполнение работ, связанных с осуществлением регулярных перевозок пассажиров  и багажа автомобильным транспортом и городским наземным электрическим транспортом</a:t>
                      </a: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424,7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170,0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170,0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B"/>
                    </a:solidFill>
                  </a:tcPr>
                </a:tc>
              </a:tr>
              <a:tr h="3971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Приобретение </a:t>
                      </a:r>
                      <a:r>
                        <a:rPr lang="ru-RU" sz="1100" kern="1200" dirty="0" err="1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низкопольных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автобусов, предназначенных для перевозки маломобильных групп граждан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19" marB="27119" anchor="ctr" horzOverflow="overflow">
                    <a:lnL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10,6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10,6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10,6</a:t>
                      </a:r>
                    </a:p>
                  </a:txBody>
                  <a:tcPr marL="54252" marR="54252" marT="27119" marB="2711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558E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pic>
        <p:nvPicPr>
          <p:cNvPr id="2052" name="Picture 4" descr="https://is4-ssl.mzstatic.com/image/thumb/Purple127/v4/57/2b/74/572b74e1-132c-34fb-341f-7ed85cc2db48/source/512x512b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60523"/>
            <a:ext cx="1224136" cy="12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39682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046494"/>
              </p:ext>
            </p:extLst>
          </p:nvPr>
        </p:nvGraphicFramePr>
        <p:xfrm>
          <a:off x="2555778" y="457649"/>
          <a:ext cx="6394944" cy="2006317"/>
        </p:xfrm>
        <a:graphic>
          <a:graphicData uri="http://schemas.openxmlformats.org/drawingml/2006/table">
            <a:tbl>
              <a:tblPr/>
              <a:tblGrid>
                <a:gridCol w="5206289"/>
                <a:gridCol w="396644"/>
                <a:gridCol w="395367"/>
                <a:gridCol w="396644"/>
              </a:tblGrid>
              <a:tr h="5040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09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23,8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23,9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24,0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397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и проведение экологических мероприятий, направленных на повышение уровня образования, воспитания, информированности населения</a:t>
                      </a:r>
                    </a:p>
                  </a:txBody>
                  <a:tcPr marL="54252" marR="54252" marT="27106" marB="2710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мероприятий по гуманному обращению с животными без владельцев, обитающими на территории города Рязани</a:t>
                      </a:r>
                    </a:p>
                  </a:txBody>
                  <a:tcPr marL="54252" marR="54252" marT="27106" marB="2710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20,9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20,9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20,9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мероприятий по реабилитации природного ландшафта города Рязани, в том числе занятого водными объектами</a:t>
                      </a:r>
                    </a:p>
                  </a:txBody>
                  <a:tcPr marL="54252" marR="54252" marT="27106" marB="2710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2,4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2,6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114748" name="Rectangle 4"/>
          <p:cNvSpPr>
            <a:spLocks noChangeArrowheads="1"/>
          </p:cNvSpPr>
          <p:nvPr/>
        </p:nvSpPr>
        <p:spPr bwMode="auto">
          <a:xfrm>
            <a:off x="2051727" y="-140745"/>
            <a:ext cx="5976665" cy="101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100" b="1" dirty="0">
                <a:solidFill>
                  <a:srgbClr val="365F91"/>
                </a:solidFill>
                <a:latin typeface="Arial Narrow" pitchFamily="34" charset="0"/>
              </a:rPr>
              <a:t>МП «Охрана окружающей среды в городе Рязани»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100" b="1" dirty="0">
                <a:solidFill>
                  <a:srgbClr val="365F91"/>
                </a:solidFill>
                <a:latin typeface="Arial Narrow" pitchFamily="34" charset="0"/>
              </a:rPr>
              <a:t>                        </a:t>
            </a:r>
            <a:endParaRPr lang="ru-RU" altLang="ru-RU" sz="2100" dirty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14749" name="Rectangle 5"/>
          <p:cNvSpPr>
            <a:spLocks noChangeArrowheads="1"/>
          </p:cNvSpPr>
          <p:nvPr/>
        </p:nvSpPr>
        <p:spPr bwMode="auto">
          <a:xfrm>
            <a:off x="2649538" y="3411033"/>
            <a:ext cx="184710" cy="369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14750" name="Rectangle 8"/>
          <p:cNvSpPr>
            <a:spLocks noChangeArrowheads="1"/>
          </p:cNvSpPr>
          <p:nvPr/>
        </p:nvSpPr>
        <p:spPr bwMode="auto">
          <a:xfrm>
            <a:off x="2649539" y="5654211"/>
            <a:ext cx="365409" cy="1750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34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114755" name="Picture 64" descr="C:\Users\КОВЕНЕВА.BUDGET\Desktop\mt-0064-main-page-slider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3" y="627534"/>
            <a:ext cx="2232000" cy="1656184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181180"/>
              </p:ext>
            </p:extLst>
          </p:nvPr>
        </p:nvGraphicFramePr>
        <p:xfrm>
          <a:off x="2519773" y="3272599"/>
          <a:ext cx="6408711" cy="1371690"/>
        </p:xfrm>
        <a:graphic>
          <a:graphicData uri="http://schemas.openxmlformats.org/drawingml/2006/table">
            <a:tbl>
              <a:tblPr/>
              <a:tblGrid>
                <a:gridCol w="5206290"/>
                <a:gridCol w="396644"/>
                <a:gridCol w="395366"/>
                <a:gridCol w="410411"/>
              </a:tblGrid>
              <a:tr h="44854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58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12,1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12,4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503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dirty="0" smtClean="0">
                          <a:effectLst/>
                          <a:latin typeface="Arial Narrow" panose="020B0606020202030204" pitchFamily="34" charset="0"/>
                          <a:ea typeface="Times New Roman"/>
                        </a:rPr>
                        <a:t>Снос аварийных жилых домов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06" marB="2710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2,3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2,2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669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Расселение аварийных домов, не соответствующих требованиям Федерального закона №185-ФЗ</a:t>
                      </a:r>
                      <a:endParaRPr lang="ru-RU" sz="1100" dirty="0">
                        <a:effectLst/>
                        <a:latin typeface="Arial Narrow" panose="020B060602020203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9,8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10,2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L="54252" marR="54252" marT="27106" marB="2710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13" y="3082331"/>
            <a:ext cx="2268000" cy="1721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2051720" y="2576481"/>
            <a:ext cx="7344816" cy="101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100" b="1" dirty="0">
                <a:solidFill>
                  <a:srgbClr val="365F91"/>
                </a:solidFill>
                <a:latin typeface="Arial Narrow" pitchFamily="34" charset="0"/>
              </a:rPr>
              <a:t>МП «Переселение граждан из аварийного жилищного фонда»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100" b="1" dirty="0">
                <a:solidFill>
                  <a:srgbClr val="365F91"/>
                </a:solidFill>
                <a:latin typeface="Arial Narrow" pitchFamily="34" charset="0"/>
              </a:rPr>
              <a:t>                       </a:t>
            </a:r>
            <a:endParaRPr lang="ru-RU" altLang="ru-RU" sz="2100" dirty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8" name="Прямоугольник 6"/>
          <p:cNvSpPr>
            <a:spLocks noChangeArrowheads="1"/>
          </p:cNvSpPr>
          <p:nvPr/>
        </p:nvSpPr>
        <p:spPr bwMode="auto">
          <a:xfrm>
            <a:off x="8100402" y="195486"/>
            <a:ext cx="922337" cy="28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67278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742678"/>
              </p:ext>
            </p:extLst>
          </p:nvPr>
        </p:nvGraphicFramePr>
        <p:xfrm>
          <a:off x="539552" y="1900241"/>
          <a:ext cx="7953573" cy="2677787"/>
        </p:xfrm>
        <a:graphic>
          <a:graphicData uri="http://schemas.openxmlformats.org/drawingml/2006/table">
            <a:tbl>
              <a:tblPr/>
              <a:tblGrid>
                <a:gridCol w="6475208"/>
                <a:gridCol w="493319"/>
                <a:gridCol w="491727"/>
                <a:gridCol w="493319"/>
              </a:tblGrid>
              <a:tr h="4485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14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107,1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410,4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132,9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4334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Реализация проектов в рамках комплексного освоения и развития территорий, предусматривающих обеспечение земельных участков инженерной, социальной и транспортной инфраструктурой</a:t>
                      </a: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20,9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314,0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6,2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63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Разработка градостроительной и проектной документации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20,1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33,0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62,8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84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Предоставление молодым семьям социальных выплат на приобретение жилья или строительство индивидуального жилого дома</a:t>
                      </a: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6,8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4,2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4,3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63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Льготное ипотечное кредитование</a:t>
                      </a: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2,1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2,2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2,2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63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Субсидирование процентной ставки по банковскому кредиту</a:t>
                      </a: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8,3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8,7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9,0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63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Осмотр местонахождения объекта адресации на территории города Рязани</a:t>
                      </a: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406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управления капитального строительства</a:t>
                      </a:r>
                    </a:p>
                  </a:txBody>
                  <a:tcPr marL="54252" marR="54252" marT="27126" marB="27126" anchor="ctr" horzOverflow="overflow">
                    <a:lnL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48,6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48,1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48,1</a:t>
                      </a:r>
                    </a:p>
                  </a:txBody>
                  <a:tcPr marL="54252" marR="54252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D7FB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65600" name="Прямоугольник 6"/>
          <p:cNvSpPr>
            <a:spLocks noChangeArrowheads="1"/>
          </p:cNvSpPr>
          <p:nvPr/>
        </p:nvSpPr>
        <p:spPr bwMode="auto">
          <a:xfrm>
            <a:off x="4111625" y="1665289"/>
            <a:ext cx="922338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65601" name="Rectangle 4"/>
          <p:cNvSpPr>
            <a:spLocks noChangeArrowheads="1"/>
          </p:cNvSpPr>
          <p:nvPr/>
        </p:nvSpPr>
        <p:spPr bwMode="auto">
          <a:xfrm>
            <a:off x="3111500" y="138119"/>
            <a:ext cx="2922588" cy="101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100" b="1">
                <a:solidFill>
                  <a:srgbClr val="1F497D"/>
                </a:solidFill>
                <a:latin typeface="Arial Narrow" pitchFamily="34" charset="0"/>
              </a:rPr>
              <a:t>МП «ЖИЛИЩЕ»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100" b="1">
                <a:solidFill>
                  <a:srgbClr val="365F91"/>
                </a:solidFill>
                <a:latin typeface="Arial Narrow" pitchFamily="34" charset="0"/>
              </a:rPr>
              <a:t> </a:t>
            </a:r>
            <a:endParaRPr lang="ru-RU" altLang="ru-RU" sz="210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65602" name="Rectangle 5"/>
          <p:cNvSpPr>
            <a:spLocks noChangeArrowheads="1"/>
          </p:cNvSpPr>
          <p:nvPr/>
        </p:nvSpPr>
        <p:spPr bwMode="auto">
          <a:xfrm>
            <a:off x="2649540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5603" name="Rectangle 7"/>
          <p:cNvSpPr>
            <a:spLocks noChangeArrowheads="1"/>
          </p:cNvSpPr>
          <p:nvPr/>
        </p:nvSpPr>
        <p:spPr bwMode="auto">
          <a:xfrm>
            <a:off x="2555877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5604" name="Rectangle 8"/>
          <p:cNvSpPr>
            <a:spLocks noChangeArrowheads="1"/>
          </p:cNvSpPr>
          <p:nvPr/>
        </p:nvSpPr>
        <p:spPr bwMode="auto">
          <a:xfrm>
            <a:off x="2649548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1400" b="1" cap="small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3</a:t>
            </a: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5</a:t>
            </a:r>
            <a:endParaRPr lang="ru-RU" sz="1400" b="1" cap="small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5606" name="Рисунок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098" y="153989"/>
            <a:ext cx="2835275" cy="1628775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607" name="Рисунок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153989"/>
            <a:ext cx="2925762" cy="1628775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91604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183582"/>
              </p:ext>
            </p:extLst>
          </p:nvPr>
        </p:nvGraphicFramePr>
        <p:xfrm>
          <a:off x="467544" y="2643758"/>
          <a:ext cx="8333556" cy="2062854"/>
        </p:xfrm>
        <a:graphic>
          <a:graphicData uri="http://schemas.openxmlformats.org/drawingml/2006/table">
            <a:tbl>
              <a:tblPr/>
              <a:tblGrid>
                <a:gridCol w="6690839"/>
                <a:gridCol w="524049"/>
                <a:gridCol w="522046"/>
                <a:gridCol w="596622"/>
              </a:tblGrid>
              <a:tr h="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111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1 143,1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1 123,6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1 148,9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219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Дополнительное профессиональное образование муниципальных служащих</a:t>
                      </a:r>
                    </a:p>
                  </a:txBody>
                  <a:tcPr marL="54246" marR="54246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1,0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19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Управление муниципальным имуществом города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46" marR="54246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14,3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5,8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6,0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19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администрации города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46" marR="54246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517,4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514,0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516,8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564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деятельности муниципальных казенных учреждений, подведомственных администрации города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46" marR="54246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607,9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600,3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622,6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896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Выполнение переданных государственных полномочий по созданию административных комиссий и определению перечня должностных лиц, уполномоченных составлять протоколы об административных правонарушениях</a:t>
                      </a:r>
                    </a:p>
                  </a:txBody>
                  <a:tcPr marL="54246" marR="54246" marT="27123" marB="27123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54246" marR="54246" marT="27123" marB="2712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116800" name="Прямоугольник 6"/>
          <p:cNvSpPr>
            <a:spLocks noChangeArrowheads="1"/>
          </p:cNvSpPr>
          <p:nvPr/>
        </p:nvSpPr>
        <p:spPr bwMode="auto">
          <a:xfrm>
            <a:off x="3960496" y="2283718"/>
            <a:ext cx="922337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>
              <a:solidFill>
                <a:srgbClr val="000000"/>
              </a:solidFill>
            </a:endParaRPr>
          </a:p>
        </p:txBody>
      </p:sp>
      <p:sp>
        <p:nvSpPr>
          <p:cNvPr id="116801" name="Rectangle 4"/>
          <p:cNvSpPr>
            <a:spLocks noChangeArrowheads="1"/>
          </p:cNvSpPr>
          <p:nvPr/>
        </p:nvSpPr>
        <p:spPr bwMode="auto">
          <a:xfrm>
            <a:off x="1540668" y="195486"/>
            <a:ext cx="5832475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365F91"/>
                </a:solidFill>
                <a:latin typeface="Arial Narrow" pitchFamily="34" charset="0"/>
              </a:rPr>
              <a:t>МП «Повышение эффективности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365F91"/>
                </a:solidFill>
                <a:latin typeface="Arial Narrow" pitchFamily="34" charset="0"/>
              </a:rPr>
              <a:t> муниципального управления»</a:t>
            </a:r>
          </a:p>
        </p:txBody>
      </p:sp>
      <p:sp>
        <p:nvSpPr>
          <p:cNvPr id="116802" name="Rectangle 8"/>
          <p:cNvSpPr>
            <a:spLocks noChangeArrowheads="1"/>
          </p:cNvSpPr>
          <p:nvPr/>
        </p:nvSpPr>
        <p:spPr bwMode="auto">
          <a:xfrm>
            <a:off x="2649538" y="6300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460432" y="4798696"/>
            <a:ext cx="539750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36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116804" name="Picture 2" descr="C:\Users\КОВЕНЕВА.BUDGET\Desktop\graf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60723"/>
            <a:ext cx="2501900" cy="1685925"/>
          </a:xfrm>
          <a:prstGeom prst="rect">
            <a:avLst/>
          </a:prstGeom>
          <a:noFill/>
          <a:ln w="12700">
            <a:solidFill>
              <a:srgbClr val="37609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805" name="Picture 3" descr="C:\Users\КОВЕНЕВА.BUDGET\Desktop\a47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44" y="411510"/>
            <a:ext cx="2470150" cy="1685925"/>
          </a:xfrm>
          <a:prstGeom prst="rect">
            <a:avLst/>
          </a:prstGeom>
          <a:noFill/>
          <a:ln w="12700">
            <a:solidFill>
              <a:srgbClr val="37609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504464"/>
              </p:ext>
            </p:extLst>
          </p:nvPr>
        </p:nvGraphicFramePr>
        <p:xfrm>
          <a:off x="149225" y="2037338"/>
          <a:ext cx="8599488" cy="3001050"/>
        </p:xfrm>
        <a:graphic>
          <a:graphicData uri="http://schemas.openxmlformats.org/drawingml/2006/table">
            <a:tbl>
              <a:tblPr/>
              <a:tblGrid>
                <a:gridCol w="7001065"/>
                <a:gridCol w="533381"/>
                <a:gridCol w="531661"/>
                <a:gridCol w="533381"/>
              </a:tblGrid>
              <a:tr h="4228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569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   1,18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  1,22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1,27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4023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Проведение мероприятий, направленных на сохранение национальных традиций и религиозных обычаев среди национально-культурных, религиозных и иных национальных общественных объединений города 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0,17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0,18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0,18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895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Проведение мероприятий, направленных на воспитание у детей, подростков и молодежи уважительного отношения к национальным традициям и религиозным обычаям народов, проживающих на территории города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0,50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0,52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0,54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8953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Проведение мероприятий, направленных на укрепление межнациональных, межконфессиональных и межкультурных отношений среди жителей города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0,33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0,34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0,36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575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Проведение конференций, «круглых столов», семинаров, методических совещаний, тематических вечеров, занятий, мастер-классов, интеллектуальных игр по вопросам гармонизации межнациональных, межконфессиональных и межкультурных отношений в городе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0,11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0,11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0,11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45480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Проведение мероприятий, направленных на профилактику межнациональных и межконфессиональных конфликтов посредством информирования и просвещения жителей города Рязани о существующих национальных обычаях, традициях, культурах и религиях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0,07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0,07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0,08</a:t>
                      </a:r>
                    </a:p>
                  </a:txBody>
                  <a:tcPr marL="54254" marR="54254" marT="27126" marB="271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117804" name="Прямоугольник 6"/>
          <p:cNvSpPr>
            <a:spLocks noChangeArrowheads="1"/>
          </p:cNvSpPr>
          <p:nvPr/>
        </p:nvSpPr>
        <p:spPr bwMode="auto">
          <a:xfrm>
            <a:off x="4049712" y="1731963"/>
            <a:ext cx="1062037" cy="25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117805" name="Rectangle 7"/>
          <p:cNvSpPr>
            <a:spLocks noChangeArrowheads="1"/>
          </p:cNvSpPr>
          <p:nvPr/>
        </p:nvSpPr>
        <p:spPr bwMode="auto">
          <a:xfrm>
            <a:off x="2649538" y="38242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117806" name="Rectangle 8"/>
          <p:cNvSpPr>
            <a:spLocks noChangeArrowheads="1"/>
          </p:cNvSpPr>
          <p:nvPr/>
        </p:nvSpPr>
        <p:spPr bwMode="auto">
          <a:xfrm>
            <a:off x="2649538" y="63007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37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117808" name="Прямоугольник 1"/>
          <p:cNvSpPr>
            <a:spLocks noChangeArrowheads="1"/>
          </p:cNvSpPr>
          <p:nvPr/>
        </p:nvSpPr>
        <p:spPr bwMode="auto">
          <a:xfrm>
            <a:off x="2636838" y="166688"/>
            <a:ext cx="388937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365F91"/>
                </a:solidFill>
                <a:latin typeface="Arial Narrow" pitchFamily="34" charset="0"/>
              </a:rPr>
              <a:t>МП «Гармонизация межнациональных (межэтнических),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365F91"/>
                </a:solidFill>
                <a:latin typeface="Arial Narrow" pitchFamily="34" charset="0"/>
              </a:rPr>
              <a:t>межконфессиональных и межкультурных отношений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365F91"/>
                </a:solidFill>
                <a:latin typeface="Arial Narrow" pitchFamily="34" charset="0"/>
              </a:rPr>
              <a:t> в городе Рязани»</a:t>
            </a:r>
            <a:endParaRPr lang="ru-RU" altLang="ru-RU" sz="1800" dirty="0">
              <a:solidFill>
                <a:srgbClr val="000000"/>
              </a:solidFill>
              <a:latin typeface="Arial Narrow" pitchFamily="34" charset="0"/>
              <a:cs typeface="Times New Roman" pitchFamily="18" charset="0"/>
            </a:endParaRPr>
          </a:p>
        </p:txBody>
      </p:sp>
      <p:pic>
        <p:nvPicPr>
          <p:cNvPr id="117809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27" y="166688"/>
            <a:ext cx="2376487" cy="1704975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810" name="Picture 52" descr="C:\Users\КОВЕНЕВА.BUDGET\Desktop\5c17ab4cec5c30.67043972_mnogonacionalniyKry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841" y="140320"/>
            <a:ext cx="2376488" cy="1704975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066007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787052"/>
              </p:ext>
            </p:extLst>
          </p:nvPr>
        </p:nvGraphicFramePr>
        <p:xfrm>
          <a:off x="848519" y="2972440"/>
          <a:ext cx="7372350" cy="1570107"/>
        </p:xfrm>
        <a:graphic>
          <a:graphicData uri="http://schemas.openxmlformats.org/drawingml/2006/table">
            <a:tbl>
              <a:tblPr/>
              <a:tblGrid>
                <a:gridCol w="4127500"/>
                <a:gridCol w="1089025"/>
                <a:gridCol w="1006475"/>
                <a:gridCol w="1149350"/>
              </a:tblGrid>
              <a:tr h="31939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12" marB="27112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13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6" marR="54246" marT="27112" marB="27112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463,0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68,2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72,9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3290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Calibri" pitchFamily="34" charset="0"/>
                        </a:rPr>
                        <a:t>Благоустройство дворовых территорий города и проездов к ним</a:t>
                      </a:r>
                    </a:p>
                  </a:txBody>
                  <a:tcPr marL="68573" marR="68573" marT="0" marB="0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14,3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14,9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15,5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68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Благоустройство общественных территорий города Рязани</a:t>
                      </a:r>
                    </a:p>
                  </a:txBody>
                  <a:tcPr marL="54246" marR="54246" marT="27112" marB="27112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428,7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32,5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35,8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733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Реализация проектов местных инициатив</a:t>
                      </a:r>
                    </a:p>
                  </a:txBody>
                  <a:tcPr marL="54246" marR="54246" marT="27112" marB="27112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20,0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20,8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21,6</a:t>
                      </a:r>
                    </a:p>
                  </a:txBody>
                  <a:tcPr marL="54246" marR="54246" marT="27112" marB="271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pic>
        <p:nvPicPr>
          <p:cNvPr id="64546" name="Рисунок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550" y="760412"/>
            <a:ext cx="2636838" cy="2068512"/>
          </a:xfrm>
          <a:prstGeom prst="rect">
            <a:avLst/>
          </a:prstGeom>
          <a:noFill/>
          <a:ln w="22225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547" name="Прямоугольник 6"/>
          <p:cNvSpPr>
            <a:spLocks noChangeArrowheads="1"/>
          </p:cNvSpPr>
          <p:nvPr/>
        </p:nvSpPr>
        <p:spPr bwMode="auto">
          <a:xfrm>
            <a:off x="4073525" y="2715777"/>
            <a:ext cx="922338" cy="235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64548" name="Rectangle 4"/>
          <p:cNvSpPr>
            <a:spLocks noChangeArrowheads="1"/>
          </p:cNvSpPr>
          <p:nvPr/>
        </p:nvSpPr>
        <p:spPr bwMode="auto">
          <a:xfrm>
            <a:off x="1619260" y="-585064"/>
            <a:ext cx="5832475" cy="2827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b="1" dirty="0" smtClean="0">
              <a:solidFill>
                <a:srgbClr val="1F497D"/>
              </a:solidFill>
              <a:latin typeface="Arial Narrow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 smtClean="0">
                <a:solidFill>
                  <a:srgbClr val="1F497D"/>
                </a:solidFill>
                <a:latin typeface="Arial Narrow" pitchFamily="34" charset="0"/>
              </a:rPr>
              <a:t>МП </a:t>
            </a:r>
            <a:r>
              <a:rPr lang="ru-RU" altLang="ru-RU" b="1" dirty="0">
                <a:solidFill>
                  <a:srgbClr val="1F497D"/>
                </a:solidFill>
                <a:latin typeface="Arial Narrow" pitchFamily="34" charset="0"/>
              </a:rPr>
              <a:t>«Формирование современной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rgbClr val="1F497D"/>
                </a:solidFill>
                <a:latin typeface="Arial Narrow" pitchFamily="34" charset="0"/>
              </a:rPr>
              <a:t> городской среды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b="1" dirty="0">
                <a:solidFill>
                  <a:srgbClr val="1F497D"/>
                </a:solidFill>
                <a:latin typeface="Arial Narrow" pitchFamily="34" charset="0"/>
              </a:rPr>
              <a:t>города Рязани»</a:t>
            </a:r>
          </a:p>
        </p:txBody>
      </p:sp>
      <p:sp>
        <p:nvSpPr>
          <p:cNvPr id="64549" name="Rectangle 5"/>
          <p:cNvSpPr>
            <a:spLocks noChangeArrowheads="1"/>
          </p:cNvSpPr>
          <p:nvPr/>
        </p:nvSpPr>
        <p:spPr bwMode="auto">
          <a:xfrm>
            <a:off x="2649540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4550" name="Rectangle 7"/>
          <p:cNvSpPr>
            <a:spLocks noChangeArrowheads="1"/>
          </p:cNvSpPr>
          <p:nvPr/>
        </p:nvSpPr>
        <p:spPr bwMode="auto">
          <a:xfrm>
            <a:off x="2649540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sp>
        <p:nvSpPr>
          <p:cNvPr id="64551" name="Rectangle 8"/>
          <p:cNvSpPr>
            <a:spLocks noChangeArrowheads="1"/>
          </p:cNvSpPr>
          <p:nvPr/>
        </p:nvSpPr>
        <p:spPr bwMode="auto">
          <a:xfrm>
            <a:off x="2649548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38</a:t>
            </a:r>
            <a:endParaRPr lang="ru-RU" sz="1400" b="1" cap="small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D:\ДОКУМЕНТЫ_КОКОРЕВА\Для бюджета 2024-2026\Картинки\дворы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96" y="727279"/>
            <a:ext cx="2638800" cy="2073338"/>
          </a:xfrm>
          <a:prstGeom prst="rect">
            <a:avLst/>
          </a:prstGeom>
          <a:noFill/>
          <a:ln w="19050">
            <a:solidFill>
              <a:srgbClr val="4F81BD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3124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КОВЕНЕВА.BUDGET\Desktop\untitle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5225" y="2203450"/>
            <a:ext cx="1730375" cy="1649413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9" name="Скругленный прямоугольник 4"/>
          <p:cNvSpPr/>
          <p:nvPr/>
        </p:nvSpPr>
        <p:spPr>
          <a:xfrm>
            <a:off x="4148138" y="1041400"/>
            <a:ext cx="1627187" cy="91598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71450" tIns="171450" rIns="171450" bIns="171450" spcCol="1270" anchor="ctr"/>
          <a:lstStyle/>
          <a:p>
            <a:pPr algn="ctr" defTabSz="200025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ru-RU" sz="45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3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pic>
        <p:nvPicPr>
          <p:cNvPr id="82949" name="Picture 2" descr="http://www.lenagold.ru/fon/clipart/d/deng/deng8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013" y="427038"/>
            <a:ext cx="2101850" cy="177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49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Заголовок 1"/>
          <p:cNvSpPr txBox="1">
            <a:spLocks/>
          </p:cNvSpPr>
          <p:nvPr/>
        </p:nvSpPr>
        <p:spPr>
          <a:xfrm>
            <a:off x="3768725" y="1201738"/>
            <a:ext cx="1368425" cy="323850"/>
          </a:xfrm>
          <a:prstGeom prst="rect">
            <a:avLst/>
          </a:prstGeom>
          <a:noFill/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410711" y="1514143"/>
            <a:ext cx="2476765" cy="1187055"/>
            <a:chOff x="251735" y="-268357"/>
            <a:chExt cx="2918865" cy="1670946"/>
          </a:xfrm>
          <a:solidFill>
            <a:schemeClr val="bg1"/>
          </a:solidFill>
          <a:scene3d>
            <a:camera prst="orthographicFront"/>
            <a:lightRig rig="flat" dir="t"/>
          </a:scene3d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251735" y="-268357"/>
              <a:ext cx="2918865" cy="1670946"/>
            </a:xfrm>
            <a:prstGeom prst="roundRect">
              <a:avLst>
                <a:gd name="adj" fmla="val 10000"/>
              </a:avLst>
            </a:prstGeom>
            <a:grpFill/>
            <a:ln w="57150">
              <a:solidFill>
                <a:srgbClr val="0070C0"/>
              </a:solidFill>
            </a:ln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Скругленный прямоугольник 4"/>
            <p:cNvSpPr/>
            <p:nvPr/>
          </p:nvSpPr>
          <p:spPr>
            <a:xfrm>
              <a:off x="325468" y="-198684"/>
              <a:ext cx="2807169" cy="1456865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algn="ctr" defTabSz="7112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Помогает формировать доходную часть бюджета (налог на доходы физических лиц)</a:t>
              </a: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5940876" y="1514143"/>
            <a:ext cx="2960659" cy="1243227"/>
            <a:chOff x="213772" y="3787875"/>
            <a:chExt cx="2956827" cy="1296144"/>
          </a:xfrm>
          <a:solidFill>
            <a:schemeClr val="bg1"/>
          </a:solidFill>
          <a:scene3d>
            <a:camera prst="orthographicFront"/>
            <a:lightRig rig="flat" dir="t"/>
          </a:scene3d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213772" y="3787875"/>
              <a:ext cx="2956827" cy="1296144"/>
            </a:xfrm>
            <a:prstGeom prst="roundRect">
              <a:avLst>
                <a:gd name="adj" fmla="val 10000"/>
              </a:avLst>
            </a:prstGeom>
            <a:grpFill/>
            <a:ln w="57150">
              <a:solidFill>
                <a:srgbClr val="0070C0"/>
              </a:solidFill>
            </a:ln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1250264"/>
                <a:satOff val="-16880"/>
                <a:lumOff val="-2745"/>
                <a:alphaOff val="0"/>
              </a:schemeClr>
            </a:fillRef>
            <a:effectRef idx="2">
              <a:schemeClr val="accent3">
                <a:hueOff val="11250264"/>
                <a:satOff val="-16880"/>
                <a:lumOff val="-274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Скругленный прямоугольник 4"/>
            <p:cNvSpPr/>
            <p:nvPr/>
          </p:nvSpPr>
          <p:spPr>
            <a:xfrm>
              <a:off x="280097" y="3839478"/>
              <a:ext cx="2825619" cy="1200079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60960" tIns="60960" rIns="60960" bIns="60960" spcCol="1270" anchor="ctr"/>
            <a:lstStyle/>
            <a:p>
              <a:pPr algn="ctr" defTabSz="711200" eaLnBrk="1" fontAlgn="auto" hangingPunct="1">
                <a:lnSpc>
                  <a:spcPct val="80000"/>
                </a:lnSpc>
                <a:spcAft>
                  <a:spcPct val="35000"/>
                </a:spcAft>
                <a:defRPr/>
              </a:pPr>
              <a:r>
                <a:rPr lang="ru-RU" sz="16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Получает социальные гарантии – расходная часть бюджета (образование, культура, физическая культура и спорт, социальные выплаты и др.)</a:t>
              </a:r>
            </a:p>
          </p:txBody>
        </p:sp>
      </p:grpSp>
      <p:sp>
        <p:nvSpPr>
          <p:cNvPr id="3" name="Стрелка углом 2"/>
          <p:cNvSpPr/>
          <p:nvPr/>
        </p:nvSpPr>
        <p:spPr>
          <a:xfrm>
            <a:off x="1219200" y="715963"/>
            <a:ext cx="2085975" cy="703262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6" name="Стрелка углом 35"/>
          <p:cNvSpPr/>
          <p:nvPr/>
        </p:nvSpPr>
        <p:spPr>
          <a:xfrm rot="5400000">
            <a:off x="6513513" y="-73025"/>
            <a:ext cx="630237" cy="2354263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7" name="Стрелка углом 36"/>
          <p:cNvSpPr/>
          <p:nvPr/>
        </p:nvSpPr>
        <p:spPr>
          <a:xfrm rot="16200000">
            <a:off x="1833563" y="2139950"/>
            <a:ext cx="854075" cy="2282825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0" name="Стрелка углом 39"/>
          <p:cNvSpPr/>
          <p:nvPr/>
        </p:nvSpPr>
        <p:spPr>
          <a:xfrm rot="10800000">
            <a:off x="5651500" y="2854325"/>
            <a:ext cx="2303463" cy="1066800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1" name="Заголовок 1"/>
          <p:cNvSpPr txBox="1">
            <a:spLocks/>
          </p:cNvSpPr>
          <p:nvPr/>
        </p:nvSpPr>
        <p:spPr>
          <a:xfrm>
            <a:off x="547688" y="123825"/>
            <a:ext cx="8291512" cy="401638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400" b="1" cap="all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ГРАЖДАНИН - УЧАСТНИК БЮДЖЕТНОГО ПРОЦЕССА</a:t>
            </a:r>
            <a:endParaRPr lang="ru-RU" sz="2400" b="1" cap="all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913" y="3489325"/>
            <a:ext cx="2303462" cy="21748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200" b="1" cap="all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Как налогоплательщик</a:t>
            </a:r>
            <a:endParaRPr lang="ru-RU" sz="1200" b="1" cap="all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2" name="Заголовок 1"/>
          <p:cNvSpPr txBox="1">
            <a:spLocks/>
          </p:cNvSpPr>
          <p:nvPr/>
        </p:nvSpPr>
        <p:spPr>
          <a:xfrm>
            <a:off x="5580063" y="3508375"/>
            <a:ext cx="2374900" cy="344488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ru-RU" sz="1100" b="1" cap="all" dirty="0" smtClean="0">
                <a:solidFill>
                  <a:prstClr val="white"/>
                </a:solidFill>
                <a:latin typeface="Arial Narrow" panose="020B0606020202030204" pitchFamily="34" charset="0"/>
              </a:rPr>
              <a:t>Как получатель социальных гарантий</a:t>
            </a:r>
            <a:endParaRPr lang="ru-RU" sz="1100" b="1" cap="all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458788" y="3921125"/>
            <a:ext cx="8208962" cy="1069975"/>
          </a:xfrm>
          <a:prstGeom prst="round2DiagRect">
            <a:avLst/>
          </a:prstGeom>
          <a:solidFill>
            <a:srgbClr val="9FCFFF"/>
          </a:solidFill>
          <a:ln w="22225"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Граждане – как налогоплательщики, и как потребители общественных благ –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</a:p>
        </p:txBody>
      </p:sp>
    </p:spTree>
  </p:cSld>
  <p:clrMapOvr>
    <a:masterClrMapping/>
  </p:clrMapOvr>
  <p:transition spd="slow" advClick="0" advTm="2000">
    <p:circl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611404"/>
              </p:ext>
            </p:extLst>
          </p:nvPr>
        </p:nvGraphicFramePr>
        <p:xfrm>
          <a:off x="323850" y="1665289"/>
          <a:ext cx="8280400" cy="3323070"/>
        </p:xfrm>
        <a:graphic>
          <a:graphicData uri="http://schemas.openxmlformats.org/drawingml/2006/table">
            <a:tbl>
              <a:tblPr/>
              <a:tblGrid>
                <a:gridCol w="6552473"/>
                <a:gridCol w="576042"/>
                <a:gridCol w="574431"/>
                <a:gridCol w="577454"/>
              </a:tblGrid>
              <a:tr h="33039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142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705,5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570,7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606,5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257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Социальная поддержка граждан,  находящихся в тяжелой жизненной ситуации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24,7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25,5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26,4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7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Обеспечение ежемесячными выплатами отдельных категорий граждан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88,6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91,3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93,2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7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Предоставление  выплат и гарантий Почетным гражданам города Рязани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68" marR="68568" marT="0" marB="0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2,2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2,6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2,7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4982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Льготный проезд на городском транспорте  отдельных категорий граждан 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280,4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180,5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180,6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1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Реализация переданных государственных полномочий в сфере обеспечения льготных категорий граждан жилыми помещениями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146,5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103,9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133,0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257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Осуществление переданных государственных полномочий по опеке и попечительству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88,9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92,1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95,2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1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Выплаты денежных средств на вознаграждение, причитающееся приемным родителям, патронатным воспитателям, на предоставление мер социальной поддержки приемным семьям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11,1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11,6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12,0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1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Выплаты компенсации родительской платы за присмотр и уход за детьми в образовательных организациях, реализующих образовательную программу дошкольного образования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60,2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60,2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60,2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3971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Возмещение недополученных доходов, связанных с предоставлением дополнительных мер социальной поддержки и социальной помощи отдельным категориям граждан по оплате за услуги по помывке в бане (общее отделение)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2,9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3,0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3,2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5185" name="Прямоугольник 6"/>
          <p:cNvSpPr>
            <a:spLocks noChangeArrowheads="1"/>
          </p:cNvSpPr>
          <p:nvPr/>
        </p:nvSpPr>
        <p:spPr bwMode="auto">
          <a:xfrm>
            <a:off x="4073525" y="1377952"/>
            <a:ext cx="922338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10" rIns="91420" bIns="45710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5186" name="Rectangle 4"/>
          <p:cNvSpPr>
            <a:spLocks noChangeArrowheads="1"/>
          </p:cNvSpPr>
          <p:nvPr/>
        </p:nvSpPr>
        <p:spPr bwMode="auto">
          <a:xfrm>
            <a:off x="1619260" y="0"/>
            <a:ext cx="5832475" cy="128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МП «Обеспечение социальной поддержкой, гарантиями и выплатами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 отдельных категорий граждан»</a:t>
            </a:r>
          </a:p>
        </p:txBody>
      </p:sp>
      <p:sp>
        <p:nvSpPr>
          <p:cNvPr id="5187" name="Rectangle 5"/>
          <p:cNvSpPr>
            <a:spLocks noChangeArrowheads="1"/>
          </p:cNvSpPr>
          <p:nvPr/>
        </p:nvSpPr>
        <p:spPr bwMode="auto">
          <a:xfrm>
            <a:off x="2649540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5188" name="Rectangle 7"/>
          <p:cNvSpPr>
            <a:spLocks noChangeArrowheads="1"/>
          </p:cNvSpPr>
          <p:nvPr/>
        </p:nvSpPr>
        <p:spPr bwMode="auto">
          <a:xfrm>
            <a:off x="2649540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20" tIns="45710" rIns="91420" bIns="45710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5189" name="Rectangle 8"/>
          <p:cNvSpPr>
            <a:spLocks noChangeArrowheads="1"/>
          </p:cNvSpPr>
          <p:nvPr/>
        </p:nvSpPr>
        <p:spPr bwMode="auto">
          <a:xfrm>
            <a:off x="2659073" y="5654676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874" tIns="180874" rIns="180874" bIns="180874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39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9" name="Picture 2" descr="D:\ДОКУМЕНТЫ_КОКОРЕВА\семь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53321"/>
            <a:ext cx="1872010" cy="1333817"/>
          </a:xfrm>
          <a:prstGeom prst="rect">
            <a:avLst/>
          </a:prstGeom>
          <a:noFill/>
          <a:ln w="19050">
            <a:solidFill>
              <a:srgbClr val="4F81BD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2836"/>
            <a:ext cx="1884363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029271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3421168"/>
              </p:ext>
            </p:extLst>
          </p:nvPr>
        </p:nvGraphicFramePr>
        <p:xfrm>
          <a:off x="323850" y="2715766"/>
          <a:ext cx="8496622" cy="1821917"/>
        </p:xfrm>
        <a:graphic>
          <a:graphicData uri="http://schemas.openxmlformats.org/drawingml/2006/table">
            <a:tbl>
              <a:tblPr/>
              <a:tblGrid>
                <a:gridCol w="6624414"/>
                <a:gridCol w="648072"/>
                <a:gridCol w="576064"/>
                <a:gridCol w="648072"/>
              </a:tblGrid>
              <a:tr h="4320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1283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11,0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6,7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6,8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4320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Организация предоставления муниципальных услуг в электронной форме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4320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Информатизация администрации города Рязани</a:t>
                      </a:r>
                    </a:p>
                  </a:txBody>
                  <a:tcPr marL="54244" marR="54244" marT="27127" marB="27127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10,5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6,2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6,4</a:t>
                      </a:r>
                    </a:p>
                  </a:txBody>
                  <a:tcPr marL="54244" marR="54244" marT="27127" marB="27127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pic>
        <p:nvPicPr>
          <p:cNvPr id="5184" name="Рисунок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215" y="224864"/>
            <a:ext cx="2357909" cy="2101882"/>
          </a:xfrm>
          <a:prstGeom prst="rect">
            <a:avLst/>
          </a:prstGeom>
          <a:noFill/>
          <a:ln w="222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85" name="Прямоугольник 6"/>
          <p:cNvSpPr>
            <a:spLocks noChangeArrowheads="1"/>
          </p:cNvSpPr>
          <p:nvPr/>
        </p:nvSpPr>
        <p:spPr bwMode="auto">
          <a:xfrm>
            <a:off x="4073525" y="2328656"/>
            <a:ext cx="922338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 smtClean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 smtClean="0">
              <a:solidFill>
                <a:srgbClr val="000000"/>
              </a:solidFill>
            </a:endParaRPr>
          </a:p>
        </p:txBody>
      </p:sp>
      <p:sp>
        <p:nvSpPr>
          <p:cNvPr id="5186" name="Rectangle 4"/>
          <p:cNvSpPr>
            <a:spLocks noChangeArrowheads="1"/>
          </p:cNvSpPr>
          <p:nvPr/>
        </p:nvSpPr>
        <p:spPr bwMode="auto">
          <a:xfrm>
            <a:off x="1619250" y="154064"/>
            <a:ext cx="5832475" cy="980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1F497D"/>
                </a:solidFill>
                <a:latin typeface="Arial Narrow" pitchFamily="34" charset="0"/>
              </a:rPr>
              <a:t>МП «Цифровизация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1F497D"/>
                </a:solidFill>
                <a:latin typeface="Arial Narrow" pitchFamily="34" charset="0"/>
              </a:rPr>
              <a:t>городской среды»</a:t>
            </a:r>
          </a:p>
        </p:txBody>
      </p:sp>
      <p:sp>
        <p:nvSpPr>
          <p:cNvPr id="5187" name="Rectangle 5"/>
          <p:cNvSpPr>
            <a:spLocks noChangeArrowheads="1"/>
          </p:cNvSpPr>
          <p:nvPr/>
        </p:nvSpPr>
        <p:spPr bwMode="auto">
          <a:xfrm>
            <a:off x="2649538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 smtClean="0">
              <a:solidFill>
                <a:srgbClr val="000000"/>
              </a:solidFill>
            </a:endParaRPr>
          </a:p>
        </p:txBody>
      </p:sp>
      <p:sp>
        <p:nvSpPr>
          <p:cNvPr id="5188" name="Rectangle 7"/>
          <p:cNvSpPr>
            <a:spLocks noChangeArrowheads="1"/>
          </p:cNvSpPr>
          <p:nvPr/>
        </p:nvSpPr>
        <p:spPr bwMode="auto">
          <a:xfrm>
            <a:off x="2649538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 smtClean="0">
              <a:solidFill>
                <a:srgbClr val="000000"/>
              </a:solidFill>
            </a:endParaRPr>
          </a:p>
        </p:txBody>
      </p:sp>
      <p:sp>
        <p:nvSpPr>
          <p:cNvPr id="5189" name="Rectangle 8"/>
          <p:cNvSpPr>
            <a:spLocks noChangeArrowheads="1"/>
          </p:cNvSpPr>
          <p:nvPr/>
        </p:nvSpPr>
        <p:spPr bwMode="auto">
          <a:xfrm>
            <a:off x="2659063" y="5654675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 dirty="0" smtClean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 dirty="0" smtClean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40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519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0995" y="224864"/>
            <a:ext cx="2689943" cy="1986846"/>
          </a:xfrm>
          <a:prstGeom prst="rect">
            <a:avLst/>
          </a:prstGeom>
          <a:noFill/>
          <a:ln w="12700">
            <a:solidFill>
              <a:srgbClr val="4F81BD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1678485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547610"/>
              </p:ext>
            </p:extLst>
          </p:nvPr>
        </p:nvGraphicFramePr>
        <p:xfrm>
          <a:off x="646113" y="3076575"/>
          <a:ext cx="7934325" cy="1582739"/>
        </p:xfrm>
        <a:graphic>
          <a:graphicData uri="http://schemas.openxmlformats.org/drawingml/2006/table">
            <a:tbl>
              <a:tblPr/>
              <a:tblGrid>
                <a:gridCol w="6459537"/>
                <a:gridCol w="492125"/>
                <a:gridCol w="490538"/>
                <a:gridCol w="492125"/>
              </a:tblGrid>
              <a:tr h="4748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50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530,1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683,3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714,7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682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Обслуживание муниципального долга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422,8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575,3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605,9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872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Развитие информационной системы управления муниципальными финансами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3,8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3,8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3,8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872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МП «Стимулирование развития экономики в городе Рязани»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103,3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104,2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105,0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120866" name="Прямоугольник 6"/>
          <p:cNvSpPr>
            <a:spLocks noChangeArrowheads="1"/>
          </p:cNvSpPr>
          <p:nvPr/>
        </p:nvSpPr>
        <p:spPr bwMode="auto">
          <a:xfrm>
            <a:off x="3995738" y="2803525"/>
            <a:ext cx="922337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120867" name="Rectangle 4"/>
          <p:cNvSpPr>
            <a:spLocks noChangeArrowheads="1"/>
          </p:cNvSpPr>
          <p:nvPr/>
        </p:nvSpPr>
        <p:spPr bwMode="auto">
          <a:xfrm>
            <a:off x="1985646" y="328654"/>
            <a:ext cx="5040312" cy="1288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МП </a:t>
            </a:r>
            <a:r>
              <a:rPr lang="ru-RU" altLang="ru-RU" sz="2000" b="1" dirty="0" smtClean="0">
                <a:solidFill>
                  <a:srgbClr val="1F497D"/>
                </a:solidFill>
                <a:latin typeface="Arial Narrow" pitchFamily="34" charset="0"/>
              </a:rPr>
              <a:t>«Повышение эффективности управления муниципальными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1F497D"/>
                </a:solidFill>
                <a:latin typeface="Arial Narrow" pitchFamily="34" charset="0"/>
              </a:rPr>
              <a:t> финансами»</a:t>
            </a:r>
            <a:endParaRPr lang="ru-RU" altLang="ru-RU" sz="2000" b="1" dirty="0">
              <a:solidFill>
                <a:srgbClr val="1F497D"/>
              </a:solidFill>
              <a:latin typeface="Arial Narrow" pitchFamily="34" charset="0"/>
            </a:endParaRPr>
          </a:p>
        </p:txBody>
      </p:sp>
      <p:sp>
        <p:nvSpPr>
          <p:cNvPr id="120868" name="Rectangle 5"/>
          <p:cNvSpPr>
            <a:spLocks noChangeArrowheads="1"/>
          </p:cNvSpPr>
          <p:nvPr/>
        </p:nvSpPr>
        <p:spPr bwMode="auto">
          <a:xfrm>
            <a:off x="2649538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120869" name="Rectangle 7"/>
          <p:cNvSpPr>
            <a:spLocks noChangeArrowheads="1"/>
          </p:cNvSpPr>
          <p:nvPr/>
        </p:nvSpPr>
        <p:spPr bwMode="auto">
          <a:xfrm>
            <a:off x="2649538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120870" name="Rectangle 8"/>
          <p:cNvSpPr>
            <a:spLocks noChangeArrowheads="1"/>
          </p:cNvSpPr>
          <p:nvPr/>
        </p:nvSpPr>
        <p:spPr bwMode="auto">
          <a:xfrm>
            <a:off x="2649538" y="5654675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41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1026" name="Picture 2" descr="D:\ДОКУМЕНТЫ_КОКОРЕВА\Для бюджета 2024-2026\Картинки\7LZDA6_GRE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74" y="695810"/>
            <a:ext cx="2314800" cy="1947948"/>
          </a:xfrm>
          <a:prstGeom prst="rect">
            <a:avLst/>
          </a:prstGeom>
          <a:noFill/>
          <a:ln w="12700">
            <a:solidFill>
              <a:srgbClr val="37609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ДОКУМЕНТЫ_КОКОРЕВА\Для бюджета 2024-2026\Картинки\эффективное-управление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696158"/>
            <a:ext cx="2452356" cy="1947600"/>
          </a:xfrm>
          <a:prstGeom prst="rect">
            <a:avLst/>
          </a:prstGeom>
          <a:noFill/>
          <a:ln w="12700">
            <a:solidFill>
              <a:srgbClr val="37609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268656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963827"/>
              </p:ext>
            </p:extLst>
          </p:nvPr>
        </p:nvGraphicFramePr>
        <p:xfrm>
          <a:off x="646113" y="3076575"/>
          <a:ext cx="7934325" cy="1703993"/>
        </p:xfrm>
        <a:graphic>
          <a:graphicData uri="http://schemas.openxmlformats.org/drawingml/2006/table">
            <a:tbl>
              <a:tblPr/>
              <a:tblGrid>
                <a:gridCol w="6459537"/>
                <a:gridCol w="492125"/>
                <a:gridCol w="490538"/>
                <a:gridCol w="492125"/>
              </a:tblGrid>
              <a:tr h="4748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Наименование мероприятий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2024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2025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2026 год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650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ea typeface="Times New Roman" pitchFamily="18" charset="0"/>
                          <a:cs typeface="Arial" charset="0"/>
                        </a:rPr>
                        <a:t>Всего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2,34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2,43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2,53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7CBFF"/>
                    </a:solidFill>
                  </a:tcPr>
                </a:tc>
              </a:tr>
              <a:tr h="26824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Информирование населения о возможностях участия в ТОС и вовлечение жителей города в решение вопросов местного значения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0,12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0,13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Calibri" pitchFamily="34" charset="0"/>
                          <a:cs typeface="Times New Roman" pitchFamily="18" charset="0"/>
                        </a:rPr>
                        <a:t>0,14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872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Обеспечение гарантий развития ТОС и социально ориентированных НКО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1,48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1,54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3,8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  <a:tr h="2872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Создание условий для реализации общественных инициатив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54252" marR="54252" marT="27109" marB="27109" anchor="ctr" horzOverflow="overflow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0,73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0,76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0,79</a:t>
                      </a:r>
                    </a:p>
                  </a:txBody>
                  <a:tcPr marL="54252" marR="54252" marT="27109" marB="2710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EB"/>
                    </a:solidFill>
                  </a:tcPr>
                </a:tc>
              </a:tr>
            </a:tbl>
          </a:graphicData>
        </a:graphic>
      </p:graphicFrame>
      <p:sp>
        <p:nvSpPr>
          <p:cNvPr id="120866" name="Прямоугольник 6"/>
          <p:cNvSpPr>
            <a:spLocks noChangeArrowheads="1"/>
          </p:cNvSpPr>
          <p:nvPr/>
        </p:nvSpPr>
        <p:spPr bwMode="auto">
          <a:xfrm>
            <a:off x="3995738" y="2803525"/>
            <a:ext cx="922337" cy="23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100" dirty="0">
                <a:solidFill>
                  <a:srgbClr val="000000"/>
                </a:solidFill>
                <a:latin typeface="Arial Narrow" pitchFamily="34" charset="0"/>
              </a:rPr>
              <a:t>(млн. рублей)</a:t>
            </a:r>
            <a:endParaRPr lang="ru-RU" altLang="ru-RU" sz="1100" dirty="0">
              <a:solidFill>
                <a:srgbClr val="000000"/>
              </a:solidFill>
            </a:endParaRPr>
          </a:p>
        </p:txBody>
      </p:sp>
      <p:sp>
        <p:nvSpPr>
          <p:cNvPr id="120867" name="Rectangle 4"/>
          <p:cNvSpPr>
            <a:spLocks noChangeArrowheads="1"/>
          </p:cNvSpPr>
          <p:nvPr/>
        </p:nvSpPr>
        <p:spPr bwMode="auto">
          <a:xfrm>
            <a:off x="1985646" y="174766"/>
            <a:ext cx="5040312" cy="1596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1F497D"/>
                </a:solidFill>
                <a:latin typeface="Arial Narrow" pitchFamily="34" charset="0"/>
              </a:rPr>
              <a:t>МП </a:t>
            </a:r>
            <a:r>
              <a:rPr lang="ru-RU" altLang="ru-RU" sz="2000" b="1" dirty="0" smtClean="0">
                <a:solidFill>
                  <a:srgbClr val="1F497D"/>
                </a:solidFill>
                <a:latin typeface="Arial Narrow" pitchFamily="34" charset="0"/>
              </a:rPr>
              <a:t>«Развитие территориального общественного самоуправления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1F497D"/>
                </a:solidFill>
                <a:latin typeface="Arial Narrow" pitchFamily="34" charset="0"/>
              </a:rPr>
              <a:t> и гражданского общества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1F497D"/>
                </a:solidFill>
                <a:latin typeface="Arial Narrow" pitchFamily="34" charset="0"/>
              </a:rPr>
              <a:t>в городе Рязани»</a:t>
            </a:r>
            <a:endParaRPr lang="ru-RU" altLang="ru-RU" sz="2000" b="1" dirty="0">
              <a:solidFill>
                <a:srgbClr val="1F497D"/>
              </a:solidFill>
              <a:latin typeface="Arial Narrow" pitchFamily="34" charset="0"/>
            </a:endParaRPr>
          </a:p>
        </p:txBody>
      </p:sp>
      <p:sp>
        <p:nvSpPr>
          <p:cNvPr id="120868" name="Rectangle 5"/>
          <p:cNvSpPr>
            <a:spLocks noChangeArrowheads="1"/>
          </p:cNvSpPr>
          <p:nvPr/>
        </p:nvSpPr>
        <p:spPr bwMode="auto">
          <a:xfrm>
            <a:off x="2649538" y="34115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120869" name="Rectangle 7"/>
          <p:cNvSpPr>
            <a:spLocks noChangeArrowheads="1"/>
          </p:cNvSpPr>
          <p:nvPr/>
        </p:nvSpPr>
        <p:spPr bwMode="auto">
          <a:xfrm>
            <a:off x="2649538" y="3868738"/>
            <a:ext cx="1841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</a:endParaRPr>
          </a:p>
        </p:txBody>
      </p:sp>
      <p:sp>
        <p:nvSpPr>
          <p:cNvPr id="120870" name="Rectangle 8"/>
          <p:cNvSpPr>
            <a:spLocks noChangeArrowheads="1"/>
          </p:cNvSpPr>
          <p:nvPr/>
        </p:nvSpPr>
        <p:spPr bwMode="auto">
          <a:xfrm>
            <a:off x="2649538" y="5654675"/>
            <a:ext cx="365125" cy="174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80918" tIns="180918" rIns="180918" bIns="180918" anchor="ctr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600" b="1" u="sng" dirty="0">
                <a:solidFill>
                  <a:srgbClr val="365F91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6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2800" b="1" u="sng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altLang="ru-RU" sz="12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604250" y="4894263"/>
            <a:ext cx="539750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42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87" y="584116"/>
            <a:ext cx="2554287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D:\ДОКУМЕНТЫ_КОКОРЕВА\Для бюджета 2024-2026\Картинки\to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84117"/>
            <a:ext cx="2552189" cy="208823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70641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Che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1793" y="87314"/>
            <a:ext cx="5940425" cy="269875"/>
          </a:xfrm>
          <a:noFill/>
          <a:ln w="15875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СТРУКТУРА МУНИЦИПАЛЬНОГО ДОЛГА</a:t>
            </a:r>
          </a:p>
        </p:txBody>
      </p:sp>
      <p:graphicFrame>
        <p:nvGraphicFramePr>
          <p:cNvPr id="3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9427518"/>
              </p:ext>
            </p:extLst>
          </p:nvPr>
        </p:nvGraphicFramePr>
        <p:xfrm>
          <a:off x="3309851" y="555526"/>
          <a:ext cx="2471910" cy="2340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2815499"/>
              </p:ext>
            </p:extLst>
          </p:nvPr>
        </p:nvGraphicFramePr>
        <p:xfrm>
          <a:off x="417513" y="555526"/>
          <a:ext cx="2584450" cy="2303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3681423" y="727075"/>
            <a:ext cx="1728787" cy="215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4" tIns="34289" rIns="68564" bIns="34289" anchor="ctr"/>
          <a:lstStyle/>
          <a:p>
            <a:pPr algn="ctr" defTabSz="6856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600" u="sng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71551" y="690573"/>
            <a:ext cx="1476375" cy="288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4" tIns="34289" rIns="68564" bIns="34289" anchor="ctr"/>
          <a:lstStyle/>
          <a:p>
            <a:pPr algn="ctr" defTabSz="6856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u="sng" dirty="0">
                <a:solidFill>
                  <a:prstClr val="black"/>
                </a:solidFill>
                <a:latin typeface="Arial Narrow" panose="020B0606020202030204" pitchFamily="34" charset="0"/>
              </a:rPr>
              <a:t>на 01.01.20</a:t>
            </a:r>
            <a:r>
              <a:rPr lang="en-US" sz="1600" u="sng" dirty="0">
                <a:solidFill>
                  <a:prstClr val="black"/>
                </a:solidFill>
                <a:latin typeface="Arial Narrow" panose="020B0606020202030204" pitchFamily="34" charset="0"/>
              </a:rPr>
              <a:t>2</a:t>
            </a:r>
            <a:r>
              <a:rPr lang="ru-RU" sz="1600" u="sng" dirty="0">
                <a:solidFill>
                  <a:prstClr val="black"/>
                </a:solidFill>
                <a:latin typeface="Arial Narrow" panose="020B0606020202030204" pitchFamily="34" charset="0"/>
              </a:rPr>
              <a:t>5</a:t>
            </a:r>
          </a:p>
        </p:txBody>
      </p:sp>
      <p:sp>
        <p:nvSpPr>
          <p:cNvPr id="122887" name="Заголовок 1"/>
          <p:cNvSpPr txBox="1">
            <a:spLocks/>
          </p:cNvSpPr>
          <p:nvPr/>
        </p:nvSpPr>
        <p:spPr bwMode="auto">
          <a:xfrm>
            <a:off x="7542215" y="4894263"/>
            <a:ext cx="458787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4" tIns="34289" rIns="68564" bIns="34289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endParaRPr lang="ru-RU" altLang="ru-RU" sz="1100" b="1" dirty="0">
              <a:solidFill>
                <a:srgbClr val="000000"/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88425" y="4732000"/>
            <a:ext cx="648072" cy="282923"/>
          </a:xfrm>
        </p:spPr>
        <p:txBody>
          <a:bodyPr/>
          <a:lstStyle/>
          <a:p>
            <a:pPr algn="l" fontAlgn="auto">
              <a:spcAft>
                <a:spcPts val="0"/>
              </a:spcAft>
              <a:defRPr/>
            </a:pPr>
            <a:endParaRPr lang="ru-RU" sz="1200" b="1" cap="small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algn="l" fontAlgn="auto">
              <a:spcAft>
                <a:spcPts val="0"/>
              </a:spcAft>
              <a:defRPr/>
            </a:pPr>
            <a:r>
              <a:rPr lang="ru-RU" sz="1200" b="1" cap="small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 </a:t>
            </a:r>
            <a:r>
              <a:rPr lang="ru-RU" sz="12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43</a:t>
            </a:r>
            <a:endParaRPr lang="ru-RU" sz="1200" b="1" cap="small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algn="l" fontAlgn="auto">
              <a:spcAft>
                <a:spcPts val="0"/>
              </a:spcAft>
              <a:defRPr/>
            </a:pPr>
            <a:endParaRPr lang="ru-RU" sz="1200" b="1" dirty="0">
              <a:solidFill>
                <a:prstClr val="black"/>
              </a:solidFill>
            </a:endParaRPr>
          </a:p>
        </p:txBody>
      </p:sp>
      <p:graphicFrame>
        <p:nvGraphicFramePr>
          <p:cNvPr id="5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3391147"/>
              </p:ext>
            </p:extLst>
          </p:nvPr>
        </p:nvGraphicFramePr>
        <p:xfrm>
          <a:off x="6156325" y="592138"/>
          <a:ext cx="2520950" cy="2303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2400514"/>
              </p:ext>
            </p:extLst>
          </p:nvPr>
        </p:nvGraphicFramePr>
        <p:xfrm>
          <a:off x="1547667" y="3147823"/>
          <a:ext cx="6776987" cy="18670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2031629"/>
              </p:ext>
            </p:extLst>
          </p:nvPr>
        </p:nvGraphicFramePr>
        <p:xfrm>
          <a:off x="3285331" y="555526"/>
          <a:ext cx="2520950" cy="2303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581443781"/>
      </p:ext>
    </p:extLst>
  </p:cSld>
  <p:clrMapOvr>
    <a:masterClrMapping/>
  </p:clrMapOvr>
  <p:transition spd="slow" advClick="0" advTm="1000">
    <p:circl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09600" y="-17463"/>
            <a:ext cx="431800" cy="51435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20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pic>
        <p:nvPicPr>
          <p:cNvPr id="9218" name="Picture 2" descr="http://www.rusknife.com/uploads/monthly_07_2011/post-59-0-50028100-131002536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465138"/>
            <a:ext cx="719137" cy="6477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123908" name="Заголовок 1"/>
          <p:cNvSpPr txBox="1">
            <a:spLocks/>
          </p:cNvSpPr>
          <p:nvPr/>
        </p:nvSpPr>
        <p:spPr bwMode="auto">
          <a:xfrm>
            <a:off x="6011863" y="3759200"/>
            <a:ext cx="2816225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 dirty="0">
              <a:solidFill>
                <a:srgbClr val="71A2DD"/>
              </a:solidFill>
              <a:latin typeface="Arial Narrow" pitchFamily="34" charset="0"/>
            </a:endParaRPr>
          </a:p>
        </p:txBody>
      </p:sp>
      <p:sp>
        <p:nvSpPr>
          <p:cNvPr id="123909" name="Заголовок 1"/>
          <p:cNvSpPr txBox="1">
            <a:spLocks/>
          </p:cNvSpPr>
          <p:nvPr/>
        </p:nvSpPr>
        <p:spPr bwMode="auto">
          <a:xfrm>
            <a:off x="2151063" y="1600200"/>
            <a:ext cx="5040312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42900" indent="-34290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1" algn="ctr" eaLnBrk="1" hangingPunct="1">
              <a:spcBef>
                <a:spcPct val="0"/>
              </a:spcBef>
              <a:buFontTx/>
              <a:buNone/>
            </a:pPr>
            <a:r>
              <a:rPr lang="ru-RU" altLang="ru-RU" sz="6000" b="1" dirty="0">
                <a:solidFill>
                  <a:srgbClr val="0070C0"/>
                </a:solidFill>
                <a:latin typeface="Arial Narrow" pitchFamily="34" charset="0"/>
              </a:rPr>
              <a:t>Спасибо</a:t>
            </a:r>
          </a:p>
          <a:p>
            <a:pPr lvl="1" algn="ctr" eaLnBrk="1" hangingPunct="1">
              <a:spcBef>
                <a:spcPct val="0"/>
              </a:spcBef>
              <a:buFontTx/>
              <a:buNone/>
            </a:pPr>
            <a:r>
              <a:rPr lang="ru-RU" altLang="ru-RU" sz="6000" b="1" dirty="0">
                <a:solidFill>
                  <a:srgbClr val="0070C0"/>
                </a:solidFill>
                <a:latin typeface="Arial Narrow" pitchFamily="34" charset="0"/>
              </a:rPr>
              <a:t>за внимание.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6513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cap="all" dirty="0" smtClean="0">
                <a:latin typeface="Arial Narrow" panose="020B0606020202030204" pitchFamily="34" charset="0"/>
              </a:rPr>
              <a:t>Механизм участия гражданина в бюджетном процессе</a:t>
            </a:r>
            <a:endParaRPr lang="ru-RU" sz="2000" b="1" cap="all" dirty="0">
              <a:latin typeface="Arial Narrow" panose="020B060602020203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3500" y="666750"/>
            <a:ext cx="4521200" cy="53657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Ознакомиться с 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федеральным законом 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№ 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131-ФЗ 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от 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06.10.2003 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в ред. 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02.11.2023 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«Об общих принципах организации местного самоуправления в РФ» и с Бюджетным Кодексом РФ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308225" y="1489075"/>
            <a:ext cx="4603750" cy="558800"/>
          </a:xfrm>
          <a:prstGeom prst="roundRect">
            <a:avLst/>
          </a:prstGeom>
          <a:solidFill>
            <a:srgbClr val="B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FFFFC9"/>
                </a:solidFill>
                <a:latin typeface="Arial Narrow" panose="020B0606020202030204" pitchFamily="34" charset="0"/>
              </a:rPr>
              <a:t>Администрация города  готовит проект бюджета, который подлежит официальному опубликованию на сайте администрации и обсуждению на публичных слушаниях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195513" y="3219450"/>
            <a:ext cx="6840537" cy="102711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Публичные слушания проводятся в целях: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1) обеспечения участия жителей города Рязани в обсуждении проекта бюджета города;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2) выявления мнения населения  и подготовки рекомендаций по итогам обсуждения населением проекта бюджета города;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3) изучения и обобщения предложений и рекомендаций жителей города Рязани по проекту бюджета города.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420813" y="2252663"/>
            <a:ext cx="7254875" cy="687387"/>
          </a:xfrm>
          <a:prstGeom prst="roundRect">
            <a:avLst/>
          </a:prstGeom>
          <a:solidFill>
            <a:srgbClr val="A6D8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Подготовить свои обоснованные предложения (изменения) в проект. Выступить в качестве активного участника, защищающего свои 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интересы. 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Каждый житель вправе высказать свое мнение, представить материалы, письменные предложения и замечания для включения их в протокол публичных слушаний.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046288" y="4375150"/>
            <a:ext cx="6376987" cy="635000"/>
          </a:xfrm>
          <a:prstGeom prst="roundRect">
            <a:avLst/>
          </a:prstGeom>
          <a:solidFill>
            <a:srgbClr val="B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rgbClr val="FFFFC9"/>
                </a:solidFill>
                <a:latin typeface="Arial Narrow" panose="020B0606020202030204" pitchFamily="34" charset="0"/>
              </a:rPr>
              <a:t>Заключение о результатах публичных слушаний с мотивированным обоснованием принятых решений публикуется (обнародуется) в средствах массовой информации и размещается на официальном сайте Рязанской городской Думы в информационно-телекоммуникационной сети «Интернет»</a:t>
            </a:r>
          </a:p>
        </p:txBody>
      </p:sp>
      <p:sp>
        <p:nvSpPr>
          <p:cNvPr id="29" name="Овал 28"/>
          <p:cNvSpPr/>
          <p:nvPr/>
        </p:nvSpPr>
        <p:spPr>
          <a:xfrm>
            <a:off x="82550" y="523875"/>
            <a:ext cx="1338263" cy="771525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Проявить активность</a:t>
            </a:r>
          </a:p>
        </p:txBody>
      </p:sp>
      <p:sp>
        <p:nvSpPr>
          <p:cNvPr id="30" name="Овал 29"/>
          <p:cNvSpPr/>
          <p:nvPr/>
        </p:nvSpPr>
        <p:spPr>
          <a:xfrm>
            <a:off x="649288" y="1303338"/>
            <a:ext cx="1731962" cy="849312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Ознакомиться с проектом бюджета</a:t>
            </a:r>
          </a:p>
        </p:txBody>
      </p:sp>
      <p:sp>
        <p:nvSpPr>
          <p:cNvPr id="31" name="Овал 30"/>
          <p:cNvSpPr/>
          <p:nvPr/>
        </p:nvSpPr>
        <p:spPr>
          <a:xfrm>
            <a:off x="82550" y="2146300"/>
            <a:ext cx="1465263" cy="84931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dirty="0">
                <a:solidFill>
                  <a:prstClr val="black"/>
                </a:solidFill>
                <a:latin typeface="Arial Narrow" panose="020B0606020202030204" pitchFamily="34" charset="0"/>
              </a:rPr>
              <a:t>Изложить свои предложения</a:t>
            </a:r>
          </a:p>
        </p:txBody>
      </p:sp>
      <p:sp>
        <p:nvSpPr>
          <p:cNvPr id="32" name="Овал 31"/>
          <p:cNvSpPr/>
          <p:nvPr/>
        </p:nvSpPr>
        <p:spPr>
          <a:xfrm>
            <a:off x="935038" y="3055938"/>
            <a:ext cx="1373187" cy="9017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dirty="0">
                <a:solidFill>
                  <a:prstClr val="black"/>
                </a:solidFill>
                <a:latin typeface="Arial Narrow" panose="020B0606020202030204" pitchFamily="34" charset="0"/>
              </a:rPr>
              <a:t>Принять участие в публичных слушаниях</a:t>
            </a:r>
          </a:p>
        </p:txBody>
      </p:sp>
      <p:sp>
        <p:nvSpPr>
          <p:cNvPr id="33" name="Овал 32"/>
          <p:cNvSpPr/>
          <p:nvPr/>
        </p:nvSpPr>
        <p:spPr>
          <a:xfrm>
            <a:off x="38100" y="3948113"/>
            <a:ext cx="1879600" cy="1081087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" dirty="0">
                <a:solidFill>
                  <a:prstClr val="black"/>
                </a:solidFill>
                <a:latin typeface="Arial Narrow" panose="020B0606020202030204" pitchFamily="34" charset="0"/>
              </a:rPr>
              <a:t>Проконтролиро-вать решение Рязанской городской Думы</a:t>
            </a:r>
          </a:p>
        </p:txBody>
      </p:sp>
      <p:sp>
        <p:nvSpPr>
          <p:cNvPr id="4" name="Стрелка вниз 3"/>
          <p:cNvSpPr/>
          <p:nvPr/>
        </p:nvSpPr>
        <p:spPr>
          <a:xfrm rot="19960163">
            <a:off x="1096963" y="1204913"/>
            <a:ext cx="246062" cy="2301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839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93700"/>
            <a:ext cx="2987675" cy="132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Стрелка вниз 15"/>
          <p:cNvSpPr/>
          <p:nvPr/>
        </p:nvSpPr>
        <p:spPr>
          <a:xfrm rot="1742856">
            <a:off x="1576388" y="3894138"/>
            <a:ext cx="201612" cy="4222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 rot="20012114">
            <a:off x="971550" y="2960688"/>
            <a:ext cx="242888" cy="368300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 rot="1742856">
            <a:off x="1050925" y="2098675"/>
            <a:ext cx="277813" cy="276225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8556625" y="4926013"/>
            <a:ext cx="611188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8515350" y="4889500"/>
            <a:ext cx="611188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4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 advClick="0" advTm="2000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91896" y="594646"/>
          <a:ext cx="8136904" cy="43309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Заголовок 1"/>
          <p:cNvSpPr txBox="1">
            <a:spLocks/>
          </p:cNvSpPr>
          <p:nvPr/>
        </p:nvSpPr>
        <p:spPr>
          <a:xfrm>
            <a:off x="5443538" y="2565400"/>
            <a:ext cx="3273425" cy="1518518"/>
          </a:xfrm>
          <a:prstGeom prst="rect">
            <a:avLst/>
          </a:prstGeom>
          <a:solidFill>
            <a:srgbClr val="FFFFDD"/>
          </a:solidFill>
          <a:ln w="25400">
            <a:solidFill>
              <a:schemeClr val="tx1"/>
            </a:solidFill>
          </a:ln>
          <a:effectLst/>
        </p:spPr>
        <p:txBody>
          <a:bodyPr lIns="72000" tIns="14400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5600" b="1" dirty="0" smtClean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56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Поступления от уплаты налогов, установленных законодательством РФ  о налогах и сборах, и местных налогов, например: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5600" b="1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- налог на доходы физических лиц,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5600" b="1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- налог на имущество физических лиц,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5600" b="1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- </a:t>
            </a:r>
            <a:r>
              <a:rPr lang="ru-RU" sz="56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земельный налог,</a:t>
            </a:r>
          </a:p>
          <a:p>
            <a:pPr algn="l" fontAlgn="auto">
              <a:spcAft>
                <a:spcPts val="0"/>
              </a:spcAft>
              <a:defRPr/>
            </a:pPr>
            <a:r>
              <a:rPr lang="ru-RU" sz="56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и иные налоговые доходы</a:t>
            </a:r>
            <a:endParaRPr lang="ru-RU" sz="5600" b="1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3600" b="1" dirty="0" smtClean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sz="3600" b="1" dirty="0" smtClean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498475" y="50800"/>
            <a:ext cx="8229600" cy="566738"/>
          </a:xfrm>
          <a:prstGeom prst="rect">
            <a:avLst/>
          </a:prstGeom>
          <a:noFill/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4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ДОХОДЫ БЮДЖЕТА ГОРОДА</a:t>
            </a:r>
            <a:endParaRPr lang="ru-RU" sz="2400" b="1" cap="small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4997" name="Заголовок 1"/>
          <p:cNvSpPr txBox="1">
            <a:spLocks/>
          </p:cNvSpPr>
          <p:nvPr/>
        </p:nvSpPr>
        <p:spPr bwMode="auto">
          <a:xfrm>
            <a:off x="755650" y="2466975"/>
            <a:ext cx="3240088" cy="917575"/>
          </a:xfrm>
          <a:prstGeom prst="rect">
            <a:avLst/>
          </a:prstGeom>
          <a:solidFill>
            <a:srgbClr val="FFFFD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Поступления доходов от использования муниципального имущества, от продажи имущества, платы за негативное воздействие на окружающую среду, штрафы и иные неналоговые доходы</a:t>
            </a: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498475" y="4356100"/>
            <a:ext cx="5111750" cy="649288"/>
          </a:xfrm>
          <a:prstGeom prst="rect">
            <a:avLst/>
          </a:prstGeom>
          <a:solidFill>
            <a:srgbClr val="FFFFDD"/>
          </a:solidFill>
          <a:ln w="25400">
            <a:solidFill>
              <a:schemeClr val="tx1"/>
            </a:solidFill>
          </a:ln>
          <a:effectLst/>
        </p:spPr>
        <p:txBody>
          <a:bodyPr lIns="36000" tIns="108000" rIns="36000" bIns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56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Поступающие в бюджет денежные средства из бюджета Рязанской области (межбюджетные трансферты) и от физических  и юридических лиц, в том числе добровольные пожертвования</a:t>
            </a:r>
          </a:p>
          <a:p>
            <a:pPr fontAlgn="auto">
              <a:spcAft>
                <a:spcPts val="0"/>
              </a:spcAft>
              <a:defRPr/>
            </a:pP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5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 advClick="0" advTm="2000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199338" y="983610"/>
          <a:ext cx="8784975" cy="3964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>
          <a:xfrm>
            <a:off x="6012160" y="4374992"/>
            <a:ext cx="2016224" cy="40884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88900">
              <a:schemeClr val="accent6">
                <a:lumMod val="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1100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Физическая культура и спорт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47194" y="4115156"/>
            <a:ext cx="2016224" cy="278942"/>
          </a:xfrm>
          <a:prstGeom prst="rect">
            <a:avLst/>
          </a:prstGeom>
          <a:solidFill>
            <a:schemeClr val="bg1"/>
          </a:solidFill>
          <a:ln w="38100">
            <a:solidFill>
              <a:srgbClr val="8AAC46"/>
            </a:solidFill>
          </a:ln>
          <a:effectLst>
            <a:glow rad="177800">
              <a:srgbClr val="8AAC46">
                <a:alpha val="40000"/>
              </a:srgb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0700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Образование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328165" y="4783832"/>
            <a:ext cx="2016224" cy="248108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  <a:effectLst>
            <a:glow rad="127000">
              <a:srgbClr val="C00000">
                <a:alpha val="40000"/>
              </a:srgb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0800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Культура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09613" y="2219344"/>
            <a:ext cx="2006579" cy="422288"/>
          </a:xfrm>
          <a:prstGeom prst="rect">
            <a:avLst/>
          </a:prstGeom>
          <a:solidFill>
            <a:schemeClr val="bg1"/>
          </a:solidFill>
          <a:ln w="38100">
            <a:solidFill>
              <a:srgbClr val="2787A0"/>
            </a:solidFill>
          </a:ln>
          <a:effectLst>
            <a:glow rad="101600">
              <a:srgbClr val="2787A0">
                <a:alpha val="40000"/>
              </a:srgb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0400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Национальная экономика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39552" y="3210740"/>
            <a:ext cx="1790554" cy="411874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effectLst>
            <a:glow rad="101600">
              <a:srgbClr val="7030A0">
                <a:alpha val="40000"/>
              </a:srgb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0600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Охрана окружающей среды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732241" y="3210740"/>
            <a:ext cx="1836000" cy="65715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  <a:effectLst>
            <a:glow rad="101600">
              <a:srgbClr val="2787A0">
                <a:alpha val="40000"/>
              </a:srgb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1300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Обслуживание государственного  (муниципального) долга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749988" y="2219344"/>
            <a:ext cx="2088232" cy="411924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0500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Жилищно-коммунальное хозяйство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297244" y="843558"/>
            <a:ext cx="2016224" cy="885035"/>
          </a:xfrm>
          <a:prstGeom prst="rect">
            <a:avLst/>
          </a:prstGeom>
          <a:solidFill>
            <a:schemeClr val="bg1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0300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Национальная безопасность и правоохранительная деятельность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452638" y="555526"/>
            <a:ext cx="2428444" cy="417367"/>
          </a:xfrm>
          <a:prstGeom prst="rect">
            <a:avLst/>
          </a:prstGeom>
          <a:solidFill>
            <a:schemeClr val="bg1"/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0100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Общегосударственные вопросы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89906" y="1318761"/>
            <a:ext cx="2016224" cy="40983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88900">
              <a:schemeClr val="accent6">
                <a:lumMod val="75000"/>
                <a:alpha val="40000"/>
              </a:schemeClr>
            </a:glow>
          </a:effectLst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1000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 Социальная политика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6049" name="Заголовок 1"/>
          <p:cNvSpPr txBox="1">
            <a:spLocks/>
          </p:cNvSpPr>
          <p:nvPr/>
        </p:nvSpPr>
        <p:spPr bwMode="auto">
          <a:xfrm>
            <a:off x="539750" y="0"/>
            <a:ext cx="8208963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РАЗДЕЛЫ КЛАССИФИКАЦИИ РАСХОДОВ БЮДЖЕТА</a:t>
            </a:r>
          </a:p>
        </p:txBody>
      </p:sp>
      <p:pic>
        <p:nvPicPr>
          <p:cNvPr id="86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925" y="4041775"/>
            <a:ext cx="574675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450" y="1452563"/>
            <a:ext cx="587375" cy="43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950" y="2227263"/>
            <a:ext cx="60166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3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550" y="4302125"/>
            <a:ext cx="60801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4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6" r="18102"/>
          <a:stretch>
            <a:fillRect/>
          </a:stretch>
        </p:blipFill>
        <p:spPr bwMode="auto">
          <a:xfrm>
            <a:off x="5219700" y="4052888"/>
            <a:ext cx="579438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5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25" y="1144588"/>
            <a:ext cx="615950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313" y="3241675"/>
            <a:ext cx="600075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075" y="2262188"/>
            <a:ext cx="6175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8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413" y="3211513"/>
            <a:ext cx="57943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59" name="Рисунок 75" descr="sz_logo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63" y="1431925"/>
            <a:ext cx="550862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6</a:t>
            </a:r>
            <a:endParaRPr lang="ru-RU" sz="1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 advClick="0" advTm="2000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Группа 3"/>
          <p:cNvGrpSpPr>
            <a:grpSpLocks/>
          </p:cNvGrpSpPr>
          <p:nvPr/>
        </p:nvGrpSpPr>
        <p:grpSpPr bwMode="auto">
          <a:xfrm>
            <a:off x="1025525" y="762000"/>
            <a:ext cx="7734300" cy="4186238"/>
            <a:chOff x="993127" y="980728"/>
            <a:chExt cx="7589848" cy="5580000"/>
          </a:xfrm>
        </p:grpSpPr>
        <p:sp>
          <p:nvSpPr>
            <p:cNvPr id="87072" name="Прямоугольник 11"/>
            <p:cNvSpPr>
              <a:spLocks noChangeArrowheads="1"/>
            </p:cNvSpPr>
            <p:nvPr/>
          </p:nvSpPr>
          <p:spPr bwMode="auto">
            <a:xfrm>
              <a:off x="1115616" y="980728"/>
              <a:ext cx="7416824" cy="558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 dirty="0">
                <a:solidFill>
                  <a:srgbClr val="000000"/>
                </a:solidFill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1005590" y="1930831"/>
              <a:ext cx="7577385" cy="691945"/>
            </a:xfrm>
            <a:custGeom>
              <a:avLst/>
              <a:gdLst>
                <a:gd name="connsiteX0" fmla="*/ 0 w 7416824"/>
                <a:gd name="connsiteY0" fmla="*/ 153549 h 921275"/>
                <a:gd name="connsiteX1" fmla="*/ 153549 w 7416824"/>
                <a:gd name="connsiteY1" fmla="*/ 0 h 921275"/>
                <a:gd name="connsiteX2" fmla="*/ 7263275 w 7416824"/>
                <a:gd name="connsiteY2" fmla="*/ 0 h 921275"/>
                <a:gd name="connsiteX3" fmla="*/ 7416824 w 7416824"/>
                <a:gd name="connsiteY3" fmla="*/ 153549 h 921275"/>
                <a:gd name="connsiteX4" fmla="*/ 7416824 w 7416824"/>
                <a:gd name="connsiteY4" fmla="*/ 767726 h 921275"/>
                <a:gd name="connsiteX5" fmla="*/ 7263275 w 7416824"/>
                <a:gd name="connsiteY5" fmla="*/ 921275 h 921275"/>
                <a:gd name="connsiteX6" fmla="*/ 153549 w 7416824"/>
                <a:gd name="connsiteY6" fmla="*/ 921275 h 921275"/>
                <a:gd name="connsiteX7" fmla="*/ 0 w 7416824"/>
                <a:gd name="connsiteY7" fmla="*/ 767726 h 921275"/>
                <a:gd name="connsiteX8" fmla="*/ 0 w 7416824"/>
                <a:gd name="connsiteY8" fmla="*/ 153549 h 92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16824" h="921275">
                  <a:moveTo>
                    <a:pt x="0" y="153549"/>
                  </a:moveTo>
                  <a:cubicBezTo>
                    <a:pt x="0" y="68746"/>
                    <a:pt x="68746" y="0"/>
                    <a:pt x="153549" y="0"/>
                  </a:cubicBezTo>
                  <a:lnTo>
                    <a:pt x="7263275" y="0"/>
                  </a:lnTo>
                  <a:cubicBezTo>
                    <a:pt x="7348078" y="0"/>
                    <a:pt x="7416824" y="68746"/>
                    <a:pt x="7416824" y="153549"/>
                  </a:cubicBezTo>
                  <a:lnTo>
                    <a:pt x="7416824" y="767726"/>
                  </a:lnTo>
                  <a:cubicBezTo>
                    <a:pt x="7416824" y="852529"/>
                    <a:pt x="7348078" y="921275"/>
                    <a:pt x="7263275" y="921275"/>
                  </a:cubicBezTo>
                  <a:lnTo>
                    <a:pt x="153549" y="921275"/>
                  </a:lnTo>
                  <a:cubicBezTo>
                    <a:pt x="68746" y="921275"/>
                    <a:pt x="0" y="852529"/>
                    <a:pt x="0" y="767726"/>
                  </a:cubicBezTo>
                  <a:lnTo>
                    <a:pt x="0" y="153549"/>
                  </a:lnTo>
                  <a:close/>
                </a:path>
              </a:pathLst>
            </a:custGeom>
            <a:solidFill>
              <a:srgbClr val="FFFFD9"/>
            </a:solidFill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5933" tIns="105933" rIns="105933" bIns="105933" spcCol="1270" anchor="ctr"/>
            <a:lstStyle/>
            <a:p>
              <a:pPr defTabSz="7112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993127" y="2796291"/>
              <a:ext cx="7589848" cy="651741"/>
            </a:xfrm>
            <a:custGeom>
              <a:avLst/>
              <a:gdLst>
                <a:gd name="connsiteX0" fmla="*/ 0 w 7416824"/>
                <a:gd name="connsiteY0" fmla="*/ 153549 h 921275"/>
                <a:gd name="connsiteX1" fmla="*/ 153549 w 7416824"/>
                <a:gd name="connsiteY1" fmla="*/ 0 h 921275"/>
                <a:gd name="connsiteX2" fmla="*/ 7263275 w 7416824"/>
                <a:gd name="connsiteY2" fmla="*/ 0 h 921275"/>
                <a:gd name="connsiteX3" fmla="*/ 7416824 w 7416824"/>
                <a:gd name="connsiteY3" fmla="*/ 153549 h 921275"/>
                <a:gd name="connsiteX4" fmla="*/ 7416824 w 7416824"/>
                <a:gd name="connsiteY4" fmla="*/ 767726 h 921275"/>
                <a:gd name="connsiteX5" fmla="*/ 7263275 w 7416824"/>
                <a:gd name="connsiteY5" fmla="*/ 921275 h 921275"/>
                <a:gd name="connsiteX6" fmla="*/ 153549 w 7416824"/>
                <a:gd name="connsiteY6" fmla="*/ 921275 h 921275"/>
                <a:gd name="connsiteX7" fmla="*/ 0 w 7416824"/>
                <a:gd name="connsiteY7" fmla="*/ 767726 h 921275"/>
                <a:gd name="connsiteX8" fmla="*/ 0 w 7416824"/>
                <a:gd name="connsiteY8" fmla="*/ 153549 h 92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16824" h="921275">
                  <a:moveTo>
                    <a:pt x="0" y="153549"/>
                  </a:moveTo>
                  <a:cubicBezTo>
                    <a:pt x="0" y="68746"/>
                    <a:pt x="68746" y="0"/>
                    <a:pt x="153549" y="0"/>
                  </a:cubicBezTo>
                  <a:lnTo>
                    <a:pt x="7263275" y="0"/>
                  </a:lnTo>
                  <a:cubicBezTo>
                    <a:pt x="7348078" y="0"/>
                    <a:pt x="7416824" y="68746"/>
                    <a:pt x="7416824" y="153549"/>
                  </a:cubicBezTo>
                  <a:lnTo>
                    <a:pt x="7416824" y="767726"/>
                  </a:lnTo>
                  <a:cubicBezTo>
                    <a:pt x="7416824" y="852529"/>
                    <a:pt x="7348078" y="921275"/>
                    <a:pt x="7263275" y="921275"/>
                  </a:cubicBezTo>
                  <a:lnTo>
                    <a:pt x="153549" y="921275"/>
                  </a:lnTo>
                  <a:cubicBezTo>
                    <a:pt x="68746" y="921275"/>
                    <a:pt x="0" y="852529"/>
                    <a:pt x="0" y="767726"/>
                  </a:cubicBezTo>
                  <a:lnTo>
                    <a:pt x="0" y="153549"/>
                  </a:lnTo>
                  <a:close/>
                </a:path>
              </a:pathLst>
            </a:custGeom>
            <a:solidFill>
              <a:srgbClr val="AFD7FF"/>
            </a:solidFill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5933" tIns="105933" rIns="105933" bIns="105933" spcCol="1270" anchor="ctr"/>
            <a:lstStyle/>
            <a:p>
              <a:pPr defTabSz="7112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Указа Президента Российской Федерации от 21 июля 2020 года № 474  «О национальных целях развития Российской Федерации на период до 2030 года»</a:t>
              </a:r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993127" y="4427759"/>
              <a:ext cx="7589848" cy="556518"/>
            </a:xfrm>
            <a:custGeom>
              <a:avLst/>
              <a:gdLst>
                <a:gd name="connsiteX0" fmla="*/ 0 w 7416824"/>
                <a:gd name="connsiteY0" fmla="*/ 153549 h 921275"/>
                <a:gd name="connsiteX1" fmla="*/ 153549 w 7416824"/>
                <a:gd name="connsiteY1" fmla="*/ 0 h 921275"/>
                <a:gd name="connsiteX2" fmla="*/ 7263275 w 7416824"/>
                <a:gd name="connsiteY2" fmla="*/ 0 h 921275"/>
                <a:gd name="connsiteX3" fmla="*/ 7416824 w 7416824"/>
                <a:gd name="connsiteY3" fmla="*/ 153549 h 921275"/>
                <a:gd name="connsiteX4" fmla="*/ 7416824 w 7416824"/>
                <a:gd name="connsiteY4" fmla="*/ 767726 h 921275"/>
                <a:gd name="connsiteX5" fmla="*/ 7263275 w 7416824"/>
                <a:gd name="connsiteY5" fmla="*/ 921275 h 921275"/>
                <a:gd name="connsiteX6" fmla="*/ 153549 w 7416824"/>
                <a:gd name="connsiteY6" fmla="*/ 921275 h 921275"/>
                <a:gd name="connsiteX7" fmla="*/ 0 w 7416824"/>
                <a:gd name="connsiteY7" fmla="*/ 767726 h 921275"/>
                <a:gd name="connsiteX8" fmla="*/ 0 w 7416824"/>
                <a:gd name="connsiteY8" fmla="*/ 153549 h 92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16824" h="921275">
                  <a:moveTo>
                    <a:pt x="0" y="153549"/>
                  </a:moveTo>
                  <a:cubicBezTo>
                    <a:pt x="0" y="68746"/>
                    <a:pt x="68746" y="0"/>
                    <a:pt x="153549" y="0"/>
                  </a:cubicBezTo>
                  <a:lnTo>
                    <a:pt x="7263275" y="0"/>
                  </a:lnTo>
                  <a:cubicBezTo>
                    <a:pt x="7348078" y="0"/>
                    <a:pt x="7416824" y="68746"/>
                    <a:pt x="7416824" y="153549"/>
                  </a:cubicBezTo>
                  <a:lnTo>
                    <a:pt x="7416824" y="767726"/>
                  </a:lnTo>
                  <a:cubicBezTo>
                    <a:pt x="7416824" y="852529"/>
                    <a:pt x="7348078" y="921275"/>
                    <a:pt x="7263275" y="921275"/>
                  </a:cubicBezTo>
                  <a:lnTo>
                    <a:pt x="153549" y="921275"/>
                  </a:lnTo>
                  <a:cubicBezTo>
                    <a:pt x="68746" y="921275"/>
                    <a:pt x="0" y="852529"/>
                    <a:pt x="0" y="767726"/>
                  </a:cubicBezTo>
                  <a:lnTo>
                    <a:pt x="0" y="153549"/>
                  </a:lnTo>
                  <a:close/>
                </a:path>
              </a:pathLst>
            </a:custGeom>
            <a:solidFill>
              <a:srgbClr val="AFD7FF"/>
            </a:solidFill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5933" tIns="105933" rIns="105933" bIns="105933" spcCol="1270" anchor="ctr"/>
            <a:lstStyle/>
            <a:p>
              <a:pPr defTabSz="7112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Основных направлений бюджетной и налоговой политики Рязанской области  на 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2024  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год и на плановый период 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2025 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и </a:t>
              </a:r>
              <a:r>
                <a:rPr lang="ru-RU" sz="1400" dirty="0" smtClean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2026 </a:t>
              </a:r>
              <a:r>
                <a:rPr lang="ru-RU" sz="1400" dirty="0">
                  <a:solidFill>
                    <a:prstClr val="black"/>
                  </a:solidFill>
                  <a:latin typeface="Arial Narrow" panose="020B0606020202030204" pitchFamily="34" charset="0"/>
                  <a:cs typeface="Times New Roman" panose="02020603050405020304" pitchFamily="18" charset="0"/>
                </a:rPr>
                <a:t>годов</a:t>
              </a: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308608" y="953107"/>
            <a:ext cx="395610" cy="315069"/>
          </a:xfrm>
          <a:prstGeom prst="rect">
            <a:avLst/>
          </a:prstGeom>
          <a:solidFill>
            <a:srgbClr val="AFD7FF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8608" y="3399705"/>
            <a:ext cx="395610" cy="314846"/>
          </a:xfrm>
          <a:prstGeom prst="rect">
            <a:avLst/>
          </a:prstGeom>
          <a:solidFill>
            <a:srgbClr val="AFD7FF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8608" y="3952417"/>
            <a:ext cx="395610" cy="314921"/>
          </a:xfrm>
          <a:prstGeom prst="rect">
            <a:avLst/>
          </a:prstGeom>
          <a:solidFill>
            <a:srgbClr val="FFFFD9"/>
          </a:solidFill>
          <a:ln>
            <a:solidFill>
              <a:schemeClr val="accent3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8608" y="2813132"/>
            <a:ext cx="395610" cy="315466"/>
          </a:xfrm>
          <a:prstGeom prst="rect">
            <a:avLst/>
          </a:prstGeom>
          <a:solidFill>
            <a:srgbClr val="FFFFD9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06413" y="249238"/>
            <a:ext cx="8229600" cy="620712"/>
          </a:xfrm>
          <a:prstGeom prst="rect">
            <a:avLst/>
          </a:prstGeom>
          <a:noFill/>
        </p:spPr>
        <p:txBody>
          <a:bodyPr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endParaRPr lang="ru-RU" sz="27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lnSpc>
                <a:spcPct val="140000"/>
              </a:lnSpc>
              <a:spcAft>
                <a:spcPts val="0"/>
              </a:spcAft>
              <a:defRPr/>
            </a:pPr>
            <a:r>
              <a:rPr lang="ru-RU" sz="7200" b="1" cap="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При формировании бюджета города Рязани на </a:t>
            </a:r>
            <a:r>
              <a:rPr lang="ru-RU" sz="7200" b="1" cap="all" dirty="0" smtClean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2024 </a:t>
            </a:r>
            <a:r>
              <a:rPr lang="ru-RU" sz="7200" b="1" cap="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 и на плановый период </a:t>
            </a:r>
            <a:r>
              <a:rPr lang="ru-RU" sz="7200" b="1" cap="all" dirty="0" smtClean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2025 </a:t>
            </a:r>
            <a:r>
              <a:rPr lang="ru-RU" sz="7200" b="1" cap="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 </a:t>
            </a:r>
            <a:r>
              <a:rPr lang="ru-RU" sz="7200" b="1" cap="all" dirty="0" smtClean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2026 </a:t>
            </a:r>
            <a:r>
              <a:rPr lang="ru-RU" sz="7200" b="1" cap="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годов учтены основные положения: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ru-RU" sz="8000" dirty="0" smtClean="0">
                <a:solidFill>
                  <a:prstClr val="black"/>
                </a:solidFill>
              </a:rPr>
              <a:t/>
            </a:r>
            <a:br>
              <a:rPr lang="ru-RU" sz="8000" dirty="0" smtClean="0">
                <a:solidFill>
                  <a:prstClr val="black"/>
                </a:solidFill>
              </a:rPr>
            </a:br>
            <a:endParaRPr lang="ru-RU" sz="8000" dirty="0">
              <a:solidFill>
                <a:prstClr val="black"/>
              </a:solidFill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5076825" y="249238"/>
            <a:ext cx="1117600" cy="2159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1100" b="1" dirty="0">
              <a:solidFill>
                <a:prstClr val="black"/>
              </a:solidFill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8532813" y="4894263"/>
            <a:ext cx="611187" cy="2413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7</a:t>
            </a:r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0" name="Полилиния 19"/>
          <p:cNvSpPr/>
          <p:nvPr/>
        </p:nvSpPr>
        <p:spPr bwMode="auto">
          <a:xfrm>
            <a:off x="1025525" y="4464050"/>
            <a:ext cx="7734300" cy="377825"/>
          </a:xfrm>
          <a:custGeom>
            <a:avLst/>
            <a:gdLst>
              <a:gd name="connsiteX0" fmla="*/ 0 w 7416824"/>
              <a:gd name="connsiteY0" fmla="*/ 153549 h 921275"/>
              <a:gd name="connsiteX1" fmla="*/ 153549 w 7416824"/>
              <a:gd name="connsiteY1" fmla="*/ 0 h 921275"/>
              <a:gd name="connsiteX2" fmla="*/ 7263275 w 7416824"/>
              <a:gd name="connsiteY2" fmla="*/ 0 h 921275"/>
              <a:gd name="connsiteX3" fmla="*/ 7416824 w 7416824"/>
              <a:gd name="connsiteY3" fmla="*/ 153549 h 921275"/>
              <a:gd name="connsiteX4" fmla="*/ 7416824 w 7416824"/>
              <a:gd name="connsiteY4" fmla="*/ 767726 h 921275"/>
              <a:gd name="connsiteX5" fmla="*/ 7263275 w 7416824"/>
              <a:gd name="connsiteY5" fmla="*/ 921275 h 921275"/>
              <a:gd name="connsiteX6" fmla="*/ 153549 w 7416824"/>
              <a:gd name="connsiteY6" fmla="*/ 921275 h 921275"/>
              <a:gd name="connsiteX7" fmla="*/ 0 w 7416824"/>
              <a:gd name="connsiteY7" fmla="*/ 767726 h 921275"/>
              <a:gd name="connsiteX8" fmla="*/ 0 w 7416824"/>
              <a:gd name="connsiteY8" fmla="*/ 153549 h 9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16824" h="921275">
                <a:moveTo>
                  <a:pt x="0" y="153549"/>
                </a:moveTo>
                <a:cubicBezTo>
                  <a:pt x="0" y="68746"/>
                  <a:pt x="68746" y="0"/>
                  <a:pt x="153549" y="0"/>
                </a:cubicBezTo>
                <a:lnTo>
                  <a:pt x="7263275" y="0"/>
                </a:lnTo>
                <a:cubicBezTo>
                  <a:pt x="7348078" y="0"/>
                  <a:pt x="7416824" y="68746"/>
                  <a:pt x="7416824" y="153549"/>
                </a:cubicBezTo>
                <a:lnTo>
                  <a:pt x="7416824" y="767726"/>
                </a:lnTo>
                <a:cubicBezTo>
                  <a:pt x="7416824" y="852529"/>
                  <a:pt x="7348078" y="921275"/>
                  <a:pt x="7263275" y="921275"/>
                </a:cubicBezTo>
                <a:lnTo>
                  <a:pt x="153549" y="921275"/>
                </a:lnTo>
                <a:cubicBezTo>
                  <a:pt x="68746" y="921275"/>
                  <a:pt x="0" y="852529"/>
                  <a:pt x="0" y="767726"/>
                </a:cubicBezTo>
                <a:lnTo>
                  <a:pt x="0" y="153549"/>
                </a:lnTo>
                <a:close/>
              </a:path>
            </a:pathLst>
          </a:custGeom>
          <a:solidFill>
            <a:srgbClr val="AFD7FF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5933" tIns="105933" rIns="105933" bIns="105933" spcCol="1270" anchor="ctr"/>
          <a:lstStyle/>
          <a:p>
            <a:pPr defTabSz="7112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Прогноза социально-экономического развития города Рязани на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 и на период до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2026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года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08608" y="1579891"/>
            <a:ext cx="395610" cy="315466"/>
          </a:xfrm>
          <a:prstGeom prst="rect">
            <a:avLst/>
          </a:prstGeom>
          <a:solidFill>
            <a:srgbClr val="FFFFD9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4" name="Полилиния 23"/>
          <p:cNvSpPr/>
          <p:nvPr/>
        </p:nvSpPr>
        <p:spPr bwMode="auto">
          <a:xfrm>
            <a:off x="1027113" y="869950"/>
            <a:ext cx="7721600" cy="481013"/>
          </a:xfrm>
          <a:custGeom>
            <a:avLst/>
            <a:gdLst>
              <a:gd name="connsiteX0" fmla="*/ 0 w 7416824"/>
              <a:gd name="connsiteY0" fmla="*/ 153549 h 921275"/>
              <a:gd name="connsiteX1" fmla="*/ 153549 w 7416824"/>
              <a:gd name="connsiteY1" fmla="*/ 0 h 921275"/>
              <a:gd name="connsiteX2" fmla="*/ 7263275 w 7416824"/>
              <a:gd name="connsiteY2" fmla="*/ 0 h 921275"/>
              <a:gd name="connsiteX3" fmla="*/ 7416824 w 7416824"/>
              <a:gd name="connsiteY3" fmla="*/ 153549 h 921275"/>
              <a:gd name="connsiteX4" fmla="*/ 7416824 w 7416824"/>
              <a:gd name="connsiteY4" fmla="*/ 767726 h 921275"/>
              <a:gd name="connsiteX5" fmla="*/ 7263275 w 7416824"/>
              <a:gd name="connsiteY5" fmla="*/ 921275 h 921275"/>
              <a:gd name="connsiteX6" fmla="*/ 153549 w 7416824"/>
              <a:gd name="connsiteY6" fmla="*/ 921275 h 921275"/>
              <a:gd name="connsiteX7" fmla="*/ 0 w 7416824"/>
              <a:gd name="connsiteY7" fmla="*/ 767726 h 921275"/>
              <a:gd name="connsiteX8" fmla="*/ 0 w 7416824"/>
              <a:gd name="connsiteY8" fmla="*/ 153549 h 9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16824" h="921275">
                <a:moveTo>
                  <a:pt x="0" y="153549"/>
                </a:moveTo>
                <a:cubicBezTo>
                  <a:pt x="0" y="68746"/>
                  <a:pt x="68746" y="0"/>
                  <a:pt x="153549" y="0"/>
                </a:cubicBezTo>
                <a:lnTo>
                  <a:pt x="7263275" y="0"/>
                </a:lnTo>
                <a:cubicBezTo>
                  <a:pt x="7348078" y="0"/>
                  <a:pt x="7416824" y="68746"/>
                  <a:pt x="7416824" y="153549"/>
                </a:cubicBezTo>
                <a:lnTo>
                  <a:pt x="7416824" y="767726"/>
                </a:lnTo>
                <a:cubicBezTo>
                  <a:pt x="7416824" y="852529"/>
                  <a:pt x="7348078" y="921275"/>
                  <a:pt x="7263275" y="921275"/>
                </a:cubicBezTo>
                <a:lnTo>
                  <a:pt x="153549" y="921275"/>
                </a:lnTo>
                <a:cubicBezTo>
                  <a:pt x="68746" y="921275"/>
                  <a:pt x="0" y="852529"/>
                  <a:pt x="0" y="767726"/>
                </a:cubicBezTo>
                <a:lnTo>
                  <a:pt x="0" y="153549"/>
                </a:lnTo>
                <a:close/>
              </a:path>
            </a:pathLst>
          </a:custGeom>
          <a:solidFill>
            <a:srgbClr val="AFD7FF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5933" tIns="105933" rIns="105933" bIns="105933" spcCol="1270" anchor="ctr"/>
          <a:lstStyle/>
          <a:p>
            <a:pPr defTabSz="7112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Послания Президента Российской Федерации Федеральному Собранию Российской Федерации                        от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21 апреля 2021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года</a:t>
            </a:r>
          </a:p>
        </p:txBody>
      </p:sp>
      <p:sp>
        <p:nvSpPr>
          <p:cNvPr id="21" name="Полилиния 20"/>
          <p:cNvSpPr/>
          <p:nvPr/>
        </p:nvSpPr>
        <p:spPr bwMode="auto">
          <a:xfrm>
            <a:off x="1025525" y="2735263"/>
            <a:ext cx="7734300" cy="469900"/>
          </a:xfrm>
          <a:custGeom>
            <a:avLst/>
            <a:gdLst>
              <a:gd name="connsiteX0" fmla="*/ 0 w 7416824"/>
              <a:gd name="connsiteY0" fmla="*/ 153549 h 921275"/>
              <a:gd name="connsiteX1" fmla="*/ 153549 w 7416824"/>
              <a:gd name="connsiteY1" fmla="*/ 0 h 921275"/>
              <a:gd name="connsiteX2" fmla="*/ 7263275 w 7416824"/>
              <a:gd name="connsiteY2" fmla="*/ 0 h 921275"/>
              <a:gd name="connsiteX3" fmla="*/ 7416824 w 7416824"/>
              <a:gd name="connsiteY3" fmla="*/ 153549 h 921275"/>
              <a:gd name="connsiteX4" fmla="*/ 7416824 w 7416824"/>
              <a:gd name="connsiteY4" fmla="*/ 767726 h 921275"/>
              <a:gd name="connsiteX5" fmla="*/ 7263275 w 7416824"/>
              <a:gd name="connsiteY5" fmla="*/ 921275 h 921275"/>
              <a:gd name="connsiteX6" fmla="*/ 153549 w 7416824"/>
              <a:gd name="connsiteY6" fmla="*/ 921275 h 921275"/>
              <a:gd name="connsiteX7" fmla="*/ 0 w 7416824"/>
              <a:gd name="connsiteY7" fmla="*/ 767726 h 921275"/>
              <a:gd name="connsiteX8" fmla="*/ 0 w 7416824"/>
              <a:gd name="connsiteY8" fmla="*/ 153549 h 9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16824" h="921275">
                <a:moveTo>
                  <a:pt x="0" y="153549"/>
                </a:moveTo>
                <a:cubicBezTo>
                  <a:pt x="0" y="68746"/>
                  <a:pt x="68746" y="0"/>
                  <a:pt x="153549" y="0"/>
                </a:cubicBezTo>
                <a:lnTo>
                  <a:pt x="7263275" y="0"/>
                </a:lnTo>
                <a:cubicBezTo>
                  <a:pt x="7348078" y="0"/>
                  <a:pt x="7416824" y="68746"/>
                  <a:pt x="7416824" y="153549"/>
                </a:cubicBezTo>
                <a:lnTo>
                  <a:pt x="7416824" y="767726"/>
                </a:lnTo>
                <a:cubicBezTo>
                  <a:pt x="7416824" y="852529"/>
                  <a:pt x="7348078" y="921275"/>
                  <a:pt x="7263275" y="921275"/>
                </a:cubicBezTo>
                <a:lnTo>
                  <a:pt x="153549" y="921275"/>
                </a:lnTo>
                <a:cubicBezTo>
                  <a:pt x="68746" y="921275"/>
                  <a:pt x="0" y="852529"/>
                  <a:pt x="0" y="767726"/>
                </a:cubicBezTo>
                <a:lnTo>
                  <a:pt x="0" y="153549"/>
                </a:lnTo>
                <a:close/>
              </a:path>
            </a:pathLst>
          </a:custGeom>
          <a:solidFill>
            <a:srgbClr val="FFFFD9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5933" tIns="105933" rIns="105933" bIns="105933" spcCol="1270" anchor="ctr"/>
          <a:lstStyle/>
          <a:p>
            <a:pPr defTabSz="7112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Основных направлений бюджетной, налоговой и таможенно-тарифной политики Российской Федерации на 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 и на плановый период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2025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2026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годов</a:t>
            </a:r>
          </a:p>
        </p:txBody>
      </p:sp>
      <p:sp>
        <p:nvSpPr>
          <p:cNvPr id="23" name="Полилиния 22"/>
          <p:cNvSpPr/>
          <p:nvPr/>
        </p:nvSpPr>
        <p:spPr bwMode="auto">
          <a:xfrm>
            <a:off x="1025525" y="3887788"/>
            <a:ext cx="7734300" cy="444500"/>
          </a:xfrm>
          <a:custGeom>
            <a:avLst/>
            <a:gdLst>
              <a:gd name="connsiteX0" fmla="*/ 0 w 7416824"/>
              <a:gd name="connsiteY0" fmla="*/ 153549 h 921275"/>
              <a:gd name="connsiteX1" fmla="*/ 153549 w 7416824"/>
              <a:gd name="connsiteY1" fmla="*/ 0 h 921275"/>
              <a:gd name="connsiteX2" fmla="*/ 7263275 w 7416824"/>
              <a:gd name="connsiteY2" fmla="*/ 0 h 921275"/>
              <a:gd name="connsiteX3" fmla="*/ 7416824 w 7416824"/>
              <a:gd name="connsiteY3" fmla="*/ 153549 h 921275"/>
              <a:gd name="connsiteX4" fmla="*/ 7416824 w 7416824"/>
              <a:gd name="connsiteY4" fmla="*/ 767726 h 921275"/>
              <a:gd name="connsiteX5" fmla="*/ 7263275 w 7416824"/>
              <a:gd name="connsiteY5" fmla="*/ 921275 h 921275"/>
              <a:gd name="connsiteX6" fmla="*/ 153549 w 7416824"/>
              <a:gd name="connsiteY6" fmla="*/ 921275 h 921275"/>
              <a:gd name="connsiteX7" fmla="*/ 0 w 7416824"/>
              <a:gd name="connsiteY7" fmla="*/ 767726 h 921275"/>
              <a:gd name="connsiteX8" fmla="*/ 0 w 7416824"/>
              <a:gd name="connsiteY8" fmla="*/ 153549 h 921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416824" h="921275">
                <a:moveTo>
                  <a:pt x="0" y="153549"/>
                </a:moveTo>
                <a:cubicBezTo>
                  <a:pt x="0" y="68746"/>
                  <a:pt x="68746" y="0"/>
                  <a:pt x="153549" y="0"/>
                </a:cubicBezTo>
                <a:lnTo>
                  <a:pt x="7263275" y="0"/>
                </a:lnTo>
                <a:cubicBezTo>
                  <a:pt x="7348078" y="0"/>
                  <a:pt x="7416824" y="68746"/>
                  <a:pt x="7416824" y="153549"/>
                </a:cubicBezTo>
                <a:lnTo>
                  <a:pt x="7416824" y="767726"/>
                </a:lnTo>
                <a:cubicBezTo>
                  <a:pt x="7416824" y="852529"/>
                  <a:pt x="7348078" y="921275"/>
                  <a:pt x="7263275" y="921275"/>
                </a:cubicBezTo>
                <a:lnTo>
                  <a:pt x="153549" y="921275"/>
                </a:lnTo>
                <a:cubicBezTo>
                  <a:pt x="68746" y="921275"/>
                  <a:pt x="0" y="852529"/>
                  <a:pt x="0" y="767726"/>
                </a:cubicBezTo>
                <a:lnTo>
                  <a:pt x="0" y="153549"/>
                </a:lnTo>
                <a:close/>
              </a:path>
            </a:pathLst>
          </a:custGeom>
          <a:solidFill>
            <a:srgbClr val="FFFFD9"/>
          </a:solidFill>
          <a:ln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5933" tIns="105933" rIns="105933" bIns="105933" spcCol="1270" anchor="ctr"/>
          <a:lstStyle/>
          <a:p>
            <a:pPr defTabSz="7112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Основных направлений бюджетной и налоговой политики города Рязани  на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2024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 и на плановый период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2025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2026 </a:t>
            </a: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годов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08608" y="2211715"/>
            <a:ext cx="395610" cy="314846"/>
          </a:xfrm>
          <a:prstGeom prst="rect">
            <a:avLst/>
          </a:prstGeom>
          <a:solidFill>
            <a:srgbClr val="AFD7FF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7068" name="Прямоугольник 3"/>
          <p:cNvSpPr>
            <a:spLocks noChangeArrowheads="1"/>
          </p:cNvSpPr>
          <p:nvPr/>
        </p:nvSpPr>
        <p:spPr bwMode="auto">
          <a:xfrm>
            <a:off x="1025525" y="1476375"/>
            <a:ext cx="77216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rgbClr val="000000"/>
                </a:solidFill>
                <a:latin typeface="Arial Narrow" pitchFamily="34" charset="0"/>
              </a:rPr>
              <a:t>Указа Президента Российской Федерации от 7 мая 2018 года № 204 «О национальных целях и стратегических задачах развития Российской Федерации на период до 2024 года»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08608" y="4495725"/>
            <a:ext cx="395610" cy="314846"/>
          </a:xfrm>
          <a:prstGeom prst="rect">
            <a:avLst/>
          </a:prstGeom>
          <a:solidFill>
            <a:srgbClr val="AFD7FF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663077"/>
              </p:ext>
            </p:extLst>
          </p:nvPr>
        </p:nvGraphicFramePr>
        <p:xfrm>
          <a:off x="250825" y="842964"/>
          <a:ext cx="8713788" cy="4042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0045"/>
                <a:gridCol w="1101747"/>
                <a:gridCol w="881397"/>
                <a:gridCol w="954847"/>
                <a:gridCol w="881397"/>
                <a:gridCol w="954847"/>
                <a:gridCol w="881397"/>
                <a:gridCol w="928111"/>
              </a:tblGrid>
              <a:tr h="9829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ПОКАЗАТЕЛИ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План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 2023 год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(на 1 октября)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Проект бюджета 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 2024 год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Отклонение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2024 к 2023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в %</a:t>
                      </a:r>
                      <a:endParaRPr lang="ru-RU" sz="11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Проект бюджета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 2025 год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Отклонение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2025 к 2024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в %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Проект бюджета 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 2026 год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Отклонение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2026 к 2025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в %</a:t>
                      </a:r>
                    </a:p>
                  </a:txBody>
                  <a:tcPr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</a:tr>
              <a:tr h="457781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/>
                          <a:latin typeface="Arial Narrow" panose="020B0606020202030204" pitchFamily="34" charset="0"/>
                        </a:rPr>
                        <a:t>ДОХОДЫ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19 144,0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16 765,6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+mn-cs"/>
                        </a:rPr>
                        <a:t>87,6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15 553,1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92,8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15 140,8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97,3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982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 Narrow" panose="020B0606020202030204" pitchFamily="34" charset="0"/>
                        </a:rPr>
                        <a:t>собственные</a:t>
                      </a:r>
                      <a:endParaRPr lang="ru-RU" sz="1400" b="1" i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6 423,8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7 458,0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116,1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7 778,3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104,3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8 159,8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104,9</a:t>
                      </a: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  <a:tr h="35142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 Narrow" panose="020B0606020202030204" pitchFamily="34" charset="0"/>
                        </a:rPr>
                        <a:t>    - налоговые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5 659,3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6 744,5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119,2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7 096,1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105,2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7 495,7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105,6</a:t>
                      </a: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  <a:tr h="3599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    - неналоговые доходы </a:t>
                      </a:r>
                      <a:endParaRPr kumimoji="0" lang="ru-RU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764,5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713,5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93,3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682,2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95,6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664,1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97,3</a:t>
                      </a: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 Narrow" panose="020B0606020202030204" pitchFamily="34" charset="0"/>
                        </a:rPr>
                        <a:t>безвозмездные поступления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12 720,2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9 307,6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73,2</a:t>
                      </a: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7 774,8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83,5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6 981,0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89,8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  <a:tr h="52497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 Narrow" panose="020B0606020202030204" pitchFamily="34" charset="0"/>
                        </a:rPr>
                        <a:t>РАСХОДЫ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20 106,0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17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386,3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+mn-cs"/>
                        </a:rPr>
                        <a:t>86,5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16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286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,4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93,7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15 954,7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98,0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02919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Arial Narrow" panose="020B0606020202030204" pitchFamily="34" charset="0"/>
                        </a:rPr>
                        <a:t>ДЕФИЦИТ (ПРОФИЦИТ) +,-</a:t>
                      </a:r>
                      <a:endParaRPr lang="ru-RU" sz="14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-962,0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-620,7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400" b="1" i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+mn-cs"/>
                        </a:rPr>
                        <a:t>-733,3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400" b="1" i="1" dirty="0" smtClean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-813,9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400" b="1" i="1" dirty="0">
                        <a:solidFill>
                          <a:srgbClr val="C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34289" marB="34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740660" y="555625"/>
            <a:ext cx="1223963" cy="2873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0" rIns="91420" bIns="4571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prstClr val="black"/>
                </a:solidFill>
                <a:latin typeface="Arial Narrow" panose="020B0606020202030204" pitchFamily="34" charset="0"/>
              </a:rPr>
              <a:t>млн. рублей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0825" y="123825"/>
            <a:ext cx="8929688" cy="573088"/>
          </a:xfrm>
          <a:prstGeom prst="rect">
            <a:avLst/>
          </a:prstGeom>
        </p:spPr>
        <p:txBody>
          <a:bodyPr lIns="91420" tIns="45710" rIns="91420" bIns="4571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000" b="1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ОСНОВНЫЕ ПАРАМЕТРЫ БЮДЖЕТА ГОРОДА РЯЗАНИ </a:t>
            </a:r>
            <a:br>
              <a:rPr lang="ru-RU" sz="2000" b="1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2000" b="1" cap="sm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на 2024 год </a:t>
            </a:r>
            <a:r>
              <a:rPr lang="ru-RU" sz="1800" b="1" cap="small" dirty="0">
                <a:solidFill>
                  <a:srgbClr val="1F497D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 на плановый период 2025 и 2026 годов</a:t>
            </a:r>
            <a:endParaRPr lang="ru-RU" sz="1800" b="1" dirty="0">
              <a:solidFill>
                <a:srgbClr val="1F497D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629660" y="4894263"/>
            <a:ext cx="473075" cy="241300"/>
          </a:xfrm>
          <a:prstGeom prst="rect">
            <a:avLst/>
          </a:prstGeom>
        </p:spPr>
        <p:txBody>
          <a:bodyPr lIns="91420" tIns="45710" rIns="91420" bIns="45710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prstClr val="black"/>
                </a:solidFill>
              </a:rPr>
              <a:t>8</a:t>
            </a:r>
          </a:p>
          <a:p>
            <a:pPr fontAlgn="auto">
              <a:spcAft>
                <a:spcPts val="0"/>
              </a:spcAft>
              <a:defRPr/>
            </a:pPr>
            <a:endParaRPr lang="ru-RU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59530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25328</TotalTime>
  <Words>4178</Words>
  <Application>Microsoft Office PowerPoint</Application>
  <PresentationFormat>Экран (16:9)</PresentationFormat>
  <Paragraphs>1211</Paragraphs>
  <Slides>45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18</vt:i4>
      </vt:variant>
      <vt:variant>
        <vt:lpstr>Заголовки слайдов</vt:lpstr>
      </vt:variant>
      <vt:variant>
        <vt:i4>45</vt:i4>
      </vt:variant>
    </vt:vector>
  </HeadingPairs>
  <TitlesOfParts>
    <vt:vector size="63" baseType="lpstr">
      <vt:lpstr>2_Тема Office</vt:lpstr>
      <vt:lpstr>3_Тема Office</vt:lpstr>
      <vt:lpstr>Тема Office</vt:lpstr>
      <vt:lpstr>7_Тема Office</vt:lpstr>
      <vt:lpstr>8_Тема Office</vt:lpstr>
      <vt:lpstr>12_Тема Office</vt:lpstr>
      <vt:lpstr>9_Тема Office</vt:lpstr>
      <vt:lpstr>11_Тема Office</vt:lpstr>
      <vt:lpstr>4_Тема Office</vt:lpstr>
      <vt:lpstr>5_Тема Office</vt:lpstr>
      <vt:lpstr>6_Тема Office</vt:lpstr>
      <vt:lpstr>10_Тема Office</vt:lpstr>
      <vt:lpstr>13_Тема Office</vt:lpstr>
      <vt:lpstr>14_Тема Office</vt:lpstr>
      <vt:lpstr>15_Тема Office</vt:lpstr>
      <vt:lpstr>16_Тема Office</vt:lpstr>
      <vt:lpstr>17_Тема Office</vt:lpstr>
      <vt:lpstr>18_Тема Office</vt:lpstr>
      <vt:lpstr>Презентация PowerPoint</vt:lpstr>
      <vt:lpstr>ЧТО ТАКОЕ муниципальный БЮДЖЕТ?</vt:lpstr>
      <vt:lpstr>ЭТАПЫ БЮДЖЕТНОГО ПРОЦЕССА</vt:lpstr>
      <vt:lpstr>Как налогоплательщик</vt:lpstr>
      <vt:lpstr>Механизм участия гражданина в бюджетном процессе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ПОСТУПЛЕНИЙ НАЛОГОВЫХ И НЕНАЛОГОВЫХ ДОХОДОВ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ДИНАМИКА ПОСТУПЛЕНИЙ ДОХОДОВ БЮДЖЕТА ГОРОДА РЯЗАНИ</vt:lpstr>
      <vt:lpstr>ОБЪЕМ БЕЗВОЗМЕЗДНЫХ ПОСТУПЛЕНИЙ ИЗ ОБЛАСТНОГО БЮДЖЕТА </vt:lpstr>
      <vt:lpstr>Презентация PowerPoint</vt:lpstr>
      <vt:lpstr>Презентация PowerPoint</vt:lpstr>
      <vt:lpstr>доля фонда оплаты труда работников социальной сферы в бюджете города рязани</vt:lpstr>
      <vt:lpstr>СТРУКТУРА РАСХОДОВ БЮДЖЕТА ГОРОДА РЯЗАНИ</vt:lpstr>
      <vt:lpstr>ДОЛЯ РАСХОДОВ ОТРАСЛЕЙ СОЦИАЛЬНО-КУЛЬТУРНОЙ СФЕРЫ В ОБЩИХ РАСХОДАХ БЮДЖЕТА ГОРОДА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МУНИЦИПАЛЬНОГО ДОЛГА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КОВЕНЕВА</dc:creator>
  <cp:lastModifiedBy>Татьяна</cp:lastModifiedBy>
  <cp:revision>2276</cp:revision>
  <cp:lastPrinted>2023-11-30T07:48:07Z</cp:lastPrinted>
  <dcterms:created xsi:type="dcterms:W3CDTF">2013-10-29T07:14:12Z</dcterms:created>
  <dcterms:modified xsi:type="dcterms:W3CDTF">2023-12-14T09:14:06Z</dcterms:modified>
</cp:coreProperties>
</file>