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822" r:id="rId5"/>
    <p:sldMasterId id="2147483859" r:id="rId6"/>
    <p:sldMasterId id="2147483907" r:id="rId7"/>
    <p:sldMasterId id="2147483919" r:id="rId8"/>
    <p:sldMasterId id="2147483931" r:id="rId9"/>
    <p:sldMasterId id="2147483943" r:id="rId10"/>
    <p:sldMasterId id="2147483956" r:id="rId11"/>
    <p:sldMasterId id="2147483969" r:id="rId12"/>
  </p:sldMasterIdLst>
  <p:notesMasterIdLst>
    <p:notesMasterId r:id="rId40"/>
  </p:notesMasterIdLst>
  <p:sldIdLst>
    <p:sldId id="424" r:id="rId13"/>
    <p:sldId id="425" r:id="rId14"/>
    <p:sldId id="344" r:id="rId15"/>
    <p:sldId id="426" r:id="rId16"/>
    <p:sldId id="441" r:id="rId17"/>
    <p:sldId id="402" r:id="rId18"/>
    <p:sldId id="428" r:id="rId19"/>
    <p:sldId id="373" r:id="rId20"/>
    <p:sldId id="391" r:id="rId21"/>
    <p:sldId id="462" r:id="rId22"/>
    <p:sldId id="463" r:id="rId23"/>
    <p:sldId id="458" r:id="rId24"/>
    <p:sldId id="459" r:id="rId25"/>
    <p:sldId id="460" r:id="rId26"/>
    <p:sldId id="461" r:id="rId27"/>
    <p:sldId id="366" r:id="rId28"/>
    <p:sldId id="447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4" r:id="rId39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424"/>
            <p14:sldId id="425"/>
            <p14:sldId id="344"/>
            <p14:sldId id="426"/>
            <p14:sldId id="441"/>
            <p14:sldId id="402"/>
            <p14:sldId id="428"/>
            <p14:sldId id="373"/>
            <p14:sldId id="391"/>
            <p14:sldId id="462"/>
            <p14:sldId id="463"/>
            <p14:sldId id="458"/>
            <p14:sldId id="459"/>
            <p14:sldId id="460"/>
            <p14:sldId id="461"/>
            <p14:sldId id="366"/>
            <p14:sldId id="447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6A2"/>
    <a:srgbClr val="ABFFE3"/>
    <a:srgbClr val="FFFFC8"/>
    <a:srgbClr val="FFFFD7"/>
    <a:srgbClr val="FFFFFF"/>
    <a:srgbClr val="FFFFDB"/>
    <a:srgbClr val="6600FF"/>
    <a:srgbClr val="FFFFD9"/>
    <a:srgbClr val="D8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0" autoAdjust="0"/>
    <p:restoredTop sz="99519" autoAdjust="0"/>
  </p:normalViewPr>
  <p:slideViewPr>
    <p:cSldViewPr>
      <p:cViewPr>
        <p:scale>
          <a:sx n="100" d="100"/>
          <a:sy n="100" d="100"/>
        </p:scale>
        <p:origin x="-158" y="-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0606906772263398"/>
          <c:w val="0.83191991013344191"/>
          <c:h val="0.699612741441427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47.9</c:v>
                </c:pt>
                <c:pt idx="1">
                  <c:v>45.5</c:v>
                </c:pt>
                <c:pt idx="2">
                  <c:v>46.1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4838378726094903E-2"/>
                  <c:y val="-3.1494516482295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06182714952111E-2"/>
                  <c:y val="2.8600425778517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</a:t>
                    </a:r>
                    <a:r>
                      <a:rPr lang="en-US" sz="1000" dirty="0" smtClean="0"/>
                      <a:t>,</a:t>
                    </a:r>
                    <a:r>
                      <a:rPr lang="ru-RU" sz="1000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60980055713974E-2"/>
                  <c:y val="2.076951767263954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дох2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3.0483581385333042E-2"/>
                  <c:y val="-3.14945164822955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306182714952111E-2"/>
                  <c:y val="3.89847556620692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pPr>
              <a:solidFill>
                <a:srgbClr val="00FF00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2" formatCode="0.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52</c:v>
                </c:pt>
                <c:pt idx="1">
                  <c:v>54.3</c:v>
                </c:pt>
                <c:pt idx="2">
                  <c:v>53.7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432320"/>
        <c:axId val="181433856"/>
        <c:axId val="0"/>
      </c:bar3DChart>
      <c:catAx>
        <c:axId val="18143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1433856"/>
        <c:crosses val="autoZero"/>
        <c:auto val="1"/>
        <c:lblAlgn val="ctr"/>
        <c:lblOffset val="100"/>
        <c:noMultiLvlLbl val="0"/>
      </c:catAx>
      <c:valAx>
        <c:axId val="181433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81432320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3.8825932921033465E-2"/>
          <c:w val="0.81915164562428078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41483816533E-2"/>
                  <c:y val="0.13680887308817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101306980097E-2"/>
                  <c:y val="0.16712340604130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86771096453296E-2"/>
                  <c:y val="0.19261517238825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78018340404192E-2"/>
                  <c:y val="0.20576417435099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64.5</c:v>
                </c:pt>
                <c:pt idx="1">
                  <c:v>66.099999999999994</c:v>
                </c:pt>
                <c:pt idx="2">
                  <c:v>67.400000000000006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60310016"/>
        <c:axId val="160311552"/>
        <c:axId val="160558144"/>
      </c:bar3DChart>
      <c:catAx>
        <c:axId val="16031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0311552"/>
        <c:crosses val="autoZero"/>
        <c:auto val="0"/>
        <c:lblAlgn val="ctr"/>
        <c:lblOffset val="100"/>
        <c:noMultiLvlLbl val="0"/>
      </c:catAx>
      <c:valAx>
        <c:axId val="160311552"/>
        <c:scaling>
          <c:orientation val="minMax"/>
          <c:max val="70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0310016"/>
        <c:crosses val="autoZero"/>
        <c:crossBetween val="between"/>
      </c:valAx>
      <c:serAx>
        <c:axId val="160558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6031155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20462028765784"/>
          <c:y val="4.380763248527942E-2"/>
          <c:w val="0.86027299501879284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019578454554659E-3"/>
                  <c:y val="0.2445901072720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59414319619743E-3"/>
                  <c:y val="0.16712302028169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28972163313889E-2"/>
                  <c:y val="0.19751431939661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585562529303125E-3"/>
                  <c:y val="0.30374711451813996"/>
                </c:manualLayout>
              </c:layout>
              <c:spPr>
                <a:noFill/>
                <a:ln w="28575">
                  <a:noFill/>
                </a:ln>
              </c:spPr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98.4</c:v>
                </c:pt>
                <c:pt idx="1">
                  <c:v>57.5</c:v>
                </c:pt>
                <c:pt idx="2">
                  <c:v>57.4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59071232"/>
        <c:axId val="159126272"/>
        <c:axId val="159594688"/>
      </c:bar3DChart>
      <c:catAx>
        <c:axId val="1590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126272"/>
        <c:crosses val="autoZero"/>
        <c:auto val="0"/>
        <c:lblAlgn val="ctr"/>
        <c:lblOffset val="100"/>
        <c:noMultiLvlLbl val="0"/>
      </c:catAx>
      <c:valAx>
        <c:axId val="1591262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071232"/>
        <c:crosses val="autoZero"/>
        <c:crossBetween val="between"/>
      </c:valAx>
      <c:serAx>
        <c:axId val="159594688"/>
        <c:scaling>
          <c:orientation val="minMax"/>
        </c:scaling>
        <c:delete val="1"/>
        <c:axPos val="b"/>
        <c:majorTickMark val="out"/>
        <c:minorTickMark val="none"/>
        <c:tickLblPos val="nextTo"/>
        <c:crossAx val="159126272"/>
        <c:crosses val="autoZero"/>
      </c:serAx>
      <c:spPr>
        <a:solidFill>
          <a:srgbClr val="FFFFD7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33834142465956"/>
          <c:y val="6.5390290047479691E-2"/>
          <c:w val="0.77502603877346965"/>
          <c:h val="0.729449387160814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078619641936122E-2"/>
                  <c:y val="0.263757669587507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927972543476567E-2"/>
                  <c:y val="0.25872006766070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99795222231754E-2"/>
                  <c:y val="0.24622889008905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74791769518245E-2"/>
                  <c:y val="0.37447032771472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365.3</c:v>
                </c:pt>
                <c:pt idx="1">
                  <c:v>371.8</c:v>
                </c:pt>
                <c:pt idx="2">
                  <c:v>375.8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82375168"/>
        <c:axId val="182377472"/>
        <c:axId val="160354304"/>
      </c:bar3DChart>
      <c:catAx>
        <c:axId val="18237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2377472"/>
        <c:crosses val="autoZero"/>
        <c:auto val="0"/>
        <c:lblAlgn val="ctr"/>
        <c:lblOffset val="100"/>
        <c:noMultiLvlLbl val="0"/>
      </c:catAx>
      <c:valAx>
        <c:axId val="182377472"/>
        <c:scaling>
          <c:orientation val="minMax"/>
          <c:max val="380"/>
          <c:min val="3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2375168"/>
        <c:crosses val="autoZero"/>
        <c:crossBetween val="between"/>
      </c:valAx>
      <c:serAx>
        <c:axId val="160354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82377472"/>
        <c:crosses val="autoZero"/>
      </c:serAx>
      <c:spPr>
        <a:solidFill>
          <a:srgbClr val="FFFFD7"/>
        </a:solidFill>
        <a:ln cmpd="sng"/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20404043306773"/>
          <c:y val="9.1116033403695881E-2"/>
          <c:w val="0.77905889990549415"/>
          <c:h val="0.734523324568875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18344117357E-2"/>
                  <c:y val="0.18090081040378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3319693767182E-2"/>
                  <c:y val="0.24061061116666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167428372456E-2"/>
                  <c:y val="0.17791811712278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45.4</c:v>
                </c:pt>
                <c:pt idx="1">
                  <c:v>75.2</c:v>
                </c:pt>
                <c:pt idx="2">
                  <c:v>78.2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9294976"/>
        <c:axId val="159296512"/>
        <c:axId val="160557696"/>
      </c:bar3DChart>
      <c:catAx>
        <c:axId val="15929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296512"/>
        <c:crosses val="autoZero"/>
        <c:auto val="0"/>
        <c:lblAlgn val="ctr"/>
        <c:lblOffset val="100"/>
        <c:tickMarkSkip val="2"/>
        <c:noMultiLvlLbl val="0"/>
      </c:catAx>
      <c:valAx>
        <c:axId val="1592965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294976"/>
        <c:crosses val="autoZero"/>
        <c:crossBetween val="between"/>
      </c:valAx>
      <c:serAx>
        <c:axId val="16055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9296512"/>
        <c:crosses val="autoZero"/>
      </c:serAx>
      <c:spPr>
        <a:solidFill>
          <a:srgbClr val="FFFFD7"/>
        </a:solidFill>
        <a:ln cmpd="sng"/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71098637226688"/>
          <c:y val="4.8706779493636512E-2"/>
          <c:w val="0.83912520625513209"/>
          <c:h val="0.760063310866693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0230358165112895E-3"/>
                  <c:y val="0.23479142749571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9751923968595E-2"/>
                  <c:y val="0.17692131429841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51754819958946E-2"/>
                  <c:y val="0.17301897011443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657457175347298E-3"/>
                  <c:y val="0.22046161537606931"/>
                </c:manualLayout>
              </c:layout>
              <c:spPr>
                <a:noFill/>
                <a:ln w="28575">
                  <a:noFill/>
                </a:ln>
              </c:spPr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97</c:v>
                </c:pt>
                <c:pt idx="1">
                  <c:v>47.4</c:v>
                </c:pt>
                <c:pt idx="2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62096256"/>
        <c:axId val="162097792"/>
        <c:axId val="161295424"/>
      </c:bar3DChart>
      <c:catAx>
        <c:axId val="16209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2097792"/>
        <c:crosses val="autoZero"/>
        <c:auto val="0"/>
        <c:lblAlgn val="ctr"/>
        <c:lblOffset val="100"/>
        <c:noMultiLvlLbl val="0"/>
      </c:catAx>
      <c:valAx>
        <c:axId val="162097792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2096256"/>
        <c:crosses val="autoZero"/>
        <c:crossBetween val="between"/>
      </c:valAx>
      <c:serAx>
        <c:axId val="161295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6209779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5598417059019"/>
          <c:y val="8.9145809780419971E-2"/>
          <c:w val="0.78146947463332495"/>
          <c:h val="0.737839418553916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834191643037E-2"/>
                  <c:y val="0.15473466278448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18795559363721E-3"/>
                  <c:y val="0.14969706085768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778200144017E-2"/>
                  <c:y val="0.16564704090807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29388810529509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31.2</c:v>
                </c:pt>
                <c:pt idx="1">
                  <c:v>27.1</c:v>
                </c:pt>
                <c:pt idx="2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81151232"/>
        <c:axId val="181318400"/>
        <c:axId val="161318208"/>
      </c:bar3DChart>
      <c:catAx>
        <c:axId val="18115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318400"/>
        <c:crosses val="autoZero"/>
        <c:auto val="0"/>
        <c:lblAlgn val="ctr"/>
        <c:lblOffset val="100"/>
        <c:noMultiLvlLbl val="0"/>
      </c:catAx>
      <c:valAx>
        <c:axId val="181318400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151232"/>
        <c:crosses val="autoZero"/>
        <c:crossBetween val="between"/>
      </c:valAx>
      <c:serAx>
        <c:axId val="161318208"/>
        <c:scaling>
          <c:orientation val="minMax"/>
        </c:scaling>
        <c:delete val="1"/>
        <c:axPos val="b"/>
        <c:majorTickMark val="out"/>
        <c:minorTickMark val="none"/>
        <c:tickLblPos val="nextTo"/>
        <c:crossAx val="181318400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46905065051679"/>
          <c:y val="7.7382219876803812E-2"/>
          <c:w val="0.70167473962480076"/>
          <c:h val="0.714926736535446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41483816533E-2"/>
                  <c:y val="0.25928716253749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1452702992886E-2"/>
                  <c:y val="0.17692170005801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0837065878905E-2"/>
                  <c:y val="0.15342238208100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159.5</c:v>
                </c:pt>
                <c:pt idx="1">
                  <c:v>60.9</c:v>
                </c:pt>
                <c:pt idx="2">
                  <c:v>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1657984"/>
        <c:axId val="161659520"/>
        <c:axId val="161673216"/>
      </c:bar3DChart>
      <c:catAx>
        <c:axId val="16165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1659520"/>
        <c:crosses val="autoZero"/>
        <c:auto val="0"/>
        <c:lblAlgn val="ctr"/>
        <c:lblOffset val="100"/>
        <c:noMultiLvlLbl val="0"/>
      </c:catAx>
      <c:valAx>
        <c:axId val="161659520"/>
        <c:scaling>
          <c:orientation val="minMax"/>
          <c:max val="11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1657984"/>
        <c:crosses val="autoZero"/>
        <c:crossBetween val="between"/>
      </c:valAx>
      <c:serAx>
        <c:axId val="16167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165952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C8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31860061525732E-3"/>
          <c:y val="1.4651637137785381E-2"/>
          <c:w val="0.99796095452995648"/>
          <c:h val="0.931520324627979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5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24"/>
            <c:spPr>
              <a:solidFill>
                <a:srgbClr val="66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30"/>
            <c:spPr>
              <a:solidFill>
                <a:srgbClr val="66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202713747003846"/>
                  <c:y val="0.137969583047479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 smtClean="0"/>
                      <a:t>Субвенции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68,7%</a:t>
                    </a:r>
                    <a:endParaRPr lang="ru-RU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243540309058891"/>
                  <c:y val="-0.3495815246316709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Субсидии
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30,6%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247746418980267"/>
                  <c:y val="7.54559312595947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3226949879132201E-2"/>
                  <c:y val="-5.30646917849308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Возврат целевых остатков межбюджетных трансфертов в областной бюджет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3586933.5</c:v>
                </c:pt>
                <c:pt idx="1">
                  <c:v>1595932.3</c:v>
                </c:pt>
                <c:pt idx="2">
                  <c:v>49599.199999999997</c:v>
                </c:pt>
                <c:pt idx="3">
                  <c:v>-9661.4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1004077471967"/>
          <c:y val="0.15095074615928206"/>
          <c:w val="0.7270194099990791"/>
          <c:h val="0.668733391243904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4556.5</c:v>
                </c:pt>
                <c:pt idx="1">
                  <c:v>4737.8</c:v>
                </c:pt>
                <c:pt idx="2">
                  <c:v>4731.2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4764.6000000000004</c:v>
                </c:pt>
                <c:pt idx="1">
                  <c:v>5217.8999999999996</c:v>
                </c:pt>
                <c:pt idx="2">
                  <c:v>5168.1000000000004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81888896"/>
        <c:axId val="181997952"/>
        <c:axId val="0"/>
      </c:bar3DChart>
      <c:catAx>
        <c:axId val="18188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997952"/>
        <c:crosses val="autoZero"/>
        <c:auto val="0"/>
        <c:lblAlgn val="ctr"/>
        <c:lblOffset val="100"/>
        <c:noMultiLvlLbl val="0"/>
      </c:catAx>
      <c:valAx>
        <c:axId val="18199795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188889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8051401630988793"/>
          <c:y val="0.14267689768887468"/>
          <c:w val="0.21948598369011219"/>
          <c:h val="0.6592790502952247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48.9</c:v>
                </c:pt>
                <c:pt idx="1">
                  <c:v>47.6</c:v>
                </c:pt>
                <c:pt idx="2">
                  <c:v>47.8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 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51.1</c:v>
                </c:pt>
                <c:pt idx="1">
                  <c:v>52.4</c:v>
                </c:pt>
                <c:pt idx="2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302208"/>
        <c:axId val="162381824"/>
        <c:axId val="0"/>
      </c:bar3DChart>
      <c:catAx>
        <c:axId val="16230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2381824"/>
        <c:crosses val="autoZero"/>
        <c:auto val="1"/>
        <c:lblAlgn val="ctr"/>
        <c:lblOffset val="100"/>
        <c:noMultiLvlLbl val="0"/>
      </c:catAx>
      <c:valAx>
        <c:axId val="162381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623022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96543521308086E-2"/>
          <c:y val="5.4126438525800645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93642461359277E-3"/>
                  <c:y val="1.88056443405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5E-3"/>
                  <c:y val="1.721337265189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4455.5</c:v>
                </c:pt>
                <c:pt idx="1">
                  <c:v>4404.6000000000004</c:v>
                </c:pt>
                <c:pt idx="2">
                  <c:v>4485.6000000000004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700769942462041E-2"/>
                  <c:y val="2.7711690570966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99,6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321886847477399E-2"/>
                  <c:y val="2.4647445703709008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24,5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srgbClr val="FFFF93"/>
                </a:solidFill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893730886850154E-2"/>
                  <c:y val="2.9650838253744163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24,5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.0" sourceLinked="0"/>
              <c:spPr>
                <a:solidFill>
                  <a:srgbClr val="FFFF93"/>
                </a:solidFill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FFF93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000"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бюджета от возврата автономными учреждениями остатков субсидий прошлых лет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rgbClr val="3ABF1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4393773694954798E-2"/>
                  <c:y val="-4.614514470830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891946992864425E-2"/>
                  <c:y val="-3.0111830392828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139836687080779E-2"/>
                  <c:y val="-3.4413699157037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71E45A"/>
              </a:solidFill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300</c:v>
                </c:pt>
                <c:pt idx="2">
                  <c:v>400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-3.206715754948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2.137810503298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4.89909247532511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4828</c:v>
                </c:pt>
                <c:pt idx="1">
                  <c:v>5261.8</c:v>
                </c:pt>
                <c:pt idx="2">
                  <c:v>5222.8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81159424"/>
        <c:axId val="181317632"/>
        <c:axId val="0"/>
      </c:bar3DChart>
      <c:catAx>
        <c:axId val="18115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317632"/>
        <c:crosses val="autoZero"/>
        <c:auto val="0"/>
        <c:lblAlgn val="ctr"/>
        <c:lblOffset val="100"/>
        <c:noMultiLvlLbl val="0"/>
      </c:catAx>
      <c:valAx>
        <c:axId val="181317632"/>
        <c:scaling>
          <c:orientation val="minMax"/>
          <c:max val="12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1159424"/>
        <c:crosses val="autoZero"/>
        <c:crossBetween val="between"/>
      </c:valAx>
      <c:spPr>
        <a:solidFill>
          <a:srgbClr val="FFFFBD"/>
        </a:solidFill>
        <a:ln cmpd="sng"/>
      </c:spPr>
    </c:plotArea>
    <c:legend>
      <c:legendPos val="r"/>
      <c:layout>
        <c:manualLayout>
          <c:xMode val="edge"/>
          <c:yMode val="edge"/>
          <c:x val="0.7337474482356372"/>
          <c:y val="6.4275145178826543E-2"/>
          <c:w val="0.25884198502964906"/>
          <c:h val="0.90191363231757049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B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280864197530876E-3"/>
          <c:y val="0.14546147445658805"/>
          <c:w val="0.96529830246913584"/>
          <c:h val="0.85453856381548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5613688271604939"/>
                  <c:y val="-0.20412427293024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600000000000001E-2"/>
                  <c:y val="3.186518702223050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904012345679016E-2"/>
                  <c:y val="-1.11636341481770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59.430464780338013</c:v>
                </c:pt>
                <c:pt idx="1">
                  <c:v>10.376491267059288</c:v>
                </c:pt>
                <c:pt idx="2">
                  <c:v>7.5510389623508738</c:v>
                </c:pt>
                <c:pt idx="3">
                  <c:v>11.247259907266171</c:v>
                </c:pt>
                <c:pt idx="4">
                  <c:v>6.3155980725909915</c:v>
                </c:pt>
                <c:pt idx="5">
                  <c:v>3.5174204236663198</c:v>
                </c:pt>
                <c:pt idx="6">
                  <c:v>1</c:v>
                </c:pt>
                <c:pt idx="7">
                  <c:v>1.2546341660521452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5883.2</c:v>
                </c:pt>
                <c:pt idx="1">
                  <c:v>1027.2</c:v>
                </c:pt>
                <c:pt idx="2">
                  <c:v>747.5</c:v>
                </c:pt>
                <c:pt idx="3">
                  <c:v>1113.4000000000001</c:v>
                </c:pt>
                <c:pt idx="4">
                  <c:v>625.20000000000005</c:v>
                </c:pt>
                <c:pt idx="5">
                  <c:v>348.2</c:v>
                </c:pt>
                <c:pt idx="6">
                  <c:v>30.4</c:v>
                </c:pt>
                <c:pt idx="7">
                  <c:v>124.2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9899.2999999999993</c:v>
                </c:pt>
                <c:pt idx="1">
                  <c:v>9899.2999999999993</c:v>
                </c:pt>
                <c:pt idx="2">
                  <c:v>9899.2999999999993</c:v>
                </c:pt>
                <c:pt idx="3">
                  <c:v>9899.2999999999993</c:v>
                </c:pt>
                <c:pt idx="4">
                  <c:v>9899.2999999999993</c:v>
                </c:pt>
                <c:pt idx="5">
                  <c:v>9899.2999999999993</c:v>
                </c:pt>
                <c:pt idx="6">
                  <c:v>9899.2999999999993</c:v>
                </c:pt>
                <c:pt idx="7">
                  <c:v>9899.2999999999993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1979.1</c:v>
                </c:pt>
                <c:pt idx="1">
                  <c:v>2245.6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3174.8</c:v>
                </c:pt>
                <c:pt idx="1">
                  <c:v>2761.1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1">
                  <c:v>705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200</c:v>
                </c:pt>
                <c:pt idx="1">
                  <c:v>300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250</c:v>
                </c:pt>
                <c:pt idx="1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113600"/>
        <c:axId val="185127680"/>
        <c:axId val="0"/>
      </c:bar3DChart>
      <c:catAx>
        <c:axId val="18511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5127680"/>
        <c:crosses val="autoZero"/>
        <c:auto val="1"/>
        <c:lblAlgn val="ctr"/>
        <c:lblOffset val="100"/>
        <c:noMultiLvlLbl val="0"/>
      </c:catAx>
      <c:valAx>
        <c:axId val="18512768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8511360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243.2</c:v>
                </c:pt>
                <c:pt idx="1">
                  <c:v>333.5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15.9</c:v>
                </c:pt>
                <c:pt idx="1">
                  <c:v>14.7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077056"/>
        <c:axId val="198078848"/>
        <c:axId val="0"/>
      </c:bar3DChart>
      <c:catAx>
        <c:axId val="1980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98078848"/>
        <c:crosses val="autoZero"/>
        <c:auto val="1"/>
        <c:lblAlgn val="ctr"/>
        <c:lblOffset val="100"/>
        <c:noMultiLvlLbl val="0"/>
      </c:catAx>
      <c:valAx>
        <c:axId val="19807884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9807705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81C0FF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16</c:v>
                </c:pt>
                <c:pt idx="1">
                  <c:v>18.100000000000001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13</c:v>
                </c:pt>
                <c:pt idx="1">
                  <c:v>12.3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Лист1!$D$3:$D$4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990656"/>
        <c:axId val="198004736"/>
        <c:axId val="0"/>
      </c:bar3DChart>
      <c:catAx>
        <c:axId val="19799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98004736"/>
        <c:crosses val="autoZero"/>
        <c:auto val="1"/>
        <c:lblAlgn val="ctr"/>
        <c:lblOffset val="100"/>
        <c:noMultiLvlLbl val="0"/>
      </c:catAx>
      <c:valAx>
        <c:axId val="198004736"/>
        <c:scaling>
          <c:orientation val="minMax"/>
          <c:max val="36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9799065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8.2012037244127964E-2"/>
          <c:w val="0.31726601908657132"/>
          <c:h val="0.8099293879105401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48000">
          <a:srgbClr val="FFFFDD"/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499E-2"/>
          <c:y val="2.8976432765142841E-2"/>
          <c:w val="0.56602646999576423"/>
          <c:h val="0.881655660074924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Лист1!$B$3:$B$4</c:f>
              <c:numCache>
                <c:formatCode>#\ ##0.0</c:formatCode>
                <c:ptCount val="2"/>
                <c:pt idx="0">
                  <c:v>28.1</c:v>
                </c:pt>
                <c:pt idx="1">
                  <c:v>30.2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Лист1!$C$3:$C$4</c:f>
              <c:numCache>
                <c:formatCode>#\ ##0.0</c:formatCode>
                <c:ptCount val="2"/>
                <c:pt idx="0">
                  <c:v>218.5</c:v>
                </c:pt>
                <c:pt idx="1">
                  <c:v>401.2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Лист1!$D$3:$D$4</c:f>
              <c:numCache>
                <c:formatCode>#\ ##0.0</c:formatCode>
                <c:ptCount val="2"/>
                <c:pt idx="0">
                  <c:v>171.5</c:v>
                </c:pt>
                <c:pt idx="1">
                  <c:v>177.5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Лист1!$E$3:$E$4</c:f>
              <c:numCache>
                <c:formatCode>#\ ##0.0</c:formatCode>
                <c:ptCount val="2"/>
                <c:pt idx="0">
                  <c:v>7.4</c:v>
                </c:pt>
                <c:pt idx="1">
                  <c:v>16.2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448960"/>
        <c:axId val="161666176"/>
        <c:axId val="0"/>
      </c:bar3DChart>
      <c:catAx>
        <c:axId val="8544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61666176"/>
        <c:crosses val="autoZero"/>
        <c:auto val="1"/>
        <c:lblAlgn val="ctr"/>
        <c:lblOffset val="100"/>
        <c:noMultiLvlLbl val="0"/>
      </c:catAx>
      <c:valAx>
        <c:axId val="161666176"/>
        <c:scaling>
          <c:orientation val="minMax"/>
          <c:max val="65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85448960"/>
        <c:crosses val="autoZero"/>
        <c:crossBetween val="between"/>
        <c:majorUnit val="100"/>
        <c:minorUnit val="1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18"/>
          <c:y val="5.1105269424878863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1027.3</c:v>
                </c:pt>
                <c:pt idx="1">
                  <c:v>862.8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87.5</c:v>
                </c:pt>
                <c:pt idx="1">
                  <c:v>175.4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18.2</c:v>
                </c:pt>
                <c:pt idx="1">
                  <c:v>66.7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3113216"/>
        <c:axId val="182034432"/>
        <c:axId val="0"/>
      </c:bar3DChart>
      <c:catAx>
        <c:axId val="16311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82034432"/>
        <c:crosses val="autoZero"/>
        <c:auto val="1"/>
        <c:lblAlgn val="ctr"/>
        <c:lblOffset val="100"/>
        <c:noMultiLvlLbl val="0"/>
      </c:catAx>
      <c:valAx>
        <c:axId val="18203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63113216"/>
        <c:crosses val="autoZero"/>
        <c:crossBetween val="between"/>
      </c:valAx>
      <c:spPr>
        <a:noFill/>
      </c:spPr>
    </c:plotArea>
    <c:legend>
      <c:legendPos val="r"/>
      <c:legendEntry>
        <c:idx val="1"/>
        <c:txPr>
          <a:bodyPr/>
          <a:lstStyle/>
          <a:p>
            <a:pP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653670613175122"/>
          <c:y val="5.9243351171005952E-2"/>
          <c:w val="0.3110799250533724"/>
          <c:h val="0.9021311684816080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>
              <a:solidFill>
                <a:schemeClr val="tx1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565.29999999999995</c:v>
                </c:pt>
                <c:pt idx="1">
                  <c:v>178.7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518.4</c:v>
                </c:pt>
                <c:pt idx="1">
                  <c:v>717.7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58.7</c:v>
                </c:pt>
                <c:pt idx="1">
                  <c:v>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92.7</c:v>
                </c:pt>
                <c:pt idx="1">
                  <c:v>99.8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656256"/>
        <c:axId val="184657792"/>
        <c:axId val="0"/>
      </c:bar3DChart>
      <c:catAx>
        <c:axId val="18465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4657792"/>
        <c:crosses val="autoZero"/>
        <c:auto val="1"/>
        <c:lblAlgn val="ctr"/>
        <c:lblOffset val="100"/>
        <c:noMultiLvlLbl val="0"/>
      </c:catAx>
      <c:valAx>
        <c:axId val="18465779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8465625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8781987186608893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8.3709918117206197E-2"/>
          <c:y val="5.949003456598919E-2"/>
          <c:w val="0.56388986058606105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Функционирование органов местного самоуправления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533.29999999999995</c:v>
                </c:pt>
                <c:pt idx="1">
                  <c:v>535.20000000000005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функций муниципальными казенными учреждениями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FF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137.9</c:v>
                </c:pt>
                <c:pt idx="1">
                  <c:v>137.69999999999999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112.1</c:v>
                </c:pt>
                <c:pt idx="1">
                  <c:v>74.599999999999994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30021288925855E-2"/>
                  <c:y val="5.0078530680047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46992075955524E-2"/>
                  <c:y val="5.0393902397137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2016 года</c:v>
                </c:pt>
                <c:pt idx="1">
                  <c:v>Факт 2017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70592"/>
        <c:axId val="198676480"/>
        <c:axId val="0"/>
      </c:bar3DChart>
      <c:catAx>
        <c:axId val="19867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98676480"/>
        <c:crosses val="autoZero"/>
        <c:auto val="1"/>
        <c:lblAlgn val="ctr"/>
        <c:lblOffset val="100"/>
        <c:noMultiLvlLbl val="0"/>
      </c:catAx>
      <c:valAx>
        <c:axId val="19867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98670592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461986205736912"/>
          <c:y val="3.5102433358209194E-2"/>
          <c:w val="0.32061340031287811"/>
          <c:h val="0.8993167860683573"/>
        </c:manualLayout>
      </c:layout>
      <c:overlay val="0"/>
      <c:spPr>
        <a:noFill/>
        <a:ln>
          <a:solidFill>
            <a:schemeClr val="tx2">
              <a:lumMod val="60000"/>
              <a:lumOff val="40000"/>
            </a:schemeClr>
          </a:solidFill>
        </a:ln>
      </c:spPr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67714653250885E-2"/>
          <c:y val="3.9314345189715764E-2"/>
          <c:w val="0.79456767527103522"/>
          <c:h val="0.891274426298312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4.6862953655417448E-2"/>
                  <c:y val="0.25688556534654045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 baseline="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239402982826233"/>
                  <c:y val="-0.231612057724580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624595484925746E-2"/>
                  <c:y val="-0.251240988655581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614</c:v>
                </c:pt>
                <c:pt idx="1">
                  <c:v>60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0"/>
            </a:pPr>
            <a:endParaRPr lang="ru-RU"/>
          </a:p>
        </c:txPr>
      </c:legendEntry>
      <c:layout>
        <c:manualLayout>
          <c:xMode val="edge"/>
          <c:yMode val="edge"/>
          <c:x val="1.5585817845636203E-2"/>
          <c:y val="0.80539932291473781"/>
          <c:w val="0.67891737227609628"/>
          <c:h val="0.16519692256415955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5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1.7998365931095089E-2"/>
                  <c:y val="0.2496070762860564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/>
                    </a:pPr>
                    <a:r>
                      <a:rPr lang="en-US" sz="2000" b="1" dirty="0" smtClean="0"/>
                      <a:t>89,6%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23478177938082"/>
                      <c:h val="8.717378453148552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099729765204947"/>
                  <c:y val="-0.247691614511967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89.554317548746525</c:v>
                </c:pt>
                <c:pt idx="1">
                  <c:v>10.445682451253482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2254.4</c:v>
                </c:pt>
                <c:pt idx="1">
                  <c:v>354.5</c:v>
                </c:pt>
                <c:pt idx="2">
                  <c:v>348.2</c:v>
                </c:pt>
                <c:pt idx="3">
                  <c:v>588</c:v>
                </c:pt>
                <c:pt idx="4">
                  <c:v>67.400000000000006</c:v>
                </c:pt>
                <c:pt idx="5">
                  <c:v>47.6</c:v>
                </c:pt>
                <c:pt idx="6">
                  <c:v>594.20000000000005</c:v>
                </c:pt>
                <c:pt idx="7">
                  <c:v>231.3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BD"/>
        </a:solidFill>
        <a:ln>
          <a:noFill/>
        </a:ln>
      </c:spPr>
    </c:plotArea>
    <c:plotVisOnly val="1"/>
    <c:dispBlanksAs val="zero"/>
    <c:showDLblsOverMax val="0"/>
  </c:chart>
  <c:spPr>
    <a:solidFill>
      <a:srgbClr val="FFFFB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628.29999999999995</c:v>
                </c:pt>
                <c:pt idx="1">
                  <c:v>674</c:v>
                </c:pt>
                <c:pt idx="2">
                  <c:v>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87072"/>
        <c:axId val="199205248"/>
      </c:lineChart>
      <c:catAx>
        <c:axId val="19918707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99205248"/>
        <c:crossesAt val="0"/>
        <c:auto val="1"/>
        <c:lblAlgn val="ctr"/>
        <c:lblOffset val="100"/>
        <c:tickLblSkip val="1"/>
        <c:noMultiLvlLbl val="0"/>
      </c:catAx>
      <c:valAx>
        <c:axId val="199205248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99187072"/>
        <c:crossesAt val="1"/>
        <c:crossBetween val="between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70"/>
      <c:depthPercent val="6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1309990980286564E-2"/>
          <c:y val="1.9833000224067886E-2"/>
          <c:w val="0.71396210606228938"/>
          <c:h val="0.76054202545312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8532940784357165E-3"/>
                  <c:y val="6.763894920766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089415677004913E-5"/>
                  <c:y val="5.8656408173128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498287384264269E-3"/>
                  <c:y val="5.895641225049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850636181667195E-3"/>
                  <c:y val="4.650325048058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138703985809487E-2"/>
                  <c:y val="2.0675779758103946E-2"/>
                </c:manualLayout>
              </c:layout>
              <c:spPr>
                <a:noFill/>
              </c:spPr>
              <c:txPr>
                <a:bodyPr rot="0" vert="horz" anchor="b" anchorCtr="0"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688712553595741E-2"/>
                  <c:y val="1.836832944487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51590564011417E-2"/>
                  <c:y val="-3.115672040646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2058.9</c:v>
                </c:pt>
                <c:pt idx="1">
                  <c:v>729.1</c:v>
                </c:pt>
                <c:pt idx="2">
                  <c:v>362.2</c:v>
                </c:pt>
                <c:pt idx="3">
                  <c:v>223.4</c:v>
                </c:pt>
                <c:pt idx="4">
                  <c:v>64.5</c:v>
                </c:pt>
                <c:pt idx="5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(план)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6.5228157323385912E-3"/>
                  <c:y val="6.650963211345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069014930544441E-3"/>
                  <c:y val="4.440453118377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103013036216315E-3"/>
                  <c:y val="4.9455036234282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5901528832013E-2"/>
                  <c:y val="4.676846605521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99294240376305E-3"/>
                  <c:y val="2.067559272314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0115796926518521E-3"/>
                  <c:y val="1.819083326693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031361187788361E-2"/>
                  <c:y val="-3.121443895662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2219.6999999999998</c:v>
                </c:pt>
                <c:pt idx="1">
                  <c:v>576.29999999999995</c:v>
                </c:pt>
                <c:pt idx="2">
                  <c:v>346.3</c:v>
                </c:pt>
                <c:pt idx="3">
                  <c:v>340.8</c:v>
                </c:pt>
                <c:pt idx="4">
                  <c:v>66.099999999999994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 (факт)</c:v>
                </c:pt>
              </c:strCache>
            </c:strRef>
          </c:tx>
          <c:spPr>
            <a:solidFill>
              <a:srgbClr val="C6D9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957240155990201E-2"/>
                  <c:y val="5.4632912093194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839650584963253E-3"/>
                  <c:y val="5.480292687269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91923496259362E-3"/>
                  <c:y val="4.5556666543223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893100389975502E-3"/>
                  <c:y val="4.547156563599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4839650584963253E-3"/>
                  <c:y val="1.713745236687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57240155990201E-2"/>
                  <c:y val="1.221656254430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Государственная 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2254.4</c:v>
                </c:pt>
                <c:pt idx="1">
                  <c:v>588</c:v>
                </c:pt>
                <c:pt idx="2">
                  <c:v>354.5</c:v>
                </c:pt>
                <c:pt idx="3">
                  <c:v>348.2</c:v>
                </c:pt>
                <c:pt idx="4">
                  <c:v>67.400000000000006</c:v>
                </c:pt>
                <c:pt idx="5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gapDepth val="128"/>
        <c:shape val="box"/>
        <c:axId val="160401280"/>
        <c:axId val="160402816"/>
        <c:axId val="182488576"/>
      </c:bar3DChart>
      <c:dateAx>
        <c:axId val="16040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1500000" anchor="b" anchorCtr="1"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402816"/>
        <c:crosses val="autoZero"/>
        <c:auto val="0"/>
        <c:lblOffset val="100"/>
        <c:baseTimeUnit val="days"/>
        <c:majorUnit val="1"/>
      </c:dateAx>
      <c:valAx>
        <c:axId val="1604028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401280"/>
        <c:crossesAt val="1"/>
        <c:crossBetween val="between"/>
      </c:valAx>
      <c:serAx>
        <c:axId val="18248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0402816"/>
        <c:crosses val="autoZero"/>
      </c:serAx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clear">
          <a:bevelT/>
        </a:sp3d>
      </c:spPr>
    </c:plotArea>
    <c:plotVisOnly val="1"/>
    <c:dispBlanksAs val="gap"/>
    <c:showDLblsOverMax val="0"/>
  </c:chart>
  <c:spPr>
    <a:gradFill>
      <a:gsLst>
        <a:gs pos="0">
          <a:schemeClr val="tx2">
            <a:lumMod val="40000"/>
            <a:lumOff val="60000"/>
          </a:schemeClr>
        </a:gs>
        <a:gs pos="50000">
          <a:schemeClr val="bg1"/>
        </a:gs>
        <a:gs pos="100000">
          <a:srgbClr val="FFFFBD"/>
        </a:gs>
      </a:gsLst>
      <a:lin ang="16200000" scaled="1"/>
    </a:gradFill>
    <a:ln w="57150">
      <a:solidFill>
        <a:schemeClr val="accent1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90"/>
      <c:depthPercent val="7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/>
        </a:solidFill>
        <a:ln w="25400">
          <a:noFill/>
        </a:ln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1863258362914142E-2"/>
          <c:y val="2.1189416137559328E-2"/>
          <c:w val="0.72587950154900827"/>
          <c:h val="0.75481814498137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6.8975714902351467E-3"/>
                  <c:y val="8.8405196342633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23259892798795E-3"/>
                  <c:y val="8.783855822999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597132194783459E-3"/>
                  <c:y val="8.501639711910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844776809862659E-3"/>
                  <c:y val="8.355821161107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077454053374762E-3"/>
                  <c:y val="6.960733311519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4283695254261373E-3"/>
                  <c:y val="1.11071180408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3238565478152702E-3"/>
                  <c:y val="6.0192087103261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442</c:v>
                </c:pt>
                <c:pt idx="1">
                  <c:v>207.4</c:v>
                </c:pt>
                <c:pt idx="2">
                  <c:v>98.4</c:v>
                </c:pt>
                <c:pt idx="3">
                  <c:v>97</c:v>
                </c:pt>
                <c:pt idx="4">
                  <c:v>81.900000000000006</c:v>
                </c:pt>
                <c:pt idx="5">
                  <c:v>8.1</c:v>
                </c:pt>
                <c:pt idx="6">
                  <c:v>62.5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(план)</c:v>
                </c:pt>
              </c:strCache>
            </c:strRef>
          </c:tx>
          <c:spPr>
            <a:solidFill>
              <a:srgbClr val="558ED5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569383911805792E-3"/>
                  <c:y val="8.0227546792451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79969620861796E-2"/>
                  <c:y val="4.915521919188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454882062284518E-3"/>
                  <c:y val="4.836920356324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1576801120458375E-3"/>
                  <c:y val="5.2265817153739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548228703185987E-3"/>
                  <c:y val="7.965148768929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68123213996258E-3"/>
                  <c:y val="4.556174838878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0205059182859462E-3"/>
                  <c:y val="4.099647425174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474.7</c:v>
                </c:pt>
                <c:pt idx="1">
                  <c:v>91.4</c:v>
                </c:pt>
                <c:pt idx="2">
                  <c:v>57.5</c:v>
                </c:pt>
                <c:pt idx="3">
                  <c:v>47.4</c:v>
                </c:pt>
                <c:pt idx="4">
                  <c:v>80.900000000000006</c:v>
                </c:pt>
                <c:pt idx="5">
                  <c:v>37.5</c:v>
                </c:pt>
                <c:pt idx="6">
                  <c:v>50.999999999999943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 (факт)</c:v>
                </c:pt>
              </c:strCache>
            </c:strRef>
          </c:tx>
          <c:spPr>
            <a:solidFill>
              <a:srgbClr val="C6D9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346181936069033E-3"/>
                  <c:y val="8.11007117673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177184320139294E-3"/>
                  <c:y val="6.430430288890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21474298848398E-3"/>
                  <c:y val="5.268269855537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773575249380836E-3"/>
                  <c:y val="4.69650164155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511868444489778E-4"/>
                  <c:y val="7.5570360552796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700767310007452E-3"/>
                  <c:y val="4.0334247552380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0872134425865249E-3"/>
                  <c:y val="3.3662577803594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земли и имущество</c:v>
                </c:pt>
                <c:pt idx="1">
                  <c:v>Доходы от продажи материальных и немат. активов</c:v>
                </c:pt>
                <c:pt idx="2">
                  <c:v>Поступления за размещение временных сооружений</c:v>
                </c:pt>
                <c:pt idx="3">
                  <c:v>Плата за негативное воздействие на окр. среду</c:v>
                </c:pt>
                <c:pt idx="4">
                  <c:v>Штрафы, санкции, возмещение ущерба</c:v>
                </c:pt>
                <c:pt idx="5">
                  <c:v>Доходы от прибыли МУПов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482.4</c:v>
                </c:pt>
                <c:pt idx="1">
                  <c:v>95.5</c:v>
                </c:pt>
                <c:pt idx="2">
                  <c:v>57.4</c:v>
                </c:pt>
                <c:pt idx="3">
                  <c:v>47.6</c:v>
                </c:pt>
                <c:pt idx="4">
                  <c:v>85.3</c:v>
                </c:pt>
                <c:pt idx="5">
                  <c:v>37.5</c:v>
                </c:pt>
                <c:pt idx="6">
                  <c:v>51.300000000000026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gapDepth val="148"/>
        <c:shape val="box"/>
        <c:axId val="160498816"/>
        <c:axId val="160500352"/>
        <c:axId val="182485440"/>
      </c:bar3DChart>
      <c:catAx>
        <c:axId val="160498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900000" anchor="t" anchorCtr="0"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500352"/>
        <c:crosses val="autoZero"/>
        <c:auto val="1"/>
        <c:lblAlgn val="ctr"/>
        <c:lblOffset val="100"/>
        <c:tickLblSkip val="1"/>
        <c:noMultiLvlLbl val="0"/>
      </c:catAx>
      <c:valAx>
        <c:axId val="16050035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498816"/>
        <c:crossesAt val="1"/>
        <c:crossBetween val="between"/>
      </c:valAx>
      <c:serAx>
        <c:axId val="18248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60500352"/>
        <c:crosses val="autoZero"/>
      </c:serAx>
      <c:spPr>
        <a:gradFill>
          <a:gsLst>
            <a:gs pos="0">
              <a:srgbClr val="C6D9F1"/>
            </a:gs>
            <a:gs pos="46000">
              <a:srgbClr val="EBF3FB"/>
            </a:gs>
            <a:gs pos="100000">
              <a:srgbClr val="C6D9F1"/>
            </a:gs>
          </a:gsLst>
          <a:lin ang="16200000" scaled="1"/>
        </a:gradFill>
        <a:ln w="25400">
          <a:noFill/>
        </a:ln>
        <a:effectLst/>
        <a:scene3d>
          <a:camera prst="orthographicFront"/>
          <a:lightRig rig="threePt" dir="t"/>
        </a:scene3d>
        <a:sp3d prstMaterial="clear"/>
      </c:spPr>
    </c:plotArea>
    <c:plotVisOnly val="1"/>
    <c:dispBlanksAs val="gap"/>
    <c:showDLblsOverMax val="0"/>
  </c:chart>
  <c:spPr>
    <a:gradFill>
      <a:gsLst>
        <a:gs pos="0">
          <a:srgbClr val="97CBFF"/>
        </a:gs>
        <a:gs pos="50000">
          <a:srgbClr val="EBF3FB"/>
        </a:gs>
        <a:gs pos="100000">
          <a:srgbClr val="FFFFBD"/>
        </a:gs>
      </a:gsLst>
      <a:lin ang="16200000" scaled="1"/>
    </a:gradFill>
    <a:ln w="57150">
      <a:solidFill>
        <a:schemeClr val="accent1"/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5.4579190110654353E-2"/>
          <c:w val="0.81915164562428078"/>
          <c:h val="0.850889398730454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967758668324035E-2"/>
                  <c:y val="0.21012205738398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89735696236347E-2"/>
                  <c:y val="0.17160561244003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225650430505673E-2"/>
                  <c:y val="0.16291079529630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65628793541171E-2"/>
                  <c:y val="0.27796275189690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729.1</c:v>
                </c:pt>
                <c:pt idx="1">
                  <c:v>576.29999999999995</c:v>
                </c:pt>
                <c:pt idx="2">
                  <c:v>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9889280"/>
        <c:axId val="159890816"/>
        <c:axId val="160555456"/>
      </c:bar3DChart>
      <c:catAx>
        <c:axId val="15988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890816"/>
        <c:crosses val="autoZero"/>
        <c:auto val="0"/>
        <c:lblAlgn val="ctr"/>
        <c:lblOffset val="100"/>
        <c:noMultiLvlLbl val="0"/>
      </c:catAx>
      <c:valAx>
        <c:axId val="15989081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59889280"/>
        <c:crosses val="autoZero"/>
        <c:crossBetween val="between"/>
      </c:valAx>
      <c:serAx>
        <c:axId val="160555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5989081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21515695060592"/>
          <c:y val="3.3731908958691562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936529853957163E-2"/>
                  <c:y val="0.18343343804611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56139559924781E-2"/>
                  <c:y val="0.22888592217315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15548772246727E-2"/>
                  <c:y val="0.24533451767902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966334977455334E-2"/>
                  <c:y val="0.28539424989635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2058.9</c:v>
                </c:pt>
                <c:pt idx="1">
                  <c:v>2219.6999999999998</c:v>
                </c:pt>
                <c:pt idx="2">
                  <c:v>2254.4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gapDepth val="164"/>
        <c:shape val="cylinder"/>
        <c:axId val="159535488"/>
        <c:axId val="159537024"/>
        <c:axId val="160556800"/>
      </c:bar3DChart>
      <c:catAx>
        <c:axId val="15953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537024"/>
        <c:crosses val="autoZero"/>
        <c:auto val="0"/>
        <c:lblAlgn val="ctr"/>
        <c:lblOffset val="100"/>
        <c:noMultiLvlLbl val="0"/>
      </c:catAx>
      <c:valAx>
        <c:axId val="159537024"/>
        <c:scaling>
          <c:orientation val="minMax"/>
          <c:max val="2500"/>
          <c:min val="15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300" baseline="0">
                <a:latin typeface="Arial Narrow" panose="020B0606020202030204" pitchFamily="34" charset="0"/>
              </a:defRPr>
            </a:pPr>
            <a:endParaRPr lang="ru-RU"/>
          </a:p>
        </c:txPr>
        <c:crossAx val="159535488"/>
        <c:crosses val="autoZero"/>
        <c:crossBetween val="between"/>
      </c:valAx>
      <c:serAx>
        <c:axId val="160556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5953702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4.8706779493636512E-2"/>
          <c:w val="0.81915164562428078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2013050978583132E-3"/>
                  <c:y val="0.26908584231381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6949879491937E-2"/>
                  <c:y val="0.20141743509980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86728118570873E-2"/>
                  <c:y val="0.21711090743003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14.9</c:v>
                </c:pt>
                <c:pt idx="2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59648768"/>
        <c:axId val="159580928"/>
        <c:axId val="182486336"/>
      </c:bar3DChart>
      <c:catAx>
        <c:axId val="15964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580928"/>
        <c:crosses val="autoZero"/>
        <c:auto val="0"/>
        <c:lblAlgn val="ctr"/>
        <c:lblOffset val="100"/>
        <c:noMultiLvlLbl val="0"/>
      </c:catAx>
      <c:valAx>
        <c:axId val="1595809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648768"/>
        <c:crosses val="autoZero"/>
        <c:crossBetween val="between"/>
      </c:valAx>
      <c:serAx>
        <c:axId val="182486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5958092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5598417059016"/>
          <c:y val="3.812632709664006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874013928807E-2"/>
                  <c:y val="0.17843531643731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68528903897078E-2"/>
                  <c:y val="0.2302796565159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025579288413591E-3"/>
                  <c:y val="0.23674900186656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(план)</c:v>
                </c:pt>
                <c:pt idx="2">
                  <c:v>2017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223.4</c:v>
                </c:pt>
                <c:pt idx="1">
                  <c:v>340.8</c:v>
                </c:pt>
                <c:pt idx="2">
                  <c:v>348.2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59639424"/>
        <c:axId val="159640960"/>
        <c:axId val="159593792"/>
      </c:bar3DChart>
      <c:catAx>
        <c:axId val="15963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640960"/>
        <c:crosses val="autoZero"/>
        <c:auto val="0"/>
        <c:lblAlgn val="ctr"/>
        <c:lblOffset val="100"/>
        <c:tickMarkSkip val="10"/>
        <c:noMultiLvlLbl val="0"/>
      </c:catAx>
      <c:valAx>
        <c:axId val="1596409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9639424"/>
        <c:crosses val="autoZero"/>
        <c:crossBetween val="between"/>
      </c:valAx>
      <c:serAx>
        <c:axId val="159593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9640960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A2CD79C8-6D73-4F39-BD0F-8B2940A42FB3}" type="presOf" srcId="{CE6B3773-E288-4ED6-8D2D-7A94A1E9116E}" destId="{B61698C4-7017-4D89-87F7-56075D701F9E}" srcOrd="0" destOrd="0" presId="urn:microsoft.com/office/officeart/2005/8/layout/cycle5"/>
    <dgm:cxn modelId="{0F897CD6-E1E9-4542-8D2B-0531BE9D2E0D}" type="presOf" srcId="{443ECAFA-A6D7-41FF-AC7E-E0473AEE9907}" destId="{18E1BD14-653F-47B3-BB46-667C8FB2497F}" srcOrd="0" destOrd="0" presId="urn:microsoft.com/office/officeart/2005/8/layout/cycle5"/>
    <dgm:cxn modelId="{E376C98E-2B5C-42F2-970F-E223748F4AF3}" type="presOf" srcId="{FD2A65F7-0EFD-427A-9350-4EE82EF8A3A3}" destId="{E20084B0-DED3-4DEB-8998-F77FEE57635D}" srcOrd="0" destOrd="0" presId="urn:microsoft.com/office/officeart/2005/8/layout/cycle5"/>
    <dgm:cxn modelId="{02838146-8DE5-4900-A58F-C7ABEEC795AA}" type="presOf" srcId="{AC3117F4-22F7-4278-9E67-6CE483EEA235}" destId="{644BD4D3-8D2A-489F-BC0B-191B4AEF9533}" srcOrd="0" destOrd="0" presId="urn:microsoft.com/office/officeart/2005/8/layout/cycle5"/>
    <dgm:cxn modelId="{49C83EC0-07A4-4CD5-BB7D-FA8F461C789E}" type="presOf" srcId="{2F3150F9-E42C-4C20-8C2E-D3A5F4293F34}" destId="{26BC9EC0-F33D-4C53-893E-E607BC23B58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84E02CF6-3C55-4224-BFBD-B2CF74CD3C10}" type="presOf" srcId="{CBBE3567-C6F7-4BAB-9067-FDC8A32F0041}" destId="{191E1915-7B43-453A-9B3B-8BE365BAB7F0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ABCC1E5-25D1-4E71-BF23-80320D69042A}" type="presOf" srcId="{3E04EBF9-6BCF-4C97-97CC-16053D8ADECA}" destId="{D76CEF15-AD37-4FF7-A9D9-F30101483B47}" srcOrd="0" destOrd="0" presId="urn:microsoft.com/office/officeart/2005/8/layout/cycle5"/>
    <dgm:cxn modelId="{8C86DA1B-E661-4B93-A1F1-623D9BA7C683}" type="presOf" srcId="{181EA984-4962-4DC5-8CDA-71251781BB72}" destId="{6B2E63ED-B4B9-4312-8B34-C6298E61E31E}" srcOrd="0" destOrd="0" presId="urn:microsoft.com/office/officeart/2005/8/layout/cycle5"/>
    <dgm:cxn modelId="{B8520031-18AF-4923-9A37-3B57F3BC0973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B421080-9D41-4CD0-BE48-873057AC7E4E}" type="presOf" srcId="{8FBAAD1B-5BAC-4AC0-8BA9-6D0621EB872A}" destId="{5C1B40A2-C95B-481E-9090-4B7BCF3B56CE}" srcOrd="0" destOrd="0" presId="urn:microsoft.com/office/officeart/2005/8/layout/cycle5"/>
    <dgm:cxn modelId="{AB32BD23-51E1-4D8B-A106-1F9408765CBC}" type="presOf" srcId="{1B6EB8D1-E4C2-40F7-BAF0-BED45F5C904D}" destId="{37B34B6A-4DCE-4DE3-951A-2EF6B41DAEEC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73AB4DD4-617B-4907-91DE-B3BB2335098E}" type="presOf" srcId="{724D7F1B-A1E0-49D7-BF3E-FEFCD1C743CE}" destId="{A54D8CAD-B47B-492A-A92F-69E42EBB0CBD}" srcOrd="0" destOrd="0" presId="urn:microsoft.com/office/officeart/2005/8/layout/cycle5"/>
    <dgm:cxn modelId="{58060FFE-9A27-4C9D-A5B7-C81C8A5A2E76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0085833-F215-40EC-9CAC-5A8FD3A563DF}" type="presOf" srcId="{582979A8-C384-483D-9063-70433550210F}" destId="{03867FA4-A613-4921-92BD-CBD0DE5AF6C1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C9B9662-EE51-4603-A03B-08DDA80F4BDE}" type="presOf" srcId="{1F9A309A-9FC0-485D-BD9D-D3AA06914A86}" destId="{43434E4B-C4FB-4DAC-9533-71DBE9279538}" srcOrd="0" destOrd="0" presId="urn:microsoft.com/office/officeart/2005/8/layout/cycle5"/>
    <dgm:cxn modelId="{4EB13B4A-B45B-4108-844E-82E2F91693B3}" type="presOf" srcId="{8BA3E322-4EFF-422F-8958-15FC13EBBE0A}" destId="{F93ECD45-54D8-465B-A0C2-914295F3C5BD}" srcOrd="0" destOrd="0" presId="urn:microsoft.com/office/officeart/2005/8/layout/cycle5"/>
    <dgm:cxn modelId="{5B5D8437-C0F9-4D24-B108-88E51B68B978}" type="presOf" srcId="{99AA82BB-5D7A-4078-8B23-18C254D0DC4B}" destId="{529DDF86-EE24-4644-BF9F-F7994B1A08DB}" srcOrd="0" destOrd="0" presId="urn:microsoft.com/office/officeart/2005/8/layout/cycle5"/>
    <dgm:cxn modelId="{989AB1C0-84C1-45A8-B28B-3FFC6625EA64}" type="presParOf" srcId="{5C1B40A2-C95B-481E-9090-4B7BCF3B56CE}" destId="{18E1BD14-653F-47B3-BB46-667C8FB2497F}" srcOrd="0" destOrd="0" presId="urn:microsoft.com/office/officeart/2005/8/layout/cycle5"/>
    <dgm:cxn modelId="{6C6D26CB-DD33-4B0F-B283-DC7D918B77C2}" type="presParOf" srcId="{5C1B40A2-C95B-481E-9090-4B7BCF3B56CE}" destId="{63F2586D-5C2A-47F2-8FBF-D647F1535402}" srcOrd="1" destOrd="0" presId="urn:microsoft.com/office/officeart/2005/8/layout/cycle5"/>
    <dgm:cxn modelId="{5FB3CDBF-2ABA-4E3A-BD2A-23177B373DBE}" type="presParOf" srcId="{5C1B40A2-C95B-481E-9090-4B7BCF3B56CE}" destId="{43434E4B-C4FB-4DAC-9533-71DBE9279538}" srcOrd="2" destOrd="0" presId="urn:microsoft.com/office/officeart/2005/8/layout/cycle5"/>
    <dgm:cxn modelId="{85E15E76-C759-4692-8ADB-19E6936B43C9}" type="presParOf" srcId="{5C1B40A2-C95B-481E-9090-4B7BCF3B56CE}" destId="{A54D8CAD-B47B-492A-A92F-69E42EBB0CBD}" srcOrd="3" destOrd="0" presId="urn:microsoft.com/office/officeart/2005/8/layout/cycle5"/>
    <dgm:cxn modelId="{DCEE0F08-09A3-4C83-9DA4-15BD93E287CA}" type="presParOf" srcId="{5C1B40A2-C95B-481E-9090-4B7BCF3B56CE}" destId="{C1BE9F86-1024-42B7-8000-210EB09C538A}" srcOrd="4" destOrd="0" presId="urn:microsoft.com/office/officeart/2005/8/layout/cycle5"/>
    <dgm:cxn modelId="{F6B42000-03A3-4A6A-8796-E5039E8FB8D1}" type="presParOf" srcId="{5C1B40A2-C95B-481E-9090-4B7BCF3B56CE}" destId="{F93ECD45-54D8-465B-A0C2-914295F3C5BD}" srcOrd="5" destOrd="0" presId="urn:microsoft.com/office/officeart/2005/8/layout/cycle5"/>
    <dgm:cxn modelId="{83C094E7-B449-4418-A256-99E2991F8337}" type="presParOf" srcId="{5C1B40A2-C95B-481E-9090-4B7BCF3B56CE}" destId="{D76CEF15-AD37-4FF7-A9D9-F30101483B47}" srcOrd="6" destOrd="0" presId="urn:microsoft.com/office/officeart/2005/8/layout/cycle5"/>
    <dgm:cxn modelId="{8B94A169-995D-4FA3-B80A-4EE33771DDC6}" type="presParOf" srcId="{5C1B40A2-C95B-481E-9090-4B7BCF3B56CE}" destId="{89825730-0866-4745-85D0-1D1DCFBF2A18}" srcOrd="7" destOrd="0" presId="urn:microsoft.com/office/officeart/2005/8/layout/cycle5"/>
    <dgm:cxn modelId="{2CEE83D4-C5AF-4738-9FFE-1D6398A75212}" type="presParOf" srcId="{5C1B40A2-C95B-481E-9090-4B7BCF3B56CE}" destId="{DA554C6D-A2BD-4B94-802C-6C55DB9F2BF8}" srcOrd="8" destOrd="0" presId="urn:microsoft.com/office/officeart/2005/8/layout/cycle5"/>
    <dgm:cxn modelId="{4B881774-8523-44A0-A1A0-2BAC18C6500E}" type="presParOf" srcId="{5C1B40A2-C95B-481E-9090-4B7BCF3B56CE}" destId="{644BD4D3-8D2A-489F-BC0B-191B4AEF9533}" srcOrd="9" destOrd="0" presId="urn:microsoft.com/office/officeart/2005/8/layout/cycle5"/>
    <dgm:cxn modelId="{F3A81933-2DF5-4321-873C-A6875BC8E697}" type="presParOf" srcId="{5C1B40A2-C95B-481E-9090-4B7BCF3B56CE}" destId="{DAC3B005-4E2A-4348-9B77-486F2914FE10}" srcOrd="10" destOrd="0" presId="urn:microsoft.com/office/officeart/2005/8/layout/cycle5"/>
    <dgm:cxn modelId="{84686E4D-D039-407B-B8AB-2140C7322DA8}" type="presParOf" srcId="{5C1B40A2-C95B-481E-9090-4B7BCF3B56CE}" destId="{2C814299-90FC-466A-8C27-58BBE7C3AD9B}" srcOrd="11" destOrd="0" presId="urn:microsoft.com/office/officeart/2005/8/layout/cycle5"/>
    <dgm:cxn modelId="{C86F5D6A-328F-4500-9549-ADA23ACF7B00}" type="presParOf" srcId="{5C1B40A2-C95B-481E-9090-4B7BCF3B56CE}" destId="{03867FA4-A613-4921-92BD-CBD0DE5AF6C1}" srcOrd="12" destOrd="0" presId="urn:microsoft.com/office/officeart/2005/8/layout/cycle5"/>
    <dgm:cxn modelId="{0A4A7287-E7CB-4D50-A81D-939F97014528}" type="presParOf" srcId="{5C1B40A2-C95B-481E-9090-4B7BCF3B56CE}" destId="{A543EB03-7087-4967-BA16-52B020590675}" srcOrd="13" destOrd="0" presId="urn:microsoft.com/office/officeart/2005/8/layout/cycle5"/>
    <dgm:cxn modelId="{00A16D26-165A-4A4B-97B9-E8532F40DCBB}" type="presParOf" srcId="{5C1B40A2-C95B-481E-9090-4B7BCF3B56CE}" destId="{191E1915-7B43-453A-9B3B-8BE365BAB7F0}" srcOrd="14" destOrd="0" presId="urn:microsoft.com/office/officeart/2005/8/layout/cycle5"/>
    <dgm:cxn modelId="{C1141CE0-5C28-43A3-B156-A4C410C84F55}" type="presParOf" srcId="{5C1B40A2-C95B-481E-9090-4B7BCF3B56CE}" destId="{529DDF86-EE24-4644-BF9F-F7994B1A08DB}" srcOrd="15" destOrd="0" presId="urn:microsoft.com/office/officeart/2005/8/layout/cycle5"/>
    <dgm:cxn modelId="{98A04233-E31F-441A-A2CF-207847AAAF04}" type="presParOf" srcId="{5C1B40A2-C95B-481E-9090-4B7BCF3B56CE}" destId="{273D6908-0A8E-4F45-889A-67CE25D68E3E}" srcOrd="16" destOrd="0" presId="urn:microsoft.com/office/officeart/2005/8/layout/cycle5"/>
    <dgm:cxn modelId="{3750B389-6F72-4AC6-BB2B-745F85ADDB4E}" type="presParOf" srcId="{5C1B40A2-C95B-481E-9090-4B7BCF3B56CE}" destId="{B61698C4-7017-4D89-87F7-56075D701F9E}" srcOrd="17" destOrd="0" presId="urn:microsoft.com/office/officeart/2005/8/layout/cycle5"/>
    <dgm:cxn modelId="{B79E0B09-5706-4A46-BEA0-52B80E582AEA}" type="presParOf" srcId="{5C1B40A2-C95B-481E-9090-4B7BCF3B56CE}" destId="{E20084B0-DED3-4DEB-8998-F77FEE57635D}" srcOrd="18" destOrd="0" presId="urn:microsoft.com/office/officeart/2005/8/layout/cycle5"/>
    <dgm:cxn modelId="{6E0A7FE4-20DF-4866-9403-ADD36DC9BFD8}" type="presParOf" srcId="{5C1B40A2-C95B-481E-9090-4B7BCF3B56CE}" destId="{284E5A02-1953-4AC1-8DE5-B9171905FABE}" srcOrd="19" destOrd="0" presId="urn:microsoft.com/office/officeart/2005/8/layout/cycle5"/>
    <dgm:cxn modelId="{F84E5C7C-7C99-46C3-9056-EB91477F6E9E}" type="presParOf" srcId="{5C1B40A2-C95B-481E-9090-4B7BCF3B56CE}" destId="{37B34B6A-4DCE-4DE3-951A-2EF6B41DAEEC}" srcOrd="20" destOrd="0" presId="urn:microsoft.com/office/officeart/2005/8/layout/cycle5"/>
    <dgm:cxn modelId="{951A0CA1-E06F-425B-97D2-3D7CBD0461BA}" type="presParOf" srcId="{5C1B40A2-C95B-481E-9090-4B7BCF3B56CE}" destId="{26BC9EC0-F33D-4C53-893E-E607BC23B588}" srcOrd="21" destOrd="0" presId="urn:microsoft.com/office/officeart/2005/8/layout/cycle5"/>
    <dgm:cxn modelId="{2F1DFABF-6458-409F-8FBA-E741D3A7EA6A}" type="presParOf" srcId="{5C1B40A2-C95B-481E-9090-4B7BCF3B56CE}" destId="{AAF36583-BB7F-476C-A980-E0851D9947DB}" srcOrd="22" destOrd="0" presId="urn:microsoft.com/office/officeart/2005/8/layout/cycle5"/>
    <dgm:cxn modelId="{11AFC76B-CAD2-4A2A-8128-480E884A7AC0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A6642D7B-4736-4A6E-9F48-0FCE754C66AD}" type="presOf" srcId="{30BF6DE8-1E0A-4F3F-9C5D-54B1D0FEA649}" destId="{BF1427F8-47F7-429E-8B9A-D7AD3446727D}" srcOrd="0" destOrd="0" presId="urn:microsoft.com/office/officeart/2008/layout/RadialCluster"/>
    <dgm:cxn modelId="{4CD56E9D-4E38-4F7A-A335-6E2AFCE1C37D}" type="presOf" srcId="{51B0975B-EA65-4A15-BAF2-DB307B86BC96}" destId="{341F0CCF-4C81-46C6-BAD1-DDC17631079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B4EA776-5D5A-48C1-9B3F-4D15CD8FF688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E581D3D4-8D0B-40FB-AC88-C264ABFDA42D}" type="presOf" srcId="{B48DC76A-8C89-4A47-A084-03205D8C4A2A}" destId="{A1F9C609-4FDF-427E-A3A7-017CF8E0D1F8}" srcOrd="0" destOrd="0" presId="urn:microsoft.com/office/officeart/2008/layout/RadialCluster"/>
    <dgm:cxn modelId="{F1EFFF2D-B9CD-4B06-9154-9C4E7397DB0D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C24BEED4-DBC8-418F-9085-4AD5DFF847CE}" type="presOf" srcId="{9D6328B3-3D5F-410C-9275-2F3B736C0074}" destId="{0999DAA6-78E7-4C62-AD9F-BB89E1F317A5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C834EC0-FD8D-4E1E-B52D-30508FB86A96}" type="presOf" srcId="{2C971819-3A7E-44D6-A607-E41E2CC546CA}" destId="{2A42BF92-E0CA-4C74-94D9-9AE3F4260038}" srcOrd="0" destOrd="0" presId="urn:microsoft.com/office/officeart/2008/layout/RadialCluster"/>
    <dgm:cxn modelId="{8565CB21-43BA-4170-959B-0F9A0C1C9EEB}" type="presOf" srcId="{C9BABCCA-8569-4ABA-B03B-D830CDA9F6D4}" destId="{8B244CFF-22F3-49C3-BAD4-562F5B34DCEA}" srcOrd="0" destOrd="0" presId="urn:microsoft.com/office/officeart/2008/layout/RadialCluster"/>
    <dgm:cxn modelId="{2087269A-79EF-4447-9E7A-26F60E6ADC12}" type="presParOf" srcId="{8B244CFF-22F3-49C3-BAD4-562F5B34DCEA}" destId="{767A95D3-4209-465C-93E1-7443651645A0}" srcOrd="0" destOrd="0" presId="urn:microsoft.com/office/officeart/2008/layout/RadialCluster"/>
    <dgm:cxn modelId="{39BAF226-3A3F-45C4-8B0C-9E9DAC9C34B2}" type="presParOf" srcId="{767A95D3-4209-465C-93E1-7443651645A0}" destId="{55E128A9-086C-4AB0-9BB3-7B78F9CA19C8}" srcOrd="0" destOrd="0" presId="urn:microsoft.com/office/officeart/2008/layout/RadialCluster"/>
    <dgm:cxn modelId="{0B549A98-5FB3-470B-B54F-0ACA793497B5}" type="presParOf" srcId="{767A95D3-4209-465C-93E1-7443651645A0}" destId="{2A42BF92-E0CA-4C74-94D9-9AE3F4260038}" srcOrd="1" destOrd="0" presId="urn:microsoft.com/office/officeart/2008/layout/RadialCluster"/>
    <dgm:cxn modelId="{EB0FDB09-2818-4796-8778-C385046EEDA6}" type="presParOf" srcId="{767A95D3-4209-465C-93E1-7443651645A0}" destId="{A7E70BED-E9F9-4186-91D6-4C4AD5C34513}" srcOrd="2" destOrd="0" presId="urn:microsoft.com/office/officeart/2008/layout/RadialCluster"/>
    <dgm:cxn modelId="{38F405BD-F9E6-4A90-A342-CD9415E2B07B}" type="presParOf" srcId="{767A95D3-4209-465C-93E1-7443651645A0}" destId="{0999DAA6-78E7-4C62-AD9F-BB89E1F317A5}" srcOrd="3" destOrd="0" presId="urn:microsoft.com/office/officeart/2008/layout/RadialCluster"/>
    <dgm:cxn modelId="{C8987CE6-0449-4421-A09D-218E9FBE16B9}" type="presParOf" srcId="{767A95D3-4209-465C-93E1-7443651645A0}" destId="{A1F9C609-4FDF-427E-A3A7-017CF8E0D1F8}" srcOrd="4" destOrd="0" presId="urn:microsoft.com/office/officeart/2008/layout/RadialCluster"/>
    <dgm:cxn modelId="{EEF685F1-7EC3-4967-AC44-33A230362233}" type="presParOf" srcId="{767A95D3-4209-465C-93E1-7443651645A0}" destId="{BF1427F8-47F7-429E-8B9A-D7AD3446727D}" srcOrd="5" destOrd="0" presId="urn:microsoft.com/office/officeart/2008/layout/RadialCluster"/>
    <dgm:cxn modelId="{C6C6E6C5-39D5-4544-86D7-8808477ADDE3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86897-1719-4AC5-B782-C9A329C03ACA}" type="presOf" srcId="{9DEE7B50-C1CB-48D2-999B-DF1098A88396}" destId="{881BA4B6-6173-4BE7-ACB0-127409627ABA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8EC0F6A-8392-4A30-9559-263DD59C30AE}" type="presOf" srcId="{D63A74EC-A1EC-4823-AB28-835C2DE63D58}" destId="{E2EC1D87-F728-458A-8AB1-7A3D78F9D25E}" srcOrd="0" destOrd="0" presId="urn:microsoft.com/office/officeart/2005/8/layout/radial5"/>
    <dgm:cxn modelId="{E5D322C3-2E05-4C3A-8E3C-03768FA6D27A}" type="presOf" srcId="{6598F354-400C-439C-BDD5-729D663E252E}" destId="{F326903B-AF5C-41D9-A950-9DE60C069BDF}" srcOrd="1" destOrd="0" presId="urn:microsoft.com/office/officeart/2005/8/layout/radial5"/>
    <dgm:cxn modelId="{F4FC283A-9799-4FF2-8338-76389ED3D878}" type="presOf" srcId="{4B1A8440-411B-4A5D-AFC7-3583C59ADD0E}" destId="{73BC26A8-8D0F-45E6-9E3B-37EADD227262}" srcOrd="0" destOrd="0" presId="urn:microsoft.com/office/officeart/2005/8/layout/radial5"/>
    <dgm:cxn modelId="{65F22893-375F-4FE3-9955-A619DF7CC2D2}" type="presOf" srcId="{08170AFC-8E89-4179-A96D-636AFFD8C3F3}" destId="{DF27FC25-052B-426A-9E06-117E992234F6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569B11B-69BF-4442-8578-C51257A39FD9}" type="presOf" srcId="{08170AFC-8E89-4179-A96D-636AFFD8C3F3}" destId="{53D78D63-5F88-4163-9535-46A64127BD3A}" srcOrd="1" destOrd="0" presId="urn:microsoft.com/office/officeart/2005/8/layout/radial5"/>
    <dgm:cxn modelId="{4517BA68-519F-4089-B7AA-87593FAFB1B2}" type="presOf" srcId="{A8FC0520-4E1C-47C9-9459-5A566E2A3269}" destId="{47F0322C-5978-482D-A409-1280E22C6D82}" srcOrd="1" destOrd="0" presId="urn:microsoft.com/office/officeart/2005/8/layout/radial5"/>
    <dgm:cxn modelId="{CFF37B6F-B3C1-4000-8042-7A4C801798CB}" type="presOf" srcId="{637E412C-91EE-486E-8354-15F2384BE3EA}" destId="{D8B200F5-4D07-49B2-A587-C2FE6CEC49F8}" srcOrd="0" destOrd="0" presId="urn:microsoft.com/office/officeart/2005/8/layout/radial5"/>
    <dgm:cxn modelId="{D2DC592B-1D83-4C1E-A95E-0C2DF924BD87}" type="presOf" srcId="{6F647F05-65E5-443B-9310-4AF895EEC1B0}" destId="{ED72E44C-8498-48F8-9652-E5DD6AC5818D}" srcOrd="0" destOrd="0" presId="urn:microsoft.com/office/officeart/2005/8/layout/radial5"/>
    <dgm:cxn modelId="{AB474BA0-4018-4523-8BB4-6E5E99CC69AF}" type="presOf" srcId="{62E153EB-408C-4CB3-B6CA-2A439518E14B}" destId="{83F11675-07D9-406F-853D-13FD28BBB805}" srcOrd="0" destOrd="0" presId="urn:microsoft.com/office/officeart/2005/8/layout/radial5"/>
    <dgm:cxn modelId="{BF561CBC-4533-40A0-8A24-0675A97DFB48}" type="presOf" srcId="{8D513BD1-7137-4BB2-A1F4-1B02EFB0F34F}" destId="{4731EA70-1FA8-49F5-A6BF-4AE9CB97C303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AF8BC866-9E93-41E0-A411-11D8BBC0BBF7}" type="presOf" srcId="{BC4B6763-2F33-4CCB-B9CC-377BBD0F0800}" destId="{E3A5A4EE-729B-477E-AEA8-7FC61FA6B941}" srcOrd="1" destOrd="0" presId="urn:microsoft.com/office/officeart/2005/8/layout/radial5"/>
    <dgm:cxn modelId="{7B133F5F-3D5F-41E9-9C54-A4124EAB3751}" type="presOf" srcId="{3BA0FA79-0F0A-4F39-8C6F-85BF113366C3}" destId="{E0AC84DD-2093-416F-85DE-E547FE520660}" srcOrd="0" destOrd="0" presId="urn:microsoft.com/office/officeart/2005/8/layout/radial5"/>
    <dgm:cxn modelId="{C0F23A2B-9D8D-4415-B7DE-3960281384E3}" type="presOf" srcId="{AA0A2BD5-A368-4F17-8E9D-23F1FC377812}" destId="{EB1C3899-7B42-47CD-912B-DD035472498D}" srcOrd="0" destOrd="0" presId="urn:microsoft.com/office/officeart/2005/8/layout/radial5"/>
    <dgm:cxn modelId="{A7B1BF1E-10A6-408E-BE50-DAE8770E3786}" type="presOf" srcId="{77DF95E1-3397-43CE-99EF-E82D1E9B2066}" destId="{4273F29E-B93C-44D6-A671-FCDC77ED9BA3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5EE3FC-BD89-4C20-A324-B928331EF31B}" type="presOf" srcId="{082CE592-953F-441B-B0C2-F864433A8493}" destId="{A0E222DD-64BD-4A89-BBB9-2B80D8318D4A}" srcOrd="0" destOrd="0" presId="urn:microsoft.com/office/officeart/2005/8/layout/radial5"/>
    <dgm:cxn modelId="{7E1D3037-9A51-432E-AFD0-AEE43BE7C06B}" type="presOf" srcId="{082CE592-953F-441B-B0C2-F864433A8493}" destId="{839DF450-14DD-4280-9AEE-DA73938E9B9D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3EE4000-A3F4-47D1-82E5-D580468137B6}" type="presOf" srcId="{6598F354-400C-439C-BDD5-729D663E252E}" destId="{FA950D33-9BD9-4D37-A533-789F5554AFB5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7F441432-02B8-40A2-BEF1-EDAB01CF0ACC}" type="presOf" srcId="{A8FC0520-4E1C-47C9-9459-5A566E2A3269}" destId="{E7EAB10C-E176-4610-B2C6-BE8F83AD0F9B}" srcOrd="0" destOrd="0" presId="urn:microsoft.com/office/officeart/2005/8/layout/radial5"/>
    <dgm:cxn modelId="{5A28CD79-23B9-4E1B-A293-ACDBFBBC4B2B}" type="presOf" srcId="{9F96D360-CB55-48DB-9778-BF90DCE1129E}" destId="{69EA0517-EDCB-4CEB-899F-D56DCF7B4404}" srcOrd="0" destOrd="0" presId="urn:microsoft.com/office/officeart/2005/8/layout/radial5"/>
    <dgm:cxn modelId="{C1B29BB9-6AEE-4C17-A85E-EC35F9BB98CF}" type="presOf" srcId="{D2A69AB7-A0A6-4501-95CD-2902A3384DE3}" destId="{FED909B6-8F19-4D98-AAC2-EBEEF4830C2B}" srcOrd="0" destOrd="0" presId="urn:microsoft.com/office/officeart/2005/8/layout/radial5"/>
    <dgm:cxn modelId="{7AB9AB8D-EEE1-4756-97A3-7A4811ADB6F4}" type="presOf" srcId="{66E51CD7-05D6-4658-BDAA-92C6F3E19708}" destId="{C47D9E4B-AD47-4E79-B529-9B264E8F4F6B}" srcOrd="1" destOrd="0" presId="urn:microsoft.com/office/officeart/2005/8/layout/radial5"/>
    <dgm:cxn modelId="{8622DD2F-16FE-46A8-827E-838AF0C80A31}" type="presOf" srcId="{6B4A9C71-5243-4375-98C7-BA189146832B}" destId="{8B82EA68-B59A-424E-9756-C221A13DB47F}" srcOrd="0" destOrd="0" presId="urn:microsoft.com/office/officeart/2005/8/layout/radial5"/>
    <dgm:cxn modelId="{08F7DB4D-A54C-4AE3-88E9-BC5EED91E146}" type="presOf" srcId="{BC4B6763-2F33-4CCB-B9CC-377BBD0F0800}" destId="{A0B7EB92-DF16-476D-BB87-6C0D26E26F61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5595529B-224C-4640-9CCE-E697C7CC187D}" type="presOf" srcId="{66E51CD7-05D6-4658-BDAA-92C6F3E19708}" destId="{553B84E4-4A31-43DB-B3BF-8E8EF2B79F2D}" srcOrd="0" destOrd="0" presId="urn:microsoft.com/office/officeart/2005/8/layout/radial5"/>
    <dgm:cxn modelId="{80A68978-5DBB-4736-9903-0B4C3606EC96}" type="presOf" srcId="{8D513BD1-7137-4BB2-A1F4-1B02EFB0F34F}" destId="{8D15C70B-27DC-4BC4-8B54-1A6B8CC1DBC1}" srcOrd="1" destOrd="0" presId="urn:microsoft.com/office/officeart/2005/8/layout/radial5"/>
    <dgm:cxn modelId="{E7BEA168-89AC-4412-9ADB-ABFDCB0722EB}" type="presOf" srcId="{77DF95E1-3397-43CE-99EF-E82D1E9B2066}" destId="{7A035AEB-3A20-4DC3-9A60-032AB2743B03}" srcOrd="0" destOrd="0" presId="urn:microsoft.com/office/officeart/2005/8/layout/radial5"/>
    <dgm:cxn modelId="{C15F8314-BD28-450E-A9F5-7CE24BFA9E65}" type="presOf" srcId="{C021BE46-16AF-4372-B2A0-67875E2C82CF}" destId="{DA660ED5-C4B7-4208-928A-B8DD66837486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1974AC4D-CA2E-4488-94CA-D1D0B158AB4F}" type="presOf" srcId="{420BA717-63F2-4ED1-9193-BDF0AD7BC7EB}" destId="{FFE63D16-C443-42C8-BB30-4CA61876A647}" srcOrd="0" destOrd="0" presId="urn:microsoft.com/office/officeart/2005/8/layout/radial5"/>
    <dgm:cxn modelId="{CAA82762-6B32-4902-8585-3181B943E7D1}" type="presOf" srcId="{9DEE7B50-C1CB-48D2-999B-DF1098A88396}" destId="{2F5553CB-2478-4421-B002-5FA728364A78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A1F6BB65-7E3C-4C4B-A13A-68D9C787F1DA}" type="presOf" srcId="{C021BE46-16AF-4372-B2A0-67875E2C82CF}" destId="{06F93DE9-E67A-4CE1-BC6B-5C458B1137B0}" srcOrd="0" destOrd="0" presId="urn:microsoft.com/office/officeart/2005/8/layout/radial5"/>
    <dgm:cxn modelId="{42295564-CB4B-4F62-80B9-1BF0943099E5}" type="presOf" srcId="{D78F1D4C-A2EF-4C56-940B-FB3F18A7298D}" destId="{EDA34655-9131-4731-957F-5382F53A0660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B09CC5A-7DF2-4693-9218-71F3B7E5EADC}" type="presParOf" srcId="{8B82EA68-B59A-424E-9756-C221A13DB47F}" destId="{ED72E44C-8498-48F8-9652-E5DD6AC5818D}" srcOrd="0" destOrd="0" presId="urn:microsoft.com/office/officeart/2005/8/layout/radial5"/>
    <dgm:cxn modelId="{8323CD32-2BA0-45CD-8AB5-63FFC35B22FC}" type="presParOf" srcId="{8B82EA68-B59A-424E-9756-C221A13DB47F}" destId="{4731EA70-1FA8-49F5-A6BF-4AE9CB97C303}" srcOrd="1" destOrd="0" presId="urn:microsoft.com/office/officeart/2005/8/layout/radial5"/>
    <dgm:cxn modelId="{D9DB84C6-4D13-4D1A-B165-641D1F187082}" type="presParOf" srcId="{4731EA70-1FA8-49F5-A6BF-4AE9CB97C303}" destId="{8D15C70B-27DC-4BC4-8B54-1A6B8CC1DBC1}" srcOrd="0" destOrd="0" presId="urn:microsoft.com/office/officeart/2005/8/layout/radial5"/>
    <dgm:cxn modelId="{F6F8CC8A-BF8F-4336-9821-8E406C055243}" type="presParOf" srcId="{8B82EA68-B59A-424E-9756-C221A13DB47F}" destId="{E2EC1D87-F728-458A-8AB1-7A3D78F9D25E}" srcOrd="2" destOrd="0" presId="urn:microsoft.com/office/officeart/2005/8/layout/radial5"/>
    <dgm:cxn modelId="{06758F8A-C593-4194-8231-4C679EC30D12}" type="presParOf" srcId="{8B82EA68-B59A-424E-9756-C221A13DB47F}" destId="{A0E222DD-64BD-4A89-BBB9-2B80D8318D4A}" srcOrd="3" destOrd="0" presId="urn:microsoft.com/office/officeart/2005/8/layout/radial5"/>
    <dgm:cxn modelId="{8E59F2D4-EE4E-4BC4-A910-73F0686E786E}" type="presParOf" srcId="{A0E222DD-64BD-4A89-BBB9-2B80D8318D4A}" destId="{839DF450-14DD-4280-9AEE-DA73938E9B9D}" srcOrd="0" destOrd="0" presId="urn:microsoft.com/office/officeart/2005/8/layout/radial5"/>
    <dgm:cxn modelId="{A3C165B0-4D02-4CC8-9058-7F47AB4D7B47}" type="presParOf" srcId="{8B82EA68-B59A-424E-9756-C221A13DB47F}" destId="{73BC26A8-8D0F-45E6-9E3B-37EADD227262}" srcOrd="4" destOrd="0" presId="urn:microsoft.com/office/officeart/2005/8/layout/radial5"/>
    <dgm:cxn modelId="{72B0E116-63DD-4830-BBF8-C68858E38A65}" type="presParOf" srcId="{8B82EA68-B59A-424E-9756-C221A13DB47F}" destId="{06F93DE9-E67A-4CE1-BC6B-5C458B1137B0}" srcOrd="5" destOrd="0" presId="urn:microsoft.com/office/officeart/2005/8/layout/radial5"/>
    <dgm:cxn modelId="{7FD30A5E-4CF6-4BB4-A4C1-E1AA9F6A4536}" type="presParOf" srcId="{06F93DE9-E67A-4CE1-BC6B-5C458B1137B0}" destId="{DA660ED5-C4B7-4208-928A-B8DD66837486}" srcOrd="0" destOrd="0" presId="urn:microsoft.com/office/officeart/2005/8/layout/radial5"/>
    <dgm:cxn modelId="{8171188D-18B4-4A83-8A16-B6545386134C}" type="presParOf" srcId="{8B82EA68-B59A-424E-9756-C221A13DB47F}" destId="{D8B200F5-4D07-49B2-A587-C2FE6CEC49F8}" srcOrd="6" destOrd="0" presId="urn:microsoft.com/office/officeart/2005/8/layout/radial5"/>
    <dgm:cxn modelId="{6ACD7178-252F-4764-8127-F1F104A1AE1D}" type="presParOf" srcId="{8B82EA68-B59A-424E-9756-C221A13DB47F}" destId="{E7EAB10C-E176-4610-B2C6-BE8F83AD0F9B}" srcOrd="7" destOrd="0" presId="urn:microsoft.com/office/officeart/2005/8/layout/radial5"/>
    <dgm:cxn modelId="{D210CB25-F0CD-4EDC-B9BC-5B43F54A16F0}" type="presParOf" srcId="{E7EAB10C-E176-4610-B2C6-BE8F83AD0F9B}" destId="{47F0322C-5978-482D-A409-1280E22C6D82}" srcOrd="0" destOrd="0" presId="urn:microsoft.com/office/officeart/2005/8/layout/radial5"/>
    <dgm:cxn modelId="{2AA71684-BD56-4ED9-AB4D-DA24F8597E9F}" type="presParOf" srcId="{8B82EA68-B59A-424E-9756-C221A13DB47F}" destId="{FFE63D16-C443-42C8-BB30-4CA61876A647}" srcOrd="8" destOrd="0" presId="urn:microsoft.com/office/officeart/2005/8/layout/radial5"/>
    <dgm:cxn modelId="{2F75C286-2444-42B5-A88B-9EC043FFF1AC}" type="presParOf" srcId="{8B82EA68-B59A-424E-9756-C221A13DB47F}" destId="{FA950D33-9BD9-4D37-A533-789F5554AFB5}" srcOrd="9" destOrd="0" presId="urn:microsoft.com/office/officeart/2005/8/layout/radial5"/>
    <dgm:cxn modelId="{0EB3334C-A729-4C4D-8557-5D69C05CA592}" type="presParOf" srcId="{FA950D33-9BD9-4D37-A533-789F5554AFB5}" destId="{F326903B-AF5C-41D9-A950-9DE60C069BDF}" srcOrd="0" destOrd="0" presId="urn:microsoft.com/office/officeart/2005/8/layout/radial5"/>
    <dgm:cxn modelId="{0AD65998-EFC6-49DA-98BF-AAE970479005}" type="presParOf" srcId="{8B82EA68-B59A-424E-9756-C221A13DB47F}" destId="{EB1C3899-7B42-47CD-912B-DD035472498D}" srcOrd="10" destOrd="0" presId="urn:microsoft.com/office/officeart/2005/8/layout/radial5"/>
    <dgm:cxn modelId="{AC8AAE09-251B-402A-9CD8-41F220109561}" type="presParOf" srcId="{8B82EA68-B59A-424E-9756-C221A13DB47F}" destId="{2F5553CB-2478-4421-B002-5FA728364A78}" srcOrd="11" destOrd="0" presId="urn:microsoft.com/office/officeart/2005/8/layout/radial5"/>
    <dgm:cxn modelId="{C17B1E68-6ED8-4229-967B-DE58AA06EC05}" type="presParOf" srcId="{2F5553CB-2478-4421-B002-5FA728364A78}" destId="{881BA4B6-6173-4BE7-ACB0-127409627ABA}" srcOrd="0" destOrd="0" presId="urn:microsoft.com/office/officeart/2005/8/layout/radial5"/>
    <dgm:cxn modelId="{C6AC2479-FFAB-4777-AA3C-75BC9B694501}" type="presParOf" srcId="{8B82EA68-B59A-424E-9756-C221A13DB47F}" destId="{FED909B6-8F19-4D98-AAC2-EBEEF4830C2B}" srcOrd="12" destOrd="0" presId="urn:microsoft.com/office/officeart/2005/8/layout/radial5"/>
    <dgm:cxn modelId="{1FB1BACC-FB04-4BC1-ADD2-9577BD659509}" type="presParOf" srcId="{8B82EA68-B59A-424E-9756-C221A13DB47F}" destId="{A0B7EB92-DF16-476D-BB87-6C0D26E26F61}" srcOrd="13" destOrd="0" presId="urn:microsoft.com/office/officeart/2005/8/layout/radial5"/>
    <dgm:cxn modelId="{289A566F-7B20-4B2E-9258-4118CB2831A9}" type="presParOf" srcId="{A0B7EB92-DF16-476D-BB87-6C0D26E26F61}" destId="{E3A5A4EE-729B-477E-AEA8-7FC61FA6B941}" srcOrd="0" destOrd="0" presId="urn:microsoft.com/office/officeart/2005/8/layout/radial5"/>
    <dgm:cxn modelId="{89C90E07-00FE-4366-9F85-36FB4BCFCCBE}" type="presParOf" srcId="{8B82EA68-B59A-424E-9756-C221A13DB47F}" destId="{69EA0517-EDCB-4CEB-899F-D56DCF7B4404}" srcOrd="14" destOrd="0" presId="urn:microsoft.com/office/officeart/2005/8/layout/radial5"/>
    <dgm:cxn modelId="{42E2771C-24A6-4042-A9C8-50337F8EB034}" type="presParOf" srcId="{8B82EA68-B59A-424E-9756-C221A13DB47F}" destId="{7A035AEB-3A20-4DC3-9A60-032AB2743B03}" srcOrd="15" destOrd="0" presId="urn:microsoft.com/office/officeart/2005/8/layout/radial5"/>
    <dgm:cxn modelId="{41ABC234-B4C8-4396-BE93-D04331AEF33A}" type="presParOf" srcId="{7A035AEB-3A20-4DC3-9A60-032AB2743B03}" destId="{4273F29E-B93C-44D6-A671-FCDC77ED9BA3}" srcOrd="0" destOrd="0" presId="urn:microsoft.com/office/officeart/2005/8/layout/radial5"/>
    <dgm:cxn modelId="{FE87E274-3CEB-45BE-B8AA-4CAF493122A6}" type="presParOf" srcId="{8B82EA68-B59A-424E-9756-C221A13DB47F}" destId="{83F11675-07D9-406F-853D-13FD28BBB805}" srcOrd="16" destOrd="0" presId="urn:microsoft.com/office/officeart/2005/8/layout/radial5"/>
    <dgm:cxn modelId="{1C2A2CBC-8848-4AF9-BD89-F0EED988037D}" type="presParOf" srcId="{8B82EA68-B59A-424E-9756-C221A13DB47F}" destId="{DF27FC25-052B-426A-9E06-117E992234F6}" srcOrd="17" destOrd="0" presId="urn:microsoft.com/office/officeart/2005/8/layout/radial5"/>
    <dgm:cxn modelId="{7EC6B234-5376-4083-B53D-06CD54B7225B}" type="presParOf" srcId="{DF27FC25-052B-426A-9E06-117E992234F6}" destId="{53D78D63-5F88-4163-9535-46A64127BD3A}" srcOrd="0" destOrd="0" presId="urn:microsoft.com/office/officeart/2005/8/layout/radial5"/>
    <dgm:cxn modelId="{909C2923-A95D-433A-B110-C0CFFFD3E9A2}" type="presParOf" srcId="{8B82EA68-B59A-424E-9756-C221A13DB47F}" destId="{EDA34655-9131-4731-957F-5382F53A0660}" srcOrd="18" destOrd="0" presId="urn:microsoft.com/office/officeart/2005/8/layout/radial5"/>
    <dgm:cxn modelId="{C444D071-6AF3-4C5C-96E8-E209B63350E5}" type="presParOf" srcId="{8B82EA68-B59A-424E-9756-C221A13DB47F}" destId="{553B84E4-4A31-43DB-B3BF-8E8EF2B79F2D}" srcOrd="19" destOrd="0" presId="urn:microsoft.com/office/officeart/2005/8/layout/radial5"/>
    <dgm:cxn modelId="{93EBD79A-EF9C-4888-8F81-B58E2F594CA7}" type="presParOf" srcId="{553B84E4-4A31-43DB-B3BF-8E8EF2B79F2D}" destId="{C47D9E4B-AD47-4E79-B529-9B264E8F4F6B}" srcOrd="0" destOrd="0" presId="urn:microsoft.com/office/officeart/2005/8/layout/radial5"/>
    <dgm:cxn modelId="{1F57367A-FD52-4A34-93FD-03CC8DE7A08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77A67-E894-4532-AF82-6A3DFFB460E2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</cdr:x>
      <cdr:y>0.22786</cdr:y>
    </cdr:from>
    <cdr:to>
      <cdr:x>0.43295</cdr:x>
      <cdr:y>0.25758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304256" y="541465"/>
          <a:ext cx="1258780" cy="70603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0.44608</cdr:x>
      <cdr:y>0.21188</cdr:y>
    </cdr:from>
    <cdr:to>
      <cdr:x>0.59499</cdr:x>
      <cdr:y>0.22786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671024" y="503494"/>
          <a:ext cx="1225520" cy="37971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0.23075</cdr:x>
      <cdr:y>0.08501</cdr:y>
    </cdr:from>
    <cdr:to>
      <cdr:x>0.32048</cdr:x>
      <cdr:y>0.1725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99007" y="202015"/>
          <a:ext cx="738442" cy="207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9 294,0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0.40249</cdr:x>
      <cdr:y>0.0625</cdr:y>
    </cdr:from>
    <cdr:to>
      <cdr:x>0.48796</cdr:x>
      <cdr:y>0.14999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44015"/>
          <a:ext cx="703384" cy="2015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9 690,9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0.57749</cdr:x>
      <cdr:y>0.06061</cdr:y>
    </cdr:from>
    <cdr:to>
      <cdr:x>0.66296</cdr:x>
      <cdr:y>0.1481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752528" y="144015"/>
          <a:ext cx="703384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9 733,1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0.29361</cdr:x>
      <cdr:y>0.19768</cdr:y>
    </cdr:from>
    <cdr:to>
      <cdr:x>0.30737</cdr:x>
      <cdr:y>0.27481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461275"/>
          <a:ext cx="107989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0.46794</cdr:x>
      <cdr:y>0.16682</cdr:y>
    </cdr:from>
    <cdr:to>
      <cdr:x>0.4817</cdr:x>
      <cdr:y>0.24396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72408" y="389267"/>
          <a:ext cx="107988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0.6331</cdr:x>
      <cdr:y>0.16682</cdr:y>
    </cdr:from>
    <cdr:to>
      <cdr:x>0.64686</cdr:x>
      <cdr:y>0.24396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968552" y="389267"/>
          <a:ext cx="107988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0.20539</cdr:y>
    </cdr:from>
    <cdr:to>
      <cdr:x>0.46794</cdr:x>
      <cdr:y>0.23625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479267"/>
          <a:ext cx="1260163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0.4817</cdr:x>
      <cdr:y>0.20539</cdr:y>
    </cdr:from>
    <cdr:to>
      <cdr:x>0.6331</cdr:x>
      <cdr:y>0.20539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80396" y="479267"/>
          <a:ext cx="1188156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0.05043</cdr:y>
    </cdr:from>
    <cdr:to>
      <cdr:x>0.35141</cdr:x>
      <cdr:y>0.13792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232" y="117683"/>
          <a:ext cx="669600" cy="204156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9 321,1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0.43124</cdr:x>
      <cdr:y>0.04338</cdr:y>
    </cdr:from>
    <cdr:to>
      <cdr:x>0.51671</cdr:x>
      <cdr:y>0.13087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84376" y="101236"/>
          <a:ext cx="670768" cy="204156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9 955,7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0.60557</cdr:x>
      <cdr:y>0.04338</cdr:y>
    </cdr:from>
    <cdr:to>
      <cdr:x>0.69104</cdr:x>
      <cdr:y>0.13087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752528" y="101236"/>
          <a:ext cx="670769" cy="204156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9 899,3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0.27143</cdr:x>
      <cdr:y>0.20661</cdr:y>
    </cdr:from>
    <cdr:to>
      <cdr:x>0.28531</cdr:x>
      <cdr:y>0.23177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450050"/>
          <a:ext cx="6996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0.1405</cdr:y>
    </cdr:from>
    <cdr:to>
      <cdr:x>0.51389</cdr:x>
      <cdr:y>0.16566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306034"/>
          <a:ext cx="70013" cy="5480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0.28531</cdr:x>
      <cdr:y>0.15308</cdr:y>
    </cdr:from>
    <cdr:to>
      <cdr:x>0.5</cdr:x>
      <cdr:y>0.21919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16" y="333436"/>
          <a:ext cx="1082165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0.07438</cdr:y>
    </cdr:from>
    <cdr:to>
      <cdr:x>0.33928</cdr:x>
      <cdr:y>0.16812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1" y="171391"/>
          <a:ext cx="63002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5293,6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0.44286</cdr:x>
      <cdr:y>0.02729</cdr:y>
    </cdr:from>
    <cdr:to>
      <cdr:x>0.56785</cdr:x>
      <cdr:y>0.12103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9" y="62890"/>
          <a:ext cx="63002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5883,2</a:t>
          </a:r>
        </a:p>
      </cdr:txBody>
    </cdr:sp>
  </cdr:relSizeAnchor>
  <cdr:relSizeAnchor xmlns:cdr="http://schemas.openxmlformats.org/drawingml/2006/chartDrawing">
    <cdr:from>
      <cdr:x>0.68571</cdr:x>
      <cdr:y>0.07438</cdr:y>
    </cdr:from>
    <cdr:to>
      <cdr:x>0.6996</cdr:x>
      <cdr:y>0.09953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62018"/>
          <a:ext cx="70013" cy="547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0.27778</cdr:x>
      <cdr:y>0.25786</cdr:y>
    </cdr:from>
    <cdr:to>
      <cdr:x>0.29166</cdr:x>
      <cdr:y>0.28302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440159" y="738082"/>
          <a:ext cx="71962" cy="720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0.08176</cdr:y>
    </cdr:from>
    <cdr:to>
      <cdr:x>0.51389</cdr:x>
      <cdr:y>0.10692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234026"/>
          <a:ext cx="72014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0.29166</cdr:x>
      <cdr:y>0.09434</cdr:y>
    </cdr:from>
    <cdr:to>
      <cdr:x>0.5</cdr:x>
      <cdr:y>0.27044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512121" y="270031"/>
          <a:ext cx="1080167" cy="50405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0.20833</cdr:x>
      <cdr:y>0.15723</cdr:y>
    </cdr:from>
    <cdr:to>
      <cdr:x>0.33332</cdr:x>
      <cdr:y>0.2327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02" y="450042"/>
          <a:ext cx="648000" cy="2160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259,1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0.52778</cdr:x>
      <cdr:y>0.0063</cdr:y>
    </cdr:from>
    <cdr:to>
      <cdr:x>0.65277</cdr:x>
      <cdr:y>0.08176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736315" y="18033"/>
          <a:ext cx="648000" cy="2159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348,2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0.73011</cdr:x>
      <cdr:y>0.22123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713297" y="561243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0.29166</cdr:x>
      <cdr:y>0.19218</cdr:y>
    </cdr:from>
    <cdr:to>
      <cdr:x>0.51389</cdr:x>
      <cdr:y>0.21891</cdr:y>
    </cdr:to>
    <cdr:cxnSp macro="">
      <cdr:nvCxnSpPr>
        <cdr:cNvPr id="9" name="Прямая соединительная линия 8"/>
        <cdr:cNvCxnSpPr>
          <a:stCxn xmlns:a="http://schemas.openxmlformats.org/drawingml/2006/main" id="8" idx="2"/>
          <a:endCxn xmlns:a="http://schemas.openxmlformats.org/drawingml/2006/main" id="7" idx="6"/>
        </cdr:cNvCxnSpPr>
      </cdr:nvCxnSpPr>
      <cdr:spPr>
        <a:xfrm xmlns:a="http://schemas.openxmlformats.org/drawingml/2006/main" flipH="1">
          <a:off x="1512122" y="517872"/>
          <a:ext cx="1152174" cy="72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0.45833</cdr:x>
      <cdr:y>0.07193</cdr:y>
    </cdr:from>
    <cdr:to>
      <cdr:x>0.58332</cdr:x>
      <cdr:y>0.15209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2376264" y="193840"/>
          <a:ext cx="648020" cy="2160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</a:rPr>
            <a:t>30,4</a:t>
          </a:r>
          <a:endParaRPr lang="ru-RU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0.22222</cdr:x>
      <cdr:y>0.08163</cdr:y>
    </cdr:from>
    <cdr:to>
      <cdr:x>0.34721</cdr:x>
      <cdr:y>0.19585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152116" y="219972"/>
          <a:ext cx="648021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</a:rPr>
            <a:t>28,9</a:t>
          </a:r>
        </a:p>
      </cdr:txBody>
    </cdr:sp>
  </cdr:relSizeAnchor>
  <cdr:relSizeAnchor xmlns:cdr="http://schemas.openxmlformats.org/drawingml/2006/chartDrawing">
    <cdr:from>
      <cdr:x>0.69444</cdr:x>
      <cdr:y>0.12436</cdr:y>
    </cdr:from>
    <cdr:to>
      <cdr:x>0.70904</cdr:x>
      <cdr:y>0.14387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32048"/>
          <a:ext cx="75695" cy="677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0.69444</cdr:x>
      <cdr:y>0.12226</cdr:y>
    </cdr:from>
    <cdr:to>
      <cdr:x>0.70833</cdr:x>
      <cdr:y>0.14898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600377" y="32945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0.27778</cdr:x>
      <cdr:y>0.20555</cdr:y>
    </cdr:from>
    <cdr:to>
      <cdr:x>0.29166</cdr:x>
      <cdr:y>0.23227</cdr:y>
    </cdr:to>
    <cdr:sp macro="" textlink="">
      <cdr:nvSpPr>
        <cdr:cNvPr id="7" name="Овал 6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440160" y="553880"/>
          <a:ext cx="71962" cy="720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0.51389</cdr:x>
      <cdr:y>0.17882</cdr:y>
    </cdr:from>
    <cdr:to>
      <cdr:x>0.52778</cdr:x>
      <cdr:y>0.20554</cdr:y>
    </cdr:to>
    <cdr:sp macro="" textlink="">
      <cdr:nvSpPr>
        <cdr:cNvPr id="8" name="Овал 7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2664296" y="48187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0.26365</cdr:x>
      <cdr:y>0.11225</cdr:y>
    </cdr:from>
    <cdr:to>
      <cdr:x>0.4975</cdr:x>
      <cdr:y>0.33835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5"/>
        </cdr:cNvCxnSpPr>
      </cdr:nvCxnSpPr>
      <cdr:spPr>
        <a:xfrm xmlns:a="http://schemas.openxmlformats.org/drawingml/2006/main" flipV="1">
          <a:off x="1368228" y="298298"/>
          <a:ext cx="1213579" cy="6008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0.32516</cdr:y>
    </cdr:from>
    <cdr:to>
      <cdr:x>0.26365</cdr:x>
      <cdr:y>0.35154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864096"/>
          <a:ext cx="72084" cy="701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0.48564</cdr:x>
      <cdr:y>0.10553</cdr:y>
    </cdr:from>
    <cdr:to>
      <cdr:x>0.49953</cdr:x>
      <cdr:y>0.13191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0" y="288032"/>
          <a:ext cx="72083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0.19426</cdr:x>
      <cdr:y>0.21678</cdr:y>
    </cdr:from>
    <cdr:to>
      <cdr:x>0.31913</cdr:x>
      <cdr:y>0.29592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08112" y="576064"/>
          <a:ext cx="648024" cy="2103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50" b="1" dirty="0" smtClean="0">
              <a:latin typeface="Arial Narrow" panose="020B0606020202030204" pitchFamily="34" charset="0"/>
            </a:rPr>
            <a:t>425,5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0.44402</cdr:x>
      <cdr:y>0.00933</cdr:y>
    </cdr:from>
    <cdr:to>
      <cdr:x>0.56889</cdr:x>
      <cdr:y>0.08847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04256" y="24790"/>
          <a:ext cx="648024" cy="2103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150" b="1" dirty="0" smtClean="0">
              <a:latin typeface="Arial Narrow" panose="020B0606020202030204" pitchFamily="34" charset="0"/>
            </a:rPr>
            <a:t>625,2</a:t>
          </a:r>
          <a:endParaRPr lang="ru-RU" sz="1150" b="1" dirty="0" smtClean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0.69377</cdr:x>
      <cdr:y>0.08976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392" y="172998"/>
          <a:ext cx="72007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0.48564</cdr:x>
      <cdr:y>0.10839</cdr:y>
    </cdr:from>
    <cdr:to>
      <cdr:x>0.49953</cdr:x>
      <cdr:y>0.13477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520280" y="288032"/>
          <a:ext cx="72083" cy="701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0.7027</cdr:x>
      <cdr:y>0.07465</cdr:y>
    </cdr:from>
    <cdr:to>
      <cdr:x>0.71621</cdr:x>
      <cdr:y>0.10202</cdr:y>
    </cdr:to>
    <cdr:sp macro="" textlink="">
      <cdr:nvSpPr>
        <cdr:cNvPr id="2" name="Овал 1"/>
        <cdr:cNvSpPr/>
      </cdr:nvSpPr>
      <cdr:spPr>
        <a:xfrm xmlns:a="http://schemas.openxmlformats.org/drawingml/2006/main" flipH="1" flipV="1">
          <a:off x="3744416" y="196358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0.27221</cdr:x>
      <cdr:y>0.17647</cdr:y>
    </cdr:from>
    <cdr:to>
      <cdr:x>0.28517</cdr:x>
      <cdr:y>0.20588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432048"/>
          <a:ext cx="71996" cy="72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0.50553</cdr:x>
      <cdr:y>0.26471</cdr:y>
    </cdr:from>
    <cdr:to>
      <cdr:x>0.51849</cdr:x>
      <cdr:y>0.29412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808312" y="648072"/>
          <a:ext cx="71995" cy="7200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0.28517</cdr:x>
      <cdr:y>0.19118</cdr:y>
    </cdr:from>
    <cdr:to>
      <cdr:x>0.50553</cdr:x>
      <cdr:y>0.27941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584164" y="468050"/>
          <a:ext cx="1224148" cy="2160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0.05882</cdr:y>
    </cdr:from>
    <cdr:to>
      <cdr:x>0.33701</cdr:x>
      <cdr:y>0.14705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46" y="144007"/>
          <a:ext cx="64800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1 235,2</a:t>
          </a:r>
          <a:endParaRPr lang="ru-RU" sz="12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0.45368</cdr:x>
      <cdr:y>0.14706</cdr:y>
    </cdr:from>
    <cdr:to>
      <cdr:x>0.57033</cdr:x>
      <cdr:y>0.23529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20288" y="360043"/>
          <a:ext cx="648000" cy="2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1 027,2</a:t>
          </a: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7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9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16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6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7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55306"/>
      </p:ext>
    </p:extLst>
  </p:cSld>
  <p:clrMapOvr>
    <a:masterClrMapping/>
  </p:clrMapOvr>
  <p:transition spd="med"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23.05.2018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9035"/>
      </p:ext>
    </p:extLst>
  </p:cSld>
  <p:clrMapOvr>
    <a:masterClrMapping/>
  </p:clrMapOvr>
  <p:transition spd="med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146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4315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353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61117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0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9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6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4.xml"/><Relationship Id="rId7" Type="http://schemas.openxmlformats.org/officeDocument/2006/relationships/chart" Target="../charts/chart2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4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5"/>
            <a:ext cx="8496944" cy="459051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БЮДЖЕТА ГОРОДА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261447"/>
              </p:ext>
            </p:extLst>
          </p:nvPr>
        </p:nvGraphicFramePr>
        <p:xfrm>
          <a:off x="323528" y="668039"/>
          <a:ext cx="8640960" cy="41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40352" y="465517"/>
            <a:ext cx="1152128" cy="20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5"/>
            <a:ext cx="8496944" cy="459051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доходОВ БЮДЖЕТА ГОРОДА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085046"/>
              </p:ext>
            </p:extLst>
          </p:nvPr>
        </p:nvGraphicFramePr>
        <p:xfrm>
          <a:off x="179512" y="668038"/>
          <a:ext cx="8784976" cy="435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84368" y="411511"/>
            <a:ext cx="1259632" cy="25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129" y="3751931"/>
            <a:ext cx="3125795" cy="107518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076056" y="267494"/>
            <a:ext cx="3384376" cy="8028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592134"/>
              </p:ext>
            </p:extLst>
          </p:nvPr>
        </p:nvGraphicFramePr>
        <p:xfrm>
          <a:off x="4788702" y="1152242"/>
          <a:ext cx="3959762" cy="365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7236976" y="1694561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7092280" y="1944000"/>
            <a:ext cx="973393" cy="44860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41341"/>
              </p:ext>
            </p:extLst>
          </p:nvPr>
        </p:nvGraphicFramePr>
        <p:xfrm>
          <a:off x="344802" y="252799"/>
          <a:ext cx="4032447" cy="341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753093" y="842986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107,8%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80003" y="779943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37130" y="1795008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Заголовок 1"/>
          <p:cNvSpPr txBox="1">
            <a:spLocks noChangeAspect="1"/>
          </p:cNvSpPr>
          <p:nvPr/>
        </p:nvSpPr>
        <p:spPr>
          <a:xfrm>
            <a:off x="5478323" y="267495"/>
            <a:ext cx="2664296" cy="50301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Заголовок 1"/>
          <p:cNvSpPr txBox="1">
            <a:spLocks noChangeAspect="1"/>
          </p:cNvSpPr>
          <p:nvPr/>
        </p:nvSpPr>
        <p:spPr>
          <a:xfrm>
            <a:off x="1032599" y="4137992"/>
            <a:ext cx="2664296" cy="6891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ФИЗИЧЕСКИХ ЛИЦ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1336330">
            <a:off x="2662955" y="879326"/>
            <a:ext cx="999076" cy="454438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20493" y="639557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412476">
            <a:off x="6053679" y="1792160"/>
            <a:ext cx="1099696" cy="47349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61527" y="1477812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79,0%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20609247">
            <a:off x="1541537" y="1091410"/>
            <a:ext cx="1107112" cy="454438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381364" y="3030050"/>
            <a:ext cx="2520280" cy="98640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6565177" y="3030050"/>
            <a:ext cx="1967259" cy="69382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491880" y="1224000"/>
            <a:ext cx="2059235" cy="111600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084933"/>
              </p:ext>
            </p:extLst>
          </p:nvPr>
        </p:nvGraphicFramePr>
        <p:xfrm>
          <a:off x="5952771" y="237053"/>
          <a:ext cx="2913498" cy="269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7730955" y="402985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59976"/>
              </p:ext>
            </p:extLst>
          </p:nvPr>
        </p:nvGraphicFramePr>
        <p:xfrm>
          <a:off x="307705" y="249193"/>
          <a:ext cx="2804691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981412" y="36261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102,2%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864355"/>
              </p:ext>
            </p:extLst>
          </p:nvPr>
        </p:nvGraphicFramePr>
        <p:xfrm>
          <a:off x="3023828" y="2427734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Выгнутая вверх стрелка 15"/>
          <p:cNvSpPr/>
          <p:nvPr/>
        </p:nvSpPr>
        <p:spPr>
          <a:xfrm>
            <a:off x="1960112" y="560700"/>
            <a:ext cx="739680" cy="3516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592264">
            <a:off x="6873145" y="576587"/>
            <a:ext cx="857535" cy="341033"/>
          </a:xfrm>
          <a:prstGeom prst="curvedDownArrow">
            <a:avLst>
              <a:gd name="adj1" fmla="val 16611"/>
              <a:gd name="adj2" fmla="val 40277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746978">
            <a:off x="3875973" y="3042970"/>
            <a:ext cx="838690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18540" y="2821661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102,5%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56079" y="2609464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522420" y="1224000"/>
            <a:ext cx="2160240" cy="7043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372200" y="3191162"/>
            <a:ext cx="2364215" cy="60472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309356" y="3163705"/>
            <a:ext cx="2592288" cy="9997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3900" y="483194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40743" y="2717464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04000" y="581773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0038587">
            <a:off x="1072421" y="734348"/>
            <a:ext cx="888758" cy="35688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5079" y="504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152,6%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46867" y="294984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74,9%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20746978">
            <a:off x="4678217" y="2879858"/>
            <a:ext cx="838690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1301079">
            <a:off x="7656257" y="643454"/>
            <a:ext cx="739680" cy="3516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84943" y="968732"/>
            <a:ext cx="2339185" cy="136529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201767" y="2916000"/>
            <a:ext cx="2762720" cy="15785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8954" y="3031186"/>
            <a:ext cx="2464854" cy="10598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315273"/>
              </p:ext>
            </p:extLst>
          </p:nvPr>
        </p:nvGraphicFramePr>
        <p:xfrm>
          <a:off x="6012159" y="245443"/>
          <a:ext cx="295232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7664090" y="686704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290006"/>
              </p:ext>
            </p:extLst>
          </p:nvPr>
        </p:nvGraphicFramePr>
        <p:xfrm>
          <a:off x="251520" y="236749"/>
          <a:ext cx="2809387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178495" y="372957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98015" y="339502"/>
            <a:ext cx="684000" cy="21207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847475"/>
              </p:ext>
            </p:extLst>
          </p:nvPr>
        </p:nvGraphicFramePr>
        <p:xfrm>
          <a:off x="3002589" y="2409117"/>
          <a:ext cx="306224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871482" y="2589498"/>
            <a:ext cx="609784" cy="2571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165,6%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1728" y="2427734"/>
            <a:ext cx="684000" cy="26976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84943" y="980554"/>
            <a:ext cx="2297539" cy="88293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201768" y="3507855"/>
            <a:ext cx="2762720" cy="93610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 и рекламных конструкций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67544" y="3414603"/>
            <a:ext cx="2448272" cy="67640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531397"/>
            <a:ext cx="769667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0907" y="2736000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624298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7524328" y="953889"/>
            <a:ext cx="809123" cy="364280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21172338">
            <a:off x="4632048" y="2696818"/>
            <a:ext cx="834521" cy="32583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2426734">
            <a:off x="6915982" y="787502"/>
            <a:ext cx="737667" cy="333619"/>
          </a:xfrm>
          <a:prstGeom prst="curvedDownArrow">
            <a:avLst>
              <a:gd name="adj1" fmla="val 16274"/>
              <a:gd name="adj2" fmla="val 50704"/>
              <a:gd name="adj3" fmla="val 5337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42815" y="498094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58,4%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039959">
            <a:off x="1102226" y="611714"/>
            <a:ext cx="739711" cy="313893"/>
          </a:xfrm>
          <a:prstGeom prst="curvedDownArrow">
            <a:avLst>
              <a:gd name="adj1" fmla="val 17027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 rot="21089322">
            <a:off x="1805981" y="545420"/>
            <a:ext cx="738795" cy="281707"/>
          </a:xfrm>
          <a:prstGeom prst="curvedDownArrow">
            <a:avLst>
              <a:gd name="adj1" fmla="val 1663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 rot="19536121">
            <a:off x="3779739" y="2918989"/>
            <a:ext cx="824693" cy="36643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491880" y="936000"/>
            <a:ext cx="2160240" cy="13980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193" y="2916000"/>
            <a:ext cx="2566076" cy="15785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8954" y="3031186"/>
            <a:ext cx="2464854" cy="126875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312665"/>
              </p:ext>
            </p:extLst>
          </p:nvPr>
        </p:nvGraphicFramePr>
        <p:xfrm>
          <a:off x="5876079" y="245443"/>
          <a:ext cx="3088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7583228" y="806035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41068"/>
              </p:ext>
            </p:extLst>
          </p:nvPr>
        </p:nvGraphicFramePr>
        <p:xfrm>
          <a:off x="198552" y="236749"/>
          <a:ext cx="3056589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904086" y="590064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103,0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627914"/>
              </p:ext>
            </p:extLst>
          </p:nvPr>
        </p:nvGraphicFramePr>
        <p:xfrm>
          <a:off x="3043446" y="2457093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43913" y="2659759"/>
            <a:ext cx="609784" cy="1554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38,2%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491880" y="936000"/>
            <a:ext cx="2160240" cy="77165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</a:t>
            </a:r>
            <a:endParaRPr lang="ru-RU" sz="72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318770" y="3507855"/>
            <a:ext cx="2528917" cy="93610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  <a:endParaRPr lang="ru-RU" sz="1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553" y="3480193"/>
            <a:ext cx="2448272" cy="81333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115" y="628937"/>
            <a:ext cx="769667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0907" y="2860342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77731" y="680064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569010">
            <a:off x="996531" y="792380"/>
            <a:ext cx="885556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7526743" y="1048858"/>
            <a:ext cx="708384" cy="364280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97309" y="51787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86,9%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2061069">
            <a:off x="6796628" y="798340"/>
            <a:ext cx="836237" cy="323990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72746" y="457021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48,9%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4716016" y="3096457"/>
            <a:ext cx="702295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48116" y="2815186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>
            <a:off x="1817382" y="814442"/>
            <a:ext cx="891237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Выгнутая вверх стрелка 49"/>
          <p:cNvSpPr/>
          <p:nvPr/>
        </p:nvSpPr>
        <p:spPr>
          <a:xfrm rot="2273945">
            <a:off x="4048729" y="2945650"/>
            <a:ext cx="832799" cy="301615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38264"/>
              </p:ext>
            </p:extLst>
          </p:nvPr>
        </p:nvGraphicFramePr>
        <p:xfrm>
          <a:off x="251520" y="3216384"/>
          <a:ext cx="8548287" cy="1764196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2016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2017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2017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2016 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3 173 150,0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3 603 917,2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3 586 933,5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+ 413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783,5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1 304 252,2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1 608 293,</a:t>
                      </a: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1 595 932,3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+ 291 680,1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59 924,8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49 599,2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49 599,2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10 325,6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300 013,5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3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Возврат целевых остатков межбюджетных трансфертов в областной бюджет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- 9  361,4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- 9 661,4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2017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5 222 803,6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2017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444859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311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364614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582254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480"/>
            <a:ext cx="8280920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2065210"/>
              </p:ext>
            </p:extLst>
          </p:nvPr>
        </p:nvGraphicFramePr>
        <p:xfrm>
          <a:off x="1075662" y="483520"/>
          <a:ext cx="64800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6176"/>
              </p:ext>
            </p:extLst>
          </p:nvPr>
        </p:nvGraphicFramePr>
        <p:xfrm>
          <a:off x="564703" y="2859782"/>
          <a:ext cx="8064897" cy="219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2017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2017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2016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783,3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749,3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747,5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- 35,8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1 137,7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1 126,7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1 113,4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24,3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1 235,2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1 029,3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1 027,2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- 208,0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5 293,6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5 885,7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5 883,2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+ 589,6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259,1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348,3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348,2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+ 89,1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425,5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661,6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625,2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94,5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+ 199,7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29,0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30,4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30,4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1,4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157,7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124,4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124,2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- 33,5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год 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9 899,3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8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2017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14373"/>
              </p:ext>
            </p:extLst>
          </p:nvPr>
        </p:nvGraphicFramePr>
        <p:xfrm>
          <a:off x="323528" y="3003798"/>
          <a:ext cx="8496944" cy="20505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24136"/>
                <a:gridCol w="1167839"/>
                <a:gridCol w="1136417"/>
                <a:gridCol w="1080120"/>
              </a:tblGrid>
              <a:tr h="576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2017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2016 году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54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1 979,1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2 245,7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2 245,6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+ 266,5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96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5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3 174,8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2 761,1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2 761,1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413,7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96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5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--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705,2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705,0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+ 705,0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54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5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61,2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83,6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97,7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+ 22,4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54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78,5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88,1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87,9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+ 9,4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54317">
                <a:tc>
                  <a:txBody>
                    <a:bodyPr/>
                    <a:lstStyle/>
                    <a:p>
                      <a:r>
                        <a:rPr lang="ru-RU" sz="105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5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5 293,6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5 885,7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5 883,2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+ 589,6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82" descr="http://static.fulledu.ru/article/imageOriginal/0/1096/1461609341-ucheniki-rossiyskih-shkol-rasskazali-o-vspomogatelnyh-tehnologiyah-v-uchebnom-proc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3168352" cy="223224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63758639"/>
              </p:ext>
            </p:extLst>
          </p:nvPr>
        </p:nvGraphicFramePr>
        <p:xfrm>
          <a:off x="3851919" y="555526"/>
          <a:ext cx="504056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37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1427654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270031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36235223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50056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2017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2016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243,2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333,6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333,5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+ 90,3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348,3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348,2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+ 89,1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87" descr="http://1maps.ru/wp-content/uploads/2015/12/ryaza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15566"/>
            <a:ext cx="3240361" cy="230425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46423218"/>
              </p:ext>
            </p:extLst>
          </p:nvPr>
        </p:nvGraphicFramePr>
        <p:xfrm>
          <a:off x="3707904" y="577710"/>
          <a:ext cx="5184576" cy="269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76666"/>
              </p:ext>
            </p:extLst>
          </p:nvPr>
        </p:nvGraphicFramePr>
        <p:xfrm>
          <a:off x="323530" y="3435846"/>
          <a:ext cx="8496944" cy="137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2017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2016 году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6" y="771550"/>
            <a:ext cx="3132205" cy="220414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88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</a:t>
            </a:r>
            <a:r>
              <a:rPr lang="en-US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1797346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03498"/>
            <a:ext cx="1008112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45960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</a:t>
                      </a:r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409,7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401,2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171,5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204,2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177,5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425,5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661,6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199,7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69" descr="http://vglazove.ru/wp-content/uploads/2015/10/autobus-no-disco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9542"/>
            <a:ext cx="3199756" cy="230425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4"/>
            <a:ext cx="9252520" cy="378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национальную </a:t>
            </a:r>
            <a:r>
              <a:rPr lang="ru-RU" sz="2000" cap="none" dirty="0" smtClean="0">
                <a:latin typeface="Arial Narrow" panose="020B0606020202030204" pitchFamily="34" charset="0"/>
              </a:rPr>
              <a:t>ЭКОНОМИКУ в 2017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8384" y="411510"/>
            <a:ext cx="1008112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95482"/>
              </p:ext>
            </p:extLst>
          </p:nvPr>
        </p:nvGraphicFramePr>
        <p:xfrm>
          <a:off x="179513" y="3219822"/>
          <a:ext cx="8568951" cy="18051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71755"/>
                <a:gridCol w="1128481"/>
                <a:gridCol w="1114354"/>
                <a:gridCol w="1074885"/>
                <a:gridCol w="1183332"/>
                <a:gridCol w="1296144"/>
              </a:tblGrid>
              <a:tr h="61722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экономика»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</a:t>
                      </a:r>
                      <a:r>
                        <a:rPr lang="en-US" sz="100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году,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Водное хозяйство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48,5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зяйство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1 027,3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3056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национальной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экономики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1 137,6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1 126,7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1 113,4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95889371"/>
              </p:ext>
            </p:extLst>
          </p:nvPr>
        </p:nvGraphicFramePr>
        <p:xfrm>
          <a:off x="3635896" y="627534"/>
          <a:ext cx="5256584" cy="252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</p:cNvCxnSpPr>
          <p:nvPr/>
        </p:nvCxnSpPr>
        <p:spPr>
          <a:xfrm>
            <a:off x="5120998" y="960195"/>
            <a:ext cx="1239708" cy="25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48998" y="92419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24706" y="960195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3151" y="683608"/>
            <a:ext cx="648000" cy="2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1 1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06357"/>
            <a:ext cx="3049914" cy="214623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83443" y="651084"/>
            <a:ext cx="648000" cy="2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1 137,6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9384692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80462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2017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2016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565,3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178,7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- 386,6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- 27,7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518,4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717,8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717,7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199,3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7,1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1 235,2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1 029,3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1 027,2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- 208,0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5" y="915566"/>
            <a:ext cx="2897375" cy="200182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027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5"/>
            <a:ext cx="9145016" cy="37804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Общегосударственные РАСХОДы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бюджета города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2017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84733144"/>
              </p:ext>
            </p:extLst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135888" y="357505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21982"/>
              </p:ext>
            </p:extLst>
          </p:nvPr>
        </p:nvGraphicFramePr>
        <p:xfrm>
          <a:off x="324000" y="3165816"/>
          <a:ext cx="8496946" cy="1866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6590"/>
                <a:gridCol w="1241842"/>
                <a:gridCol w="1126160"/>
                <a:gridCol w="1184000"/>
                <a:gridCol w="1114354"/>
                <a:gridCol w="11840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«Общегосударственные расходы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2016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2017 год,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2017 года,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2016 году,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Функционирование органов местного самоуправления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Выполнение функций муниципальными казенными учреждениями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137,9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общегосударственные вопросы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/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783,3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749,3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747,5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- 35,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7043022"/>
              </p:ext>
            </p:extLst>
          </p:nvPr>
        </p:nvGraphicFramePr>
        <p:xfrm>
          <a:off x="3672610" y="573530"/>
          <a:ext cx="5328592" cy="245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>
            <a:off x="5040039" y="879566"/>
            <a:ext cx="1224137" cy="74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968039" y="843566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92176" y="91844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/>
          </p:cNvSpPr>
          <p:nvPr/>
        </p:nvSpPr>
        <p:spPr>
          <a:xfrm>
            <a:off x="4727834" y="603638"/>
            <a:ext cx="648000" cy="2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783,3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151" y="661710"/>
            <a:ext cx="648000" cy="2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747,5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7" name="Picture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02" y="749104"/>
            <a:ext cx="72000" cy="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1" descr="http://sotsproekt-ryazan.ru/sites/default/files/articles/image-m4id1918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5" y="786339"/>
            <a:ext cx="3176663" cy="200143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857030"/>
              </p:ext>
            </p:extLst>
          </p:nvPr>
        </p:nvGraphicFramePr>
        <p:xfrm>
          <a:off x="5004048" y="627534"/>
          <a:ext cx="345638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34409"/>
              </p:ext>
            </p:extLst>
          </p:nvPr>
        </p:nvGraphicFramePr>
        <p:xfrm>
          <a:off x="593627" y="517632"/>
          <a:ext cx="4068314" cy="2774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36096" y="687045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3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01.01.2017 </a:t>
            </a:r>
            <a:endParaRPr lang="ru-RU" sz="13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01.01.2018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05371414"/>
              </p:ext>
            </p:extLst>
          </p:nvPr>
        </p:nvGraphicFramePr>
        <p:xfrm>
          <a:off x="1385646" y="3435846"/>
          <a:ext cx="6372708" cy="158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942541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580112" y="2274717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98605604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242157"/>
            <a:ext cx="1692187" cy="346002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80"/>
            <a:ext cx="1800200" cy="55055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032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2017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88473"/>
              </p:ext>
            </p:extLst>
          </p:nvPr>
        </p:nvGraphicFramePr>
        <p:xfrm>
          <a:off x="323529" y="587038"/>
          <a:ext cx="8640963" cy="43905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2017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2016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9 294,0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9 690,9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9 733,1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4 404,6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4 485,6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4 828,0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5 261,8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5 222,8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9 321,1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9 955,7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9 899,3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4 556,5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4 737,8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4 731,2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920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- 27,1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-264,8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-166,2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286651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2017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94930" y="446870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18 369,5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18 061,1</a:t>
              </a:r>
              <a:endParaRPr lang="en-US" altLang="ru-RU" sz="1400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348,2 (3,6%)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2 254,4 (23,2 %)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5 247,5 (53,9%)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700,8 (7,2%)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1 113,4 (11,2%)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5 883,2 (59,4%)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625,2 (6,3%)</a:t>
                </a:r>
                <a:endParaRPr lang="ru-RU" sz="15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348,2 (3,5%)</a:t>
                </a:r>
                <a:endParaRPr lang="ru-RU" sz="15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154,6 (1,6%)</a:t>
                </a:r>
                <a:endParaRPr lang="ru-RU" sz="15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9 733,1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9 899,3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538,9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747,5 (7,6%)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1 027,2 (10,4%)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594,2 (6,1%)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588,0 (6,1%)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83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1726102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95372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27784" y="1203598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30580" y="1165135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364088" y="1127724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0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36181"/>
              </p:ext>
            </p:extLst>
          </p:nvPr>
        </p:nvGraphicFramePr>
        <p:xfrm>
          <a:off x="178272" y="2597788"/>
          <a:ext cx="8642200" cy="2339942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4577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2016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2017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2017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2016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2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2 058,9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2 219,7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2 254,4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+ 195,5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362,2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346,3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354,5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- 7,7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223,4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340,8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348,2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102,2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+ 124,8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729,1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576,3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588,0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- 141,1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0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64,5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66,1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67,4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102,0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97,0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47,4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47,6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- 49,4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744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570,0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586,1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594,2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+ 24,2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350,4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221,9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231,3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104,2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- 119,1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2017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год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latin typeface="Arial Narrow" panose="020B0606020202030204" pitchFamily="34" charset="0"/>
                <a:cs typeface="Times New Roman" pitchFamily="18" charset="0"/>
              </a:rPr>
              <a:t>4 485,6</a:t>
            </a:r>
            <a:r>
              <a:rPr lang="ru-RU" altLang="ru-RU" sz="2000" b="1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2017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503377"/>
              </p:ext>
            </p:extLst>
          </p:nvPr>
        </p:nvGraphicFramePr>
        <p:xfrm>
          <a:off x="1123879" y="519524"/>
          <a:ext cx="6192688" cy="189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28371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69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24438</TotalTime>
  <Words>2633</Words>
  <Application>Microsoft Office PowerPoint</Application>
  <PresentationFormat>Экран (16:9)</PresentationFormat>
  <Paragraphs>908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Тема Office</vt:lpstr>
      <vt:lpstr>1_Тема Office</vt:lpstr>
      <vt:lpstr>2_Тема Office</vt:lpstr>
      <vt:lpstr>3_Тема Office</vt:lpstr>
      <vt:lpstr>14_Тема Office</vt:lpstr>
      <vt:lpstr>15_Тема Office</vt:lpstr>
      <vt:lpstr>9_Тема Office</vt:lpstr>
      <vt:lpstr>4_Тема Office</vt:lpstr>
      <vt:lpstr>8_Тема Office</vt:lpstr>
      <vt:lpstr>5_Тема Office</vt:lpstr>
      <vt:lpstr>6_Тема Office</vt:lpstr>
      <vt:lpstr>10_Тема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2017 год</vt:lpstr>
      <vt:lpstr>ОСНОВНЫЕ ХАРАКТЕРИСТИКИ БЮДЖЕТА ГОРОДА РЯЗАНИ 3А 2017 ГОД</vt:lpstr>
      <vt:lpstr>ДИНАМИКА ДОХОДОВ БЮДЖЕТА ГОРОДА</vt:lpstr>
      <vt:lpstr>Презентация PowerPoint</vt:lpstr>
      <vt:lpstr>ДИНАМИКА НАЛОГОВЫХ доходОВ БЮДЖЕТА ГОРОДА </vt:lpstr>
      <vt:lpstr>ДИНАМИКА НЕНАЛОГОВЫХ доходОВ БЮДЖЕТА ГОРОДА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БЮДЖЕТА ГОРОДА</vt:lpstr>
      <vt:lpstr>СТРУКТУРА РАСХОДОВ БЮДЖЕТА ГОРОДА в 2017 году </vt:lpstr>
      <vt:lpstr>РАСХОДЫ бюджета города НА образование в 2017 году </vt:lpstr>
      <vt:lpstr>РАСХОДЫ бюджета города НА культуру в 2017 году </vt:lpstr>
      <vt:lpstr>РАСХОДЫ бюджета города НА физическую культуру и спорт в 2017 году </vt:lpstr>
      <vt:lpstr>РАСХОДЫ бюджета города НА социальную политику в 2017 году </vt:lpstr>
      <vt:lpstr>РАСХОДы бюджета города на национальную ЭКОНОМИКУ в 2017 году</vt:lpstr>
      <vt:lpstr>РАСХОДЫ бюджета города НА Жилищно-Коммунальное Хозяйство  в 2017 году </vt:lpstr>
      <vt:lpstr>Общегосударственные РАСХОДы бюджета города в 2017 году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1837</cp:revision>
  <cp:lastPrinted>2018-01-23T09:03:04Z</cp:lastPrinted>
  <dcterms:created xsi:type="dcterms:W3CDTF">2013-10-29T07:14:12Z</dcterms:created>
  <dcterms:modified xsi:type="dcterms:W3CDTF">2018-05-23T12:41:42Z</dcterms:modified>
</cp:coreProperties>
</file>