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7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22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5" r:id="rId2"/>
    <p:sldId id="307" r:id="rId3"/>
    <p:sldId id="313" r:id="rId4"/>
    <p:sldId id="306" r:id="rId5"/>
    <p:sldId id="272" r:id="rId6"/>
    <p:sldId id="342" r:id="rId7"/>
    <p:sldId id="301" r:id="rId8"/>
    <p:sldId id="302" r:id="rId9"/>
    <p:sldId id="303" r:id="rId10"/>
    <p:sldId id="312" r:id="rId11"/>
    <p:sldId id="344" r:id="rId12"/>
    <p:sldId id="319" r:id="rId13"/>
    <p:sldId id="315" r:id="rId14"/>
    <p:sldId id="294" r:id="rId15"/>
    <p:sldId id="339" r:id="rId16"/>
    <p:sldId id="314" r:id="rId17"/>
    <p:sldId id="304" r:id="rId18"/>
    <p:sldId id="340" r:id="rId19"/>
    <p:sldId id="281" r:id="rId20"/>
    <p:sldId id="316" r:id="rId21"/>
    <p:sldId id="326" r:id="rId22"/>
    <p:sldId id="317" r:id="rId23"/>
    <p:sldId id="328" r:id="rId24"/>
    <p:sldId id="325" r:id="rId25"/>
    <p:sldId id="322" r:id="rId26"/>
    <p:sldId id="323" r:id="rId27"/>
    <p:sldId id="324" r:id="rId28"/>
    <p:sldId id="336" r:id="rId29"/>
    <p:sldId id="337" r:id="rId30"/>
    <p:sldId id="338" r:id="rId31"/>
    <p:sldId id="341" r:id="rId32"/>
    <p:sldId id="343" r:id="rId33"/>
    <p:sldId id="346" r:id="rId3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305"/>
            <p14:sldId id="307"/>
            <p14:sldId id="313"/>
            <p14:sldId id="306"/>
            <p14:sldId id="272"/>
            <p14:sldId id="342"/>
            <p14:sldId id="301"/>
            <p14:sldId id="302"/>
            <p14:sldId id="303"/>
            <p14:sldId id="312"/>
            <p14:sldId id="344"/>
            <p14:sldId id="319"/>
            <p14:sldId id="315"/>
            <p14:sldId id="294"/>
            <p14:sldId id="339"/>
            <p14:sldId id="314"/>
            <p14:sldId id="304"/>
            <p14:sldId id="340"/>
            <p14:sldId id="281"/>
            <p14:sldId id="316"/>
            <p14:sldId id="326"/>
            <p14:sldId id="317"/>
            <p14:sldId id="328"/>
            <p14:sldId id="325"/>
            <p14:sldId id="322"/>
            <p14:sldId id="323"/>
            <p14:sldId id="324"/>
            <p14:sldId id="336"/>
            <p14:sldId id="337"/>
            <p14:sldId id="338"/>
            <p14:sldId id="341"/>
            <p14:sldId id="343"/>
            <p14:sldId id="3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B"/>
    <a:srgbClr val="C9E7A7"/>
    <a:srgbClr val="88A945"/>
    <a:srgbClr val="DFF1CB"/>
    <a:srgbClr val="70BDD2"/>
    <a:srgbClr val="C76361"/>
    <a:srgbClr val="CF7977"/>
    <a:srgbClr val="4DADC7"/>
    <a:srgbClr val="2DC8FF"/>
    <a:srgbClr val="D6E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9398" autoAdjust="0"/>
  </p:normalViewPr>
  <p:slideViewPr>
    <p:cSldViewPr>
      <p:cViewPr>
        <p:scale>
          <a:sx n="96" d="100"/>
          <a:sy n="96" d="100"/>
        </p:scale>
        <p:origin x="-926" y="-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30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6226936120636"/>
          <c:y val="0.30721586490389957"/>
          <c:w val="0.84804940460845535"/>
          <c:h val="0.635796125533376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5564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766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869,1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812,1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766869.1</c:v>
                </c:pt>
                <c:pt idx="1">
                  <c:v>767312.7</c:v>
                </c:pt>
                <c:pt idx="2">
                  <c:v>767812.1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167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844,8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160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712,7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153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983,4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2015 год</c:v>
                </c:pt>
                <c:pt idx="2">
                  <c:v>2014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167844.8</c:v>
                </c:pt>
                <c:pt idx="1">
                  <c:v>160712.70000000001</c:v>
                </c:pt>
                <c:pt idx="2">
                  <c:v>153983.4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4425728"/>
        <c:axId val="84427520"/>
      </c:barChart>
      <c:catAx>
        <c:axId val="84425728"/>
        <c:scaling>
          <c:orientation val="minMax"/>
        </c:scaling>
        <c:delete val="0"/>
        <c:axPos val="l"/>
        <c:majorTickMark val="none"/>
        <c:minorTickMark val="none"/>
        <c:tickLblPos val="nextTo"/>
        <c:crossAx val="84427520"/>
        <c:crosses val="autoZero"/>
        <c:auto val="1"/>
        <c:lblAlgn val="ctr"/>
        <c:lblOffset val="100"/>
        <c:noMultiLvlLbl val="0"/>
      </c:catAx>
      <c:valAx>
        <c:axId val="84427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4257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145693761754933"/>
          <c:y val="0.11070944224588071"/>
          <c:w val="0.6027169514457198"/>
          <c:h val="0.1687987733163748"/>
        </c:manualLayout>
      </c:layout>
      <c:overlay val="0"/>
    </c:legend>
    <c:plotVisOnly val="1"/>
    <c:dispBlanksAs val="zero"/>
    <c:showDLblsOverMax val="0"/>
  </c:chart>
  <c:spPr>
    <a:ln w="4445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8539696843775257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39750801126523E-2"/>
          <c:y val="6.7080197132616481E-2"/>
          <c:w val="0.8818125600423482"/>
          <c:h val="0.88260245699924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4"/>
          <c:dPt>
            <c:idx val="0"/>
            <c:bubble3D val="0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3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4714239765446693"/>
                  <c:y val="-6.91984767025089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004317288846315"/>
                  <c:y val="-0.1656725581285368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3,8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17,4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4,1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Штрафы, санкции, возмещение ущерба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54.5</c:v>
                </c:pt>
                <c:pt idx="1">
                  <c:v>9.3000000000000007</c:v>
                </c:pt>
                <c:pt idx="2">
                  <c:v>3.8</c:v>
                </c:pt>
                <c:pt idx="3">
                  <c:v>17.399999999999999</c:v>
                </c:pt>
                <c:pt idx="4">
                  <c:v>1</c:v>
                </c:pt>
                <c:pt idx="5">
                  <c:v>1.9</c:v>
                </c:pt>
                <c:pt idx="6">
                  <c:v>8</c:v>
                </c:pt>
                <c:pt idx="7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67004900690047E-2"/>
          <c:y val="0.34437568531032786"/>
          <c:w val="0.95886588807281536"/>
          <c:h val="0.487508332407510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956,3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566,9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366,4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501,8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738,6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4956.3</c:v>
                </c:pt>
                <c:pt idx="1">
                  <c:v>5566.9</c:v>
                </c:pt>
                <c:pt idx="2">
                  <c:v>4366.3999999999996</c:v>
                </c:pt>
                <c:pt idx="3">
                  <c:v>4501.8</c:v>
                </c:pt>
                <c:pt idx="4">
                  <c:v>4738.6000000000004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 (субвенции)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453,2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867,1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280,6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284,0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625,7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635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2453.1999999999998</c:v>
                </c:pt>
                <c:pt idx="1">
                  <c:v>2867.1</c:v>
                </c:pt>
                <c:pt idx="2">
                  <c:v>3280.6</c:v>
                </c:pt>
                <c:pt idx="3" formatCode="0.0">
                  <c:v>3284</c:v>
                </c:pt>
                <c:pt idx="4">
                  <c:v>3625.7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- всего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18671616"/>
        <c:axId val="118702080"/>
      </c:barChart>
      <c:catAx>
        <c:axId val="1186716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18702080"/>
        <c:crosses val="autoZero"/>
        <c:auto val="1"/>
        <c:lblAlgn val="ctr"/>
        <c:lblOffset val="100"/>
        <c:noMultiLvlLbl val="0"/>
      </c:catAx>
      <c:valAx>
        <c:axId val="118702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6716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716594925421025"/>
          <c:y val="4.3574868492872773E-2"/>
          <c:w val="0.70975786640990512"/>
          <c:h val="0.19618895002004608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17E-2"/>
          <c:y val="5.567772163246229E-2"/>
          <c:w val="0.59139857476153446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66.900000000000006</c:v>
                </c:pt>
                <c:pt idx="1">
                  <c:v>66</c:v>
                </c:pt>
                <c:pt idx="2">
                  <c:v>57.1</c:v>
                </c:pt>
                <c:pt idx="3">
                  <c:v>57.8</c:v>
                </c:pt>
                <c:pt idx="4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 (субвенции)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2012 год (факт)</c:v>
                </c:pt>
                <c:pt idx="1">
                  <c:v>2013 год </c:v>
                </c:pt>
                <c:pt idx="2">
                  <c:v>2014 год </c:v>
                </c:pt>
                <c:pt idx="3">
                  <c:v>2015 год </c:v>
                </c:pt>
                <c:pt idx="4">
                  <c:v>2016 год 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33.1</c:v>
                </c:pt>
                <c:pt idx="1">
                  <c:v>34</c:v>
                </c:pt>
                <c:pt idx="2">
                  <c:v>42.9</c:v>
                </c:pt>
                <c:pt idx="3">
                  <c:v>42.2</c:v>
                </c:pt>
                <c:pt idx="4">
                  <c:v>43.3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877184"/>
        <c:axId val="118878976"/>
        <c:axId val="0"/>
      </c:bar3DChart>
      <c:catAx>
        <c:axId val="118877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18878976"/>
        <c:crosses val="autoZero"/>
        <c:auto val="1"/>
        <c:lblAlgn val="ctr"/>
        <c:lblOffset val="100"/>
        <c:noMultiLvlLbl val="0"/>
      </c:catAx>
      <c:valAx>
        <c:axId val="118878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1887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40910696881909"/>
          <c:y val="0.1315687145872681"/>
          <c:w val="0.29052037563591837"/>
          <c:h val="0.55657396091792266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  <a:alpha val="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6137065911299702"/>
          <c:h val="0.9631148665237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>
                <a:solidFill>
                  <a:srgbClr val="92D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0">
                <a:solidFill>
                  <a:srgbClr val="7030A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7.5210337256909621E-2"/>
                  <c:y val="4.84824388511015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7104210643261862E-2"/>
                  <c:y val="2.26042043148510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5088366618268463E-2"/>
                  <c:y val="-0.164086027478428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6182220559464794E-2"/>
                  <c:y val="4.27145612078767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3.7557260819605039E-2"/>
                  <c:y val="4.89753539044358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4333297258159055E-2"/>
                  <c:y val="4.96063400362922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11</c:v>
                </c:pt>
                <c:pt idx="1">
                  <c:v>4</c:v>
                </c:pt>
                <c:pt idx="2">
                  <c:v>12.5</c:v>
                </c:pt>
                <c:pt idx="3">
                  <c:v>63.2</c:v>
                </c:pt>
                <c:pt idx="4">
                  <c:v>2.9</c:v>
                </c:pt>
                <c:pt idx="5">
                  <c:v>4.5</c:v>
                </c:pt>
                <c:pt idx="6">
                  <c:v>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841603</c:v>
                </c:pt>
                <c:pt idx="1">
                  <c:v>303693.40000000002</c:v>
                </c:pt>
                <c:pt idx="2">
                  <c:v>854668.6</c:v>
                </c:pt>
                <c:pt idx="3">
                  <c:v>4757997.8</c:v>
                </c:pt>
                <c:pt idx="4">
                  <c:v>223141</c:v>
                </c:pt>
                <c:pt idx="5">
                  <c:v>340442.1</c:v>
                </c:pt>
                <c:pt idx="6">
                  <c:v>161720.70000000001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7483266.5999999996</c:v>
                </c:pt>
                <c:pt idx="1">
                  <c:v>7483266.5999999996</c:v>
                </c:pt>
                <c:pt idx="2">
                  <c:v>7483266.5999999996</c:v>
                </c:pt>
                <c:pt idx="3">
                  <c:v>7483266.5999999996</c:v>
                </c:pt>
                <c:pt idx="4">
                  <c:v>7483266.5999999996</c:v>
                </c:pt>
                <c:pt idx="5">
                  <c:v>7483266.5999999996</c:v>
                </c:pt>
                <c:pt idx="6">
                  <c:v>7483266.5999999996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0"/>
          <c:y val="0.74131646552303521"/>
          <c:w val="0.97540914147800073"/>
          <c:h val="0.19771637170629874"/>
        </c:manualLayout>
      </c:layout>
      <c:overlay val="0"/>
      <c:txPr>
        <a:bodyPr/>
        <a:lstStyle/>
        <a:p>
          <a:pPr>
            <a:defRPr sz="145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>
                <a:latin typeface="Arial Narrow" panose="020B0606020202030204" pitchFamily="34" charset="0"/>
              </a:rPr>
              <a:t>2015 год</a:t>
            </a:r>
          </a:p>
        </c:rich>
      </c:tx>
      <c:layout>
        <c:manualLayout>
          <c:xMode val="edge"/>
          <c:yMode val="edge"/>
          <c:x val="0.34939138706810352"/>
          <c:y val="2.672262004558416E-2"/>
        </c:manualLayout>
      </c:layout>
      <c:overlay val="0"/>
    </c:title>
    <c:autoTitleDeleted val="0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19103432951894"/>
          <c:w val="1"/>
          <c:h val="0.818089656704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2862598600155539"/>
                  <c:y val="5.60736307076991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3385457171425393E-2"/>
                  <c:y val="1.71660614098434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3544120097766918E-2"/>
                  <c:y val="-0.109753864153982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5353016331518723E-2"/>
                  <c:y val="8.08521275413842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762068103544049E-2"/>
                  <c:y val="7.92672341962004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8571686479280077E-2"/>
                  <c:y val="7.5990294007736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10.6</c:v>
                </c:pt>
                <c:pt idx="1">
                  <c:v>3.9</c:v>
                </c:pt>
                <c:pt idx="2">
                  <c:v>10.7</c:v>
                </c:pt>
                <c:pt idx="3">
                  <c:v>64.099999999999994</c:v>
                </c:pt>
                <c:pt idx="4">
                  <c:v>3</c:v>
                </c:pt>
                <c:pt idx="5">
                  <c:v>4.4000000000000004</c:v>
                </c:pt>
                <c:pt idx="6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ln>
          <a:noFill/>
        </a:ln>
        <a:effectLst>
          <a:glow rad="127000">
            <a:schemeClr val="accent1"/>
          </a:glo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 Narrow" panose="020B0606020202030204" pitchFamily="34" charset="0"/>
              </a:defRPr>
            </a:pPr>
            <a:r>
              <a:rPr lang="ru-RU" sz="2000" dirty="0" smtClean="0">
                <a:latin typeface="Arial Narrow" panose="020B0606020202030204" pitchFamily="34" charset="0"/>
              </a:rPr>
              <a:t>2016 год</a:t>
            </a:r>
            <a:endParaRPr lang="ru-RU" sz="2000" dirty="0">
              <a:latin typeface="Arial Narrow" panose="020B0606020202030204" pitchFamily="34" charset="0"/>
            </a:endParaRPr>
          </a:p>
        </c:rich>
      </c:tx>
      <c:overlay val="0"/>
    </c:title>
    <c:autoTitleDeleted val="0"/>
    <c:view3D>
      <c:rotX val="30"/>
      <c:rotY val="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3914738640151095"/>
                  <c:y val="3.52530274413953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786044606154871E-2"/>
                  <c:y val="1.21923181374908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547505561712655E-2"/>
                  <c:y val="-8.31097728625617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6226808132429728E-2"/>
                  <c:y val="8.384793664901432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6299508387956895E-2"/>
                  <c:y val="8.00354744534557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721822575269415E-2"/>
                  <c:y val="6.82146428174647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3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10.091089332871766</c:v>
                </c:pt>
                <c:pt idx="1">
                  <c:v>3.5846882596867644</c:v>
                </c:pt>
                <c:pt idx="2">
                  <c:v>9.7199997871898187</c:v>
                </c:pt>
                <c:pt idx="3">
                  <c:v>64.639444857146088</c:v>
                </c:pt>
                <c:pt idx="4">
                  <c:v>3.2285540092212566</c:v>
                </c:pt>
                <c:pt idx="5">
                  <c:v>4.0950967398616127</c:v>
                </c:pt>
                <c:pt idx="6">
                  <c:v>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Лист1!$C$2:$C$8</c:f>
              <c:numCache>
                <c:formatCode>0.0</c:formatCode>
                <c:ptCount val="7"/>
                <c:pt idx="0">
                  <c:v>844045.1</c:v>
                </c:pt>
                <c:pt idx="1">
                  <c:v>299832.7</c:v>
                </c:pt>
                <c:pt idx="2">
                  <c:v>813006.2</c:v>
                </c:pt>
                <c:pt idx="3">
                  <c:v>5406612.2000000002</c:v>
                </c:pt>
                <c:pt idx="4">
                  <c:v>270044.7</c:v>
                </c:pt>
                <c:pt idx="5">
                  <c:v>342524.6</c:v>
                </c:pt>
                <c:pt idx="6">
                  <c:v>388195.99999999988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Лист1!$D$2:$D$8</c:f>
              <c:numCache>
                <c:formatCode>0.0</c:formatCode>
                <c:ptCount val="7"/>
                <c:pt idx="0">
                  <c:v>8364261.5</c:v>
                </c:pt>
                <c:pt idx="1">
                  <c:v>8364261.5</c:v>
                </c:pt>
                <c:pt idx="2">
                  <c:v>8364261.5</c:v>
                </c:pt>
                <c:pt idx="3">
                  <c:v>8364261.5</c:v>
                </c:pt>
                <c:pt idx="4">
                  <c:v>8364261.5</c:v>
                </c:pt>
                <c:pt idx="5">
                  <c:v>8364261.5</c:v>
                </c:pt>
                <c:pt idx="6">
                  <c:v>8364261.5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gradFill rotWithShape="1">
          <a:gsLst>
            <a:gs pos="0">
              <a:schemeClr val="accent3">
                <a:tint val="50000"/>
                <a:satMod val="300000"/>
                <a:alpha val="7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c:spPr>
    </c:plotArea>
    <c:plotVisOnly val="1"/>
    <c:dispBlanksAs val="gap"/>
    <c:showDLblsOverMax val="0"/>
  </c:chart>
  <c:spPr>
    <a:ln w="19050">
      <a:noFill/>
    </a:ln>
    <a:effectLst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06164335649948E-2"/>
          <c:y val="7.5088400139448105E-2"/>
          <c:w val="0.7750816575936007"/>
          <c:h val="0.72712829205163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rgbClr val="70BDD2"/>
              </a:solidFill>
            </a:ln>
          </c:spPr>
          <c:invertIfNegative val="0"/>
          <c:dLbls>
            <c:dLbl>
              <c:idx val="0"/>
              <c:layout>
                <c:manualLayout>
                  <c:x val="6.9849224673606122E-3"/>
                  <c:y val="0.410250310351989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702,1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4702.1000000000004</c:v>
                </c:pt>
                <c:pt idx="1">
                  <c:v>361.4</c:v>
                </c:pt>
                <c:pt idx="2">
                  <c:v>194.2</c:v>
                </c:pt>
                <c:pt idx="3">
                  <c:v>146.4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3.4924612336803061E-3"/>
                  <c:y val="0.329733894301599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833,8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768939253663175E-3"/>
                  <c:y val="-2.6803718777697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291031449179946E-3"/>
                  <c:y val="-2.607971106173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637727495298872E-3"/>
                  <c:y val="-4.57240806424860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4758</c:v>
                </c:pt>
                <c:pt idx="1">
                  <c:v>340.4</c:v>
                </c:pt>
                <c:pt idx="2">
                  <c:v>223.1</c:v>
                </c:pt>
                <c:pt idx="3">
                  <c:v>51.5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4924612336803061E-3"/>
                  <c:y val="0.272222168551320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992,0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462306168401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924612336803061E-3"/>
                  <c:y val="7.6682301000371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23614317881071E-2"/>
                  <c:y val="-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4992</c:v>
                </c:pt>
                <c:pt idx="1">
                  <c:v>339.2</c:v>
                </c:pt>
                <c:pt idx="2">
                  <c:v>236.1</c:v>
                </c:pt>
                <c:pt idx="3">
                  <c:v>30.5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8037B7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0477383701040918E-2"/>
                  <c:y val="0.233881018051134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406,6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175675953700619E-3"/>
                  <c:y val="-2.4649672865194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2386154624794777E-3"/>
                  <c:y val="-2.160202267641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372717846165242E-3"/>
                  <c:y val="-4.852106711512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  <a:prstDash val="sysDot"/>
              </a:ln>
            </c:spPr>
            <c:txPr>
              <a:bodyPr/>
              <a:lstStyle/>
              <a:p>
                <a:pPr>
                  <a:defRPr sz="11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5406.6</c:v>
                </c:pt>
                <c:pt idx="1">
                  <c:v>342.5</c:v>
                </c:pt>
                <c:pt idx="2">
                  <c:v>270</c:v>
                </c:pt>
                <c:pt idx="3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118848"/>
        <c:axId val="119132928"/>
        <c:axId val="0"/>
      </c:bar3DChart>
      <c:catAx>
        <c:axId val="119118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19132928"/>
        <c:crosses val="autoZero"/>
        <c:auto val="1"/>
        <c:lblAlgn val="ctr"/>
        <c:lblOffset val="100"/>
        <c:noMultiLvlLbl val="0"/>
      </c:catAx>
      <c:valAx>
        <c:axId val="11913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119118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602295218226779"/>
          <c:y val="0.28632474936089952"/>
          <c:w val="0.10417875380101799"/>
          <c:h val="0.38294316196980799"/>
        </c:manualLayout>
      </c:layout>
      <c:overlay val="0"/>
      <c:txPr>
        <a:bodyPr/>
        <a:lstStyle/>
        <a:p>
          <a:pPr>
            <a:defRPr sz="13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9E7A7">
        <a:alpha val="59000"/>
      </a:srgbClr>
    </a:solidFill>
    <a:ln w="28575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9.3460799267371122E-2"/>
          <c:y val="5.8838105289888427E-2"/>
          <c:w val="0.88362352262002042"/>
          <c:h val="0.82802942530195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77973371598379E-2"/>
                  <c:y val="0.24691681083054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3142257298514E-2"/>
                  <c:y val="0.29982779691145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3142257298514E-2"/>
                  <c:y val="0.34517990064595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3142257298514E-2"/>
                  <c:y val="0.385492683352643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A6D86E"/>
              </a:solidFill>
              <a:ln w="19050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55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4574.1000000000004</c:v>
                </c:pt>
                <c:pt idx="1">
                  <c:v>4986.7</c:v>
                </c:pt>
                <c:pt idx="2">
                  <c:v>5354.8</c:v>
                </c:pt>
                <c:pt idx="3">
                  <c:v>5808.6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4656"/>
        <c:axId val="2376448"/>
        <c:axId val="0"/>
      </c:bar3DChart>
      <c:catAx>
        <c:axId val="2374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2376448"/>
        <c:crosses val="autoZero"/>
        <c:auto val="1"/>
        <c:lblAlgn val="ctr"/>
        <c:lblOffset val="100"/>
        <c:noMultiLvlLbl val="0"/>
      </c:catAx>
      <c:valAx>
        <c:axId val="2376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>
                <a:latin typeface="Arial Narrow" panose="020B0606020202030204" pitchFamily="34" charset="0"/>
              </a:defRPr>
            </a:pPr>
            <a:endParaRPr lang="ru-RU"/>
          </a:p>
        </c:txPr>
        <c:crossAx val="23746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27213642928564"/>
          <c:y val="3.6460370461120759E-2"/>
          <c:w val="0.62093072991889786"/>
          <c:h val="0.873569807603076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Средства бюджета города Рязани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90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4">
                    <a:lumMod val="5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45.3</c:v>
                </c:pt>
                <c:pt idx="1">
                  <c:v>72.599999999999994</c:v>
                </c:pt>
                <c:pt idx="2">
                  <c:v>122.2</c:v>
                </c:pt>
                <c:pt idx="3">
                  <c:v>182.3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Средства вышестоящих бюджетов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12700">
              <a:solidFill>
                <a:srgbClr val="C0000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61.2</c:v>
                </c:pt>
                <c:pt idx="1">
                  <c:v>74.8</c:v>
                </c:pt>
                <c:pt idx="2">
                  <c:v>111.6</c:v>
                </c:pt>
                <c:pt idx="3">
                  <c:v>167.3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30848"/>
        <c:axId val="2432384"/>
        <c:axId val="0"/>
      </c:bar3DChart>
      <c:catAx>
        <c:axId val="243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432384"/>
        <c:crosses val="autoZero"/>
        <c:auto val="1"/>
        <c:lblAlgn val="ctr"/>
        <c:lblOffset val="100"/>
        <c:noMultiLvlLbl val="0"/>
      </c:catAx>
      <c:valAx>
        <c:axId val="24323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243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25838795689371"/>
          <c:y val="0.36861505240783371"/>
          <c:w val="0.24174161204310632"/>
          <c:h val="0.36731314984609553"/>
        </c:manualLayout>
      </c:layout>
      <c:overlay val="0"/>
      <c:txPr>
        <a:bodyPr/>
        <a:lstStyle/>
        <a:p>
          <a:pPr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007FDE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7.4316629863795365E-3"/>
                  <c:y val="-6.2502745173016955E-3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1 965,2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27939433766397E-2"/>
                  <c:y val="-6.2499515557702893E-3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889,5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013,5</a:t>
                    </a:r>
                    <a:endParaRPr lang="en-US" dirty="0"/>
                  </a:p>
                </c:rich>
              </c:tx>
              <c:spPr>
                <a:blipFill>
                  <a:blip xmlns:r="http://schemas.openxmlformats.org/officeDocument/2006/relationships" r:embed="rId1"/>
                  <a:tile tx="0" ty="0" sx="100000" sy="100000" flip="none" algn="tl"/>
                </a:blipFill>
                <a:ln>
                  <a:solidFill>
                    <a:schemeClr val="tx1"/>
                  </a:solidFill>
                  <a:miter lim="800000"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miter lim="800000"/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1891.7</c:v>
                </c:pt>
                <c:pt idx="1">
                  <c:v>1889.5</c:v>
                </c:pt>
                <c:pt idx="2">
                  <c:v>2013.5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15C2FF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4316629863795365E-3"/>
                  <c:y val="-1.34765387825125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2 725,7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27939433766397E-2"/>
                  <c:y val="-4.29668021382637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952,3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133E-3"/>
                  <c:y val="2.87112801419997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2723.4</c:v>
                </c:pt>
                <c:pt idx="1">
                  <c:v>2952.3</c:v>
                </c:pt>
                <c:pt idx="2">
                  <c:v>3233.3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5918473136625049E-2"/>
                  <c:y val="2.8711280141999727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>
                        <a:latin typeface="Arial Narrow" panose="020B0606020202030204" pitchFamily="34" charset="0"/>
                      </a:rPr>
                      <a:t>53</a:t>
                    </a:r>
                    <a:r>
                      <a:rPr lang="ru-RU" sz="1050" b="1" dirty="0" smtClean="0">
                        <a:latin typeface="Arial Narrow" panose="020B0606020202030204" pitchFamily="34" charset="0"/>
                      </a:rPr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398091420781309E-2"/>
                  <c:y val="2.8711280141999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53</c:v>
                </c:pt>
                <c:pt idx="1">
                  <c:v>55.1</c:v>
                </c:pt>
                <c:pt idx="2">
                  <c:v>57.3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7338329272092266E-2"/>
                  <c:y val="-1.2499903111540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712460050857349E-2"/>
                  <c:y val="-2.7734644471027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761679299371285E-2"/>
                  <c:y val="-2.1679761680226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89.9</c:v>
                </c:pt>
                <c:pt idx="1">
                  <c:v>95.1</c:v>
                </c:pt>
                <c:pt idx="2">
                  <c:v>102.5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Лист1!$A$3:$A$5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448704"/>
        <c:axId val="119450240"/>
        <c:axId val="0"/>
      </c:bar3DChart>
      <c:catAx>
        <c:axId val="119448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19450240"/>
        <c:crosses val="autoZero"/>
        <c:auto val="1"/>
        <c:lblAlgn val="ctr"/>
        <c:lblOffset val="100"/>
        <c:noMultiLvlLbl val="0"/>
      </c:catAx>
      <c:valAx>
        <c:axId val="11945024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19448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2372188139052"/>
          <c:y val="2.4061692506459949E-2"/>
          <c:w val="0.31726601908657126"/>
          <c:h val="0.97593839702565344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  <a:alpha val="6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glow rad="63500">
        <a:schemeClr val="accent1">
          <a:satMod val="175000"/>
          <a:alpha val="40000"/>
        </a:schemeClr>
      </a:glow>
      <a:outerShdw blurRad="50800" dist="38100" dir="18900000" algn="bl" rotWithShape="0">
        <a:prstClr val="black">
          <a:alpha val="40000"/>
        </a:prst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7766842752731"/>
          <c:y val="2.3623025359771246E-2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619721839692241E-3"/>
                  <c:y val="-5.1121534000247984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7</a:t>
                    </a:r>
                    <a:r>
                      <a:rPr lang="ru-RU" b="1" dirty="0" smtClean="0"/>
                      <a:t> 281,4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7177.9</c:v>
                </c:pt>
                <c:pt idx="1">
                  <c:v>7533.9</c:v>
                </c:pt>
                <c:pt idx="2">
                  <c:v>8121.2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830798311939512E-2"/>
                  <c:y val="-5.23127965541128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</a:t>
                    </a:r>
                    <a:r>
                      <a:rPr lang="ru-RU" dirty="0" smtClean="0"/>
                      <a:t>647,0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5218662733834E-2"/>
                  <c:y val="-2.9912475050544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63333552950559E-2"/>
                  <c:y val="-2.113905163003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7483.3</c:v>
                </c:pt>
                <c:pt idx="1">
                  <c:v>7785.8</c:v>
                </c:pt>
                <c:pt idx="2">
                  <c:v>8364.2999999999993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0936753744844055E-2"/>
                  <c:y val="1.200539591764454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59316882553007E-2"/>
                  <c:y val="-2.0719073735527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91095593024097E-2"/>
                  <c:y val="-1.7354437829757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11280141999741E-2"/>
                  <c:y val="9.3721729652375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50"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305.39999999999998</c:v>
                </c:pt>
                <c:pt idx="1">
                  <c:v>251.9</c:v>
                </c:pt>
                <c:pt idx="2">
                  <c:v>243.1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70"/>
        <c:shape val="cylinder"/>
        <c:axId val="116730112"/>
        <c:axId val="116744192"/>
        <c:axId val="0"/>
      </c:bar3DChart>
      <c:catAx>
        <c:axId val="11673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/>
              </a:defRPr>
            </a:pPr>
            <a:endParaRPr lang="ru-RU"/>
          </a:p>
        </c:txPr>
        <c:crossAx val="116744192"/>
        <c:crosses val="autoZero"/>
        <c:auto val="1"/>
        <c:lblAlgn val="ctr"/>
        <c:lblOffset val="1000"/>
        <c:noMultiLvlLbl val="0"/>
      </c:catAx>
      <c:valAx>
        <c:axId val="116744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730112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404"/>
          <c:y val="0.38960582717438291"/>
          <c:w val="0.16518543309935596"/>
          <c:h val="0.2240954285744048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22225">
      <a:solidFill>
        <a:srgbClr val="C00000"/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137671344881786E-2"/>
          <c:y val="4.4988688125561803E-2"/>
          <c:w val="0.59139857476153446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FFFF2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9</a:t>
                    </a:r>
                    <a:r>
                      <a:rPr lang="en-US" smtClean="0"/>
                      <a:t>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38.5</c:v>
                </c:pt>
                <c:pt idx="1">
                  <c:v>36.799999999999997</c:v>
                </c:pt>
                <c:pt idx="2">
                  <c:v>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61.5</c:v>
                </c:pt>
                <c:pt idx="1">
                  <c:v>63.2</c:v>
                </c:pt>
                <c:pt idx="2">
                  <c:v>64.599999999999994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949952"/>
        <c:axId val="119959936"/>
        <c:axId val="0"/>
      </c:bar3DChart>
      <c:catAx>
        <c:axId val="119949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19959936"/>
        <c:crosses val="autoZero"/>
        <c:auto val="1"/>
        <c:lblAlgn val="ctr"/>
        <c:lblOffset val="100"/>
        <c:noMultiLvlLbl val="0"/>
      </c:catAx>
      <c:valAx>
        <c:axId val="119959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1994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99970964353019"/>
          <c:y val="0.13997241326373455"/>
          <c:w val="0.30500029035646975"/>
          <c:h val="0.45712293963838152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glow rad="139700">
        <a:schemeClr val="accent3">
          <a:satMod val="175000"/>
          <a:alpha val="40000"/>
        </a:schemeClr>
      </a:glow>
      <a:outerShdw blurRad="40000" dist="20000" dir="5400000" rotWithShape="0">
        <a:srgbClr val="000000">
          <a:alpha val="38000"/>
        </a:srgbClr>
      </a:outerShdw>
    </a:effectLst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1961957930601"/>
          <c:y val="2.3562520387055336E-2"/>
          <c:w val="0.82039061632040888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5031605284598008E-2"/>
                  <c:y val="-0.34742113518149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35722882642601E-2"/>
                  <c:y val="-0.37862851772810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29401825723068E-2"/>
                  <c:y val="-0.4154583161288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25400">
                <a:solidFill>
                  <a:schemeClr val="tx2">
                    <a:lumMod val="75000"/>
                  </a:schemeClr>
                </a:solidFill>
                <a:prstDash val="sysDot"/>
              </a:ln>
            </c:spPr>
            <c:txPr>
              <a:bodyPr anchor="t" anchorCtr="1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223.1</c:v>
                </c:pt>
                <c:pt idx="1">
                  <c:v>236.1</c:v>
                </c:pt>
                <c:pt idx="2" formatCode="0.0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682560"/>
        <c:axId val="119684096"/>
        <c:axId val="0"/>
      </c:bar3DChart>
      <c:catAx>
        <c:axId val="119682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19684096"/>
        <c:crosses val="autoZero"/>
        <c:auto val="1"/>
        <c:lblAlgn val="ctr"/>
        <c:lblOffset val="100"/>
        <c:noMultiLvlLbl val="0"/>
      </c:catAx>
      <c:valAx>
        <c:axId val="11968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19682560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20850">
          <a:srgbClr val="D1E2F1"/>
        </a:gs>
        <a:gs pos="0">
          <a:schemeClr val="accent5">
            <a:lumMod val="20000"/>
            <a:lumOff val="80000"/>
          </a:schemeClr>
        </a:gs>
        <a:gs pos="50000">
          <a:schemeClr val="accent3">
            <a:lumMod val="40000"/>
            <a:lumOff val="60000"/>
          </a:schemeClr>
        </a:gs>
        <a:gs pos="100000">
          <a:schemeClr val="accent6">
            <a:lumMod val="60000"/>
            <a:lumOff val="40000"/>
          </a:schemeClr>
        </a:gs>
      </a:gsLst>
      <a:lin ang="5400000" scaled="1"/>
    </a:gradFill>
    <a:ln w="12700">
      <a:solidFill>
        <a:schemeClr val="tx1"/>
      </a:solidFill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solidFill>
          <a:schemeClr val="bg1">
            <a:lumMod val="95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51708539374468"/>
          <c:y val="2.3798890817699866E-2"/>
          <c:w val="0.82039061632040888"/>
          <c:h val="0.857600551438182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765B97"/>
            </a:solidFill>
            <a:ln w="1270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1455326460481099E-2"/>
                  <c:y val="-5.30364255765199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98911798396267E-2"/>
                  <c:y val="-6.578773584905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29495990836197E-2"/>
                  <c:y val="-8.597720125786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2700">
                <a:solidFill>
                  <a:schemeClr val="tx1"/>
                </a:solidFill>
                <a:prstDash val="sysDot"/>
              </a:ln>
            </c:spPr>
            <c:txPr>
              <a:bodyPr anchor="t" anchorCtr="1"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51.5</c:v>
                </c:pt>
                <c:pt idx="1">
                  <c:v>30.5</c:v>
                </c:pt>
                <c:pt idx="2" formatCode="0.0">
                  <c:v>31.3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445184"/>
        <c:axId val="120451072"/>
        <c:axId val="0"/>
      </c:bar3DChart>
      <c:catAx>
        <c:axId val="12044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</a:defRPr>
            </a:pPr>
            <a:endParaRPr lang="ru-RU"/>
          </a:p>
        </c:txPr>
        <c:crossAx val="120451072"/>
        <c:crosses val="autoZero"/>
        <c:auto val="1"/>
        <c:lblAlgn val="ctr"/>
        <c:lblOffset val="100"/>
        <c:noMultiLvlLbl val="0"/>
      </c:catAx>
      <c:valAx>
        <c:axId val="12045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204451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  <a:ln w="19050">
      <a:solidFill>
        <a:srgbClr val="92D050"/>
      </a:solidFill>
    </a:ln>
    <a:effectLst>
      <a:glow rad="101600">
        <a:schemeClr val="accent4">
          <a:satMod val="175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353E-2"/>
          <c:y val="5.8428230196644816E-2"/>
          <c:w val="0.72701940999907888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7.1693705216132261E-3"/>
                  <c:y val="-2.528672027894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47E-3"/>
                  <c:y val="-2.687913593646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15771508676092E-3"/>
                  <c:y val="-1.9872613869114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(план)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5073.3</c:v>
                </c:pt>
                <c:pt idx="1">
                  <c:v>4150.7</c:v>
                </c:pt>
                <c:pt idx="2">
                  <c:v>4189.6000000000004</c:v>
                </c:pt>
                <c:pt idx="3">
                  <c:v>4410.3999999999996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(добровольные пожертвования)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6.8439775887593601E-3"/>
                  <c:y val="-6.7018906731160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02956167176351E-3"/>
                  <c:y val="-1.59491086356258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565154910520338E-3"/>
                  <c:y val="-4.7626474551260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2.9298738886562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(план)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1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88A945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3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(план)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2906.2</c:v>
                </c:pt>
                <c:pt idx="1">
                  <c:v>3100.7</c:v>
                </c:pt>
                <c:pt idx="2">
                  <c:v>3344.3</c:v>
                </c:pt>
                <c:pt idx="3">
                  <c:v>3710.8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17882240"/>
        <c:axId val="117896320"/>
        <c:axId val="0"/>
      </c:bar3DChart>
      <c:catAx>
        <c:axId val="117882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7896320"/>
        <c:crosses val="autoZero"/>
        <c:auto val="0"/>
        <c:lblAlgn val="ctr"/>
        <c:lblOffset val="100"/>
        <c:noMultiLvlLbl val="0"/>
      </c:catAx>
      <c:valAx>
        <c:axId val="11789632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17882240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0802420998980617"/>
          <c:y val="4.803971645426932E-2"/>
          <c:w val="0.19197579001019369"/>
          <c:h val="0.90288477432046843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22225">
      <a:solidFill>
        <a:schemeClr val="accent6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17E-2"/>
          <c:y val="5.567772163246229E-2"/>
          <c:w val="0.78619456876267479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63.6</c:v>
                </c:pt>
                <c:pt idx="1">
                  <c:v>57</c:v>
                </c:pt>
                <c:pt idx="2">
                  <c:v>55.6</c:v>
                </c:pt>
                <c:pt idx="3">
                  <c:v>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4.290063866777565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 </c:v>
                </c:pt>
                <c:pt idx="1">
                  <c:v>2014 год </c:v>
                </c:pt>
                <c:pt idx="2">
                  <c:v>2015 год </c:v>
                </c:pt>
                <c:pt idx="3">
                  <c:v>2016 год 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36.4</c:v>
                </c:pt>
                <c:pt idx="1">
                  <c:v>42.6</c:v>
                </c:pt>
                <c:pt idx="2">
                  <c:v>44.4</c:v>
                </c:pt>
                <c:pt idx="3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981568"/>
        <c:axId val="117983104"/>
        <c:axId val="0"/>
      </c:bar3DChart>
      <c:catAx>
        <c:axId val="117981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17983104"/>
        <c:crosses val="autoZero"/>
        <c:auto val="1"/>
        <c:lblAlgn val="ctr"/>
        <c:lblOffset val="100"/>
        <c:noMultiLvlLbl val="0"/>
      </c:catAx>
      <c:valAx>
        <c:axId val="117983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17981568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lumMod val="75000"/>
            <a:alpha val="75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depthPercent val="6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gradFill>
          <a:gsLst>
            <a:gs pos="0">
              <a:srgbClr val="00B050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gradFill>
          <a:gsLst>
            <a:gs pos="0">
              <a:srgbClr val="B3FFD5"/>
            </a:gs>
            <a:gs pos="50000">
              <a:srgbClr val="65DD49"/>
            </a:gs>
            <a:gs pos="100000">
              <a:srgbClr val="156B13"/>
            </a:gs>
          </a:gsLst>
          <a:lin ang="5400000" scaled="0"/>
        </a:gra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5539460261991098E-2"/>
          <c:y val="2.1571981768107634E-2"/>
          <c:w val="0.92272640449693699"/>
          <c:h val="0.8301139054724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-1.3261152801203907E-3"/>
                  <c:y val="-1.0311171565732462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7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1942.1</c:v>
                </c:pt>
                <c:pt idx="1">
                  <c:v>794.8</c:v>
                </c:pt>
                <c:pt idx="2">
                  <c:v>373.7</c:v>
                </c:pt>
                <c:pt idx="3">
                  <c:v>154</c:v>
                </c:pt>
                <c:pt idx="4">
                  <c:v>807.21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9.2825943316239713E-3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160324291452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2162.5</c:v>
                </c:pt>
                <c:pt idx="1">
                  <c:v>767.3</c:v>
                </c:pt>
                <c:pt idx="2">
                  <c:v>392.4</c:v>
                </c:pt>
                <c:pt idx="3">
                  <c:v>160.69999999999999</c:v>
                </c:pt>
                <c:pt idx="4">
                  <c:v>627.70000000000005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6033572027350496E-2"/>
                  <c:y val="-1.3924074225670838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9438789802084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2405.6</c:v>
                </c:pt>
                <c:pt idx="1">
                  <c:v>766.9</c:v>
                </c:pt>
                <c:pt idx="2">
                  <c:v>410.1</c:v>
                </c:pt>
                <c:pt idx="3">
                  <c:v>167.8</c:v>
                </c:pt>
                <c:pt idx="4">
                  <c:v>581.1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gapDepth val="76"/>
        <c:shape val="cylinder"/>
        <c:axId val="115958144"/>
        <c:axId val="115959680"/>
        <c:axId val="0"/>
      </c:bar3DChart>
      <c:catAx>
        <c:axId val="115958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959680"/>
        <c:crosses val="autoZero"/>
        <c:auto val="1"/>
        <c:lblAlgn val="ctr"/>
        <c:lblOffset val="100"/>
        <c:noMultiLvlLbl val="0"/>
      </c:catAx>
      <c:valAx>
        <c:axId val="1159596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958144"/>
        <c:crosses val="autoZero"/>
        <c:crossBetween val="between"/>
      </c:valAx>
      <c:spPr>
        <a:solidFill>
          <a:schemeClr val="bg1"/>
        </a:solidFill>
        <a:effectLst/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33431223159112589"/>
          <c:y val="5.2794415247813566E-2"/>
          <c:w val="0.63904226158779298"/>
          <c:h val="0.15767868267801469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>
      <a:solidFill>
        <a:srgbClr val="6D8838"/>
      </a:solidFill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502853218329274"/>
          <c:w val="1"/>
          <c:h val="0.2497146248225940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82231888764495E-2"/>
          <c:y val="9.5597369168657964E-2"/>
          <c:w val="0.88736786698496906"/>
          <c:h val="0.901368260888313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427519449405914"/>
                  <c:y val="1.076889957286144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46,8 %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/>
                      <a:t>9,</a:t>
                    </a:r>
                    <a:r>
                      <a:rPr lang="ru-RU" b="1" dirty="0" smtClean="0"/>
                      <a:t>0 %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459379869473191E-2"/>
                  <c:y val="-3.553801370656725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3,</a:t>
                    </a:r>
                    <a:r>
                      <a:rPr lang="ru-RU" b="1" dirty="0" smtClean="0"/>
                      <a:t>7 %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144003942581878"/>
                  <c:y val="-0.1350519545465514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ru-RU" b="1" dirty="0" smtClean="0"/>
                      <a:t>9,2 %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smtClean="0"/>
                      <a:t>1,1</a:t>
                    </a:r>
                    <a:r>
                      <a:rPr lang="ru-RU" b="1" smtClean="0"/>
                      <a:t> 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dirty="0" smtClean="0"/>
                      <a:t>1,</a:t>
                    </a:r>
                    <a:r>
                      <a:rPr lang="ru-RU" b="1" dirty="0" smtClean="0"/>
                      <a:t>5 %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 dirty="0" smtClean="0"/>
                      <a:t>12,</a:t>
                    </a:r>
                    <a:r>
                      <a:rPr lang="ru-RU" b="1" dirty="0" smtClean="0"/>
                      <a:t>7 %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r>
                      <a:rPr lang="ru-RU" b="1" dirty="0" smtClean="0"/>
                      <a:t>6,0 %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Дох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46.8</c:v>
                </c:pt>
                <c:pt idx="1">
                  <c:v>9</c:v>
                </c:pt>
                <c:pt idx="2">
                  <c:v>3.7</c:v>
                </c:pt>
                <c:pt idx="3">
                  <c:v>19.2</c:v>
                </c:pt>
                <c:pt idx="4">
                  <c:v>1.1000000000000001</c:v>
                </c:pt>
                <c:pt idx="5">
                  <c:v>1.5</c:v>
                </c:pt>
                <c:pt idx="6">
                  <c:v>12.7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58376037890673993"/>
          <c:y val="2.275732803882005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1065437173648E-2"/>
          <c:y val="8.6867588189125933E-2"/>
          <c:w val="0.91725955518120206"/>
          <c:h val="0.90287145514297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24"/>
            <c:spPr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3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3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3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939104574251973"/>
                  <c:y val="-7.643550358203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51,6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9,4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3,8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18,3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126979166155708E-2"/>
                  <c:y val="-0.1514571857607219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9,8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4659560647011709E-2"/>
                  <c:y val="8.577899946600915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4,6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Платежи за пользование природными ресурсами</c:v>
                </c:pt>
                <c:pt idx="6">
                  <c:v>дох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51.6</c:v>
                </c:pt>
                <c:pt idx="1">
                  <c:v>9.4</c:v>
                </c:pt>
                <c:pt idx="2">
                  <c:v>3.8</c:v>
                </c:pt>
                <c:pt idx="3">
                  <c:v>18.3</c:v>
                </c:pt>
                <c:pt idx="4">
                  <c:v>1.1000000000000001</c:v>
                </c:pt>
                <c:pt idx="5">
                  <c:v>1.4</c:v>
                </c:pt>
                <c:pt idx="6">
                  <c:v>9.8000000000000007</c:v>
                </c:pt>
                <c:pt idx="7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/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/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24D7F1B-A1E0-49D7-BF3E-FEFCD1C743CE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E04EBF9-6BCF-4C97-97CC-16053D8ADECA}">
      <dgm:prSet phldrT="[Текст]"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3117F4-22F7-4278-9E67-6CE483EEA235}">
      <dgm:prSet phldrT="[Текст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82979A8-C384-483D-9063-70433550210F}">
      <dgm:prSet phldrT="[Текст]" custT="1"/>
      <dgm:spPr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9AA82BB-5D7A-4078-8B23-18C254D0DC4B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2A65F7-0EFD-427A-9350-4EE82EF8A3A3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3150F9-E42C-4C20-8C2E-D3A5F4293F34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50" b="1" i="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dirty="0"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0">
          <a:solidFill>
            <a:schemeClr val="bg1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96901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96901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49713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96901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96733" custRadScaleRad="97212" custRadScaleInc="-4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0AE00689-385B-4075-9D44-13C70030C339}" type="presOf" srcId="{AC3117F4-22F7-4278-9E67-6CE483EEA235}" destId="{644BD4D3-8D2A-489F-BC0B-191B4AEF9533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0008415-E6D2-4ECD-81A8-B269A7BCAEE6}" type="presOf" srcId="{181EA984-4962-4DC5-8CDA-71251781BB72}" destId="{6B2E63ED-B4B9-4312-8B34-C6298E61E31E}" srcOrd="0" destOrd="0" presId="urn:microsoft.com/office/officeart/2005/8/layout/cycle5"/>
    <dgm:cxn modelId="{68360BF1-1B96-48A1-A15C-FCECE03972D9}" type="presOf" srcId="{CBBE3567-C6F7-4BAB-9067-FDC8A32F0041}" destId="{191E1915-7B43-453A-9B3B-8BE365BAB7F0}" srcOrd="0" destOrd="0" presId="urn:microsoft.com/office/officeart/2005/8/layout/cycle5"/>
    <dgm:cxn modelId="{E2218567-29C1-4E7B-8797-7C022FAF8F20}" type="presOf" srcId="{582979A8-C384-483D-9063-70433550210F}" destId="{03867FA4-A613-4921-92BD-CBD0DE5AF6C1}" srcOrd="0" destOrd="0" presId="urn:microsoft.com/office/officeart/2005/8/layout/cycle5"/>
    <dgm:cxn modelId="{C308290E-A03C-4F76-9DE4-618BDEDEF1C0}" type="presOf" srcId="{2F3150F9-E42C-4C20-8C2E-D3A5F4293F34}" destId="{26BC9EC0-F33D-4C53-893E-E607BC23B588}" srcOrd="0" destOrd="0" presId="urn:microsoft.com/office/officeart/2005/8/layout/cycle5"/>
    <dgm:cxn modelId="{0D76D94C-9CA6-4875-8AB3-6DA74EB5BEAA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E0A86055-76A9-4F97-8A0A-2676B4559B71}" type="presOf" srcId="{443ECAFA-A6D7-41FF-AC7E-E0473AEE9907}" destId="{18E1BD14-653F-47B3-BB46-667C8FB2497F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E203CCA-3E8A-4EEC-9666-4EB1BDA86E1B}" type="presOf" srcId="{3E04EBF9-6BCF-4C97-97CC-16053D8ADECA}" destId="{D76CEF15-AD37-4FF7-A9D9-F30101483B47}" srcOrd="0" destOrd="0" presId="urn:microsoft.com/office/officeart/2005/8/layout/cycle5"/>
    <dgm:cxn modelId="{FAEEFFD4-77B9-4DAA-BBD1-F475B4EF8E88}" type="presOf" srcId="{8FBAAD1B-5BAC-4AC0-8BA9-6D0621EB872A}" destId="{5C1B40A2-C95B-481E-9090-4B7BCF3B56CE}" srcOrd="0" destOrd="0" presId="urn:microsoft.com/office/officeart/2005/8/layout/cycle5"/>
    <dgm:cxn modelId="{30B838C9-80D5-4CCD-A73D-DBD43BC0168E}" type="presOf" srcId="{FD2A65F7-0EFD-427A-9350-4EE82EF8A3A3}" destId="{E20084B0-DED3-4DEB-8998-F77FEE57635D}" srcOrd="0" destOrd="0" presId="urn:microsoft.com/office/officeart/2005/8/layout/cycle5"/>
    <dgm:cxn modelId="{75DB34E1-B613-4EAB-8D62-CBDF2950A317}" type="presOf" srcId="{99AA82BB-5D7A-4078-8B23-18C254D0DC4B}" destId="{529DDF86-EE24-4644-BF9F-F7994B1A08DB}" srcOrd="0" destOrd="0" presId="urn:microsoft.com/office/officeart/2005/8/layout/cycle5"/>
    <dgm:cxn modelId="{30A010E9-E89F-444D-AFF0-7C3A81A7D3FE}" type="presOf" srcId="{724D7F1B-A1E0-49D7-BF3E-FEFCD1C743CE}" destId="{A54D8CAD-B47B-492A-A92F-69E42EBB0CBD}" srcOrd="0" destOrd="0" presId="urn:microsoft.com/office/officeart/2005/8/layout/cycle5"/>
    <dgm:cxn modelId="{3031D544-341C-4585-BCBE-42A545DE48BE}" type="presOf" srcId="{7D26771F-14FC-487C-BE39-6B56926D70D0}" destId="{DA554C6D-A2BD-4B94-802C-6C55DB9F2BF8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F8F1A70A-E284-4F00-B53C-3DB480C8035F}" type="presOf" srcId="{CE6B3773-E288-4ED6-8D2D-7A94A1E9116E}" destId="{B61698C4-7017-4D89-87F7-56075D701F9E}" srcOrd="0" destOrd="0" presId="urn:microsoft.com/office/officeart/2005/8/layout/cycle5"/>
    <dgm:cxn modelId="{FCDDBBC6-2C54-4A47-B6BE-5CD223837B6B}" type="presOf" srcId="{83D8F672-682C-4EEF-83C3-46A0F47A1E51}" destId="{2C814299-90FC-466A-8C27-58BBE7C3AD9B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93FCA712-9F4F-42EA-9E9A-69547CA72B70}" type="presOf" srcId="{8BA3E322-4EFF-422F-8958-15FC13EBBE0A}" destId="{F93ECD45-54D8-465B-A0C2-914295F3C5BD}" srcOrd="0" destOrd="0" presId="urn:microsoft.com/office/officeart/2005/8/layout/cycle5"/>
    <dgm:cxn modelId="{292EE9E9-8075-4D19-9730-850041E7336A}" type="presOf" srcId="{1B6EB8D1-E4C2-40F7-BAF0-BED45F5C904D}" destId="{37B34B6A-4DCE-4DE3-951A-2EF6B41DAEEC}" srcOrd="0" destOrd="0" presId="urn:microsoft.com/office/officeart/2005/8/layout/cycle5"/>
    <dgm:cxn modelId="{A8C79029-0C3F-48D2-BCA9-140FBF406694}" type="presParOf" srcId="{5C1B40A2-C95B-481E-9090-4B7BCF3B56CE}" destId="{18E1BD14-653F-47B3-BB46-667C8FB2497F}" srcOrd="0" destOrd="0" presId="urn:microsoft.com/office/officeart/2005/8/layout/cycle5"/>
    <dgm:cxn modelId="{3FE35050-9DBF-4218-AA10-9859EC58726A}" type="presParOf" srcId="{5C1B40A2-C95B-481E-9090-4B7BCF3B56CE}" destId="{63F2586D-5C2A-47F2-8FBF-D647F1535402}" srcOrd="1" destOrd="0" presId="urn:microsoft.com/office/officeart/2005/8/layout/cycle5"/>
    <dgm:cxn modelId="{24559DE1-A057-4934-A694-9622A53DB2CC}" type="presParOf" srcId="{5C1B40A2-C95B-481E-9090-4B7BCF3B56CE}" destId="{43434E4B-C4FB-4DAC-9533-71DBE9279538}" srcOrd="2" destOrd="0" presId="urn:microsoft.com/office/officeart/2005/8/layout/cycle5"/>
    <dgm:cxn modelId="{36CA0769-57C3-426E-B506-4B4A0789BA85}" type="presParOf" srcId="{5C1B40A2-C95B-481E-9090-4B7BCF3B56CE}" destId="{A54D8CAD-B47B-492A-A92F-69E42EBB0CBD}" srcOrd="3" destOrd="0" presId="urn:microsoft.com/office/officeart/2005/8/layout/cycle5"/>
    <dgm:cxn modelId="{B30F14A5-A746-4A92-8D85-AC6F09EFDF64}" type="presParOf" srcId="{5C1B40A2-C95B-481E-9090-4B7BCF3B56CE}" destId="{C1BE9F86-1024-42B7-8000-210EB09C538A}" srcOrd="4" destOrd="0" presId="urn:microsoft.com/office/officeart/2005/8/layout/cycle5"/>
    <dgm:cxn modelId="{CEB1EFC6-0D87-4323-A1AD-B4A1466583DD}" type="presParOf" srcId="{5C1B40A2-C95B-481E-9090-4B7BCF3B56CE}" destId="{F93ECD45-54D8-465B-A0C2-914295F3C5BD}" srcOrd="5" destOrd="0" presId="urn:microsoft.com/office/officeart/2005/8/layout/cycle5"/>
    <dgm:cxn modelId="{7D539FFB-59FD-4EF0-B7E3-0C829DB3B362}" type="presParOf" srcId="{5C1B40A2-C95B-481E-9090-4B7BCF3B56CE}" destId="{D76CEF15-AD37-4FF7-A9D9-F30101483B47}" srcOrd="6" destOrd="0" presId="urn:microsoft.com/office/officeart/2005/8/layout/cycle5"/>
    <dgm:cxn modelId="{EECFD72A-C67C-407F-9B49-594B3560B200}" type="presParOf" srcId="{5C1B40A2-C95B-481E-9090-4B7BCF3B56CE}" destId="{89825730-0866-4745-85D0-1D1DCFBF2A18}" srcOrd="7" destOrd="0" presId="urn:microsoft.com/office/officeart/2005/8/layout/cycle5"/>
    <dgm:cxn modelId="{4AC76698-8FAF-4719-A199-9F81FDE8AF78}" type="presParOf" srcId="{5C1B40A2-C95B-481E-9090-4B7BCF3B56CE}" destId="{DA554C6D-A2BD-4B94-802C-6C55DB9F2BF8}" srcOrd="8" destOrd="0" presId="urn:microsoft.com/office/officeart/2005/8/layout/cycle5"/>
    <dgm:cxn modelId="{1551EEE5-FEBE-4AD2-9A45-92D55880D154}" type="presParOf" srcId="{5C1B40A2-C95B-481E-9090-4B7BCF3B56CE}" destId="{644BD4D3-8D2A-489F-BC0B-191B4AEF9533}" srcOrd="9" destOrd="0" presId="urn:microsoft.com/office/officeart/2005/8/layout/cycle5"/>
    <dgm:cxn modelId="{551B0B31-F9D5-4E34-8B58-94C0C20DABFE}" type="presParOf" srcId="{5C1B40A2-C95B-481E-9090-4B7BCF3B56CE}" destId="{DAC3B005-4E2A-4348-9B77-486F2914FE10}" srcOrd="10" destOrd="0" presId="urn:microsoft.com/office/officeart/2005/8/layout/cycle5"/>
    <dgm:cxn modelId="{43A89146-4D81-4BBE-AD9D-BC3EAF8A7987}" type="presParOf" srcId="{5C1B40A2-C95B-481E-9090-4B7BCF3B56CE}" destId="{2C814299-90FC-466A-8C27-58BBE7C3AD9B}" srcOrd="11" destOrd="0" presId="urn:microsoft.com/office/officeart/2005/8/layout/cycle5"/>
    <dgm:cxn modelId="{3A00694A-CF67-4C8F-8FCA-814AFCD6B209}" type="presParOf" srcId="{5C1B40A2-C95B-481E-9090-4B7BCF3B56CE}" destId="{03867FA4-A613-4921-92BD-CBD0DE5AF6C1}" srcOrd="12" destOrd="0" presId="urn:microsoft.com/office/officeart/2005/8/layout/cycle5"/>
    <dgm:cxn modelId="{2E113D8D-A99A-4D4A-8877-C82B9E2905AC}" type="presParOf" srcId="{5C1B40A2-C95B-481E-9090-4B7BCF3B56CE}" destId="{A543EB03-7087-4967-BA16-52B020590675}" srcOrd="13" destOrd="0" presId="urn:microsoft.com/office/officeart/2005/8/layout/cycle5"/>
    <dgm:cxn modelId="{3758A916-8670-43B4-AEBD-69A121FE7763}" type="presParOf" srcId="{5C1B40A2-C95B-481E-9090-4B7BCF3B56CE}" destId="{191E1915-7B43-453A-9B3B-8BE365BAB7F0}" srcOrd="14" destOrd="0" presId="urn:microsoft.com/office/officeart/2005/8/layout/cycle5"/>
    <dgm:cxn modelId="{35C4F830-BEEE-4FBC-A3C5-D3DAD4B2048A}" type="presParOf" srcId="{5C1B40A2-C95B-481E-9090-4B7BCF3B56CE}" destId="{529DDF86-EE24-4644-BF9F-F7994B1A08DB}" srcOrd="15" destOrd="0" presId="urn:microsoft.com/office/officeart/2005/8/layout/cycle5"/>
    <dgm:cxn modelId="{0F6F324A-3413-4E9A-B603-1ED3EE4D1AE2}" type="presParOf" srcId="{5C1B40A2-C95B-481E-9090-4B7BCF3B56CE}" destId="{273D6908-0A8E-4F45-889A-67CE25D68E3E}" srcOrd="16" destOrd="0" presId="urn:microsoft.com/office/officeart/2005/8/layout/cycle5"/>
    <dgm:cxn modelId="{C3037974-F3DB-4168-B100-30D7AD1F3895}" type="presParOf" srcId="{5C1B40A2-C95B-481E-9090-4B7BCF3B56CE}" destId="{B61698C4-7017-4D89-87F7-56075D701F9E}" srcOrd="17" destOrd="0" presId="urn:microsoft.com/office/officeart/2005/8/layout/cycle5"/>
    <dgm:cxn modelId="{72597E59-C96E-4E44-B3BE-5E529510FF04}" type="presParOf" srcId="{5C1B40A2-C95B-481E-9090-4B7BCF3B56CE}" destId="{E20084B0-DED3-4DEB-8998-F77FEE57635D}" srcOrd="18" destOrd="0" presId="urn:microsoft.com/office/officeart/2005/8/layout/cycle5"/>
    <dgm:cxn modelId="{06BE7470-07DC-4983-8206-CD7724896639}" type="presParOf" srcId="{5C1B40A2-C95B-481E-9090-4B7BCF3B56CE}" destId="{284E5A02-1953-4AC1-8DE5-B9171905FABE}" srcOrd="19" destOrd="0" presId="urn:microsoft.com/office/officeart/2005/8/layout/cycle5"/>
    <dgm:cxn modelId="{271460B6-217A-43AA-9F92-01EA2DAE8B62}" type="presParOf" srcId="{5C1B40A2-C95B-481E-9090-4B7BCF3B56CE}" destId="{37B34B6A-4DCE-4DE3-951A-2EF6B41DAEEC}" srcOrd="20" destOrd="0" presId="urn:microsoft.com/office/officeart/2005/8/layout/cycle5"/>
    <dgm:cxn modelId="{35E9C328-7CD8-40EF-82A1-83FA91A2A4E6}" type="presParOf" srcId="{5C1B40A2-C95B-481E-9090-4B7BCF3B56CE}" destId="{26BC9EC0-F33D-4C53-893E-E607BC23B588}" srcOrd="21" destOrd="0" presId="urn:microsoft.com/office/officeart/2005/8/layout/cycle5"/>
    <dgm:cxn modelId="{670AEDE0-01CD-45BE-A090-9C4881CAAB4E}" type="presParOf" srcId="{5C1B40A2-C95B-481E-9090-4B7BCF3B56CE}" destId="{AAF36583-BB7F-476C-A980-E0851D9947DB}" srcOrd="22" destOrd="0" presId="urn:microsoft.com/office/officeart/2005/8/layout/cycle5"/>
    <dgm:cxn modelId="{BFCBC9EB-59F1-4DF8-86F1-D97A7B12799F}" type="presParOf" srcId="{5C1B40A2-C95B-481E-9090-4B7BCF3B56CE}" destId="{6B2E63ED-B4B9-4312-8B34-C6298E61E31E}" srcOrd="23" destOrd="0" presId="urn:microsoft.com/office/officeart/2005/8/layout/cycle5"/>
  </dgm:cxnLst>
  <dgm:bg>
    <a:noFill/>
  </dgm:bg>
  <dgm:whole>
    <a:ln w="31750">
      <a:prstDash val="sys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977C5ECC-D6AE-46CC-A616-3B064822210F}" type="presOf" srcId="{66E51CD7-05D6-4658-BDAA-92C6F3E19708}" destId="{C47D9E4B-AD47-4E79-B529-9B264E8F4F6B}" srcOrd="1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0C552461-9F82-401B-886A-FDA17F23FFE2}" type="presOf" srcId="{3BA0FA79-0F0A-4F39-8C6F-85BF113366C3}" destId="{E0AC84DD-2093-416F-85DE-E547FE520660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D0D649E5-D436-44AB-8725-8B073267D1E7}" type="presOf" srcId="{90B43A1C-85AB-40E4-9687-2313E85E0399}" destId="{0A6C1809-69AA-4BA6-8257-5A11C3557B45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E889143D-B478-4B8A-B364-2E1565DEABE0}" type="presOf" srcId="{CCCDC2A1-B573-48DB-AE6D-1F76901F1671}" destId="{C481485E-E38C-4518-A609-8D1D62CF917B}" srcOrd="0" destOrd="0" presId="urn:microsoft.com/office/officeart/2005/8/layout/radial5"/>
    <dgm:cxn modelId="{F9531D20-EA12-4B1F-AB5F-A2159CBE7C9E}" type="presOf" srcId="{66E51CD7-05D6-4658-BDAA-92C6F3E19708}" destId="{553B84E4-4A31-43DB-B3BF-8E8EF2B79F2D}" srcOrd="0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85B8B0C0-F39E-49C9-ADA2-76D7BD0D1C07}" type="presOf" srcId="{CCCDC2A1-B573-48DB-AE6D-1F76901F1671}" destId="{DB024BEC-8C88-4F07-BCA5-811E266A083B}" srcOrd="1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12BE7733-8976-4B4F-A1D6-E65949BE70DE}" type="presParOf" srcId="{8B82EA68-B59A-424E-9756-C221A13DB47F}" destId="{C481485E-E38C-4518-A609-8D1D62CF917B}" srcOrd="9" destOrd="0" presId="urn:microsoft.com/office/officeart/2005/8/layout/radial5"/>
    <dgm:cxn modelId="{67F4FD9B-9183-455D-B526-632B00157DB6}" type="presParOf" srcId="{C481485E-E38C-4518-A609-8D1D62CF917B}" destId="{DB024BEC-8C88-4F07-BCA5-811E266A083B}" srcOrd="0" destOrd="0" presId="urn:microsoft.com/office/officeart/2005/8/layout/radial5"/>
    <dgm:cxn modelId="{AA2D08CE-99E4-401C-9DFE-DF9D91C57107}" type="presParOf" srcId="{8B82EA68-B59A-424E-9756-C221A13DB47F}" destId="{0A6C1809-69AA-4BA6-8257-5A11C3557B45}" srcOrd="10" destOrd="0" presId="urn:microsoft.com/office/officeart/2005/8/layout/radial5"/>
    <dgm:cxn modelId="{785A54DE-126A-4367-B0BF-D932601E3C70}" type="presParOf" srcId="{8B82EA68-B59A-424E-9756-C221A13DB47F}" destId="{FA950D33-9BD9-4D37-A533-789F5554AFB5}" srcOrd="11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2" destOrd="0" presId="urn:microsoft.com/office/officeart/2005/8/layout/radial5"/>
    <dgm:cxn modelId="{71829985-CD05-4060-9631-72F287E5C5FF}" type="presParOf" srcId="{8B82EA68-B59A-424E-9756-C221A13DB47F}" destId="{2F5553CB-2478-4421-B002-5FA728364A78}" srcOrd="13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4" destOrd="0" presId="urn:microsoft.com/office/officeart/2005/8/layout/radial5"/>
    <dgm:cxn modelId="{E999641A-C0DA-4D0F-8BB2-F2F86904A7FB}" type="presParOf" srcId="{8B82EA68-B59A-424E-9756-C221A13DB47F}" destId="{A0B7EB92-DF16-476D-BB87-6C0D26E26F61}" srcOrd="15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6" destOrd="0" presId="urn:microsoft.com/office/officeart/2005/8/layout/radial5"/>
    <dgm:cxn modelId="{6D51A1B9-4EA7-49A2-AB3E-D688EA1A6377}" type="presParOf" srcId="{8B82EA68-B59A-424E-9756-C221A13DB47F}" destId="{7A035AEB-3A20-4DC3-9A60-032AB2743B03}" srcOrd="17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18" destOrd="0" presId="urn:microsoft.com/office/officeart/2005/8/layout/radial5"/>
    <dgm:cxn modelId="{2FD73C18-5D39-488C-BCC3-E78FBB397B35}" type="presParOf" srcId="{8B82EA68-B59A-424E-9756-C221A13DB47F}" destId="{DF27FC25-052B-426A-9E06-117E992234F6}" srcOrd="19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20" destOrd="0" presId="urn:microsoft.com/office/officeart/2005/8/layout/radial5"/>
    <dgm:cxn modelId="{4A596AF6-F899-4C0C-9AC1-32ACDEB272C6}" type="presParOf" srcId="{8B82EA68-B59A-424E-9756-C221A13DB47F}" destId="{553B84E4-4A31-43DB-B3BF-8E8EF2B79F2D}" srcOrd="21" destOrd="0" presId="urn:microsoft.com/office/officeart/2005/8/layout/radial5"/>
    <dgm:cxn modelId="{F3ABFD40-EDF5-4F3E-9D9A-28981AC2C700}" type="presParOf" srcId="{553B84E4-4A31-43DB-B3BF-8E8EF2B79F2D}" destId="{C47D9E4B-AD47-4E79-B529-9B264E8F4F6B}" srcOrd="0" destOrd="0" presId="urn:microsoft.com/office/officeart/2005/8/layout/radial5"/>
    <dgm:cxn modelId="{E7ED2F1B-2C0C-4998-BE70-1DFE14649C0B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83E61F-3F95-470D-B739-A752BEBDAEFC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D32463-AD84-4CD5-818A-8699276AE060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Прогноза социально-экономического развития города Рязани на 2014 год и на период до 2016 года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B0FBA-E7E3-4B28-AAE1-22CC5A34E039}" type="parTrans" cxnId="{8CC3390A-7C27-42A5-8AE2-8474A720CFA7}">
      <dgm:prSet/>
      <dgm:spPr/>
      <dgm:t>
        <a:bodyPr/>
        <a:lstStyle/>
        <a:p>
          <a:endParaRPr lang="ru-RU"/>
        </a:p>
      </dgm:t>
    </dgm:pt>
    <dgm:pt modelId="{41C00C70-04A8-49B0-B72D-83A5BB133C23}" type="sibTrans" cxnId="{8CC3390A-7C27-42A5-8AE2-8474A720CFA7}">
      <dgm:prSet/>
      <dgm:spPr/>
      <dgm:t>
        <a:bodyPr/>
        <a:lstStyle/>
        <a:p>
          <a:endParaRPr lang="ru-RU"/>
        </a:p>
      </dgm:t>
    </dgm:pt>
    <dgm:pt modelId="{BD9324ED-6584-465D-8E67-0E8FEF77EFFD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города Рязани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4B5A0-78F5-4D4E-AFB2-9FF82471B961}" type="parTrans" cxnId="{C9EAC4E3-7C08-4116-9EF7-E7013702F070}">
      <dgm:prSet/>
      <dgm:spPr/>
      <dgm:t>
        <a:bodyPr/>
        <a:lstStyle/>
        <a:p>
          <a:endParaRPr lang="ru-RU"/>
        </a:p>
      </dgm:t>
    </dgm:pt>
    <dgm:pt modelId="{306D0DFA-0452-4E71-8077-99B6E2B3884C}" type="sibTrans" cxnId="{C9EAC4E3-7C08-4116-9EF7-E7013702F070}">
      <dgm:prSet/>
      <dgm:spPr/>
      <dgm:t>
        <a:bodyPr/>
        <a:lstStyle/>
        <a:p>
          <a:endParaRPr lang="ru-RU"/>
        </a:p>
      </dgm:t>
    </dgm:pt>
    <dgm:pt modelId="{83232693-4910-4B19-9B96-0FBF03FD769A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Рязанской области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F9E05-68F3-487A-ADDA-2C709B97E190}" type="parTrans" cxnId="{0814B7F6-071D-46B6-9996-C66E105E9DC5}">
      <dgm:prSet/>
      <dgm:spPr/>
      <dgm:t>
        <a:bodyPr/>
        <a:lstStyle/>
        <a:p>
          <a:endParaRPr lang="ru-RU"/>
        </a:p>
      </dgm:t>
    </dgm:pt>
    <dgm:pt modelId="{F28668EB-50A7-490B-90C8-8517935CD383}" type="sibTrans" cxnId="{0814B7F6-071D-46B6-9996-C66E105E9DC5}">
      <dgm:prSet/>
      <dgm:spPr/>
      <dgm:t>
        <a:bodyPr/>
        <a:lstStyle/>
        <a:p>
          <a:endParaRPr lang="ru-RU"/>
        </a:p>
      </dgm:t>
    </dgm:pt>
    <dgm:pt modelId="{361DB5A0-AC33-4F66-A328-2D75FFAC0B55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политики Российской Федерации на 2014 год и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32C8F-C312-452F-9397-A7D9D072C29B}" type="parTrans" cxnId="{BE5060A9-6C8E-4AC5-B4EA-047A28854296}">
      <dgm:prSet/>
      <dgm:spPr/>
      <dgm:t>
        <a:bodyPr/>
        <a:lstStyle/>
        <a:p>
          <a:endParaRPr lang="ru-RU"/>
        </a:p>
      </dgm:t>
    </dgm:pt>
    <dgm:pt modelId="{F3B22750-13E2-465D-BBD7-51207953947C}" type="sibTrans" cxnId="{BE5060A9-6C8E-4AC5-B4EA-047A28854296}">
      <dgm:prSet/>
      <dgm:spPr/>
      <dgm:t>
        <a:bodyPr/>
        <a:lstStyle/>
        <a:p>
          <a:endParaRPr lang="ru-RU"/>
        </a:p>
      </dgm:t>
    </dgm:pt>
    <dgm:pt modelId="{B38F1879-6498-4A75-9CE3-0A4557808D5B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налоговой политики Российской Федерации на 2014 год и на плановый период 2015 и 2016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246E3-224A-4D35-AD03-2F56E284AD97}" type="parTrans" cxnId="{A112AC86-1BA2-4D30-AA16-872C824D63AB}">
      <dgm:prSet/>
      <dgm:spPr/>
      <dgm:t>
        <a:bodyPr/>
        <a:lstStyle/>
        <a:p>
          <a:endParaRPr lang="ru-RU"/>
        </a:p>
      </dgm:t>
    </dgm:pt>
    <dgm:pt modelId="{DAE0DF10-7D51-49A3-8E7B-6B4E507FAAC2}" type="sibTrans" cxnId="{A112AC86-1BA2-4D30-AA16-872C824D63AB}">
      <dgm:prSet/>
      <dgm:spPr/>
      <dgm:t>
        <a:bodyPr/>
        <a:lstStyle/>
        <a:p>
          <a:endParaRPr lang="ru-RU"/>
        </a:p>
      </dgm:t>
    </dgm:pt>
    <dgm:pt modelId="{31ECADE9-906B-4B95-8995-C8AD28F932AC}">
      <dgm:prSet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Бюджетного послания Президента Российской Федерации Федеральному Собранию от 13 июня 2013 года «О бюджетной политике в 2014-2016 годах»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DE25A-7CF9-4ABC-B815-F197A433A393}" type="parTrans" cxnId="{803BC014-1590-4089-9BBC-332BB75B19EF}">
      <dgm:prSet/>
      <dgm:spPr/>
      <dgm:t>
        <a:bodyPr/>
        <a:lstStyle/>
        <a:p>
          <a:endParaRPr lang="ru-RU"/>
        </a:p>
      </dgm:t>
    </dgm:pt>
    <dgm:pt modelId="{7597845E-587D-4AD6-88BB-5509B7B89FB1}" type="sibTrans" cxnId="{803BC014-1590-4089-9BBC-332BB75B19EF}">
      <dgm:prSet/>
      <dgm:spPr/>
      <dgm:t>
        <a:bodyPr/>
        <a:lstStyle/>
        <a:p>
          <a:endParaRPr lang="ru-RU"/>
        </a:p>
      </dgm:t>
    </dgm:pt>
    <dgm:pt modelId="{A1E2BBE8-5448-44E1-B0D9-E93F66F33258}" type="pres">
      <dgm:prSet presAssocID="{7183E61F-3F95-470D-B739-A752BEBDAE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75AEEC5-ECE0-4E01-A8AD-3EF7C540E059}" type="pres">
      <dgm:prSet presAssocID="{7183E61F-3F95-470D-B739-A752BEBDAEFC}" presName="Name1" presStyleCnt="0"/>
      <dgm:spPr/>
      <dgm:t>
        <a:bodyPr/>
        <a:lstStyle/>
        <a:p>
          <a:endParaRPr lang="ru-RU"/>
        </a:p>
      </dgm:t>
    </dgm:pt>
    <dgm:pt modelId="{05DA620F-B37C-4088-A3FE-B9D0FDBDDA21}" type="pres">
      <dgm:prSet presAssocID="{7183E61F-3F95-470D-B739-A752BEBDAEFC}" presName="cycle" presStyleCnt="0"/>
      <dgm:spPr/>
      <dgm:t>
        <a:bodyPr/>
        <a:lstStyle/>
        <a:p>
          <a:endParaRPr lang="ru-RU"/>
        </a:p>
      </dgm:t>
    </dgm:pt>
    <dgm:pt modelId="{A0530FA3-CD9C-4A51-9A95-BB3C6A4A0DCA}" type="pres">
      <dgm:prSet presAssocID="{7183E61F-3F95-470D-B739-A752BEBDAEFC}" presName="srcNode" presStyleLbl="node1" presStyleIdx="0" presStyleCnt="6"/>
      <dgm:spPr/>
      <dgm:t>
        <a:bodyPr/>
        <a:lstStyle/>
        <a:p>
          <a:endParaRPr lang="ru-RU"/>
        </a:p>
      </dgm:t>
    </dgm:pt>
    <dgm:pt modelId="{D45C7705-68EA-48D8-8D17-A3D2595E1EF4}" type="pres">
      <dgm:prSet presAssocID="{7183E61F-3F95-470D-B739-A752BEBDAEFC}" presName="conn" presStyleLbl="parChTrans1D2" presStyleIdx="0" presStyleCnt="1"/>
      <dgm:spPr/>
      <dgm:t>
        <a:bodyPr/>
        <a:lstStyle/>
        <a:p>
          <a:endParaRPr lang="ru-RU"/>
        </a:p>
      </dgm:t>
    </dgm:pt>
    <dgm:pt modelId="{5A53F82E-E76E-4695-BDDF-C44D704F2105}" type="pres">
      <dgm:prSet presAssocID="{7183E61F-3F95-470D-B739-A752BEBDAEFC}" presName="extraNode" presStyleLbl="node1" presStyleIdx="0" presStyleCnt="6"/>
      <dgm:spPr/>
      <dgm:t>
        <a:bodyPr/>
        <a:lstStyle/>
        <a:p>
          <a:endParaRPr lang="ru-RU"/>
        </a:p>
      </dgm:t>
    </dgm:pt>
    <dgm:pt modelId="{5B74AA54-4E69-4402-B761-1F6E58250014}" type="pres">
      <dgm:prSet presAssocID="{7183E61F-3F95-470D-B739-A752BEBDAEFC}" presName="dstNode" presStyleLbl="node1" presStyleIdx="0" presStyleCnt="6"/>
      <dgm:spPr/>
      <dgm:t>
        <a:bodyPr/>
        <a:lstStyle/>
        <a:p>
          <a:endParaRPr lang="ru-RU"/>
        </a:p>
      </dgm:t>
    </dgm:pt>
    <dgm:pt modelId="{4C35DD8A-7316-45CC-819F-7FF92587FDFB}" type="pres">
      <dgm:prSet presAssocID="{31ECADE9-906B-4B95-8995-C8AD28F932A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644D-025B-4A73-AAF5-9ED14BEBC6FC}" type="pres">
      <dgm:prSet presAssocID="{31ECADE9-906B-4B95-8995-C8AD28F932AC}" presName="accent_1" presStyleCnt="0"/>
      <dgm:spPr/>
      <dgm:t>
        <a:bodyPr/>
        <a:lstStyle/>
        <a:p>
          <a:endParaRPr lang="ru-RU"/>
        </a:p>
      </dgm:t>
    </dgm:pt>
    <dgm:pt modelId="{84FDCF01-4E3C-4A1A-8928-4CB0BEAE0187}" type="pres">
      <dgm:prSet presAssocID="{31ECADE9-906B-4B95-8995-C8AD28F932A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C92DC8CA-989D-4D3B-AED2-D225EBEFAC98}" type="pres">
      <dgm:prSet presAssocID="{B38F1879-6498-4A75-9CE3-0A4557808D5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65B04-C4FC-4D55-9828-491923C23E3B}" type="pres">
      <dgm:prSet presAssocID="{B38F1879-6498-4A75-9CE3-0A4557808D5B}" presName="accent_2" presStyleCnt="0"/>
      <dgm:spPr/>
      <dgm:t>
        <a:bodyPr/>
        <a:lstStyle/>
        <a:p>
          <a:endParaRPr lang="ru-RU"/>
        </a:p>
      </dgm:t>
    </dgm:pt>
    <dgm:pt modelId="{8279B558-E84B-4703-9936-2F1A9BFA442B}" type="pres">
      <dgm:prSet presAssocID="{B38F1879-6498-4A75-9CE3-0A4557808D5B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27CEBEB9-7C4B-4030-B938-D904ABB98147}" type="pres">
      <dgm:prSet presAssocID="{361DB5A0-AC33-4F66-A328-2D75FFAC0B5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1089-2DB6-40AC-9D58-1898421A642A}" type="pres">
      <dgm:prSet presAssocID="{361DB5A0-AC33-4F66-A328-2D75FFAC0B55}" presName="accent_3" presStyleCnt="0"/>
      <dgm:spPr/>
      <dgm:t>
        <a:bodyPr/>
        <a:lstStyle/>
        <a:p>
          <a:endParaRPr lang="ru-RU"/>
        </a:p>
      </dgm:t>
    </dgm:pt>
    <dgm:pt modelId="{1BD776D9-4F93-4769-A8D9-8A522F60362B}" type="pres">
      <dgm:prSet presAssocID="{361DB5A0-AC33-4F66-A328-2D75FFAC0B55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224A83D4-523E-44EE-BA9D-002B1D06016D}" type="pres">
      <dgm:prSet presAssocID="{83232693-4910-4B19-9B96-0FBF03FD769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3696A-C9E8-470E-A9AC-ED471A16B71D}" type="pres">
      <dgm:prSet presAssocID="{83232693-4910-4B19-9B96-0FBF03FD769A}" presName="accent_4" presStyleCnt="0"/>
      <dgm:spPr/>
      <dgm:t>
        <a:bodyPr/>
        <a:lstStyle/>
        <a:p>
          <a:endParaRPr lang="ru-RU"/>
        </a:p>
      </dgm:t>
    </dgm:pt>
    <dgm:pt modelId="{922B23CE-F6E3-44DF-A87D-E4709672551B}" type="pres">
      <dgm:prSet presAssocID="{83232693-4910-4B19-9B96-0FBF03FD769A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273783CA-8226-4030-9BB4-217532BB0694}" type="pres">
      <dgm:prSet presAssocID="{BD9324ED-6584-465D-8E67-0E8FEF77EFF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AF58E-AF24-4E91-84EA-2EC086E0174C}" type="pres">
      <dgm:prSet presAssocID="{BD9324ED-6584-465D-8E67-0E8FEF77EFFD}" presName="accent_5" presStyleCnt="0"/>
      <dgm:spPr/>
      <dgm:t>
        <a:bodyPr/>
        <a:lstStyle/>
        <a:p>
          <a:endParaRPr lang="ru-RU"/>
        </a:p>
      </dgm:t>
    </dgm:pt>
    <dgm:pt modelId="{7E4C7083-9059-4EEC-8C72-B3FB564C5924}" type="pres">
      <dgm:prSet presAssocID="{BD9324ED-6584-465D-8E67-0E8FEF77EFFD}" presName="accentRepeatNode" presStyleLbl="solidFgAcc1" presStyleIdx="4" presStyleCnt="6" custScaleX="100000" custScaleY="100000"/>
      <dgm:spPr/>
      <dgm:t>
        <a:bodyPr/>
        <a:lstStyle/>
        <a:p>
          <a:endParaRPr lang="ru-RU"/>
        </a:p>
      </dgm:t>
    </dgm:pt>
    <dgm:pt modelId="{88FE45A1-E442-48A3-9B48-70109ABF39EE}" type="pres">
      <dgm:prSet presAssocID="{9CD32463-AD84-4CD5-818A-8699276AE06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07904-90D1-4360-9209-6BA19F43E82C}" type="pres">
      <dgm:prSet presAssocID="{9CD32463-AD84-4CD5-818A-8699276AE060}" presName="accent_6" presStyleCnt="0"/>
      <dgm:spPr/>
      <dgm:t>
        <a:bodyPr/>
        <a:lstStyle/>
        <a:p>
          <a:endParaRPr lang="ru-RU"/>
        </a:p>
      </dgm:t>
    </dgm:pt>
    <dgm:pt modelId="{64EFCF7B-648D-4B82-ADEF-679633AAA6A4}" type="pres">
      <dgm:prSet presAssocID="{9CD32463-AD84-4CD5-818A-8699276AE060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BE5060A9-6C8E-4AC5-B4EA-047A28854296}" srcId="{7183E61F-3F95-470D-B739-A752BEBDAEFC}" destId="{361DB5A0-AC33-4F66-A328-2D75FFAC0B55}" srcOrd="2" destOrd="0" parTransId="{58932C8F-C312-452F-9397-A7D9D072C29B}" sibTransId="{F3B22750-13E2-465D-BBD7-51207953947C}"/>
    <dgm:cxn modelId="{38DD77D8-F0CC-4375-B5EB-57AB72F39BAA}" type="presOf" srcId="{7183E61F-3F95-470D-B739-A752BEBDAEFC}" destId="{A1E2BBE8-5448-44E1-B0D9-E93F66F33258}" srcOrd="0" destOrd="0" presId="urn:microsoft.com/office/officeart/2008/layout/VerticalCurvedList"/>
    <dgm:cxn modelId="{2700F4FF-A22A-4AA8-964B-C2B43F0A6396}" type="presOf" srcId="{83232693-4910-4B19-9B96-0FBF03FD769A}" destId="{224A83D4-523E-44EE-BA9D-002B1D06016D}" srcOrd="0" destOrd="0" presId="urn:microsoft.com/office/officeart/2008/layout/VerticalCurvedList"/>
    <dgm:cxn modelId="{8CC3390A-7C27-42A5-8AE2-8474A720CFA7}" srcId="{7183E61F-3F95-470D-B739-A752BEBDAEFC}" destId="{9CD32463-AD84-4CD5-818A-8699276AE060}" srcOrd="5" destOrd="0" parTransId="{DE8B0FBA-E7E3-4B28-AAE1-22CC5A34E039}" sibTransId="{41C00C70-04A8-49B0-B72D-83A5BB133C23}"/>
    <dgm:cxn modelId="{1DC2C127-F3C6-415E-8FAE-1D689DABDA16}" type="presOf" srcId="{361DB5A0-AC33-4F66-A328-2D75FFAC0B55}" destId="{27CEBEB9-7C4B-4030-B938-D904ABB98147}" srcOrd="0" destOrd="0" presId="urn:microsoft.com/office/officeart/2008/layout/VerticalCurvedList"/>
    <dgm:cxn modelId="{A112AC86-1BA2-4D30-AA16-872C824D63AB}" srcId="{7183E61F-3F95-470D-B739-A752BEBDAEFC}" destId="{B38F1879-6498-4A75-9CE3-0A4557808D5B}" srcOrd="1" destOrd="0" parTransId="{B04246E3-224A-4D35-AD03-2F56E284AD97}" sibTransId="{DAE0DF10-7D51-49A3-8E7B-6B4E507FAAC2}"/>
    <dgm:cxn modelId="{F7944EDC-FC4A-496C-B7A2-FC83CAD864E5}" type="presOf" srcId="{B38F1879-6498-4A75-9CE3-0A4557808D5B}" destId="{C92DC8CA-989D-4D3B-AED2-D225EBEFAC98}" srcOrd="0" destOrd="0" presId="urn:microsoft.com/office/officeart/2008/layout/VerticalCurvedList"/>
    <dgm:cxn modelId="{A0F8BE0B-57DE-4C61-A698-D82CC83DAF99}" type="presOf" srcId="{7597845E-587D-4AD6-88BB-5509B7B89FB1}" destId="{D45C7705-68EA-48D8-8D17-A3D2595E1EF4}" srcOrd="0" destOrd="0" presId="urn:microsoft.com/office/officeart/2008/layout/VerticalCurvedList"/>
    <dgm:cxn modelId="{B61D5BAB-B1F2-4399-A502-CEE41D99ED0B}" type="presOf" srcId="{31ECADE9-906B-4B95-8995-C8AD28F932AC}" destId="{4C35DD8A-7316-45CC-819F-7FF92587FDFB}" srcOrd="0" destOrd="0" presId="urn:microsoft.com/office/officeart/2008/layout/VerticalCurvedList"/>
    <dgm:cxn modelId="{2DC9B26A-63C5-405D-AF11-7E66D6BEF957}" type="presOf" srcId="{BD9324ED-6584-465D-8E67-0E8FEF77EFFD}" destId="{273783CA-8226-4030-9BB4-217532BB0694}" srcOrd="0" destOrd="0" presId="urn:microsoft.com/office/officeart/2008/layout/VerticalCurvedList"/>
    <dgm:cxn modelId="{803BC014-1590-4089-9BBC-332BB75B19EF}" srcId="{7183E61F-3F95-470D-B739-A752BEBDAEFC}" destId="{31ECADE9-906B-4B95-8995-C8AD28F932AC}" srcOrd="0" destOrd="0" parTransId="{EAADE25A-7CF9-4ABC-B815-F197A433A393}" sibTransId="{7597845E-587D-4AD6-88BB-5509B7B89FB1}"/>
    <dgm:cxn modelId="{0814B7F6-071D-46B6-9996-C66E105E9DC5}" srcId="{7183E61F-3F95-470D-B739-A752BEBDAEFC}" destId="{83232693-4910-4B19-9B96-0FBF03FD769A}" srcOrd="3" destOrd="0" parTransId="{0DEF9E05-68F3-487A-ADDA-2C709B97E190}" sibTransId="{F28668EB-50A7-490B-90C8-8517935CD383}"/>
    <dgm:cxn modelId="{980580D8-43B2-4CCD-94EA-BFB3F4F41568}" type="presOf" srcId="{9CD32463-AD84-4CD5-818A-8699276AE060}" destId="{88FE45A1-E442-48A3-9B48-70109ABF39EE}" srcOrd="0" destOrd="0" presId="urn:microsoft.com/office/officeart/2008/layout/VerticalCurvedList"/>
    <dgm:cxn modelId="{C9EAC4E3-7C08-4116-9EF7-E7013702F070}" srcId="{7183E61F-3F95-470D-B739-A752BEBDAEFC}" destId="{BD9324ED-6584-465D-8E67-0E8FEF77EFFD}" srcOrd="4" destOrd="0" parTransId="{CD64B5A0-78F5-4D4E-AFB2-9FF82471B961}" sibTransId="{306D0DFA-0452-4E71-8077-99B6E2B3884C}"/>
    <dgm:cxn modelId="{3D92FADC-5F31-4912-9FA8-C2FCEF55FB7E}" type="presParOf" srcId="{A1E2BBE8-5448-44E1-B0D9-E93F66F33258}" destId="{575AEEC5-ECE0-4E01-A8AD-3EF7C540E059}" srcOrd="0" destOrd="0" presId="urn:microsoft.com/office/officeart/2008/layout/VerticalCurvedList"/>
    <dgm:cxn modelId="{616AFCC1-D71E-4021-88E6-D8454A420122}" type="presParOf" srcId="{575AEEC5-ECE0-4E01-A8AD-3EF7C540E059}" destId="{05DA620F-B37C-4088-A3FE-B9D0FDBDDA21}" srcOrd="0" destOrd="0" presId="urn:microsoft.com/office/officeart/2008/layout/VerticalCurvedList"/>
    <dgm:cxn modelId="{1C297D69-E8CF-459A-9EC6-823F8D53ED9C}" type="presParOf" srcId="{05DA620F-B37C-4088-A3FE-B9D0FDBDDA21}" destId="{A0530FA3-CD9C-4A51-9A95-BB3C6A4A0DCA}" srcOrd="0" destOrd="0" presId="urn:microsoft.com/office/officeart/2008/layout/VerticalCurvedList"/>
    <dgm:cxn modelId="{06F8C4EB-D2CA-492F-B725-BE2724D4C7D1}" type="presParOf" srcId="{05DA620F-B37C-4088-A3FE-B9D0FDBDDA21}" destId="{D45C7705-68EA-48D8-8D17-A3D2595E1EF4}" srcOrd="1" destOrd="0" presId="urn:microsoft.com/office/officeart/2008/layout/VerticalCurvedList"/>
    <dgm:cxn modelId="{304BCBEA-D787-4A34-908F-F63DC73750FC}" type="presParOf" srcId="{05DA620F-B37C-4088-A3FE-B9D0FDBDDA21}" destId="{5A53F82E-E76E-4695-BDDF-C44D704F2105}" srcOrd="2" destOrd="0" presId="urn:microsoft.com/office/officeart/2008/layout/VerticalCurvedList"/>
    <dgm:cxn modelId="{44394FB1-D912-4172-907F-CFA5804D696F}" type="presParOf" srcId="{05DA620F-B37C-4088-A3FE-B9D0FDBDDA21}" destId="{5B74AA54-4E69-4402-B761-1F6E58250014}" srcOrd="3" destOrd="0" presId="urn:microsoft.com/office/officeart/2008/layout/VerticalCurvedList"/>
    <dgm:cxn modelId="{FE7B4BFA-C99D-4839-B74E-A2635D24A996}" type="presParOf" srcId="{575AEEC5-ECE0-4E01-A8AD-3EF7C540E059}" destId="{4C35DD8A-7316-45CC-819F-7FF92587FDFB}" srcOrd="1" destOrd="0" presId="urn:microsoft.com/office/officeart/2008/layout/VerticalCurvedList"/>
    <dgm:cxn modelId="{07B1159D-6FCB-493E-8D69-30AAD5D17A63}" type="presParOf" srcId="{575AEEC5-ECE0-4E01-A8AD-3EF7C540E059}" destId="{A670644D-025B-4A73-AAF5-9ED14BEBC6FC}" srcOrd="2" destOrd="0" presId="urn:microsoft.com/office/officeart/2008/layout/VerticalCurvedList"/>
    <dgm:cxn modelId="{192716BE-F140-4A01-BCF2-D8B87B55A385}" type="presParOf" srcId="{A670644D-025B-4A73-AAF5-9ED14BEBC6FC}" destId="{84FDCF01-4E3C-4A1A-8928-4CB0BEAE0187}" srcOrd="0" destOrd="0" presId="urn:microsoft.com/office/officeart/2008/layout/VerticalCurvedList"/>
    <dgm:cxn modelId="{DB07AE49-0336-4B06-9594-71CABCEA5658}" type="presParOf" srcId="{575AEEC5-ECE0-4E01-A8AD-3EF7C540E059}" destId="{C92DC8CA-989D-4D3B-AED2-D225EBEFAC98}" srcOrd="3" destOrd="0" presId="urn:microsoft.com/office/officeart/2008/layout/VerticalCurvedList"/>
    <dgm:cxn modelId="{A7BD2A23-90E1-4E3B-A2CB-B5371D03C9E9}" type="presParOf" srcId="{575AEEC5-ECE0-4E01-A8AD-3EF7C540E059}" destId="{9E565B04-C4FC-4D55-9828-491923C23E3B}" srcOrd="4" destOrd="0" presId="urn:microsoft.com/office/officeart/2008/layout/VerticalCurvedList"/>
    <dgm:cxn modelId="{DE7534E8-20BD-498D-8732-4351F44F9E19}" type="presParOf" srcId="{9E565B04-C4FC-4D55-9828-491923C23E3B}" destId="{8279B558-E84B-4703-9936-2F1A9BFA442B}" srcOrd="0" destOrd="0" presId="urn:microsoft.com/office/officeart/2008/layout/VerticalCurvedList"/>
    <dgm:cxn modelId="{8EE79C78-870C-43FD-B3C0-5B7A7BEF5F16}" type="presParOf" srcId="{575AEEC5-ECE0-4E01-A8AD-3EF7C540E059}" destId="{27CEBEB9-7C4B-4030-B938-D904ABB98147}" srcOrd="5" destOrd="0" presId="urn:microsoft.com/office/officeart/2008/layout/VerticalCurvedList"/>
    <dgm:cxn modelId="{0484F62E-FA24-41FF-94C8-86D1E4FA08F6}" type="presParOf" srcId="{575AEEC5-ECE0-4E01-A8AD-3EF7C540E059}" destId="{94281089-2DB6-40AC-9D58-1898421A642A}" srcOrd="6" destOrd="0" presId="urn:microsoft.com/office/officeart/2008/layout/VerticalCurvedList"/>
    <dgm:cxn modelId="{8ECABCD1-F2DB-4934-9DC0-64D253BF3A15}" type="presParOf" srcId="{94281089-2DB6-40AC-9D58-1898421A642A}" destId="{1BD776D9-4F93-4769-A8D9-8A522F60362B}" srcOrd="0" destOrd="0" presId="urn:microsoft.com/office/officeart/2008/layout/VerticalCurvedList"/>
    <dgm:cxn modelId="{4321E7EA-EA2A-41B9-A831-D0254412FC61}" type="presParOf" srcId="{575AEEC5-ECE0-4E01-A8AD-3EF7C540E059}" destId="{224A83D4-523E-44EE-BA9D-002B1D06016D}" srcOrd="7" destOrd="0" presId="urn:microsoft.com/office/officeart/2008/layout/VerticalCurvedList"/>
    <dgm:cxn modelId="{B6AAA298-7F68-4181-8851-396F269BA9DE}" type="presParOf" srcId="{575AEEC5-ECE0-4E01-A8AD-3EF7C540E059}" destId="{1DB3696A-C9E8-470E-A9AC-ED471A16B71D}" srcOrd="8" destOrd="0" presId="urn:microsoft.com/office/officeart/2008/layout/VerticalCurvedList"/>
    <dgm:cxn modelId="{CF4D47F5-85C3-4B34-B778-43BB04C67651}" type="presParOf" srcId="{1DB3696A-C9E8-470E-A9AC-ED471A16B71D}" destId="{922B23CE-F6E3-44DF-A87D-E4709672551B}" srcOrd="0" destOrd="0" presId="urn:microsoft.com/office/officeart/2008/layout/VerticalCurvedList"/>
    <dgm:cxn modelId="{ECA88BAB-5A96-435A-B5FC-A93CCA8F4342}" type="presParOf" srcId="{575AEEC5-ECE0-4E01-A8AD-3EF7C540E059}" destId="{273783CA-8226-4030-9BB4-217532BB0694}" srcOrd="9" destOrd="0" presId="urn:microsoft.com/office/officeart/2008/layout/VerticalCurvedList"/>
    <dgm:cxn modelId="{A936715E-A3A3-407D-8101-2F6CFEF8A5EA}" type="presParOf" srcId="{575AEEC5-ECE0-4E01-A8AD-3EF7C540E059}" destId="{D9CAF58E-AF24-4E91-84EA-2EC086E0174C}" srcOrd="10" destOrd="0" presId="urn:microsoft.com/office/officeart/2008/layout/VerticalCurvedList"/>
    <dgm:cxn modelId="{6F6EEC01-AA22-4CFB-B6B2-1EB9CF1CF911}" type="presParOf" srcId="{D9CAF58E-AF24-4E91-84EA-2EC086E0174C}" destId="{7E4C7083-9059-4EEC-8C72-B3FB564C5924}" srcOrd="0" destOrd="0" presId="urn:microsoft.com/office/officeart/2008/layout/VerticalCurvedList"/>
    <dgm:cxn modelId="{4FA86D8B-E9E4-4C94-B02C-ECBCA629ADD2}" type="presParOf" srcId="{575AEEC5-ECE0-4E01-A8AD-3EF7C540E059}" destId="{88FE45A1-E442-48A3-9B48-70109ABF39EE}" srcOrd="11" destOrd="0" presId="urn:microsoft.com/office/officeart/2008/layout/VerticalCurvedList"/>
    <dgm:cxn modelId="{20E7EFB7-A9F2-41A6-88DF-F745C61D5DE4}" type="presParOf" srcId="{575AEEC5-ECE0-4E01-A8AD-3EF7C540E059}" destId="{74107904-90D1-4360-9209-6BA19F43E82C}" srcOrd="12" destOrd="0" presId="urn:microsoft.com/office/officeart/2008/layout/VerticalCurvedList"/>
    <dgm:cxn modelId="{14762877-E52C-479C-8B9F-214EB041B7CB}" type="presParOf" srcId="{74107904-90D1-4360-9209-6BA19F43E82C}" destId="{64EFCF7B-648D-4B82-ADEF-679633AAA6A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365,6 </a:t>
          </a:r>
          <a:r>
            <a:rPr kumimoji="0" lang="ru-RU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млн.руб</a:t>
          </a: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7 647,0 млн.руб.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6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7 281,4 млн.руб.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520482" custLinFactX="156559" custLinFactY="-400000" custLinFactNeighborX="200000" custLinFactNeighborY="-438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714" custLinFactNeighborY="75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00000" custLinFactY="384476" custLinFactNeighborX="-212827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74017655-8F56-420F-BE89-A431C628F37B}" type="presOf" srcId="{FB3DF14D-5245-4592-A8EF-4D1E28FD8778}" destId="{A4EFF082-E379-4340-BDC0-C0275355A235}" srcOrd="0" destOrd="0" presId="urn:microsoft.com/office/officeart/2005/8/layout/orgChart1"/>
    <dgm:cxn modelId="{837AB496-D9EF-442B-BB4A-7D5ECA9B48DA}" type="presOf" srcId="{36646E02-E6B2-459D-94C0-C11EACEEBCBA}" destId="{1D285D2F-8812-44E0-9553-AEF8CF7AC85C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F5111641-3738-4F50-81AA-D96926CFA001}" type="presOf" srcId="{D7F3CA62-3240-4386-9FE9-4B857EA25710}" destId="{DB62BBAB-7AA4-4246-8804-8C6CCC8DDB58}" srcOrd="1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D312DEA1-8B1D-459F-A3E1-0BD74F98CDF8}" type="presOf" srcId="{814D4CAD-5CF5-42B1-A738-D74DFEA5FFB4}" destId="{8E79C9C7-A4D0-47C2-AE50-367BAF0D053F}" srcOrd="1" destOrd="0" presId="urn:microsoft.com/office/officeart/2005/8/layout/orgChart1"/>
    <dgm:cxn modelId="{028F2242-8EFC-4044-B0C2-03550A36CDF8}" type="presOf" srcId="{36646E02-E6B2-459D-94C0-C11EACEEBCBA}" destId="{80BD2904-FE51-40C5-B54D-D24C4EF7460B}" srcOrd="0" destOrd="0" presId="urn:microsoft.com/office/officeart/2005/8/layout/orgChart1"/>
    <dgm:cxn modelId="{71DDB375-4C8E-4BD5-9E42-B7F036231DA4}" type="presOf" srcId="{D7F3CA62-3240-4386-9FE9-4B857EA25710}" destId="{B3E35377-3712-4A1B-A884-B60A584EA619}" srcOrd="0" destOrd="0" presId="urn:microsoft.com/office/officeart/2005/8/layout/orgChart1"/>
    <dgm:cxn modelId="{14D3BB20-87E3-42C5-8A32-DE123E2B3676}" type="presOf" srcId="{814D4CAD-5CF5-42B1-A738-D74DFEA5FFB4}" destId="{F3BF6CAD-12EC-45BA-B25E-DEA28EBDEA7A}" srcOrd="0" destOrd="0" presId="urn:microsoft.com/office/officeart/2005/8/layout/orgChart1"/>
    <dgm:cxn modelId="{6982FF5E-239A-4703-B3E0-177763A3FEE1}" type="presParOf" srcId="{A4EFF082-E379-4340-BDC0-C0275355A235}" destId="{F2B801B7-2AF2-498C-8CCD-32CF3F482356}" srcOrd="0" destOrd="0" presId="urn:microsoft.com/office/officeart/2005/8/layout/orgChart1"/>
    <dgm:cxn modelId="{F94C5D87-140A-41ED-9C37-51404A31721B}" type="presParOf" srcId="{F2B801B7-2AF2-498C-8CCD-32CF3F482356}" destId="{A8AFE020-9282-4C1E-8C8E-1FA5E11016EE}" srcOrd="0" destOrd="0" presId="urn:microsoft.com/office/officeart/2005/8/layout/orgChart1"/>
    <dgm:cxn modelId="{3D730D92-57E4-4BC8-9827-3EA6937E8317}" type="presParOf" srcId="{A8AFE020-9282-4C1E-8C8E-1FA5E11016EE}" destId="{F3BF6CAD-12EC-45BA-B25E-DEA28EBDEA7A}" srcOrd="0" destOrd="0" presId="urn:microsoft.com/office/officeart/2005/8/layout/orgChart1"/>
    <dgm:cxn modelId="{C40F8B27-6F97-4235-8D27-2F3331307A40}" type="presParOf" srcId="{A8AFE020-9282-4C1E-8C8E-1FA5E11016EE}" destId="{8E79C9C7-A4D0-47C2-AE50-367BAF0D053F}" srcOrd="1" destOrd="0" presId="urn:microsoft.com/office/officeart/2005/8/layout/orgChart1"/>
    <dgm:cxn modelId="{FD2CEFAF-590D-4309-AB4F-082C29841E25}" type="presParOf" srcId="{F2B801B7-2AF2-498C-8CCD-32CF3F482356}" destId="{0037A5B5-700E-409B-9966-687C7D60823C}" srcOrd="1" destOrd="0" presId="urn:microsoft.com/office/officeart/2005/8/layout/orgChart1"/>
    <dgm:cxn modelId="{8B84377E-6C64-4051-939C-A1E387DF3F1B}" type="presParOf" srcId="{F2B801B7-2AF2-498C-8CCD-32CF3F482356}" destId="{5875A817-D721-4C08-B9AF-A2DB43FF7128}" srcOrd="2" destOrd="0" presId="urn:microsoft.com/office/officeart/2005/8/layout/orgChart1"/>
    <dgm:cxn modelId="{27FBD2FE-9D87-4EFF-B80F-96F3CC391F21}" type="presParOf" srcId="{A4EFF082-E379-4340-BDC0-C0275355A235}" destId="{748E5DD2-337E-44E3-9C33-36949CFCEC3A}" srcOrd="1" destOrd="0" presId="urn:microsoft.com/office/officeart/2005/8/layout/orgChart1"/>
    <dgm:cxn modelId="{3D98C662-1BA2-4143-A6F8-BE6A22768ECA}" type="presParOf" srcId="{748E5DD2-337E-44E3-9C33-36949CFCEC3A}" destId="{7F5359DC-CE19-4313-A273-A9F71B41186B}" srcOrd="0" destOrd="0" presId="urn:microsoft.com/office/officeart/2005/8/layout/orgChart1"/>
    <dgm:cxn modelId="{8491D8E3-50D6-49D1-A726-3ADE1F66BBFE}" type="presParOf" srcId="{7F5359DC-CE19-4313-A273-A9F71B41186B}" destId="{B3E35377-3712-4A1B-A884-B60A584EA619}" srcOrd="0" destOrd="0" presId="urn:microsoft.com/office/officeart/2005/8/layout/orgChart1"/>
    <dgm:cxn modelId="{B48009C0-4C83-4216-950A-AFF49A7C8408}" type="presParOf" srcId="{7F5359DC-CE19-4313-A273-A9F71B41186B}" destId="{DB62BBAB-7AA4-4246-8804-8C6CCC8DDB58}" srcOrd="1" destOrd="0" presId="urn:microsoft.com/office/officeart/2005/8/layout/orgChart1"/>
    <dgm:cxn modelId="{CFB556FD-1DD1-4615-BFCB-D0830D050E6F}" type="presParOf" srcId="{748E5DD2-337E-44E3-9C33-36949CFCEC3A}" destId="{F240C4D5-1951-4407-941B-2C97F6898EFF}" srcOrd="1" destOrd="0" presId="urn:microsoft.com/office/officeart/2005/8/layout/orgChart1"/>
    <dgm:cxn modelId="{F03F854A-57F0-4384-998E-96F2C23A0D5A}" type="presParOf" srcId="{748E5DD2-337E-44E3-9C33-36949CFCEC3A}" destId="{4D93DF5E-526B-4717-9183-93B2050740B6}" srcOrd="2" destOrd="0" presId="urn:microsoft.com/office/officeart/2005/8/layout/orgChart1"/>
    <dgm:cxn modelId="{A071712E-E10C-40CF-846E-904D8BF0A536}" type="presParOf" srcId="{A4EFF082-E379-4340-BDC0-C0275355A235}" destId="{0ACCDAF3-394D-4780-A269-A7DFD6571E7C}" srcOrd="2" destOrd="0" presId="urn:microsoft.com/office/officeart/2005/8/layout/orgChart1"/>
    <dgm:cxn modelId="{FAF635D7-01CD-499B-B773-022E9649697B}" type="presParOf" srcId="{0ACCDAF3-394D-4780-A269-A7DFD6571E7C}" destId="{5A7C1492-AC4F-4416-8FAE-4D4E38870E01}" srcOrd="0" destOrd="0" presId="urn:microsoft.com/office/officeart/2005/8/layout/orgChart1"/>
    <dgm:cxn modelId="{CAFB9599-82B8-4A3A-B2E9-1A773859DDE1}" type="presParOf" srcId="{5A7C1492-AC4F-4416-8FAE-4D4E38870E01}" destId="{80BD2904-FE51-40C5-B54D-D24C4EF7460B}" srcOrd="0" destOrd="0" presId="urn:microsoft.com/office/officeart/2005/8/layout/orgChart1"/>
    <dgm:cxn modelId="{0260A099-0384-4BAA-AC34-B1A0D9EDE9E9}" type="presParOf" srcId="{5A7C1492-AC4F-4416-8FAE-4D4E38870E01}" destId="{1D285D2F-8812-44E0-9553-AEF8CF7AC85C}" srcOrd="1" destOrd="0" presId="urn:microsoft.com/office/officeart/2005/8/layout/orgChart1"/>
    <dgm:cxn modelId="{A7331673-367B-4BDA-AA6D-B16A0C2F421A}" type="presParOf" srcId="{0ACCDAF3-394D-4780-A269-A7DFD6571E7C}" destId="{152221B6-EC2A-4846-856F-03D4369F3EBF}" srcOrd="1" destOrd="0" presId="urn:microsoft.com/office/officeart/2005/8/layout/orgChart1"/>
    <dgm:cxn modelId="{5D69661C-E294-4D39-9A1B-4FC55BAEDB54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B8D341-73B9-45EE-B5A5-B28B9071479A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  <a:softEdge rad="3175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i="1" dirty="0" smtClean="0">
              <a:latin typeface="Arial Narrow" panose="020B0606020202030204" pitchFamily="34" charset="0"/>
            </a:rPr>
            <a:t>116 муниципальных </a:t>
          </a:r>
          <a:r>
            <a:rPr lang="ru-RU" sz="1400" b="1" i="1" dirty="0" smtClean="0">
              <a:effectLst/>
              <a:latin typeface="Arial Narrow" panose="020B0606020202030204" pitchFamily="34" charset="0"/>
            </a:rPr>
            <a:t>дошкольных</a:t>
          </a:r>
          <a:r>
            <a:rPr lang="ru-RU" sz="1400" b="1" i="1" dirty="0" smtClean="0">
              <a:latin typeface="Arial Narrow" panose="020B0606020202030204" pitchFamily="34" charset="0"/>
            </a:rPr>
            <a:t> образовательных учреждений 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(детские сады)</a:t>
          </a:r>
          <a:endParaRPr lang="ru-RU" sz="1400" b="1" i="1" dirty="0">
            <a:latin typeface="Arial Narrow" panose="020B0606020202030204" pitchFamily="34" charset="0"/>
          </a:endParaRPr>
        </a:p>
      </dgm:t>
    </dgm:pt>
    <dgm:pt modelId="{D19A14B6-ABD3-47A8-A048-45501A5C8C9C}" type="parTrans" cxnId="{6BA427B3-CFFF-4BC5-BD7C-6B24FAFD619B}">
      <dgm:prSet/>
      <dgm:spPr/>
      <dgm:t>
        <a:bodyPr/>
        <a:lstStyle/>
        <a:p>
          <a:endParaRPr lang="ru-RU"/>
        </a:p>
      </dgm:t>
    </dgm:pt>
    <dgm:pt modelId="{016C91B3-8C8A-41FA-8D09-C3411C41E355}" type="sibTrans" cxnId="{6BA427B3-CFFF-4BC5-BD7C-6B24FAFD619B}">
      <dgm:prSet/>
      <dgm:spPr/>
      <dgm:t>
        <a:bodyPr/>
        <a:lstStyle/>
        <a:p>
          <a:endParaRPr lang="ru-RU"/>
        </a:p>
      </dgm:t>
    </dgm:pt>
    <dgm:pt modelId="{D58D253A-24FE-45F2-A061-AB7BCC5AF756}">
      <dgm:prSet phldrT="[Текст]" custT="1"/>
      <dgm:spPr>
        <a:solidFill>
          <a:srgbClr val="FFFF00">
            <a:alpha val="65000"/>
          </a:srgb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i="1" dirty="0" smtClean="0">
              <a:latin typeface="Arial Narrow" panose="020B0606020202030204" pitchFamily="34" charset="0"/>
            </a:rPr>
            <a:t>67 общеобразовательных школ, </a:t>
          </a:r>
        </a:p>
        <a:p>
          <a:r>
            <a:rPr lang="ru-RU" sz="1400" b="1" i="1" dirty="0" smtClean="0">
              <a:latin typeface="Arial Narrow" panose="020B0606020202030204" pitchFamily="34" charset="0"/>
            </a:rPr>
            <a:t>2 общеобразовательные школы-интернат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D1FE6CAB-26E0-43F9-A887-5C7EAD38DB53}" type="parTrans" cxnId="{5D3FA8D8-7D72-42C0-8CD2-F238E9F5AAB0}">
      <dgm:prSet/>
      <dgm:spPr/>
      <dgm:t>
        <a:bodyPr/>
        <a:lstStyle/>
        <a:p>
          <a:endParaRPr lang="ru-RU"/>
        </a:p>
      </dgm:t>
    </dgm:pt>
    <dgm:pt modelId="{E40D9F8C-394A-49B8-AECE-7567E43B9EB2}" type="sibTrans" cxnId="{5D3FA8D8-7D72-42C0-8CD2-F238E9F5AAB0}">
      <dgm:prSet/>
      <dgm:spPr/>
      <dgm:t>
        <a:bodyPr/>
        <a:lstStyle/>
        <a:p>
          <a:endParaRPr lang="ru-RU"/>
        </a:p>
      </dgm:t>
    </dgm:pt>
    <dgm:pt modelId="{55E0FCE2-04F7-445C-B6C2-F5BCB69AE881}">
      <dgm:prSet phldrT="[Текст]" custT="1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050" b="1" i="1" dirty="0" smtClean="0">
              <a:latin typeface="Arial Narrow" panose="020B0606020202030204" pitchFamily="34" charset="0"/>
            </a:rPr>
            <a:t>7 школ искусств, 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4 музыкальные школы,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 художественная школа,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12 спортивных школ</a:t>
          </a:r>
        </a:p>
        <a:p>
          <a:r>
            <a:rPr lang="ru-RU" sz="1050" b="1" i="1" dirty="0" smtClean="0">
              <a:latin typeface="Arial Narrow" panose="020B0606020202030204" pitchFamily="34" charset="0"/>
            </a:rPr>
            <a:t>15 учреждений дополнительного </a:t>
          </a:r>
          <a:r>
            <a:rPr lang="ru-RU" sz="1050" b="1" i="1" smtClean="0">
              <a:latin typeface="Arial Narrow" panose="020B0606020202030204" pitchFamily="34" charset="0"/>
            </a:rPr>
            <a:t>образования детей</a:t>
          </a:r>
          <a:endParaRPr lang="ru-RU" sz="1050" b="1" i="1" dirty="0" smtClean="0">
            <a:latin typeface="Arial Narrow" panose="020B0606020202030204" pitchFamily="34" charset="0"/>
          </a:endParaRPr>
        </a:p>
        <a:p>
          <a:r>
            <a:rPr lang="ru-RU" sz="1050" b="1" i="1" dirty="0" smtClean="0">
              <a:latin typeface="Arial Narrow" panose="020B0606020202030204" pitchFamily="34" charset="0"/>
            </a:rPr>
            <a:t>5 прочих учреждений образования</a:t>
          </a:r>
          <a:endParaRPr lang="ru-RU" sz="1050" b="1" i="1" dirty="0">
            <a:latin typeface="Arial Narrow" panose="020B0606020202030204" pitchFamily="34" charset="0"/>
          </a:endParaRPr>
        </a:p>
      </dgm:t>
    </dgm:pt>
    <dgm:pt modelId="{A9424F63-D0E9-444F-8042-D6EDC8284EDA}" type="parTrans" cxnId="{93D7FDFB-97ED-4C72-8BC9-57B48E824F1C}">
      <dgm:prSet/>
      <dgm:spPr/>
      <dgm:t>
        <a:bodyPr/>
        <a:lstStyle/>
        <a:p>
          <a:endParaRPr lang="ru-RU"/>
        </a:p>
      </dgm:t>
    </dgm:pt>
    <dgm:pt modelId="{CEFFC986-CB15-4C85-A0F7-5FC26B800CF6}" type="sibTrans" cxnId="{93D7FDFB-97ED-4C72-8BC9-57B48E824F1C}">
      <dgm:prSet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143021-57F2-4EC5-AB40-3DCD1D1E6B6A}" type="pres">
      <dgm:prSet presAssocID="{A3B8D341-73B9-45EE-B5A5-B28B9071479A}" presName="composite" presStyleCnt="0"/>
      <dgm:spPr/>
    </dgm:pt>
    <dgm:pt modelId="{87F27F60-A4D9-4AFC-8F96-3C33E3127538}" type="pres">
      <dgm:prSet presAssocID="{A3B8D341-73B9-45EE-B5A5-B28B9071479A}" presName="rect1" presStyleLbl="trAlignAcc1" presStyleIdx="0" presStyleCnt="3" custScaleX="93667" custScaleY="138450" custLinFactNeighborX="-4498" custLinFactNeighborY="34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9C9ED-2974-42F1-BCA4-5AD650E57125}" type="pres">
      <dgm:prSet presAssocID="{A3B8D341-73B9-45EE-B5A5-B28B9071479A}" presName="rect2" presStyleLbl="fgImgPlace1" presStyleIdx="0" presStyleCnt="3" custScaleX="117184" custScaleY="103873" custLinFactNeighborX="-15428" custLinFactNeighborY="455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</dgm:pt>
    <dgm:pt modelId="{9F75FF94-9A5E-4EDF-9282-0F19AE87ED3A}" type="pres">
      <dgm:prSet presAssocID="{016C91B3-8C8A-41FA-8D09-C3411C41E355}" presName="sibTrans" presStyleCnt="0"/>
      <dgm:spPr/>
    </dgm:pt>
    <dgm:pt modelId="{A51931AD-AE9E-4DDD-9411-E33CF4EB64A7}" type="pres">
      <dgm:prSet presAssocID="{D58D253A-24FE-45F2-A061-AB7BCC5AF756}" presName="composite" presStyleCnt="0"/>
      <dgm:spPr/>
    </dgm:pt>
    <dgm:pt modelId="{C0176AAB-AC9D-441F-87CE-1A363B1E8410}" type="pres">
      <dgm:prSet presAssocID="{D58D253A-24FE-45F2-A061-AB7BCC5AF756}" presName="rect1" presStyleLbl="trAlignAcc1" presStyleIdx="1" presStyleCnt="3" custScaleY="140616" custLinFactNeighborX="-1513" custLinFactNeighborY="3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DC4A3-96EA-4747-9287-0075B523AF83}" type="pres">
      <dgm:prSet presAssocID="{D58D253A-24FE-45F2-A061-AB7BCC5AF756}" presName="rect2" presStyleLbl="fgImgPlace1" presStyleIdx="1" presStyleCnt="3" custScaleX="105036" custScaleY="103873" custLinFactNeighborX="-9649" custLinFactNeighborY="743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2060"/>
          </a:solidFill>
        </a:ln>
      </dgm:spPr>
    </dgm:pt>
    <dgm:pt modelId="{D1F26BB6-DFB1-40DF-B377-2267AF8A8FF7}" type="pres">
      <dgm:prSet presAssocID="{E40D9F8C-394A-49B8-AECE-7567E43B9EB2}" presName="sibTrans" presStyleCnt="0"/>
      <dgm:spPr/>
    </dgm:pt>
    <dgm:pt modelId="{FCB1F879-CC53-4C03-9C55-E00493294764}" type="pres">
      <dgm:prSet presAssocID="{55E0FCE2-04F7-445C-B6C2-F5BCB69AE881}" presName="composite" presStyleCnt="0"/>
      <dgm:spPr/>
    </dgm:pt>
    <dgm:pt modelId="{114E02AF-3AE9-4215-AD71-352FE440EB41}" type="pres">
      <dgm:prSet presAssocID="{55E0FCE2-04F7-445C-B6C2-F5BCB69AE881}" presName="rect1" presStyleLbl="trAlignAcc1" presStyleIdx="2" presStyleCnt="3" custScaleY="146593" custLinFactNeighborX="5882" custLinFactNeighborY="2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5907B-F0CC-4144-BC80-F89D40567476}" type="pres">
      <dgm:prSet presAssocID="{55E0FCE2-04F7-445C-B6C2-F5BCB69AE881}" presName="rect2" presStyleLbl="fgImgPlace1" presStyleIdx="2" presStyleCnt="3" custScaleX="107927" custScaleY="103891" custLinFactNeighborX="12754" custLinFactNeighborY="552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2060"/>
          </a:solidFill>
        </a:ln>
      </dgm:spPr>
    </dgm:pt>
  </dgm:ptLst>
  <dgm:cxnLst>
    <dgm:cxn modelId="{CD94F038-24A0-4C05-8AA6-A8519CA326E6}" type="presOf" srcId="{A3B8D341-73B9-45EE-B5A5-B28B9071479A}" destId="{87F27F60-A4D9-4AFC-8F96-3C33E3127538}" srcOrd="0" destOrd="0" presId="urn:microsoft.com/office/officeart/2008/layout/PictureStrips"/>
    <dgm:cxn modelId="{246BC238-9F57-4AF3-9071-0E515D48F365}" type="presOf" srcId="{9C363291-C587-457E-96EA-54AC863A2B48}" destId="{FDBAB862-4B75-474B-8D06-A627475D7E3E}" srcOrd="0" destOrd="0" presId="urn:microsoft.com/office/officeart/2008/layout/PictureStrips"/>
    <dgm:cxn modelId="{6BA427B3-CFFF-4BC5-BD7C-6B24FAFD619B}" srcId="{9C363291-C587-457E-96EA-54AC863A2B48}" destId="{A3B8D341-73B9-45EE-B5A5-B28B9071479A}" srcOrd="0" destOrd="0" parTransId="{D19A14B6-ABD3-47A8-A048-45501A5C8C9C}" sibTransId="{016C91B3-8C8A-41FA-8D09-C3411C41E355}"/>
    <dgm:cxn modelId="{1A96F019-FC4A-4500-AC9C-A58478A9B55B}" type="presOf" srcId="{D58D253A-24FE-45F2-A061-AB7BCC5AF756}" destId="{C0176AAB-AC9D-441F-87CE-1A363B1E8410}" srcOrd="0" destOrd="0" presId="urn:microsoft.com/office/officeart/2008/layout/PictureStrips"/>
    <dgm:cxn modelId="{93D7FDFB-97ED-4C72-8BC9-57B48E824F1C}" srcId="{9C363291-C587-457E-96EA-54AC863A2B48}" destId="{55E0FCE2-04F7-445C-B6C2-F5BCB69AE881}" srcOrd="2" destOrd="0" parTransId="{A9424F63-D0E9-444F-8042-D6EDC8284EDA}" sibTransId="{CEFFC986-CB15-4C85-A0F7-5FC26B800CF6}"/>
    <dgm:cxn modelId="{8AE7BADC-225E-4BD8-BFB1-80A1B34619BD}" type="presOf" srcId="{55E0FCE2-04F7-445C-B6C2-F5BCB69AE881}" destId="{114E02AF-3AE9-4215-AD71-352FE440EB41}" srcOrd="0" destOrd="0" presId="urn:microsoft.com/office/officeart/2008/layout/PictureStrips"/>
    <dgm:cxn modelId="{5D3FA8D8-7D72-42C0-8CD2-F238E9F5AAB0}" srcId="{9C363291-C587-457E-96EA-54AC863A2B48}" destId="{D58D253A-24FE-45F2-A061-AB7BCC5AF756}" srcOrd="1" destOrd="0" parTransId="{D1FE6CAB-26E0-43F9-A887-5C7EAD38DB53}" sibTransId="{E40D9F8C-394A-49B8-AECE-7567E43B9EB2}"/>
    <dgm:cxn modelId="{DE386CE4-708C-404D-9515-E01B34057F66}" type="presParOf" srcId="{FDBAB862-4B75-474B-8D06-A627475D7E3E}" destId="{62143021-57F2-4EC5-AB40-3DCD1D1E6B6A}" srcOrd="0" destOrd="0" presId="urn:microsoft.com/office/officeart/2008/layout/PictureStrips"/>
    <dgm:cxn modelId="{EB563F76-0181-44BF-82E2-7B5E1A2F6CE9}" type="presParOf" srcId="{62143021-57F2-4EC5-AB40-3DCD1D1E6B6A}" destId="{87F27F60-A4D9-4AFC-8F96-3C33E3127538}" srcOrd="0" destOrd="0" presId="urn:microsoft.com/office/officeart/2008/layout/PictureStrips"/>
    <dgm:cxn modelId="{0284D96C-B911-48A3-80CC-A75DC5AFFD6B}" type="presParOf" srcId="{62143021-57F2-4EC5-AB40-3DCD1D1E6B6A}" destId="{51F9C9ED-2974-42F1-BCA4-5AD650E57125}" srcOrd="1" destOrd="0" presId="urn:microsoft.com/office/officeart/2008/layout/PictureStrips"/>
    <dgm:cxn modelId="{7A17C44E-4E98-4F63-89D3-4AD0956D6B0D}" type="presParOf" srcId="{FDBAB862-4B75-474B-8D06-A627475D7E3E}" destId="{9F75FF94-9A5E-4EDF-9282-0F19AE87ED3A}" srcOrd="1" destOrd="0" presId="urn:microsoft.com/office/officeart/2008/layout/PictureStrips"/>
    <dgm:cxn modelId="{D530FD90-996B-4D37-9114-2FEC2423252A}" type="presParOf" srcId="{FDBAB862-4B75-474B-8D06-A627475D7E3E}" destId="{A51931AD-AE9E-4DDD-9411-E33CF4EB64A7}" srcOrd="2" destOrd="0" presId="urn:microsoft.com/office/officeart/2008/layout/PictureStrips"/>
    <dgm:cxn modelId="{A7CDA401-2C45-48C5-B767-4EEC12370DC6}" type="presParOf" srcId="{A51931AD-AE9E-4DDD-9411-E33CF4EB64A7}" destId="{C0176AAB-AC9D-441F-87CE-1A363B1E8410}" srcOrd="0" destOrd="0" presId="urn:microsoft.com/office/officeart/2008/layout/PictureStrips"/>
    <dgm:cxn modelId="{20AF30EE-48E0-4C5D-91D9-354F242B663F}" type="presParOf" srcId="{A51931AD-AE9E-4DDD-9411-E33CF4EB64A7}" destId="{ADCDC4A3-96EA-4747-9287-0075B523AF83}" srcOrd="1" destOrd="0" presId="urn:microsoft.com/office/officeart/2008/layout/PictureStrips"/>
    <dgm:cxn modelId="{622DD1C0-E5EA-4000-8400-A55B52334C0B}" type="presParOf" srcId="{FDBAB862-4B75-474B-8D06-A627475D7E3E}" destId="{D1F26BB6-DFB1-40DF-B377-2267AF8A8FF7}" srcOrd="3" destOrd="0" presId="urn:microsoft.com/office/officeart/2008/layout/PictureStrips"/>
    <dgm:cxn modelId="{44A87630-2AE3-4D11-ABD0-C9BB4A3FB023}" type="presParOf" srcId="{FDBAB862-4B75-474B-8D06-A627475D7E3E}" destId="{FCB1F879-CC53-4C03-9C55-E00493294764}" srcOrd="4" destOrd="0" presId="urn:microsoft.com/office/officeart/2008/layout/PictureStrips"/>
    <dgm:cxn modelId="{FA339DF6-106A-4B2E-A6DE-CB404DD5F7AF}" type="presParOf" srcId="{FCB1F879-CC53-4C03-9C55-E00493294764}" destId="{114E02AF-3AE9-4215-AD71-352FE440EB41}" srcOrd="0" destOrd="0" presId="urn:microsoft.com/office/officeart/2008/layout/PictureStrips"/>
    <dgm:cxn modelId="{5F427779-43AE-4605-B58F-AB1B84B407A3}" type="presParOf" srcId="{FCB1F879-CC53-4C03-9C55-E00493294764}" destId="{4D65907B-F0CC-4144-BC80-F89D405674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A9EBB-57B2-4637-B4BA-170336B1B347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  <a:alpha val="81000"/>
                <a:lumMod val="97000"/>
                <a:lumOff val="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r>
            <a:rPr lang="ru-RU" sz="13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5-и муниципальных программ на 2014 – 2020 годы:</a:t>
          </a:r>
          <a:endParaRPr lang="ru-RU" sz="13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«Культура города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</a:t>
          </a:r>
          <a:r>
            <a:rPr lang="ru-RU" sz="1200" dirty="0" smtClean="0">
              <a:latin typeface="Arial Narrow" panose="020B0606020202030204" pitchFamily="34" charset="0"/>
            </a:rPr>
            <a:t>организация досуга и обеспечение населения услугами в сфере культурно-досуговой деятельности; - предоставление доступа к музейным коллекциям (фондам) и сохранение памятников материальной и духовной культуры общества; - информационно-библиотечное обслуживание населения и пр.</a:t>
          </a:r>
          <a:endParaRPr lang="ru-RU" sz="1200" dirty="0">
            <a:latin typeface="Arial Narrow" panose="020B0606020202030204" pitchFamily="34" charset="0"/>
          </a:endParaRPr>
        </a:p>
      </dgm:t>
    </dgm:pt>
    <dgm:pt modelId="{D87508A3-A01D-467F-8927-038A1D24690C}" type="parTrans" cxnId="{992B32AE-F9CE-48BD-8330-D4C91B93F61D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массовых общегородских мероприятий, развитие волонтерского движения по пропаганде среди детей и молодежи здорового образа жизни и нетерпимого отношения к наркомании 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  <a:alpha val="73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проведение мероприятий, направленных на выявление и поддержку социально активной и талантливой молодежи; - организация и проведение мероприятий патриотической направленности и пр.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635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2A8FE4D-808D-4614-8E31-9EBAA4FB033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«Охрана окружающей среды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организация и проведение Дней защиты от экологической опасности в городе Рязани; - проведение мероприятий по предотвращению негативного воздействия отработанных ртутьсодержащих ламп и приборов на здоровье человека и окружающую среду </a:t>
          </a:r>
        </a:p>
        <a:p>
          <a:pPr algn="ctr"/>
          <a:endParaRPr lang="ru-RU" sz="1100" b="1" i="1" dirty="0" smtClean="0">
            <a:latin typeface="Arial Narrow" panose="020B0606020202030204" pitchFamily="34" charset="0"/>
          </a:endParaRPr>
        </a:p>
        <a:p>
          <a:pPr algn="ctr"/>
          <a:endParaRPr lang="ru-RU" sz="1100" b="0" i="0" dirty="0" smtClean="0">
            <a:latin typeface="Arial Narrow" panose="020B0606020202030204" pitchFamily="34" charset="0"/>
          </a:endParaRPr>
        </a:p>
        <a:p>
          <a:pPr algn="ctr"/>
          <a:endParaRPr lang="ru-RU" sz="1100" b="1" i="1" dirty="0">
            <a:latin typeface="Arial Narrow" panose="020B0606020202030204" pitchFamily="34" charset="0"/>
          </a:endParaRPr>
        </a:p>
      </dgm:t>
    </dgm:pt>
    <dgm:pt modelId="{903C0D32-71D2-4A8E-9234-11E02E9898DE}" type="parTrans" cxnId="{0B2BAA6A-E66A-42D9-A106-276F7BB83C15}">
      <dgm:prSet/>
      <dgm:spPr>
        <a:ln w="952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85F38BF-022F-4D96-85E8-DBF4E391AA04}" type="sibTrans" cxnId="{0B2BAA6A-E66A-42D9-A106-276F7BB83C15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rgbClr val="92D050"/>
            </a:gs>
          </a:gsLst>
        </a:gradFill>
        <a:ln w="28575">
          <a:solidFill>
            <a:schemeClr val="tx2">
              <a:lumMod val="75000"/>
            </a:schemeClr>
          </a:solidFill>
          <a:prstDash val="sysDot"/>
        </a:ln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200" b="0" i="0" dirty="0" smtClean="0">
              <a:latin typeface="Arial Narrow" panose="020B0606020202030204" pitchFamily="34" charset="0"/>
            </a:rPr>
            <a:t>обеспечение доступа к справочно-поисковому аппарату библиотек и их базам данных; - приобретение звукоусиливающей аппаратуры для проведения массовых мероприятий на территориях ТОС</a:t>
          </a:r>
          <a:endParaRPr lang="ru-RU" sz="12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</dgm:pt>
    <dgm:pt modelId="{5ACE0E50-7C12-4FED-9F33-0C406D32C804}" type="pres">
      <dgm:prSet presAssocID="{8F694006-BDCB-4ED3-8112-461AABC43D93}" presName="rootComposite" presStyleCnt="0"/>
      <dgm:spPr/>
    </dgm:pt>
    <dgm:pt modelId="{2A79F580-492B-4436-88A0-2AD64EDD1A8B}" type="pres">
      <dgm:prSet presAssocID="{8F694006-BDCB-4ED3-8112-461AABC43D93}" presName="rootText" presStyleLbl="node1" presStyleIdx="0" presStyleCnt="1" custScaleX="365550" custScaleY="108564" custLinFactNeighborX="-16087" custLinFactNeighborY="-119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</dgm:pt>
    <dgm:pt modelId="{DC9F5C91-7CB7-4291-A00D-C7385210C388}" type="pres">
      <dgm:prSet presAssocID="{D87508A3-A01D-467F-8927-038A1D24690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5" custScaleX="557078" custScaleY="219608" custLinFactNeighborX="-21073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5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5" custScaleX="557078" custScaleY="147372" custLinFactNeighborX="-21073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5" custScaleX="558057" custScaleY="180246" custLinFactNeighborX="-21073" custLinFactNeighborY="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E2A29-5A10-410E-82C8-A4910816F785}" type="pres">
      <dgm:prSet presAssocID="{903C0D32-71D2-4A8E-9234-11E02E9898D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81DA553-5DCF-42C0-8206-043CF98895E7}" type="pres">
      <dgm:prSet presAssocID="{22A8FE4D-808D-4614-8E31-9EBAA4FB0337}" presName="childText" presStyleLbl="bgAcc1" presStyleIdx="3" presStyleCnt="5" custScaleX="557078" custScaleY="190327" custLinFactNeighborX="-21073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4" presStyleCnt="5" custScaleX="557078" custScaleY="175686" custLinFactNeighborX="-21073" custLinFactNeighborY="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FDBA2-7BCC-487B-976B-08D63269409B}" type="presOf" srcId="{74BE10FE-462E-4EB4-8C4B-E790243622BA}" destId="{0667DEE5-00E6-4C01-AE12-2907DDE8ACC4}" srcOrd="0" destOrd="0" presId="urn:microsoft.com/office/officeart/2005/8/layout/hierarchy3"/>
    <dgm:cxn modelId="{AE7B7B77-73F8-4C79-AF99-78485D96D562}" type="presOf" srcId="{F28ADC32-3413-48F6-81F9-76046BA2DC5E}" destId="{376E5819-7A6A-4781-B03F-E5859AFCAB33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7D0E2687-2B3B-44F2-949A-32FA7074447D}" srcId="{8F694006-BDCB-4ED3-8112-461AABC43D93}" destId="{2F5C6B8B-9174-4F52-B265-0C63AEC2DA43}" srcOrd="4" destOrd="0" parTransId="{DA6B3BD5-EC30-4DD5-83CC-8FA13F22CE96}" sibTransId="{906E8505-C13A-453E-8840-146E750AED42}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0B2BAA6A-E66A-42D9-A106-276F7BB83C15}" srcId="{8F694006-BDCB-4ED3-8112-461AABC43D93}" destId="{22A8FE4D-808D-4614-8E31-9EBAA4FB0337}" srcOrd="3" destOrd="0" parTransId="{903C0D32-71D2-4A8E-9234-11E02E9898DE}" sibTransId="{785F38BF-022F-4D96-85E8-DBF4E391AA04}"/>
    <dgm:cxn modelId="{A225E654-0954-4B15-BCA9-4F622ACD1A58}" type="presOf" srcId="{2F5C6B8B-9174-4F52-B265-0C63AEC2DA43}" destId="{01BA721D-6695-47C2-A1EB-CEA341BCA3A4}" srcOrd="0" destOrd="0" presId="urn:microsoft.com/office/officeart/2005/8/layout/hierarchy3"/>
    <dgm:cxn modelId="{43EF0AB9-9E5F-4137-B0A6-5034C94A6718}" type="presOf" srcId="{22A8FE4D-808D-4614-8E31-9EBAA4FB0337}" destId="{881DA553-5DCF-42C0-8206-043CF98895E7}" srcOrd="0" destOrd="0" presId="urn:microsoft.com/office/officeart/2005/8/layout/hierarchy3"/>
    <dgm:cxn modelId="{E889E16C-931D-44FA-81AA-F626430272B4}" type="presOf" srcId="{5F133ECF-DC48-4BC8-BDFF-0033D0EF6143}" destId="{76311E1C-9563-4951-AD85-5959A70EB1AD}" srcOrd="0" destOrd="0" presId="urn:microsoft.com/office/officeart/2005/8/layout/hierarchy3"/>
    <dgm:cxn modelId="{2A8352B4-2058-437F-A6EF-899E479858D8}" type="presOf" srcId="{D87508A3-A01D-467F-8927-038A1D24690C}" destId="{DC9F5C91-7CB7-4291-A00D-C7385210C388}" srcOrd="0" destOrd="0" presId="urn:microsoft.com/office/officeart/2005/8/layout/hierarchy3"/>
    <dgm:cxn modelId="{76B80C07-7B94-48E1-A865-7A5ECA42374B}" type="presOf" srcId="{D0F12A88-CBF3-42BB-BC94-5E56C18CF810}" destId="{BAE018DE-9057-4BE6-83EB-DEBC1E71524F}" srcOrd="0" destOrd="0" presId="urn:microsoft.com/office/officeart/2005/8/layout/hierarchy3"/>
    <dgm:cxn modelId="{9372579B-3FB7-4729-A934-FCA2A8D651DA}" type="presOf" srcId="{903C0D32-71D2-4A8E-9234-11E02E9898DE}" destId="{E18E2A29-5A10-410E-82C8-A4910816F785}" srcOrd="0" destOrd="0" presId="urn:microsoft.com/office/officeart/2005/8/layout/hierarchy3"/>
    <dgm:cxn modelId="{E93BB2AB-B067-4C72-9619-85BBF992F6AF}" type="presOf" srcId="{DA6B3BD5-EC30-4DD5-83CC-8FA13F22CE96}" destId="{4660CBC8-102C-4EA7-A704-5F3B25F21AF6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665CCD50-6265-4B05-BBA4-F00839CB40C4}" type="presOf" srcId="{D66305CA-7D76-461D-834A-E8D51AC221A5}" destId="{B7492B5A-7E1F-456A-B7C7-AC94B3C591E1}" srcOrd="0" destOrd="0" presId="urn:microsoft.com/office/officeart/2005/8/layout/hierarchy3"/>
    <dgm:cxn modelId="{C3E8DDA8-0174-4330-9EA0-49F1A5A73F42}" type="presOf" srcId="{8F694006-BDCB-4ED3-8112-461AABC43D93}" destId="{2A79F580-492B-4436-88A0-2AD64EDD1A8B}" srcOrd="0" destOrd="0" presId="urn:microsoft.com/office/officeart/2005/8/layout/hierarchy3"/>
    <dgm:cxn modelId="{DD385A2C-7486-4CF9-ACD9-74B5877836BC}" type="presOf" srcId="{8F694006-BDCB-4ED3-8112-461AABC43D93}" destId="{46B1FF07-2FBA-48C5-8A36-C9E8EEF84774}" srcOrd="1" destOrd="0" presId="urn:microsoft.com/office/officeart/2005/8/layout/hierarchy3"/>
    <dgm:cxn modelId="{B86D4F1E-8C55-4D52-BE96-FCC0E140E380}" type="presOf" srcId="{4F2FC515-4B3A-41A9-8877-F7A7FDA24A43}" destId="{0B70256D-4BA4-4A53-93F2-B5299F09F6AD}" srcOrd="0" destOrd="0" presId="urn:microsoft.com/office/officeart/2005/8/layout/hierarchy3"/>
    <dgm:cxn modelId="{76CCCB26-E183-4F41-B655-05B0AC2B261F}" type="presParOf" srcId="{0B70256D-4BA4-4A53-93F2-B5299F09F6AD}" destId="{13D894FF-4BAF-4438-8932-88DD745D9E37}" srcOrd="0" destOrd="0" presId="urn:microsoft.com/office/officeart/2005/8/layout/hierarchy3"/>
    <dgm:cxn modelId="{6E1B28CC-9E08-45AC-A947-67BE352E657A}" type="presParOf" srcId="{13D894FF-4BAF-4438-8932-88DD745D9E37}" destId="{5ACE0E50-7C12-4FED-9F33-0C406D32C804}" srcOrd="0" destOrd="0" presId="urn:microsoft.com/office/officeart/2005/8/layout/hierarchy3"/>
    <dgm:cxn modelId="{2E9A4667-B420-4061-9440-B8739BDBFD44}" type="presParOf" srcId="{5ACE0E50-7C12-4FED-9F33-0C406D32C804}" destId="{2A79F580-492B-4436-88A0-2AD64EDD1A8B}" srcOrd="0" destOrd="0" presId="urn:microsoft.com/office/officeart/2005/8/layout/hierarchy3"/>
    <dgm:cxn modelId="{E4592B94-0CC3-412C-BBB8-B6F34365851A}" type="presParOf" srcId="{5ACE0E50-7C12-4FED-9F33-0C406D32C804}" destId="{46B1FF07-2FBA-48C5-8A36-C9E8EEF84774}" srcOrd="1" destOrd="0" presId="urn:microsoft.com/office/officeart/2005/8/layout/hierarchy3"/>
    <dgm:cxn modelId="{E07B6102-3FB8-43F4-9A2A-6EB8D7403EB1}" type="presParOf" srcId="{13D894FF-4BAF-4438-8932-88DD745D9E37}" destId="{32E795E2-37EF-4DD2-AACD-F9E3C20D195F}" srcOrd="1" destOrd="0" presId="urn:microsoft.com/office/officeart/2005/8/layout/hierarchy3"/>
    <dgm:cxn modelId="{6C18DA7E-0EF3-4292-881C-5D6CDB251067}" type="presParOf" srcId="{32E795E2-37EF-4DD2-AACD-F9E3C20D195F}" destId="{DC9F5C91-7CB7-4291-A00D-C7385210C388}" srcOrd="0" destOrd="0" presId="urn:microsoft.com/office/officeart/2005/8/layout/hierarchy3"/>
    <dgm:cxn modelId="{C2C6935F-24FD-4DC4-B803-F2F097B1817A}" type="presParOf" srcId="{32E795E2-37EF-4DD2-AACD-F9E3C20D195F}" destId="{376E5819-7A6A-4781-B03F-E5859AFCAB33}" srcOrd="1" destOrd="0" presId="urn:microsoft.com/office/officeart/2005/8/layout/hierarchy3"/>
    <dgm:cxn modelId="{3D4CE72E-DBC9-4E09-A7A6-1ECEDBABB071}" type="presParOf" srcId="{32E795E2-37EF-4DD2-AACD-F9E3C20D195F}" destId="{B7492B5A-7E1F-456A-B7C7-AC94B3C591E1}" srcOrd="2" destOrd="0" presId="urn:microsoft.com/office/officeart/2005/8/layout/hierarchy3"/>
    <dgm:cxn modelId="{B1D4275D-6B3C-4C3D-B72C-CABFB5CE5D96}" type="presParOf" srcId="{32E795E2-37EF-4DD2-AACD-F9E3C20D195F}" destId="{0667DEE5-00E6-4C01-AE12-2907DDE8ACC4}" srcOrd="3" destOrd="0" presId="urn:microsoft.com/office/officeart/2005/8/layout/hierarchy3"/>
    <dgm:cxn modelId="{BEE78AF4-1C2B-466F-A75E-AEAA54ED182E}" type="presParOf" srcId="{32E795E2-37EF-4DD2-AACD-F9E3C20D195F}" destId="{BAE018DE-9057-4BE6-83EB-DEBC1E71524F}" srcOrd="4" destOrd="0" presId="urn:microsoft.com/office/officeart/2005/8/layout/hierarchy3"/>
    <dgm:cxn modelId="{8F0A6B9C-179F-468C-961D-5A404503C3E0}" type="presParOf" srcId="{32E795E2-37EF-4DD2-AACD-F9E3C20D195F}" destId="{76311E1C-9563-4951-AD85-5959A70EB1AD}" srcOrd="5" destOrd="0" presId="urn:microsoft.com/office/officeart/2005/8/layout/hierarchy3"/>
    <dgm:cxn modelId="{D72CE46F-B41C-4790-8431-AC72FA9CB06F}" type="presParOf" srcId="{32E795E2-37EF-4DD2-AACD-F9E3C20D195F}" destId="{E18E2A29-5A10-410E-82C8-A4910816F785}" srcOrd="6" destOrd="0" presId="urn:microsoft.com/office/officeart/2005/8/layout/hierarchy3"/>
    <dgm:cxn modelId="{891DB6E9-83B3-4308-B273-FBDA3F900C1B}" type="presParOf" srcId="{32E795E2-37EF-4DD2-AACD-F9E3C20D195F}" destId="{881DA553-5DCF-42C0-8206-043CF98895E7}" srcOrd="7" destOrd="0" presId="urn:microsoft.com/office/officeart/2005/8/layout/hierarchy3"/>
    <dgm:cxn modelId="{AEB2303E-17D1-48C6-AFAA-4798E8C7F94E}" type="presParOf" srcId="{32E795E2-37EF-4DD2-AACD-F9E3C20D195F}" destId="{4660CBC8-102C-4EA7-A704-5F3B25F21AF6}" srcOrd="8" destOrd="0" presId="urn:microsoft.com/office/officeart/2005/8/layout/hierarchy3"/>
    <dgm:cxn modelId="{CBD52875-3936-49DE-BA6C-6C7C2E3F9FF8}" type="presParOf" srcId="{32E795E2-37EF-4DD2-AACD-F9E3C20D195F}" destId="{01BA721D-6695-47C2-A1EB-CEA341BCA3A4}" srcOrd="9" destOrd="0" presId="urn:microsoft.com/office/officeart/2005/8/layout/hierarchy3"/>
  </dgm:cxnLst>
  <dgm:bg>
    <a:blipFill dpi="0" rotWithShape="1">
      <a:blip xmlns:r="http://schemas.openxmlformats.org/officeDocument/2006/relationships" r:embed="rId1">
        <a:alphaModFix amt="62000"/>
      </a:blip>
      <a:srcRect/>
      <a:tile tx="0" ty="0" sx="100000" sy="100000" flip="none" algn="tl"/>
    </a:blip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6573E2D-F898-4EAA-B435-EA2A514AE25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4AFDE86A-0BC0-4250-B3A2-1B1679841368}" type="pres">
      <dgm:prSet presAssocID="{86573E2D-F898-4EAA-B435-EA2A514AE2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E69B5-6FD6-4DC8-88A5-4D5D10568616}" type="presOf" srcId="{86573E2D-F898-4EAA-B435-EA2A514AE25E}" destId="{4AFDE86A-0BC0-4250-B3A2-1B1679841368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F2FC515-4B3A-41A9-8877-F7A7FDA24A4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94006-BDCB-4ED3-8112-461AABC43D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r>
            <a:rPr lang="ru-RU" sz="13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Данные расходы будут направлены на реализацию </a:t>
          </a:r>
        </a:p>
        <a:p>
          <a:r>
            <a:rPr lang="ru-RU" sz="1300" b="1" i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4-х муниципальных </a:t>
          </a:r>
          <a:r>
            <a:rPr lang="ru-RU" sz="1300" b="1" i="1" dirty="0" smtClean="0">
              <a:solidFill>
                <a:schemeClr val="tx1"/>
              </a:solidFill>
              <a:latin typeface="Arial Narrow" panose="020B0606020202030204" pitchFamily="34" charset="0"/>
            </a:rPr>
            <a:t>программ на 2014 – 2020 годы:</a:t>
          </a:r>
          <a:endParaRPr lang="ru-RU" sz="1300" b="1" i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57D0159-4498-416B-B287-7C042900A8D6}" type="parTrans" cxnId="{3E586972-0463-470B-A48A-D42A361C8BE7}">
      <dgm:prSet/>
      <dgm:spPr/>
      <dgm:t>
        <a:bodyPr/>
        <a:lstStyle/>
        <a:p>
          <a:endParaRPr lang="ru-RU"/>
        </a:p>
      </dgm:t>
    </dgm:pt>
    <dgm:pt modelId="{35D89DC6-6F6E-4B5E-9A6B-33834C45EBD4}" type="sibTrans" cxnId="{3E586972-0463-470B-A48A-D42A361C8BE7}">
      <dgm:prSet/>
      <dgm:spPr/>
      <dgm:t>
        <a:bodyPr/>
        <a:lstStyle/>
        <a:p>
          <a:endParaRPr lang="ru-RU"/>
        </a:p>
      </dgm:t>
    </dgm:pt>
    <dgm:pt modelId="{F28ADC32-3413-48F6-81F9-76046BA2DC5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endParaRPr lang="ru-RU" sz="125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физической культуры и спорта в городе Рязани»:</a:t>
          </a:r>
        </a:p>
        <a:p>
          <a:pPr algn="just"/>
          <a:r>
            <a:rPr lang="ru-RU" sz="1100" dirty="0" smtClean="0">
              <a:latin typeface="Arial Narrow" panose="020B0606020202030204" pitchFamily="34" charset="0"/>
            </a:rPr>
            <a:t>- </a:t>
          </a:r>
          <a:r>
            <a:rPr lang="ru-RU" sz="1300" dirty="0" smtClean="0">
              <a:latin typeface="Arial Narrow" panose="020B0606020202030204" pitchFamily="34" charset="0"/>
            </a:rPr>
            <a:t>организация и проведение занятий физкультурно-спортивной направленности; - обеспечение доступа к открытым и закрытым спортивным </a:t>
          </a:r>
          <a:r>
            <a:rPr lang="ru-RU" sz="1300" dirty="0" smtClean="0">
              <a:effectLst/>
              <a:latin typeface="Arial Narrow" panose="020B0606020202030204" pitchFamily="34" charset="0"/>
            </a:rPr>
            <a:t>объектам</a:t>
          </a:r>
          <a:r>
            <a:rPr lang="ru-RU" sz="1300" dirty="0" smtClean="0">
              <a:latin typeface="Arial Narrow" panose="020B0606020202030204" pitchFamily="34" charset="0"/>
            </a:rPr>
            <a:t> для свободного пользования;                       - содержание и комплексное развитие МТБ учреждений физической культуры и спорта, проведение спортивных мероприятий</a:t>
          </a:r>
          <a:endParaRPr lang="ru-RU" sz="1300" dirty="0">
            <a:latin typeface="Arial Narrow" panose="020B0606020202030204" pitchFamily="34" charset="0"/>
          </a:endParaRPr>
        </a:p>
      </dgm:t>
    </dgm:pt>
    <dgm:pt modelId="{D87508A3-A01D-467F-8927-038A1D24690C}" type="parTrans" cxnId="{992B32AE-F9CE-48BD-8330-D4C91B93F61D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131F0ED0-EDFA-494D-A22E-3E0A84585944}" type="sibTrans" cxnId="{992B32AE-F9CE-48BD-8330-D4C91B93F61D}">
      <dgm:prSet/>
      <dgm:spPr/>
      <dgm:t>
        <a:bodyPr/>
        <a:lstStyle/>
        <a:p>
          <a:endParaRPr lang="ru-RU"/>
        </a:p>
      </dgm:t>
    </dgm:pt>
    <dgm:pt modelId="{5F133ECF-DC48-4BC8-BDFF-0033D0EF614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«Профилактика правонарушений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привлечение несовершеннолетних к участию в спортивно-массовых и физкультурно-оздоровительных мероприятиях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0F12A88-CBF3-42BB-BC94-5E56C18CF810}" type="parTrans" cxnId="{25ACC3EA-65C7-4C3D-A83B-2C102E273F6F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9B3F7A92-4D81-48D4-A332-3573B35B3661}" type="sibTrans" cxnId="{25ACC3EA-65C7-4C3D-A83B-2C102E273F6F}">
      <dgm:prSet/>
      <dgm:spPr/>
      <dgm:t>
        <a:bodyPr/>
        <a:lstStyle/>
        <a:p>
          <a:endParaRPr lang="ru-RU"/>
        </a:p>
      </dgm:t>
    </dgm:pt>
    <dgm:pt modelId="{74BE10FE-462E-4EB4-8C4B-E790243622B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endParaRPr lang="ru-RU" sz="1250" b="1" i="1" dirty="0" smtClean="0">
            <a:latin typeface="Arial Narrow" panose="020B0606020202030204" pitchFamily="34" charset="0"/>
          </a:endParaRPr>
        </a:p>
        <a:p>
          <a:pPr algn="ctr"/>
          <a:r>
            <a:rPr lang="ru-RU" sz="1250" b="1" i="1" dirty="0" smtClean="0">
              <a:latin typeface="Arial Narrow" panose="020B0606020202030204" pitchFamily="34" charset="0"/>
            </a:rPr>
            <a:t>«Развитие образования в городе Рязани»: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патриотическое воспитание детей и молодежи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66305CA-7D76-461D-834A-E8D51AC221A5}" type="parTrans" cxnId="{316D48E0-7B2F-4043-87E5-0D32B4C75236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DE1CE112-8D63-48EE-8FAC-26DA1D70472B}" type="sibTrans" cxnId="{316D48E0-7B2F-4043-87E5-0D32B4C75236}">
      <dgm:prSet/>
      <dgm:spPr/>
      <dgm:t>
        <a:bodyPr/>
        <a:lstStyle/>
        <a:p>
          <a:endParaRPr lang="ru-RU"/>
        </a:p>
      </dgm:t>
    </dgm:pt>
    <dgm:pt modelId="{2F5C6B8B-9174-4F52-B265-0C63AEC2DA4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noFill/>
          <a:prstDash val="sysDash"/>
        </a:ln>
        <a:effectLst/>
      </dgm:spPr>
      <dgm:t>
        <a:bodyPr/>
        <a:lstStyle/>
        <a:p>
          <a:pPr algn="ctr"/>
          <a:r>
            <a:rPr lang="ru-RU" sz="1300" b="1" i="1" dirty="0" smtClean="0">
              <a:latin typeface="Arial Narrow" panose="020B0606020202030204" pitchFamily="34" charset="0"/>
            </a:rPr>
            <a:t>«Повышение эффективности муниципального управления»: </a:t>
          </a:r>
        </a:p>
        <a:p>
          <a:pPr algn="just"/>
          <a:r>
            <a:rPr lang="ru-RU" sz="1150" b="0" i="0" dirty="0" smtClean="0">
              <a:latin typeface="Arial Narrow" panose="020B0606020202030204" pitchFamily="34" charset="0"/>
            </a:rPr>
            <a:t>- </a:t>
          </a:r>
          <a:r>
            <a:rPr lang="ru-RU" sz="1300" b="0" i="0" dirty="0" smtClean="0">
              <a:latin typeface="Arial Narrow" panose="020B0606020202030204" pitchFamily="34" charset="0"/>
            </a:rPr>
            <a:t>поддержка общественной инициативы и развитие территорий</a:t>
          </a:r>
          <a:endParaRPr lang="ru-RU" sz="1300" b="0" i="0" dirty="0">
            <a:latin typeface="Arial Narrow" panose="020B0606020202030204" pitchFamily="34" charset="0"/>
          </a:endParaRPr>
        </a:p>
      </dgm:t>
    </dgm:pt>
    <dgm:pt modelId="{DA6B3BD5-EC30-4DD5-83CC-8FA13F22CE96}" type="parTrans" cxnId="{7D0E2687-2B3B-44F2-949A-32FA7074447D}">
      <dgm:prSet/>
      <dgm:spPr>
        <a:ln w="6350">
          <a:noFill/>
        </a:ln>
      </dgm:spPr>
      <dgm:t>
        <a:bodyPr/>
        <a:lstStyle/>
        <a:p>
          <a:endParaRPr lang="ru-RU"/>
        </a:p>
      </dgm:t>
    </dgm:pt>
    <dgm:pt modelId="{906E8505-C13A-453E-8840-146E750AED42}" type="sibTrans" cxnId="{7D0E2687-2B3B-44F2-949A-32FA7074447D}">
      <dgm:prSet/>
      <dgm:spPr/>
      <dgm:t>
        <a:bodyPr/>
        <a:lstStyle/>
        <a:p>
          <a:endParaRPr lang="ru-RU"/>
        </a:p>
      </dgm:t>
    </dgm:pt>
    <dgm:pt modelId="{0B70256D-4BA4-4A53-93F2-B5299F09F6AD}" type="pres">
      <dgm:prSet presAssocID="{4F2FC515-4B3A-41A9-8877-F7A7FDA24A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D894FF-4BAF-4438-8932-88DD745D9E37}" type="pres">
      <dgm:prSet presAssocID="{8F694006-BDCB-4ED3-8112-461AABC43D93}" presName="root" presStyleCnt="0"/>
      <dgm:spPr/>
    </dgm:pt>
    <dgm:pt modelId="{5ACE0E50-7C12-4FED-9F33-0C406D32C804}" type="pres">
      <dgm:prSet presAssocID="{8F694006-BDCB-4ED3-8112-461AABC43D93}" presName="rootComposite" presStyleCnt="0"/>
      <dgm:spPr/>
    </dgm:pt>
    <dgm:pt modelId="{2A79F580-492B-4436-88A0-2AD64EDD1A8B}" type="pres">
      <dgm:prSet presAssocID="{8F694006-BDCB-4ED3-8112-461AABC43D93}" presName="rootText" presStyleLbl="node1" presStyleIdx="0" presStyleCnt="1" custScaleX="410482" custScaleY="108564" custLinFactNeighborX="-16087" custLinFactNeighborY="-119"/>
      <dgm:spPr/>
      <dgm:t>
        <a:bodyPr/>
        <a:lstStyle/>
        <a:p>
          <a:endParaRPr lang="ru-RU"/>
        </a:p>
      </dgm:t>
    </dgm:pt>
    <dgm:pt modelId="{46B1FF07-2FBA-48C5-8A36-C9E8EEF84774}" type="pres">
      <dgm:prSet presAssocID="{8F694006-BDCB-4ED3-8112-461AABC43D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32E795E2-37EF-4DD2-AACD-F9E3C20D195F}" type="pres">
      <dgm:prSet presAssocID="{8F694006-BDCB-4ED3-8112-461AABC43D93}" presName="childShape" presStyleCnt="0"/>
      <dgm:spPr/>
    </dgm:pt>
    <dgm:pt modelId="{DC9F5C91-7CB7-4291-A00D-C7385210C388}" type="pres">
      <dgm:prSet presAssocID="{D87508A3-A01D-467F-8927-038A1D24690C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76E5819-7A6A-4781-B03F-E5859AFCAB33}" type="pres">
      <dgm:prSet presAssocID="{F28ADC32-3413-48F6-81F9-76046BA2DC5E}" presName="childText" presStyleLbl="bgAcc1" presStyleIdx="0" presStyleCnt="4" custScaleX="606496" custScaleY="237595" custLinFactNeighborX="-21073" custLinFactNeighborY="-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92B5A-7E1F-456A-B7C7-AC94B3C591E1}" type="pres">
      <dgm:prSet presAssocID="{D66305CA-7D76-461D-834A-E8D51AC221A5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667DEE5-00E6-4C01-AE12-2907DDE8ACC4}" type="pres">
      <dgm:prSet presAssocID="{74BE10FE-462E-4EB4-8C4B-E790243622BA}" presName="childText" presStyleLbl="bgAcc1" presStyleIdx="1" presStyleCnt="4" custScaleX="557078" custScaleY="126222" custLinFactNeighborX="-21073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18DE-9057-4BE6-83EB-DEBC1E71524F}" type="pres">
      <dgm:prSet presAssocID="{D0F12A88-CBF3-42BB-BC94-5E56C18CF81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6311E1C-9563-4951-AD85-5959A70EB1AD}" type="pres">
      <dgm:prSet presAssocID="{5F133ECF-DC48-4BC8-BDFF-0033D0EF6143}" presName="childText" presStyleLbl="bgAcc1" presStyleIdx="2" presStyleCnt="4" custScaleX="601162" custScaleY="148497" custLinFactNeighborX="-21073" custLinFactNeighborY="3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CBC8-102C-4EA7-A704-5F3B25F21AF6}" type="pres">
      <dgm:prSet presAssocID="{DA6B3BD5-EC30-4DD5-83CC-8FA13F22CE9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1BA721D-6695-47C2-A1EB-CEA341BCA3A4}" type="pres">
      <dgm:prSet presAssocID="{2F5C6B8B-9174-4F52-B265-0C63AEC2DA43}" presName="childText" presStyleLbl="bgAcc1" presStyleIdx="3" presStyleCnt="4" custScaleX="602392" custScaleY="133647" custLinFactNeighborX="-21073" custLinFactNeighborY="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B97E7D-0F42-4430-A2EB-18B5AAF960C9}" type="presOf" srcId="{74BE10FE-462E-4EB4-8C4B-E790243622BA}" destId="{0667DEE5-00E6-4C01-AE12-2907DDE8ACC4}" srcOrd="0" destOrd="0" presId="urn:microsoft.com/office/officeart/2005/8/layout/hierarchy3"/>
    <dgm:cxn modelId="{3B0A2076-B4BB-4AA7-AC3A-C294CABB256F}" type="presOf" srcId="{2F5C6B8B-9174-4F52-B265-0C63AEC2DA43}" destId="{01BA721D-6695-47C2-A1EB-CEA341BCA3A4}" srcOrd="0" destOrd="0" presId="urn:microsoft.com/office/officeart/2005/8/layout/hierarchy3"/>
    <dgm:cxn modelId="{5559EFFD-B772-4798-9236-27774CD67A15}" type="presOf" srcId="{F28ADC32-3413-48F6-81F9-76046BA2DC5E}" destId="{376E5819-7A6A-4781-B03F-E5859AFCAB33}" srcOrd="0" destOrd="0" presId="urn:microsoft.com/office/officeart/2005/8/layout/hierarchy3"/>
    <dgm:cxn modelId="{992B32AE-F9CE-48BD-8330-D4C91B93F61D}" srcId="{8F694006-BDCB-4ED3-8112-461AABC43D93}" destId="{F28ADC32-3413-48F6-81F9-76046BA2DC5E}" srcOrd="0" destOrd="0" parTransId="{D87508A3-A01D-467F-8927-038A1D24690C}" sibTransId="{131F0ED0-EDFA-494D-A22E-3E0A84585944}"/>
    <dgm:cxn modelId="{6F2F06A6-461C-4100-9321-C4D6D9737004}" type="presOf" srcId="{4F2FC515-4B3A-41A9-8877-F7A7FDA24A43}" destId="{0B70256D-4BA4-4A53-93F2-B5299F09F6AD}" srcOrd="0" destOrd="0" presId="urn:microsoft.com/office/officeart/2005/8/layout/hierarchy3"/>
    <dgm:cxn modelId="{ADBDC78A-8AA3-4781-B182-25B05FA927CB}" type="presOf" srcId="{DA6B3BD5-EC30-4DD5-83CC-8FA13F22CE96}" destId="{4660CBC8-102C-4EA7-A704-5F3B25F21AF6}" srcOrd="0" destOrd="0" presId="urn:microsoft.com/office/officeart/2005/8/layout/hierarchy3"/>
    <dgm:cxn modelId="{DF67408D-98A5-402B-81BB-BEE59EAC386B}" type="presOf" srcId="{8F694006-BDCB-4ED3-8112-461AABC43D93}" destId="{2A79F580-492B-4436-88A0-2AD64EDD1A8B}" srcOrd="0" destOrd="0" presId="urn:microsoft.com/office/officeart/2005/8/layout/hierarchy3"/>
    <dgm:cxn modelId="{4F06966C-85E3-49A6-9E04-B23F87C5AF62}" type="presOf" srcId="{D66305CA-7D76-461D-834A-E8D51AC221A5}" destId="{B7492B5A-7E1F-456A-B7C7-AC94B3C591E1}" srcOrd="0" destOrd="0" presId="urn:microsoft.com/office/officeart/2005/8/layout/hierarchy3"/>
    <dgm:cxn modelId="{7D0E2687-2B3B-44F2-949A-32FA7074447D}" srcId="{8F694006-BDCB-4ED3-8112-461AABC43D93}" destId="{2F5C6B8B-9174-4F52-B265-0C63AEC2DA43}" srcOrd="3" destOrd="0" parTransId="{DA6B3BD5-EC30-4DD5-83CC-8FA13F22CE96}" sibTransId="{906E8505-C13A-453E-8840-146E750AED42}"/>
    <dgm:cxn modelId="{3E586972-0463-470B-A48A-D42A361C8BE7}" srcId="{4F2FC515-4B3A-41A9-8877-F7A7FDA24A43}" destId="{8F694006-BDCB-4ED3-8112-461AABC43D93}" srcOrd="0" destOrd="0" parTransId="{657D0159-4498-416B-B287-7C042900A8D6}" sibTransId="{35D89DC6-6F6E-4B5E-9A6B-33834C45EBD4}"/>
    <dgm:cxn modelId="{25ACC3EA-65C7-4C3D-A83B-2C102E273F6F}" srcId="{8F694006-BDCB-4ED3-8112-461AABC43D93}" destId="{5F133ECF-DC48-4BC8-BDFF-0033D0EF6143}" srcOrd="2" destOrd="0" parTransId="{D0F12A88-CBF3-42BB-BC94-5E56C18CF810}" sibTransId="{9B3F7A92-4D81-48D4-A332-3573B35B3661}"/>
    <dgm:cxn modelId="{1B585B72-4C22-41C1-8CD0-96773FA1FB95}" type="presOf" srcId="{D0F12A88-CBF3-42BB-BC94-5E56C18CF810}" destId="{BAE018DE-9057-4BE6-83EB-DEBC1E71524F}" srcOrd="0" destOrd="0" presId="urn:microsoft.com/office/officeart/2005/8/layout/hierarchy3"/>
    <dgm:cxn modelId="{0DF159A5-249B-4341-9D04-EE4BBAA9D932}" type="presOf" srcId="{8F694006-BDCB-4ED3-8112-461AABC43D93}" destId="{46B1FF07-2FBA-48C5-8A36-C9E8EEF84774}" srcOrd="1" destOrd="0" presId="urn:microsoft.com/office/officeart/2005/8/layout/hierarchy3"/>
    <dgm:cxn modelId="{9F14BCE2-245C-47BF-A3D5-003080C963DF}" type="presOf" srcId="{D87508A3-A01D-467F-8927-038A1D24690C}" destId="{DC9F5C91-7CB7-4291-A00D-C7385210C388}" srcOrd="0" destOrd="0" presId="urn:microsoft.com/office/officeart/2005/8/layout/hierarchy3"/>
    <dgm:cxn modelId="{316D48E0-7B2F-4043-87E5-0D32B4C75236}" srcId="{8F694006-BDCB-4ED3-8112-461AABC43D93}" destId="{74BE10FE-462E-4EB4-8C4B-E790243622BA}" srcOrd="1" destOrd="0" parTransId="{D66305CA-7D76-461D-834A-E8D51AC221A5}" sibTransId="{DE1CE112-8D63-48EE-8FAC-26DA1D70472B}"/>
    <dgm:cxn modelId="{074E0489-5D26-420F-B847-6B904367AFAA}" type="presOf" srcId="{5F133ECF-DC48-4BC8-BDFF-0033D0EF6143}" destId="{76311E1C-9563-4951-AD85-5959A70EB1AD}" srcOrd="0" destOrd="0" presId="urn:microsoft.com/office/officeart/2005/8/layout/hierarchy3"/>
    <dgm:cxn modelId="{EE028E53-E82B-4EC0-B1CD-70EDE65174CF}" type="presParOf" srcId="{0B70256D-4BA4-4A53-93F2-B5299F09F6AD}" destId="{13D894FF-4BAF-4438-8932-88DD745D9E37}" srcOrd="0" destOrd="0" presId="urn:microsoft.com/office/officeart/2005/8/layout/hierarchy3"/>
    <dgm:cxn modelId="{315BF4B8-5CC1-41DF-807C-129D173EB2BE}" type="presParOf" srcId="{13D894FF-4BAF-4438-8932-88DD745D9E37}" destId="{5ACE0E50-7C12-4FED-9F33-0C406D32C804}" srcOrd="0" destOrd="0" presId="urn:microsoft.com/office/officeart/2005/8/layout/hierarchy3"/>
    <dgm:cxn modelId="{72BA3476-64FD-4AA5-A277-B9C3140798C0}" type="presParOf" srcId="{5ACE0E50-7C12-4FED-9F33-0C406D32C804}" destId="{2A79F580-492B-4436-88A0-2AD64EDD1A8B}" srcOrd="0" destOrd="0" presId="urn:microsoft.com/office/officeart/2005/8/layout/hierarchy3"/>
    <dgm:cxn modelId="{BDC97271-9AB6-4BFF-9252-00CA87393FEA}" type="presParOf" srcId="{5ACE0E50-7C12-4FED-9F33-0C406D32C804}" destId="{46B1FF07-2FBA-48C5-8A36-C9E8EEF84774}" srcOrd="1" destOrd="0" presId="urn:microsoft.com/office/officeart/2005/8/layout/hierarchy3"/>
    <dgm:cxn modelId="{7402D3FF-6FCA-4F29-AC64-3D57ADEC5B03}" type="presParOf" srcId="{13D894FF-4BAF-4438-8932-88DD745D9E37}" destId="{32E795E2-37EF-4DD2-AACD-F9E3C20D195F}" srcOrd="1" destOrd="0" presId="urn:microsoft.com/office/officeart/2005/8/layout/hierarchy3"/>
    <dgm:cxn modelId="{0236F67B-0AE0-4FDF-912C-D0D11CCB6E72}" type="presParOf" srcId="{32E795E2-37EF-4DD2-AACD-F9E3C20D195F}" destId="{DC9F5C91-7CB7-4291-A00D-C7385210C388}" srcOrd="0" destOrd="0" presId="urn:microsoft.com/office/officeart/2005/8/layout/hierarchy3"/>
    <dgm:cxn modelId="{A128426E-1BCC-44CD-BFC5-CBE2C557972C}" type="presParOf" srcId="{32E795E2-37EF-4DD2-AACD-F9E3C20D195F}" destId="{376E5819-7A6A-4781-B03F-E5859AFCAB33}" srcOrd="1" destOrd="0" presId="urn:microsoft.com/office/officeart/2005/8/layout/hierarchy3"/>
    <dgm:cxn modelId="{A6895201-E2B2-4628-9CC4-2FE94FDB95A1}" type="presParOf" srcId="{32E795E2-37EF-4DD2-AACD-F9E3C20D195F}" destId="{B7492B5A-7E1F-456A-B7C7-AC94B3C591E1}" srcOrd="2" destOrd="0" presId="urn:microsoft.com/office/officeart/2005/8/layout/hierarchy3"/>
    <dgm:cxn modelId="{11BAA54E-2BCA-4A82-8FDA-0EF5946D149C}" type="presParOf" srcId="{32E795E2-37EF-4DD2-AACD-F9E3C20D195F}" destId="{0667DEE5-00E6-4C01-AE12-2907DDE8ACC4}" srcOrd="3" destOrd="0" presId="urn:microsoft.com/office/officeart/2005/8/layout/hierarchy3"/>
    <dgm:cxn modelId="{E30F0911-92C4-4C0A-8923-746B389EE2FC}" type="presParOf" srcId="{32E795E2-37EF-4DD2-AACD-F9E3C20D195F}" destId="{BAE018DE-9057-4BE6-83EB-DEBC1E71524F}" srcOrd="4" destOrd="0" presId="urn:microsoft.com/office/officeart/2005/8/layout/hierarchy3"/>
    <dgm:cxn modelId="{BAB73908-CDED-48EA-8584-77F81E9BD180}" type="presParOf" srcId="{32E795E2-37EF-4DD2-AACD-F9E3C20D195F}" destId="{76311E1C-9563-4951-AD85-5959A70EB1AD}" srcOrd="5" destOrd="0" presId="urn:microsoft.com/office/officeart/2005/8/layout/hierarchy3"/>
    <dgm:cxn modelId="{85D13FAE-0464-4CAA-99A2-FABA5705A915}" type="presParOf" srcId="{32E795E2-37EF-4DD2-AACD-F9E3C20D195F}" destId="{4660CBC8-102C-4EA7-A704-5F3B25F21AF6}" srcOrd="6" destOrd="0" presId="urn:microsoft.com/office/officeart/2005/8/layout/hierarchy3"/>
    <dgm:cxn modelId="{A5488DF7-17B6-49A3-A832-A4F9480DF0C1}" type="presParOf" srcId="{32E795E2-37EF-4DD2-AACD-F9E3C20D195F}" destId="{01BA721D-6695-47C2-A1EB-CEA341BCA3A4}" srcOrd="7" destOrd="0" presId="urn:microsoft.com/office/officeart/2005/8/layout/hierarchy3"/>
  </dgm:cxnLst>
  <dgm:bg>
    <a:gradFill>
      <a:gsLst>
        <a:gs pos="17920">
          <a:schemeClr val="accent4">
            <a:lumMod val="20000"/>
            <a:lumOff val="80000"/>
          </a:schemeClr>
        </a:gs>
        <a:gs pos="0">
          <a:schemeClr val="accent4">
            <a:alpha val="85000"/>
            <a:lumMod val="87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2">
            <a:lumMod val="60000"/>
            <a:lumOff val="40000"/>
          </a:schemeClr>
        </a:gs>
      </a:gsLst>
      <a:lin ang="16200000" scaled="1"/>
    </a:gra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1622B9C7-1D86-4D15-A724-5BB5349AC737}" type="presOf" srcId="{0EBDFF96-3F39-46F7-B0BF-D4AB114F203C}" destId="{6ABFB54C-78EB-4035-AEF4-2CC6CDAEC6BA}" srcOrd="0" destOrd="0" presId="urn:microsoft.com/office/officeart/2008/layout/VerticalCurvedList"/>
    <dgm:cxn modelId="{00CCA3CA-2B43-418B-9943-244860B613E0}" type="presOf" srcId="{B687C888-2D2C-4A40-9D0D-9F35CEC76C38}" destId="{8AD06B7D-0410-483A-AB8F-6C288975DD0E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1A37038D-F6AD-489E-9E6B-E3AF5AFD29A7}" type="presOf" srcId="{732F433C-2B2D-4196-A514-30CB863CA28B}" destId="{66B8FCFB-CF53-4F5C-A7F0-C7F64F465CC0}" srcOrd="0" destOrd="0" presId="urn:microsoft.com/office/officeart/2008/layout/VerticalCurvedList"/>
    <dgm:cxn modelId="{782DB9E1-BC60-4AB9-B7D2-E4129593A226}" type="presOf" srcId="{9B98FFBE-5E75-4248-BAB9-A8D7A99915D5}" destId="{4C9518E1-12EB-4B3C-8B5F-D974E14EFB87}" srcOrd="0" destOrd="0" presId="urn:microsoft.com/office/officeart/2008/layout/VerticalCurvedList"/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9921E0BF-CA63-4B7E-9D16-94A4BC71BD49}" type="presOf" srcId="{FD190CAB-DE1F-440A-9ECC-79FA429BE595}" destId="{5244B001-A17A-4B8C-9581-5FC16B84669E}" srcOrd="0" destOrd="0" presId="urn:microsoft.com/office/officeart/2008/layout/VerticalCurvedList"/>
    <dgm:cxn modelId="{F05B1F3C-8958-47B1-97E6-9436459911A6}" type="presOf" srcId="{76F60F58-8547-4806-867A-D733FC610825}" destId="{C285525D-0608-40F3-B875-FCB296F56181}" srcOrd="0" destOrd="0" presId="urn:microsoft.com/office/officeart/2008/layout/VerticalCurvedList"/>
    <dgm:cxn modelId="{92628215-93B3-4117-8577-B2A7764EDFB5}" type="presParOf" srcId="{8AD06B7D-0410-483A-AB8F-6C288975DD0E}" destId="{A64ECDAE-9762-40F3-8050-A7D2A339FB54}" srcOrd="0" destOrd="0" presId="urn:microsoft.com/office/officeart/2008/layout/VerticalCurvedList"/>
    <dgm:cxn modelId="{7E0F9390-84BA-454E-8E15-4C46AA5A9EB9}" type="presParOf" srcId="{A64ECDAE-9762-40F3-8050-A7D2A339FB54}" destId="{8BD0E639-3C8F-4A61-A7C2-A0D19F809682}" srcOrd="0" destOrd="0" presId="urn:microsoft.com/office/officeart/2008/layout/VerticalCurvedList"/>
    <dgm:cxn modelId="{2DAEDE5E-2EBE-4E0A-B4D1-B555DE99DCB8}" type="presParOf" srcId="{8BD0E639-3C8F-4A61-A7C2-A0D19F809682}" destId="{0EAD4ADA-2A59-4EF1-8653-CB7F7981888C}" srcOrd="0" destOrd="0" presId="urn:microsoft.com/office/officeart/2008/layout/VerticalCurvedList"/>
    <dgm:cxn modelId="{D5E6BE3F-CC27-4904-AD61-B9126E0A9E8F}" type="presParOf" srcId="{8BD0E639-3C8F-4A61-A7C2-A0D19F809682}" destId="{4C9518E1-12EB-4B3C-8B5F-D974E14EFB87}" srcOrd="1" destOrd="0" presId="urn:microsoft.com/office/officeart/2008/layout/VerticalCurvedList"/>
    <dgm:cxn modelId="{67E2A9F4-341B-4E38-AF5B-A25A268BEE44}" type="presParOf" srcId="{8BD0E639-3C8F-4A61-A7C2-A0D19F809682}" destId="{F75459F7-9FDB-482E-96CE-B9EB44E43125}" srcOrd="2" destOrd="0" presId="urn:microsoft.com/office/officeart/2008/layout/VerticalCurvedList"/>
    <dgm:cxn modelId="{BF8F202F-233E-45F6-9E78-50E6DDA6AF81}" type="presParOf" srcId="{8BD0E639-3C8F-4A61-A7C2-A0D19F809682}" destId="{2F5125A3-AB0A-4860-ADFD-47CFD27FD192}" srcOrd="3" destOrd="0" presId="urn:microsoft.com/office/officeart/2008/layout/VerticalCurvedList"/>
    <dgm:cxn modelId="{CD276BB9-BC56-4A77-B87F-E7D6343BB08C}" type="presParOf" srcId="{A64ECDAE-9762-40F3-8050-A7D2A339FB54}" destId="{5244B001-A17A-4B8C-9581-5FC16B84669E}" srcOrd="1" destOrd="0" presId="urn:microsoft.com/office/officeart/2008/layout/VerticalCurvedList"/>
    <dgm:cxn modelId="{FCE3488B-EB6F-452D-863F-215BF5B96022}" type="presParOf" srcId="{A64ECDAE-9762-40F3-8050-A7D2A339FB54}" destId="{A0651564-DC84-4048-967D-B6F7E9FBBF78}" srcOrd="2" destOrd="0" presId="urn:microsoft.com/office/officeart/2008/layout/VerticalCurvedList"/>
    <dgm:cxn modelId="{D9152360-B3EC-4F3A-BF0A-D23028024011}" type="presParOf" srcId="{A0651564-DC84-4048-967D-B6F7E9FBBF78}" destId="{89611791-A850-4B89-89EB-5C21F0941E7C}" srcOrd="0" destOrd="0" presId="urn:microsoft.com/office/officeart/2008/layout/VerticalCurvedList"/>
    <dgm:cxn modelId="{EC00DCE2-3FDA-4860-837D-7D561F8661AE}" type="presParOf" srcId="{A64ECDAE-9762-40F3-8050-A7D2A339FB54}" destId="{66B8FCFB-CF53-4F5C-A7F0-C7F64F465CC0}" srcOrd="3" destOrd="0" presId="urn:microsoft.com/office/officeart/2008/layout/VerticalCurvedList"/>
    <dgm:cxn modelId="{6C236F41-ECE4-4C97-B167-C603910AC526}" type="presParOf" srcId="{A64ECDAE-9762-40F3-8050-A7D2A339FB54}" destId="{1C2F0470-829F-42C3-9EF1-4EEC01DD9A73}" srcOrd="4" destOrd="0" presId="urn:microsoft.com/office/officeart/2008/layout/VerticalCurvedList"/>
    <dgm:cxn modelId="{122E120E-BAE2-4190-9AB9-06568D9AC146}" type="presParOf" srcId="{1C2F0470-829F-42C3-9EF1-4EEC01DD9A73}" destId="{4D556A40-5431-4055-AE3D-37731D8F9AED}" srcOrd="0" destOrd="0" presId="urn:microsoft.com/office/officeart/2008/layout/VerticalCurvedList"/>
    <dgm:cxn modelId="{D330403D-82DF-46C0-92F0-488BD7FEAFFC}" type="presParOf" srcId="{A64ECDAE-9762-40F3-8050-A7D2A339FB54}" destId="{C285525D-0608-40F3-B875-FCB296F56181}" srcOrd="5" destOrd="0" presId="urn:microsoft.com/office/officeart/2008/layout/VerticalCurvedList"/>
    <dgm:cxn modelId="{045ECACC-14D0-4788-9C49-445018CFA669}" type="presParOf" srcId="{A64ECDAE-9762-40F3-8050-A7D2A339FB54}" destId="{35BB9F46-5F7F-41FF-86F9-66EA3101C120}" srcOrd="6" destOrd="0" presId="urn:microsoft.com/office/officeart/2008/layout/VerticalCurvedList"/>
    <dgm:cxn modelId="{CE661E0C-5D63-49C2-8797-EDADA6FC98CF}" type="presParOf" srcId="{35BB9F46-5F7F-41FF-86F9-66EA3101C120}" destId="{0AFC0337-A094-4E6F-ADC3-86192D44916D}" srcOrd="0" destOrd="0" presId="urn:microsoft.com/office/officeart/2008/layout/VerticalCurvedList"/>
    <dgm:cxn modelId="{A2E71D31-3F90-48FF-BCF9-EA183D9ABCB3}" type="presParOf" srcId="{A64ECDAE-9762-40F3-8050-A7D2A339FB54}" destId="{6ABFB54C-78EB-4035-AEF4-2CC6CDAEC6BA}" srcOrd="7" destOrd="0" presId="urn:microsoft.com/office/officeart/2008/layout/VerticalCurvedList"/>
    <dgm:cxn modelId="{9CEB5B6E-92A5-45B4-8C53-79B1EA58E9B7}" type="presParOf" srcId="{A64ECDAE-9762-40F3-8050-A7D2A339FB54}" destId="{EAA1D313-E4C2-4C27-84AA-11DBA9C31CC0}" srcOrd="8" destOrd="0" presId="urn:microsoft.com/office/officeart/2008/layout/VerticalCurvedList"/>
    <dgm:cxn modelId="{F976BBBF-07F1-4E84-8223-D7EE2E1AEE2F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2BB46-0FB4-41FF-A554-41F7F9491673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F9F519-2109-45B1-AADF-8232A86EFCE0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4B8D75A-DE34-41C8-8994-E8B8ED9302A2}" type="par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5CB6F2-2857-4187-B144-6BC2933496DE}" type="sib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1F7356-A40A-4664-8F09-DCB32AA86C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города Рязани на очередной финансовый год и плановый период (проходят в Рязанской городской Думе ежегодно в конце ноября)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4F48D2-2D46-4F25-9CDB-CD1C3C1F266F}" type="par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5DD2DC9-C5FD-4CC2-9709-5480443B26ED}" type="sib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E85BF6-BCDC-4017-91BF-02BCB4EE81CF}">
      <dgm:prSet phldrT="[Текст]" custT="1"/>
      <dgm:spPr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531EDF-CF65-4978-A90B-ADA0C57EBE5E}" type="par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D77760-C8F4-49E6-9E8F-334432BBD4D2}" type="sib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41895E-98A7-46FB-B28A-C84206F4DB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Рязанской городской Думы об исполнении бюджета города Рязани (проходят в Рязанской городской Думе ежегодно в мае - июне)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FD36B4-A98C-4372-B275-371A0CE077B3}" type="par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47BD8-30FF-44D8-A408-D8D3DEC01679}" type="sib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078A731-E554-4FB9-AA78-6257C0B78310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AC83F08-7649-4066-8FED-8D0C3B44D316}" type="parTrans" cxnId="{AC33BC91-2ED8-46EA-9494-D203857DD508}">
      <dgm:prSet/>
      <dgm:spPr/>
      <dgm:t>
        <a:bodyPr/>
        <a:lstStyle/>
        <a:p>
          <a:endParaRPr lang="ru-RU"/>
        </a:p>
      </dgm:t>
    </dgm:pt>
    <dgm:pt modelId="{2A5C7F5D-7A07-4B50-89E9-5E5BE1E92C34}" type="sibTrans" cxnId="{AC33BC91-2ED8-46EA-9494-D203857DD508}">
      <dgm:prSet/>
      <dgm:spPr/>
      <dgm:t>
        <a:bodyPr/>
        <a:lstStyle/>
        <a:p>
          <a:endParaRPr lang="ru-RU"/>
        </a:p>
      </dgm:t>
    </dgm:pt>
    <dgm:pt modelId="{A6EB957A-A4E1-478E-ADCD-7EDEA0203F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88BBE77-2251-4D3C-8629-F32F86DC02B6}" type="parTrans" cxnId="{F42B76BE-86C6-4522-BE85-F52890E68188}">
      <dgm:prSet/>
      <dgm:spPr/>
      <dgm:t>
        <a:bodyPr/>
        <a:lstStyle/>
        <a:p>
          <a:endParaRPr lang="ru-RU"/>
        </a:p>
      </dgm:t>
    </dgm:pt>
    <dgm:pt modelId="{D474901E-F7E4-4345-84A8-6CAC47463D48}" type="sibTrans" cxnId="{F42B76BE-86C6-4522-BE85-F52890E68188}">
      <dgm:prSet/>
      <dgm:spPr/>
      <dgm:t>
        <a:bodyPr/>
        <a:lstStyle/>
        <a:p>
          <a:endParaRPr lang="ru-RU"/>
        </a:p>
      </dgm:t>
    </dgm:pt>
    <dgm:pt modelId="{BFAC00B3-85EF-491E-B75E-B3D9B61E3604}" type="pres">
      <dgm:prSet presAssocID="{2302BB46-0FB4-41FF-A554-41F7F9491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58316-A539-4ACD-8859-BA7C50FA77BB}" type="pres">
      <dgm:prSet presAssocID="{A078A731-E554-4FB9-AA78-6257C0B78310}" presName="composite" presStyleCnt="0"/>
      <dgm:spPr/>
      <dgm:t>
        <a:bodyPr/>
        <a:lstStyle/>
        <a:p>
          <a:endParaRPr lang="ru-RU"/>
        </a:p>
      </dgm:t>
    </dgm:pt>
    <dgm:pt modelId="{542DC0D7-31C2-42EA-BB4C-DEF180C2638D}" type="pres">
      <dgm:prSet presAssocID="{A078A731-E554-4FB9-AA78-6257C0B783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794C-583D-49EB-B0F4-0FF5349DB8CB}" type="pres">
      <dgm:prSet presAssocID="{A078A731-E554-4FB9-AA78-6257C0B783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F1C5-BA8B-4CB1-86EB-C1FD393F68A6}" type="pres">
      <dgm:prSet presAssocID="{2A5C7F5D-7A07-4B50-89E9-5E5BE1E92C34}" presName="sp" presStyleCnt="0"/>
      <dgm:spPr/>
      <dgm:t>
        <a:bodyPr/>
        <a:lstStyle/>
        <a:p>
          <a:endParaRPr lang="ru-RU"/>
        </a:p>
      </dgm:t>
    </dgm:pt>
    <dgm:pt modelId="{D2D8E201-3C5F-4601-B964-CAACF9ED1D1A}" type="pres">
      <dgm:prSet presAssocID="{26F9F519-2109-45B1-AADF-8232A86EFCE0}" presName="composite" presStyleCnt="0"/>
      <dgm:spPr/>
      <dgm:t>
        <a:bodyPr/>
        <a:lstStyle/>
        <a:p>
          <a:endParaRPr lang="ru-RU"/>
        </a:p>
      </dgm:t>
    </dgm:pt>
    <dgm:pt modelId="{50440816-1297-4B11-998C-952D8F66690F}" type="pres">
      <dgm:prSet presAssocID="{26F9F519-2109-45B1-AADF-8232A86EFC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F2BA-1CEC-49B4-BFA1-637D5130134C}" type="pres">
      <dgm:prSet presAssocID="{26F9F519-2109-45B1-AADF-8232A86EFCE0}" presName="descendantText" presStyleLbl="alignAcc1" presStyleIdx="1" presStyleCnt="3" custScaleX="98776" custScaleY="10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E0AF-0121-46F3-B31F-0D04F3238C1A}" type="pres">
      <dgm:prSet presAssocID="{8A5CB6F2-2857-4187-B144-6BC2933496DE}" presName="sp" presStyleCnt="0"/>
      <dgm:spPr/>
      <dgm:t>
        <a:bodyPr/>
        <a:lstStyle/>
        <a:p>
          <a:endParaRPr lang="ru-RU"/>
        </a:p>
      </dgm:t>
    </dgm:pt>
    <dgm:pt modelId="{148AF554-88A1-4A44-84B7-CC3507492EE1}" type="pres">
      <dgm:prSet presAssocID="{3FE85BF6-BCDC-4017-91BF-02BCB4EE81CF}" presName="composite" presStyleCnt="0"/>
      <dgm:spPr/>
      <dgm:t>
        <a:bodyPr/>
        <a:lstStyle/>
        <a:p>
          <a:endParaRPr lang="ru-RU"/>
        </a:p>
      </dgm:t>
    </dgm:pt>
    <dgm:pt modelId="{5E92A6C3-3BB5-4A4C-9D7B-8A92A09812C5}" type="pres">
      <dgm:prSet presAssocID="{3FE85BF6-BCDC-4017-91BF-02BCB4EE81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0DFC-CC3C-446E-82E7-038E697B21A6}" type="pres">
      <dgm:prSet presAssocID="{3FE85BF6-BCDC-4017-91BF-02BCB4EE81CF}" presName="descendantText" presStyleLbl="alignAcc1" presStyleIdx="2" presStyleCnt="3" custScaleX="100683" custScaleY="109457" custLinFactNeighborX="4891" custLinFactNeighborY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E85A2-D702-4868-B584-EF8A53EAA783}" srcId="{2302BB46-0FB4-41FF-A554-41F7F9491673}" destId="{26F9F519-2109-45B1-AADF-8232A86EFCE0}" srcOrd="1" destOrd="0" parTransId="{44B8D75A-DE34-41C8-8994-E8B8ED9302A2}" sibTransId="{8A5CB6F2-2857-4187-B144-6BC2933496DE}"/>
    <dgm:cxn modelId="{DEAAA201-1409-433C-B6C8-158D5B7210E8}" type="presOf" srcId="{A6EB957A-A4E1-478E-ADCD-7EDEA0203F6B}" destId="{3CE3794C-583D-49EB-B0F4-0FF5349DB8CB}" srcOrd="0" destOrd="0" presId="urn:microsoft.com/office/officeart/2005/8/layout/chevron2"/>
    <dgm:cxn modelId="{85F489C4-9ACF-4E04-B6ED-9934C14D17A7}" type="presOf" srcId="{3F1F7356-A40A-4664-8F09-DCB32AA86C7F}" destId="{5944F2BA-1CEC-49B4-BFA1-637D5130134C}" srcOrd="0" destOrd="0" presId="urn:microsoft.com/office/officeart/2005/8/layout/chevron2"/>
    <dgm:cxn modelId="{EFF27BD0-6C7A-451F-8C9F-BE56D60DBC06}" type="presOf" srcId="{26F9F519-2109-45B1-AADF-8232A86EFCE0}" destId="{50440816-1297-4B11-998C-952D8F66690F}" srcOrd="0" destOrd="0" presId="urn:microsoft.com/office/officeart/2005/8/layout/chevron2"/>
    <dgm:cxn modelId="{3DD4C990-8EC7-4B49-B66C-DEE2363C6947}" type="presOf" srcId="{3FE85BF6-BCDC-4017-91BF-02BCB4EE81CF}" destId="{5E92A6C3-3BB5-4A4C-9D7B-8A92A09812C5}" srcOrd="0" destOrd="0" presId="urn:microsoft.com/office/officeart/2005/8/layout/chevron2"/>
    <dgm:cxn modelId="{69C51293-7CB3-4F2F-B8A0-0CA79F605E19}" srcId="{2302BB46-0FB4-41FF-A554-41F7F9491673}" destId="{3FE85BF6-BCDC-4017-91BF-02BCB4EE81CF}" srcOrd="2" destOrd="0" parTransId="{08531EDF-CF65-4978-A90B-ADA0C57EBE5E}" sibTransId="{7DD77760-C8F4-49E6-9E8F-334432BBD4D2}"/>
    <dgm:cxn modelId="{AC33BC91-2ED8-46EA-9494-D203857DD508}" srcId="{2302BB46-0FB4-41FF-A554-41F7F9491673}" destId="{A078A731-E554-4FB9-AA78-6257C0B78310}" srcOrd="0" destOrd="0" parTransId="{AAC83F08-7649-4066-8FED-8D0C3B44D316}" sibTransId="{2A5C7F5D-7A07-4B50-89E9-5E5BE1E92C34}"/>
    <dgm:cxn modelId="{088A5EBF-B466-4B3D-9672-ED26A86BF9FD}" type="presOf" srcId="{A078A731-E554-4FB9-AA78-6257C0B78310}" destId="{542DC0D7-31C2-42EA-BB4C-DEF180C2638D}" srcOrd="0" destOrd="0" presId="urn:microsoft.com/office/officeart/2005/8/layout/chevron2"/>
    <dgm:cxn modelId="{B1477436-73BC-42F2-ADF9-4FCF338354E1}" srcId="{3FE85BF6-BCDC-4017-91BF-02BCB4EE81CF}" destId="{7F41895E-98A7-46FB-B28A-C84206F4DB13}" srcOrd="0" destOrd="0" parTransId="{07FD36B4-A98C-4372-B275-371A0CE077B3}" sibTransId="{3B147BD8-30FF-44D8-A408-D8D3DEC01679}"/>
    <dgm:cxn modelId="{F42B76BE-86C6-4522-BE85-F52890E68188}" srcId="{A078A731-E554-4FB9-AA78-6257C0B78310}" destId="{A6EB957A-A4E1-478E-ADCD-7EDEA0203F6B}" srcOrd="0" destOrd="0" parTransId="{C88BBE77-2251-4D3C-8629-F32F86DC02B6}" sibTransId="{D474901E-F7E4-4345-84A8-6CAC47463D48}"/>
    <dgm:cxn modelId="{C5CBFB05-6E04-43ED-B98C-242497EA0121}" type="presOf" srcId="{2302BB46-0FB4-41FF-A554-41F7F9491673}" destId="{BFAC00B3-85EF-491E-B75E-B3D9B61E3604}" srcOrd="0" destOrd="0" presId="urn:microsoft.com/office/officeart/2005/8/layout/chevron2"/>
    <dgm:cxn modelId="{4B97EC70-C899-4809-97D6-2B7690BEFBD2}" type="presOf" srcId="{7F41895E-98A7-46FB-B28A-C84206F4DB13}" destId="{5F940DFC-CC3C-446E-82E7-038E697B21A6}" srcOrd="0" destOrd="0" presId="urn:microsoft.com/office/officeart/2005/8/layout/chevron2"/>
    <dgm:cxn modelId="{D65DA16B-1DBA-4C33-92F5-5C4D71D935CA}" srcId="{26F9F519-2109-45B1-AADF-8232A86EFCE0}" destId="{3F1F7356-A40A-4664-8F09-DCB32AA86C7F}" srcOrd="0" destOrd="0" parTransId="{4E4F48D2-2D46-4F25-9CDB-CD1C3C1F266F}" sibTransId="{B5DD2DC9-C5FD-4CC2-9709-5480443B26ED}"/>
    <dgm:cxn modelId="{079F5808-FF1B-4342-BEA9-FD94EAAD37DB}" type="presParOf" srcId="{BFAC00B3-85EF-491E-B75E-B3D9B61E3604}" destId="{87458316-A539-4ACD-8859-BA7C50FA77BB}" srcOrd="0" destOrd="0" presId="urn:microsoft.com/office/officeart/2005/8/layout/chevron2"/>
    <dgm:cxn modelId="{4CC15977-6594-469A-9928-1B92FA15B9D1}" type="presParOf" srcId="{87458316-A539-4ACD-8859-BA7C50FA77BB}" destId="{542DC0D7-31C2-42EA-BB4C-DEF180C2638D}" srcOrd="0" destOrd="0" presId="urn:microsoft.com/office/officeart/2005/8/layout/chevron2"/>
    <dgm:cxn modelId="{AA9DC028-5958-4432-86AE-A655F1F1E542}" type="presParOf" srcId="{87458316-A539-4ACD-8859-BA7C50FA77BB}" destId="{3CE3794C-583D-49EB-B0F4-0FF5349DB8CB}" srcOrd="1" destOrd="0" presId="urn:microsoft.com/office/officeart/2005/8/layout/chevron2"/>
    <dgm:cxn modelId="{ECB8D0F3-55C5-438D-B53D-E59755568F01}" type="presParOf" srcId="{BFAC00B3-85EF-491E-B75E-B3D9B61E3604}" destId="{2A77F1C5-BA8B-4CB1-86EB-C1FD393F68A6}" srcOrd="1" destOrd="0" presId="urn:microsoft.com/office/officeart/2005/8/layout/chevron2"/>
    <dgm:cxn modelId="{F131A8D1-B584-4CEF-89F2-634BA0A55CC6}" type="presParOf" srcId="{BFAC00B3-85EF-491E-B75E-B3D9B61E3604}" destId="{D2D8E201-3C5F-4601-B964-CAACF9ED1D1A}" srcOrd="2" destOrd="0" presId="urn:microsoft.com/office/officeart/2005/8/layout/chevron2"/>
    <dgm:cxn modelId="{BCC7B8A3-CD0E-4488-B3D7-4E820FA43E6D}" type="presParOf" srcId="{D2D8E201-3C5F-4601-B964-CAACF9ED1D1A}" destId="{50440816-1297-4B11-998C-952D8F66690F}" srcOrd="0" destOrd="0" presId="urn:microsoft.com/office/officeart/2005/8/layout/chevron2"/>
    <dgm:cxn modelId="{F0B11001-AB17-4593-8906-9B0EC47B6208}" type="presParOf" srcId="{D2D8E201-3C5F-4601-B964-CAACF9ED1D1A}" destId="{5944F2BA-1CEC-49B4-BFA1-637D5130134C}" srcOrd="1" destOrd="0" presId="urn:microsoft.com/office/officeart/2005/8/layout/chevron2"/>
    <dgm:cxn modelId="{0AFF6382-BF68-462F-8622-0572252814B5}" type="presParOf" srcId="{BFAC00B3-85EF-491E-B75E-B3D9B61E3604}" destId="{065AE0AF-0121-46F3-B31F-0D04F3238C1A}" srcOrd="3" destOrd="0" presId="urn:microsoft.com/office/officeart/2005/8/layout/chevron2"/>
    <dgm:cxn modelId="{61E40C7A-C661-44AB-BDF8-650A60A0AA30}" type="presParOf" srcId="{BFAC00B3-85EF-491E-B75E-B3D9B61E3604}" destId="{148AF554-88A1-4A44-84B7-CC3507492EE1}" srcOrd="4" destOrd="0" presId="urn:microsoft.com/office/officeart/2005/8/layout/chevron2"/>
    <dgm:cxn modelId="{4F3048BF-F462-4459-AFEC-4C9C6CBCA0C5}" type="presParOf" srcId="{148AF554-88A1-4A44-84B7-CC3507492EE1}" destId="{5E92A6C3-3BB5-4A4C-9D7B-8A92A09812C5}" srcOrd="0" destOrd="0" presId="urn:microsoft.com/office/officeart/2005/8/layout/chevron2"/>
    <dgm:cxn modelId="{86F1FDA4-4DC2-421D-8E58-295ADFDAC761}" type="presParOf" srcId="{148AF554-88A1-4A44-84B7-CC3507492EE1}" destId="{5F940DFC-CC3C-446E-82E7-038E697B2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66759-38BF-4CD1-B673-F38A3B4A840E}" type="presOf" srcId="{0E734A16-C293-4748-8517-0A9EA181CCAB}" destId="{1184689C-7E49-442C-ABFD-11FDB0F64E61}" srcOrd="1" destOrd="0" presId="urn:microsoft.com/office/officeart/2005/8/layout/process2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63D5FDF4-9003-486F-848F-E3009BFF0B59}" type="presOf" srcId="{A15CC1F5-6249-4E92-A9B6-9668F50D1F63}" destId="{55650287-F1CB-4840-B39A-F3D26DDAEFE4}" srcOrd="0" destOrd="0" presId="urn:microsoft.com/office/officeart/2005/8/layout/process2"/>
    <dgm:cxn modelId="{B3CCC8D9-AF14-4D19-B455-F8E9F1EFE528}" type="presOf" srcId="{6B1509B8-0522-4DEA-AE49-07F59ADD9E7E}" destId="{E8840CDC-23DD-43C5-A607-58D8C1DE46CB}" srcOrd="0" destOrd="0" presId="urn:microsoft.com/office/officeart/2005/8/layout/process2"/>
    <dgm:cxn modelId="{B3115FC8-D2AF-4885-8568-E14FE068E917}" type="presOf" srcId="{0E734A16-C293-4748-8517-0A9EA181CCAB}" destId="{BC2BCF26-80B2-4903-ABF9-72785541179D}" srcOrd="0" destOrd="0" presId="urn:microsoft.com/office/officeart/2005/8/layout/process2"/>
    <dgm:cxn modelId="{AD8B60B6-E76D-4DC4-A9BE-A65A1807EBE3}" type="presOf" srcId="{9264C8D3-FF88-4F44-8CD5-65BF86E37697}" destId="{296EA484-5669-4013-85EB-DA3C299C36A9}" srcOrd="0" destOrd="0" presId="urn:microsoft.com/office/officeart/2005/8/layout/process2"/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58267CBA-54B1-4284-9DC8-5C115D5021CE}" type="presOf" srcId="{11BA3D46-9367-48F9-8A73-9B1E70E22609}" destId="{E9D8259D-6FD4-4641-93C5-306C6905A890}" srcOrd="0" destOrd="0" presId="urn:microsoft.com/office/officeart/2005/8/layout/process2"/>
    <dgm:cxn modelId="{43FFD595-C42B-4686-8C93-CE9B859CC732}" type="presOf" srcId="{A15CC1F5-6249-4E92-A9B6-9668F50D1F63}" destId="{A09464EA-902C-46D5-B88A-1386DB67FEEB}" srcOrd="1" destOrd="0" presId="urn:microsoft.com/office/officeart/2005/8/layout/process2"/>
    <dgm:cxn modelId="{1B50F4F9-49C3-4996-A172-18FAC52F266C}" type="presOf" srcId="{7FD8A143-B7AB-454B-9B1F-A84AC45C10A7}" destId="{6200D8D2-3854-4D25-BF56-60B5B8D7FAFF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BDDF8A82-277E-45BE-8FB7-8CEBC7B80292}" type="presParOf" srcId="{E9D8259D-6FD4-4641-93C5-306C6905A890}" destId="{296EA484-5669-4013-85EB-DA3C299C36A9}" srcOrd="0" destOrd="0" presId="urn:microsoft.com/office/officeart/2005/8/layout/process2"/>
    <dgm:cxn modelId="{F5705838-46EC-48FC-B002-1D87A7FB2106}" type="presParOf" srcId="{E9D8259D-6FD4-4641-93C5-306C6905A890}" destId="{BC2BCF26-80B2-4903-ABF9-72785541179D}" srcOrd="1" destOrd="0" presId="urn:microsoft.com/office/officeart/2005/8/layout/process2"/>
    <dgm:cxn modelId="{C69B33EB-9AC3-4349-ADC1-DA21CC32D942}" type="presParOf" srcId="{BC2BCF26-80B2-4903-ABF9-72785541179D}" destId="{1184689C-7E49-442C-ABFD-11FDB0F64E61}" srcOrd="0" destOrd="0" presId="urn:microsoft.com/office/officeart/2005/8/layout/process2"/>
    <dgm:cxn modelId="{622F0550-40AC-4042-AD6E-751FB847BA0F}" type="presParOf" srcId="{E9D8259D-6FD4-4641-93C5-306C6905A890}" destId="{6200D8D2-3854-4D25-BF56-60B5B8D7FAFF}" srcOrd="2" destOrd="0" presId="urn:microsoft.com/office/officeart/2005/8/layout/process2"/>
    <dgm:cxn modelId="{9A48BFD5-CB16-45E2-9FB6-DC7D7DA5221D}" type="presParOf" srcId="{E9D8259D-6FD4-4641-93C5-306C6905A890}" destId="{55650287-F1CB-4840-B39A-F3D26DDAEFE4}" srcOrd="3" destOrd="0" presId="urn:microsoft.com/office/officeart/2005/8/layout/process2"/>
    <dgm:cxn modelId="{601164AA-1256-4C32-8529-4C568022C182}" type="presParOf" srcId="{55650287-F1CB-4840-B39A-F3D26DDAEFE4}" destId="{A09464EA-902C-46D5-B88A-1386DB67FEEB}" srcOrd="0" destOrd="0" presId="urn:microsoft.com/office/officeart/2005/8/layout/process2"/>
    <dgm:cxn modelId="{C552996F-7ABA-4624-9087-D9523E7F173E}" type="presParOf" srcId="{E9D8259D-6FD4-4641-93C5-306C6905A890}" destId="{E8840CDC-23DD-43C5-A607-58D8C1DE46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53926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88172" custRadScaleRad="96802" custRadScaleInc="-11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7200" custRadScaleInc="9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A4DD59B-5622-49C8-80A3-DC4ABBB67C2C}" type="presOf" srcId="{51B0975B-EA65-4A15-BAF2-DB307B86BC96}" destId="{341F0CCF-4C81-46C6-BAD1-DDC17631079D}" srcOrd="0" destOrd="0" presId="urn:microsoft.com/office/officeart/2008/layout/RadialCluster"/>
    <dgm:cxn modelId="{C0343BA5-805C-4003-9D95-F466D6080181}" type="presOf" srcId="{2C971819-3A7E-44D6-A607-E41E2CC546CA}" destId="{2A42BF92-E0CA-4C74-94D9-9AE3F4260038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132C8D36-A55C-4504-A8A6-FF4C26512B4C}" type="presOf" srcId="{C9BABCCA-8569-4ABA-B03B-D830CDA9F6D4}" destId="{8B244CFF-22F3-49C3-BAD4-562F5B34DCEA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128D5545-CE3D-4071-8609-925D43B45E0C}" type="presOf" srcId="{9D6328B3-3D5F-410C-9275-2F3B736C0074}" destId="{0999DAA6-78E7-4C62-AD9F-BB89E1F317A5}" srcOrd="0" destOrd="0" presId="urn:microsoft.com/office/officeart/2008/layout/RadialCluster"/>
    <dgm:cxn modelId="{E67063BE-368A-483E-AE31-45C840F9A6E4}" type="presOf" srcId="{FB48CFB2-2144-464F-99B0-7B4517BBF385}" destId="{55E128A9-086C-4AB0-9BB3-7B78F9CA19C8}" srcOrd="0" destOrd="0" presId="urn:microsoft.com/office/officeart/2008/layout/RadialCluster"/>
    <dgm:cxn modelId="{0278974C-1680-40BC-8AA3-EEFA378BDFE7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73979B64-144D-4D16-8BA6-613BA83E204B}" type="presOf" srcId="{30BF6DE8-1E0A-4F3F-9C5D-54B1D0FEA649}" destId="{BF1427F8-47F7-429E-8B9A-D7AD3446727D}" srcOrd="0" destOrd="0" presId="urn:microsoft.com/office/officeart/2008/layout/RadialCluster"/>
    <dgm:cxn modelId="{6EDF092D-984B-46CA-8F3A-026CC821070B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A91801D-C7C2-4DBF-8AFE-7A91BC3CB26F}" type="presParOf" srcId="{8B244CFF-22F3-49C3-BAD4-562F5B34DCEA}" destId="{767A95D3-4209-465C-93E1-7443651645A0}" srcOrd="0" destOrd="0" presId="urn:microsoft.com/office/officeart/2008/layout/RadialCluster"/>
    <dgm:cxn modelId="{E427D2C2-867F-4E78-B695-1EEA04247550}" type="presParOf" srcId="{767A95D3-4209-465C-93E1-7443651645A0}" destId="{55E128A9-086C-4AB0-9BB3-7B78F9CA19C8}" srcOrd="0" destOrd="0" presId="urn:microsoft.com/office/officeart/2008/layout/RadialCluster"/>
    <dgm:cxn modelId="{5C4B1B36-93B2-45F4-BC70-746B6EE70F5E}" type="presParOf" srcId="{767A95D3-4209-465C-93E1-7443651645A0}" destId="{2A42BF92-E0CA-4C74-94D9-9AE3F4260038}" srcOrd="1" destOrd="0" presId="urn:microsoft.com/office/officeart/2008/layout/RadialCluster"/>
    <dgm:cxn modelId="{39B0078D-CBDA-4E4D-AA9D-34B90D121125}" type="presParOf" srcId="{767A95D3-4209-465C-93E1-7443651645A0}" destId="{A7E70BED-E9F9-4186-91D6-4C4AD5C34513}" srcOrd="2" destOrd="0" presId="urn:microsoft.com/office/officeart/2008/layout/RadialCluster"/>
    <dgm:cxn modelId="{A35AAA77-DB70-4BEB-8C8E-FFA83BB544A2}" type="presParOf" srcId="{767A95D3-4209-465C-93E1-7443651645A0}" destId="{0999DAA6-78E7-4C62-AD9F-BB89E1F317A5}" srcOrd="3" destOrd="0" presId="urn:microsoft.com/office/officeart/2008/layout/RadialCluster"/>
    <dgm:cxn modelId="{0EDEBECB-BC0F-4A6D-8414-7A5C001973D5}" type="presParOf" srcId="{767A95D3-4209-465C-93E1-7443651645A0}" destId="{A1F9C609-4FDF-427E-A3A7-017CF8E0D1F8}" srcOrd="4" destOrd="0" presId="urn:microsoft.com/office/officeart/2008/layout/RadialCluster"/>
    <dgm:cxn modelId="{5F00A983-1E53-42F6-8BC4-1E59B7D05352}" type="presParOf" srcId="{767A95D3-4209-465C-93E1-7443651645A0}" destId="{BF1427F8-47F7-429E-8B9A-D7AD3446727D}" srcOrd="5" destOrd="0" presId="urn:microsoft.com/office/officeart/2008/layout/RadialCluster"/>
    <dgm:cxn modelId="{9096C720-4342-4E96-BB4E-3A7A0285BDB2}" type="presParOf" srcId="{767A95D3-4209-465C-93E1-7443651645A0}" destId="{341F0CCF-4C81-46C6-BAD1-DDC17631079D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373341-D295-47A1-8C65-26E2CF4B2E66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D16D0C-DA3B-4419-AF3F-ADEEEC99AB19}">
      <dgm:prSet phldrT="[Текст]"/>
      <dgm:spPr/>
      <dgm:t>
        <a:bodyPr/>
        <a:lstStyle/>
        <a:p>
          <a:r>
            <a:rPr lang="ru-RU" b="1" dirty="0" smtClean="0"/>
            <a:t>Дотации</a:t>
          </a:r>
          <a:endParaRPr lang="ru-RU" b="1" dirty="0"/>
        </a:p>
      </dgm:t>
    </dgm:pt>
    <dgm:pt modelId="{29FC8F8C-75D4-43AA-A9FC-222A965A9F92}" type="parTrans" cxnId="{DDF5859B-3E49-4078-B29C-59CCBB38D14B}">
      <dgm:prSet/>
      <dgm:spPr/>
      <dgm:t>
        <a:bodyPr/>
        <a:lstStyle/>
        <a:p>
          <a:endParaRPr lang="ru-RU"/>
        </a:p>
      </dgm:t>
    </dgm:pt>
    <dgm:pt modelId="{A288153F-EF40-4030-AE38-9D2862A06144}" type="sibTrans" cxnId="{DDF5859B-3E49-4078-B29C-59CCBB38D14B}">
      <dgm:prSet/>
      <dgm:spPr/>
      <dgm:t>
        <a:bodyPr/>
        <a:lstStyle/>
        <a:p>
          <a:endParaRPr lang="ru-RU"/>
        </a:p>
      </dgm:t>
    </dgm:pt>
    <dgm:pt modelId="{B431F2B6-0F67-4BBF-9A8D-8458E1325A9B}">
      <dgm:prSet phldrT="[Текст]"/>
      <dgm:spPr/>
      <dgm:t>
        <a:bodyPr/>
        <a:lstStyle/>
        <a:p>
          <a:r>
            <a:rPr lang="ru-RU" b="1" dirty="0" smtClean="0"/>
            <a:t>Субсидии</a:t>
          </a:r>
          <a:endParaRPr lang="ru-RU" b="1" dirty="0"/>
        </a:p>
      </dgm:t>
    </dgm:pt>
    <dgm:pt modelId="{4E8FCFA1-3C1A-4453-9866-09CB72C8BB86}" type="parTrans" cxnId="{E0FF82CD-CC83-4643-ADB3-DD7094DA811B}">
      <dgm:prSet/>
      <dgm:spPr/>
      <dgm:t>
        <a:bodyPr/>
        <a:lstStyle/>
        <a:p>
          <a:endParaRPr lang="ru-RU"/>
        </a:p>
      </dgm:t>
    </dgm:pt>
    <dgm:pt modelId="{9DC2A413-388D-4B4E-B71E-BB741DBC7CFE}" type="sibTrans" cxnId="{E0FF82CD-CC83-4643-ADB3-DD7094DA811B}">
      <dgm:prSet/>
      <dgm:spPr/>
      <dgm:t>
        <a:bodyPr/>
        <a:lstStyle/>
        <a:p>
          <a:endParaRPr lang="ru-RU"/>
        </a:p>
      </dgm:t>
    </dgm:pt>
    <dgm:pt modelId="{4F30B16D-B4A2-44E4-B559-E6B0336DA3D9}">
      <dgm:prSet phldrT="[Текст]"/>
      <dgm:spPr/>
      <dgm:t>
        <a:bodyPr/>
        <a:lstStyle/>
        <a:p>
          <a:r>
            <a:rPr lang="ru-RU" b="1" dirty="0" smtClean="0"/>
            <a:t>Субвенции</a:t>
          </a:r>
          <a:endParaRPr lang="ru-RU" b="1" dirty="0"/>
        </a:p>
      </dgm:t>
    </dgm:pt>
    <dgm:pt modelId="{F9B61168-7923-4891-B601-EC0476F377B6}" type="parTrans" cxnId="{A16AB35C-EE49-4201-BCA9-ACCE255491B6}">
      <dgm:prSet/>
      <dgm:spPr/>
      <dgm:t>
        <a:bodyPr/>
        <a:lstStyle/>
        <a:p>
          <a:endParaRPr lang="ru-RU"/>
        </a:p>
      </dgm:t>
    </dgm:pt>
    <dgm:pt modelId="{51C11522-BEC7-413D-81EC-D98641891B8E}" type="sibTrans" cxnId="{A16AB35C-EE49-4201-BCA9-ACCE255491B6}">
      <dgm:prSet/>
      <dgm:spPr/>
      <dgm:t>
        <a:bodyPr/>
        <a:lstStyle/>
        <a:p>
          <a:endParaRPr lang="ru-RU"/>
        </a:p>
      </dgm:t>
    </dgm:pt>
    <dgm:pt modelId="{A3287364-F947-435B-B230-EC1799C91801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4DAB9-0BDA-4BD8-8B11-8EBA61545AB2}" type="parTrans" cxnId="{FBDC9B12-F1C3-48AD-9952-0E4C29DC16FA}">
      <dgm:prSet/>
      <dgm:spPr/>
      <dgm:t>
        <a:bodyPr/>
        <a:lstStyle/>
        <a:p>
          <a:endParaRPr lang="ru-RU"/>
        </a:p>
      </dgm:t>
    </dgm:pt>
    <dgm:pt modelId="{E6B67C07-167D-4A0E-BF3E-E1561A00CAD7}" type="sibTrans" cxnId="{FBDC9B12-F1C3-48AD-9952-0E4C29DC16FA}">
      <dgm:prSet/>
      <dgm:spPr/>
      <dgm:t>
        <a:bodyPr/>
        <a:lstStyle/>
        <a:p>
          <a:endParaRPr lang="ru-RU"/>
        </a:p>
      </dgm:t>
    </dgm:pt>
    <dgm:pt modelId="{056F5AB8-9169-4763-90A3-14DCE35B8A6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794D4-24A6-46D5-A050-641ACD063897}" type="sibTrans" cxnId="{3327DC68-C227-4D39-893A-34EC93D9D1B1}">
      <dgm:prSet/>
      <dgm:spPr/>
      <dgm:t>
        <a:bodyPr/>
        <a:lstStyle/>
        <a:p>
          <a:endParaRPr lang="ru-RU"/>
        </a:p>
      </dgm:t>
    </dgm:pt>
    <dgm:pt modelId="{8DB0243A-1468-405A-AE4D-34FFC1E73CA6}" type="parTrans" cxnId="{3327DC68-C227-4D39-893A-34EC93D9D1B1}">
      <dgm:prSet/>
      <dgm:spPr/>
      <dgm:t>
        <a:bodyPr/>
        <a:lstStyle/>
        <a:p>
          <a:endParaRPr lang="ru-RU"/>
        </a:p>
      </dgm:t>
    </dgm:pt>
    <dgm:pt modelId="{1552A9F2-B1D2-4D4D-B1AC-87DEBA3A816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ED854-1418-4708-8E5B-83B93E6C9794}" type="sibTrans" cxnId="{C992D653-F7E1-498F-B2E9-7D988D4B71C8}">
      <dgm:prSet/>
      <dgm:spPr/>
      <dgm:t>
        <a:bodyPr/>
        <a:lstStyle/>
        <a:p>
          <a:endParaRPr lang="ru-RU"/>
        </a:p>
      </dgm:t>
    </dgm:pt>
    <dgm:pt modelId="{DABF42CA-47C6-43C3-BBE8-973CD26B9294}" type="parTrans" cxnId="{C992D653-F7E1-498F-B2E9-7D988D4B71C8}">
      <dgm:prSet/>
      <dgm:spPr/>
      <dgm:t>
        <a:bodyPr/>
        <a:lstStyle/>
        <a:p>
          <a:endParaRPr lang="ru-RU"/>
        </a:p>
      </dgm:t>
    </dgm:pt>
    <dgm:pt modelId="{849ACAA9-61E4-4BD4-97CD-026733A2753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DE196-D597-47AA-B679-07CD0130E946}" type="sibTrans" cxnId="{E51A6C8E-5D15-4161-9650-7BE801EB82CC}">
      <dgm:prSet/>
      <dgm:spPr/>
      <dgm:t>
        <a:bodyPr/>
        <a:lstStyle/>
        <a:p>
          <a:endParaRPr lang="ru-RU"/>
        </a:p>
      </dgm:t>
    </dgm:pt>
    <dgm:pt modelId="{8913511C-C933-4A6C-B841-29011F73F1F4}" type="parTrans" cxnId="{E51A6C8E-5D15-4161-9650-7BE801EB82CC}">
      <dgm:prSet/>
      <dgm:spPr/>
      <dgm:t>
        <a:bodyPr/>
        <a:lstStyle/>
        <a:p>
          <a:endParaRPr lang="ru-RU"/>
        </a:p>
      </dgm:t>
    </dgm:pt>
    <dgm:pt modelId="{3F97DA70-34C3-40C0-B518-9B0014043ED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6814D-94D7-457B-A9A1-4D9F9EF4EA21}" type="parTrans" cxnId="{AD840034-C344-44AD-AFF2-37A417FCF015}">
      <dgm:prSet/>
      <dgm:spPr/>
      <dgm:t>
        <a:bodyPr/>
        <a:lstStyle/>
        <a:p>
          <a:endParaRPr lang="ru-RU"/>
        </a:p>
      </dgm:t>
    </dgm:pt>
    <dgm:pt modelId="{9C55DD54-885B-4A81-8920-03ACB0A541AE}" type="sibTrans" cxnId="{AD840034-C344-44AD-AFF2-37A417FCF015}">
      <dgm:prSet/>
      <dgm:spPr/>
      <dgm:t>
        <a:bodyPr/>
        <a:lstStyle/>
        <a:p>
          <a:endParaRPr lang="ru-RU"/>
        </a:p>
      </dgm:t>
    </dgm:pt>
    <dgm:pt modelId="{2F3D4E1A-2D69-4FB2-9EE2-97829F856E22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51CFE-DCC1-4ED6-98F9-95B20A3884A9}" type="parTrans" cxnId="{E4975113-1719-49E1-8F46-12E50F759833}">
      <dgm:prSet/>
      <dgm:spPr/>
      <dgm:t>
        <a:bodyPr/>
        <a:lstStyle/>
        <a:p>
          <a:endParaRPr lang="ru-RU"/>
        </a:p>
      </dgm:t>
    </dgm:pt>
    <dgm:pt modelId="{92E5D36C-B79C-4C5F-B0CC-B050293B2C15}" type="sibTrans" cxnId="{E4975113-1719-49E1-8F46-12E50F759833}">
      <dgm:prSet/>
      <dgm:spPr/>
      <dgm:t>
        <a:bodyPr/>
        <a:lstStyle/>
        <a:p>
          <a:endParaRPr lang="ru-RU"/>
        </a:p>
      </dgm:t>
    </dgm:pt>
    <dgm:pt modelId="{53ACB734-D62F-4CBF-BC0E-9B0C313322B8}">
      <dgm:prSet custT="1"/>
      <dgm:spPr/>
      <dgm:t>
        <a:bodyPr/>
        <a:lstStyle/>
        <a:p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58F81-27F4-4E13-9106-1832A6BB1B0A}" type="parTrans" cxnId="{FBF12983-9B87-47D9-A0F9-58175D3AEE36}">
      <dgm:prSet/>
      <dgm:spPr/>
      <dgm:t>
        <a:bodyPr/>
        <a:lstStyle/>
        <a:p>
          <a:endParaRPr lang="ru-RU"/>
        </a:p>
      </dgm:t>
    </dgm:pt>
    <dgm:pt modelId="{BF1381E6-5B38-4B62-8156-3DADED2AED5E}" type="sibTrans" cxnId="{FBF12983-9B87-47D9-A0F9-58175D3AEE36}">
      <dgm:prSet/>
      <dgm:spPr/>
      <dgm:t>
        <a:bodyPr/>
        <a:lstStyle/>
        <a:p>
          <a:endParaRPr lang="ru-RU"/>
        </a:p>
      </dgm:t>
    </dgm:pt>
    <dgm:pt modelId="{05F0FCB0-221B-440B-AA06-4EC1938B35A6}" type="pres">
      <dgm:prSet presAssocID="{1E373341-D295-47A1-8C65-26E2CF4B2E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65EA3-EF9C-4861-8F94-D27FC8C43775}" type="pres">
      <dgm:prSet presAssocID="{58D16D0C-DA3B-4419-AF3F-ADEEEC99AB19}" presName="linNode" presStyleCnt="0"/>
      <dgm:spPr/>
    </dgm:pt>
    <dgm:pt modelId="{49DBD5E1-F63E-43FD-8E89-8196BD86CF53}" type="pres">
      <dgm:prSet presAssocID="{58D16D0C-DA3B-4419-AF3F-ADEEEC99AB19}" presName="parentText" presStyleLbl="node1" presStyleIdx="0" presStyleCnt="3" custScaleX="55553" custScaleY="78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03362-CAB1-45A9-90CE-381CA375E281}" type="pres">
      <dgm:prSet presAssocID="{58D16D0C-DA3B-4419-AF3F-ADEEEC99AB19}" presName="descendantText" presStyleLbl="alignAccFollowNode1" presStyleIdx="0" presStyleCnt="3" custScaleX="120201" custScaleY="8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43422-B621-4BBE-ABED-74220C7D57A8}" type="pres">
      <dgm:prSet presAssocID="{A288153F-EF40-4030-AE38-9D2862A06144}" presName="sp" presStyleCnt="0"/>
      <dgm:spPr/>
    </dgm:pt>
    <dgm:pt modelId="{3DCA97F8-A28D-4355-8410-A0750325D310}" type="pres">
      <dgm:prSet presAssocID="{B431F2B6-0F67-4BBF-9A8D-8458E1325A9B}" presName="linNode" presStyleCnt="0"/>
      <dgm:spPr/>
    </dgm:pt>
    <dgm:pt modelId="{FBD321A5-96D0-4687-BF5A-EB858C6F3F69}" type="pres">
      <dgm:prSet presAssocID="{B431F2B6-0F67-4BBF-9A8D-8458E1325A9B}" presName="parentText" presStyleLbl="node1" presStyleIdx="1" presStyleCnt="3" custScaleX="55553" custScaleY="787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AFB0-1911-4F08-A980-AED0BE91F2E0}" type="pres">
      <dgm:prSet presAssocID="{B431F2B6-0F67-4BBF-9A8D-8458E1325A9B}" presName="descendantText" presStyleLbl="alignAccFollowNode1" presStyleIdx="1" presStyleCnt="3" custScaleX="119906" custScaleY="8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2A7E0-02B5-40E0-BB01-C2752EFD043F}" type="pres">
      <dgm:prSet presAssocID="{9DC2A413-388D-4B4E-B71E-BB741DBC7CFE}" presName="sp" presStyleCnt="0"/>
      <dgm:spPr/>
    </dgm:pt>
    <dgm:pt modelId="{5560917F-9217-4130-9E2C-D2A9DC89B417}" type="pres">
      <dgm:prSet presAssocID="{4F30B16D-B4A2-44E4-B559-E6B0336DA3D9}" presName="linNode" presStyleCnt="0"/>
      <dgm:spPr/>
    </dgm:pt>
    <dgm:pt modelId="{E6A90D33-645B-47EF-8721-11D0115FDFB0}" type="pres">
      <dgm:prSet presAssocID="{4F30B16D-B4A2-44E4-B559-E6B0336DA3D9}" presName="parentText" presStyleLbl="node1" presStyleIdx="2" presStyleCnt="3" custScaleX="55553" custScaleY="1003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A7AC8-18C6-4FC1-9E7D-F0C8F0C3FEA8}" type="pres">
      <dgm:prSet presAssocID="{4F30B16D-B4A2-44E4-B559-E6B0336DA3D9}" presName="descendantText" presStyleLbl="alignAccFollowNode1" presStyleIdx="2" presStyleCnt="3" custScaleX="120054" custScaleY="109743" custLinFactNeighborX="-1697" custLinFactNeighborY="-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795D6-585F-4B01-A2CB-8E659E951402}" type="presOf" srcId="{2F3D4E1A-2D69-4FB2-9EE2-97829F856E22}" destId="{2F7A7AC8-18C6-4FC1-9E7D-F0C8F0C3FEA8}" srcOrd="0" destOrd="1" presId="urn:microsoft.com/office/officeart/2005/8/layout/vList5"/>
    <dgm:cxn modelId="{DDF5859B-3E49-4078-B29C-59CCBB38D14B}" srcId="{1E373341-D295-47A1-8C65-26E2CF4B2E66}" destId="{58D16D0C-DA3B-4419-AF3F-ADEEEC99AB19}" srcOrd="0" destOrd="0" parTransId="{29FC8F8C-75D4-43AA-A9FC-222A965A9F92}" sibTransId="{A288153F-EF40-4030-AE38-9D2862A06144}"/>
    <dgm:cxn modelId="{E51A6C8E-5D15-4161-9650-7BE801EB82CC}" srcId="{B431F2B6-0F67-4BBF-9A8D-8458E1325A9B}" destId="{849ACAA9-61E4-4BD4-97CD-026733A2753F}" srcOrd="0" destOrd="0" parTransId="{8913511C-C933-4A6C-B841-29011F73F1F4}" sibTransId="{50EDE196-D597-47AA-B679-07CD0130E946}"/>
    <dgm:cxn modelId="{4B2E53F2-1D01-4762-AF19-C5D6045652EC}" type="presOf" srcId="{1552A9F2-B1D2-4D4D-B1AC-87DEBA3A8165}" destId="{C5F03362-CAB1-45A9-90CE-381CA375E281}" srcOrd="0" destOrd="0" presId="urn:microsoft.com/office/officeart/2005/8/layout/vList5"/>
    <dgm:cxn modelId="{4E9AF3F1-A865-4E9C-82C3-D328896FF7A2}" type="presOf" srcId="{58D16D0C-DA3B-4419-AF3F-ADEEEC99AB19}" destId="{49DBD5E1-F63E-43FD-8E89-8196BD86CF53}" srcOrd="0" destOrd="0" presId="urn:microsoft.com/office/officeart/2005/8/layout/vList5"/>
    <dgm:cxn modelId="{C992D653-F7E1-498F-B2E9-7D988D4B71C8}" srcId="{58D16D0C-DA3B-4419-AF3F-ADEEEC99AB19}" destId="{1552A9F2-B1D2-4D4D-B1AC-87DEBA3A8165}" srcOrd="0" destOrd="0" parTransId="{DABF42CA-47C6-43C3-BBE8-973CD26B9294}" sibTransId="{6D9ED854-1418-4708-8E5B-83B93E6C9794}"/>
    <dgm:cxn modelId="{70C106E6-A799-4FFD-98B7-6EEBE741F975}" type="presOf" srcId="{849ACAA9-61E4-4BD4-97CD-026733A2753F}" destId="{FA9AAFB0-1911-4F08-A980-AED0BE91F2E0}" srcOrd="0" destOrd="0" presId="urn:microsoft.com/office/officeart/2005/8/layout/vList5"/>
    <dgm:cxn modelId="{1465CFB5-35ED-4B1D-ADEF-F2AB7C253D70}" type="presOf" srcId="{53ACB734-D62F-4CBF-BC0E-9B0C313322B8}" destId="{2F7A7AC8-18C6-4FC1-9E7D-F0C8F0C3FEA8}" srcOrd="0" destOrd="2" presId="urn:microsoft.com/office/officeart/2005/8/layout/vList5"/>
    <dgm:cxn modelId="{E4975113-1719-49E1-8F46-12E50F759833}" srcId="{4F30B16D-B4A2-44E4-B559-E6B0336DA3D9}" destId="{2F3D4E1A-2D69-4FB2-9EE2-97829F856E22}" srcOrd="1" destOrd="0" parTransId="{12551CFE-DCC1-4ED6-98F9-95B20A3884A9}" sibTransId="{92E5D36C-B79C-4C5F-B0CC-B050293B2C15}"/>
    <dgm:cxn modelId="{AD840034-C344-44AD-AFF2-37A417FCF015}" srcId="{B431F2B6-0F67-4BBF-9A8D-8458E1325A9B}" destId="{3F97DA70-34C3-40C0-B518-9B0014043ED4}" srcOrd="1" destOrd="0" parTransId="{38C6814D-94D7-457B-A9A1-4D9F9EF4EA21}" sibTransId="{9C55DD54-885B-4A81-8920-03ACB0A541AE}"/>
    <dgm:cxn modelId="{3327DC68-C227-4D39-893A-34EC93D9D1B1}" srcId="{58D16D0C-DA3B-4419-AF3F-ADEEEC99AB19}" destId="{056F5AB8-9169-4763-90A3-14DCE35B8A6E}" srcOrd="1" destOrd="0" parTransId="{8DB0243A-1468-405A-AE4D-34FFC1E73CA6}" sibTransId="{4C0794D4-24A6-46D5-A050-641ACD063897}"/>
    <dgm:cxn modelId="{39583CF7-C9BA-43CC-9983-48DE37E6A02B}" type="presOf" srcId="{1E373341-D295-47A1-8C65-26E2CF4B2E66}" destId="{05F0FCB0-221B-440B-AA06-4EC1938B35A6}" srcOrd="0" destOrd="0" presId="urn:microsoft.com/office/officeart/2005/8/layout/vList5"/>
    <dgm:cxn modelId="{D1D9F850-60B9-4FDB-96E8-3B715E07649B}" type="presOf" srcId="{B431F2B6-0F67-4BBF-9A8D-8458E1325A9B}" destId="{FBD321A5-96D0-4687-BF5A-EB858C6F3F69}" srcOrd="0" destOrd="0" presId="urn:microsoft.com/office/officeart/2005/8/layout/vList5"/>
    <dgm:cxn modelId="{A16AB35C-EE49-4201-BCA9-ACCE255491B6}" srcId="{1E373341-D295-47A1-8C65-26E2CF4B2E66}" destId="{4F30B16D-B4A2-44E4-B559-E6B0336DA3D9}" srcOrd="2" destOrd="0" parTransId="{F9B61168-7923-4891-B601-EC0476F377B6}" sibTransId="{51C11522-BEC7-413D-81EC-D98641891B8E}"/>
    <dgm:cxn modelId="{E0FF82CD-CC83-4643-ADB3-DD7094DA811B}" srcId="{1E373341-D295-47A1-8C65-26E2CF4B2E66}" destId="{B431F2B6-0F67-4BBF-9A8D-8458E1325A9B}" srcOrd="1" destOrd="0" parTransId="{4E8FCFA1-3C1A-4453-9866-09CB72C8BB86}" sibTransId="{9DC2A413-388D-4B4E-B71E-BB741DBC7CFE}"/>
    <dgm:cxn modelId="{6265A289-BBD5-41CC-B00A-54B530C3D23C}" type="presOf" srcId="{A3287364-F947-435B-B230-EC1799C91801}" destId="{2F7A7AC8-18C6-4FC1-9E7D-F0C8F0C3FEA8}" srcOrd="0" destOrd="0" presId="urn:microsoft.com/office/officeart/2005/8/layout/vList5"/>
    <dgm:cxn modelId="{FBF12983-9B87-47D9-A0F9-58175D3AEE36}" srcId="{4F30B16D-B4A2-44E4-B559-E6B0336DA3D9}" destId="{53ACB734-D62F-4CBF-BC0E-9B0C313322B8}" srcOrd="2" destOrd="0" parTransId="{E4458F81-27F4-4E13-9106-1832A6BB1B0A}" sibTransId="{BF1381E6-5B38-4B62-8156-3DADED2AED5E}"/>
    <dgm:cxn modelId="{31CB96DC-C283-4F3D-A04B-58614763C071}" type="presOf" srcId="{3F97DA70-34C3-40C0-B518-9B0014043ED4}" destId="{FA9AAFB0-1911-4F08-A980-AED0BE91F2E0}" srcOrd="0" destOrd="1" presId="urn:microsoft.com/office/officeart/2005/8/layout/vList5"/>
    <dgm:cxn modelId="{628B06EC-60F7-4F94-88A0-68102F3F1E02}" type="presOf" srcId="{4F30B16D-B4A2-44E4-B559-E6B0336DA3D9}" destId="{E6A90D33-645B-47EF-8721-11D0115FDFB0}" srcOrd="0" destOrd="0" presId="urn:microsoft.com/office/officeart/2005/8/layout/vList5"/>
    <dgm:cxn modelId="{8028621B-41C8-4D97-8C73-550F7A5ECC0D}" type="presOf" srcId="{056F5AB8-9169-4763-90A3-14DCE35B8A6E}" destId="{C5F03362-CAB1-45A9-90CE-381CA375E281}" srcOrd="0" destOrd="1" presId="urn:microsoft.com/office/officeart/2005/8/layout/vList5"/>
    <dgm:cxn modelId="{FBDC9B12-F1C3-48AD-9952-0E4C29DC16FA}" srcId="{4F30B16D-B4A2-44E4-B559-E6B0336DA3D9}" destId="{A3287364-F947-435B-B230-EC1799C91801}" srcOrd="0" destOrd="0" parTransId="{9154DAB9-0BDA-4BD8-8B11-8EBA61545AB2}" sibTransId="{E6B67C07-167D-4A0E-BF3E-E1561A00CAD7}"/>
    <dgm:cxn modelId="{887392D1-0B76-470D-AA19-F7D5B3032630}" type="presParOf" srcId="{05F0FCB0-221B-440B-AA06-4EC1938B35A6}" destId="{4EA65EA3-EF9C-4861-8F94-D27FC8C43775}" srcOrd="0" destOrd="0" presId="urn:microsoft.com/office/officeart/2005/8/layout/vList5"/>
    <dgm:cxn modelId="{78D3CAE6-ECB2-4758-9F5E-0380CFB4B455}" type="presParOf" srcId="{4EA65EA3-EF9C-4861-8F94-D27FC8C43775}" destId="{49DBD5E1-F63E-43FD-8E89-8196BD86CF53}" srcOrd="0" destOrd="0" presId="urn:microsoft.com/office/officeart/2005/8/layout/vList5"/>
    <dgm:cxn modelId="{95192738-A5FD-4169-A189-20C1025628D4}" type="presParOf" srcId="{4EA65EA3-EF9C-4861-8F94-D27FC8C43775}" destId="{C5F03362-CAB1-45A9-90CE-381CA375E281}" srcOrd="1" destOrd="0" presId="urn:microsoft.com/office/officeart/2005/8/layout/vList5"/>
    <dgm:cxn modelId="{301C800B-868B-444B-963D-D58BF711A4A8}" type="presParOf" srcId="{05F0FCB0-221B-440B-AA06-4EC1938B35A6}" destId="{24C43422-B621-4BBE-ABED-74220C7D57A8}" srcOrd="1" destOrd="0" presId="urn:microsoft.com/office/officeart/2005/8/layout/vList5"/>
    <dgm:cxn modelId="{B58D40F3-63DD-4329-88BA-89C1B2A86D7F}" type="presParOf" srcId="{05F0FCB0-221B-440B-AA06-4EC1938B35A6}" destId="{3DCA97F8-A28D-4355-8410-A0750325D310}" srcOrd="2" destOrd="0" presId="urn:microsoft.com/office/officeart/2005/8/layout/vList5"/>
    <dgm:cxn modelId="{36AAB6DE-DB4E-459D-AC0E-2C7BE460F300}" type="presParOf" srcId="{3DCA97F8-A28D-4355-8410-A0750325D310}" destId="{FBD321A5-96D0-4687-BF5A-EB858C6F3F69}" srcOrd="0" destOrd="0" presId="urn:microsoft.com/office/officeart/2005/8/layout/vList5"/>
    <dgm:cxn modelId="{0B81C952-BA94-4857-8887-1A9B191CB594}" type="presParOf" srcId="{3DCA97F8-A28D-4355-8410-A0750325D310}" destId="{FA9AAFB0-1911-4F08-A980-AED0BE91F2E0}" srcOrd="1" destOrd="0" presId="urn:microsoft.com/office/officeart/2005/8/layout/vList5"/>
    <dgm:cxn modelId="{5BF64C82-44B7-4F74-AC53-60E71C1C318E}" type="presParOf" srcId="{05F0FCB0-221B-440B-AA06-4EC1938B35A6}" destId="{80C2A7E0-02B5-40E0-BB01-C2752EFD043F}" srcOrd="3" destOrd="0" presId="urn:microsoft.com/office/officeart/2005/8/layout/vList5"/>
    <dgm:cxn modelId="{A9995ABC-9ABE-4361-BF69-A6D29C05D4F9}" type="presParOf" srcId="{05F0FCB0-221B-440B-AA06-4EC1938B35A6}" destId="{5560917F-9217-4130-9E2C-D2A9DC89B417}" srcOrd="4" destOrd="0" presId="urn:microsoft.com/office/officeart/2005/8/layout/vList5"/>
    <dgm:cxn modelId="{CFC2DFF9-E777-439A-B7E4-CBA8A03A7C38}" type="presParOf" srcId="{5560917F-9217-4130-9E2C-D2A9DC89B417}" destId="{E6A90D33-645B-47EF-8721-11D0115FDFB0}" srcOrd="0" destOrd="0" presId="urn:microsoft.com/office/officeart/2005/8/layout/vList5"/>
    <dgm:cxn modelId="{972800CA-CE79-4B02-97D1-1F170947E6E7}" type="presParOf" srcId="{5560917F-9217-4130-9E2C-D2A9DC89B417}" destId="{2F7A7AC8-18C6-4FC1-9E7D-F0C8F0C3FEA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Бюджет Рязанской области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DE67E0BA-75CA-4E3B-BADE-F768BD06964A}">
      <dgm:prSet phldrT="[Текст]" phldr="1"/>
      <dgm:spPr/>
      <dgm:t>
        <a:bodyPr/>
        <a:lstStyle/>
        <a:p>
          <a:endParaRPr lang="ru-RU"/>
        </a:p>
      </dgm:t>
    </dgm:pt>
    <dgm:pt modelId="{40662EDD-A345-40C7-8D83-D69600ACB267}" type="parTrans" cxnId="{EED00C6F-7436-4423-B990-541C70F89FB2}">
      <dgm:prSet/>
      <dgm:spPr/>
      <dgm:t>
        <a:bodyPr/>
        <a:lstStyle/>
        <a:p>
          <a:endParaRPr lang="ru-RU"/>
        </a:p>
      </dgm:t>
    </dgm:pt>
    <dgm:pt modelId="{AAF9E339-39E6-4FAB-80E4-A1BD1A2AC90C}" type="sibTrans" cxnId="{EED00C6F-7436-4423-B990-541C70F89FB2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79,8%</a:t>
          </a:r>
          <a:endParaRPr lang="ru-RU" dirty="0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95681" custScaleY="180544" custLinFactY="-54473" custLinFactNeighborX="-769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94816" custScaleY="92531" custLinFactNeighborX="51493" custLinFactNeighborY="6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B57EC-1CA4-498A-9788-AD2AC5B7FD83}" type="pres">
      <dgm:prSet presAssocID="{0B447545-B4A1-4F26-84BF-95E40CB0AEDC}" presName="item3" presStyleLbl="node1" presStyleIdx="2" presStyleCnt="3" custScaleX="199036" custScaleY="198766" custLinFactNeighborX="27543" custLinFactNeighborY="-4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30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CDF14BC-B88E-4A51-8B3C-D7AC0ECF4D46}" type="presOf" srcId="{C5F6B6FE-C99D-47E8-B32C-8BCE6AF6FA93}" destId="{07AB60D2-788F-455B-BC6E-6C55558CDF58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EED00C6F-7436-4423-B990-541C70F89FB2}" srcId="{633FB53C-5707-438F-9EB8-EA6BD6263492}" destId="{DE67E0BA-75CA-4E3B-BADE-F768BD06964A}" srcOrd="4" destOrd="0" parTransId="{40662EDD-A345-40C7-8D83-D69600ACB267}" sibTransId="{AAF9E339-39E6-4FAB-80E4-A1BD1A2AC90C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3F3DE5E1-1318-4EE8-A918-8A6EC59E1194}" type="presOf" srcId="{1B7A0A27-9FE2-4D33-B974-831F9987129A}" destId="{10E0D042-4385-4FD9-9B67-E1D8813ABC3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CCBF561D-B8E7-469B-B042-D66CF61C39EA}" type="presOf" srcId="{BF60C060-3180-409F-9C41-5F077E3978B6}" destId="{375B57EC-1CA4-498A-9788-AD2AC5B7FD83}" srcOrd="0" destOrd="0" presId="urn:microsoft.com/office/officeart/2005/8/layout/funnel1"/>
    <dgm:cxn modelId="{F621FB89-1DC2-489B-92C9-927153868984}" type="presOf" srcId="{0B447545-B4A1-4F26-84BF-95E40CB0AEDC}" destId="{F85F8655-39B5-4D64-8864-1FE4DFD13925}" srcOrd="0" destOrd="0" presId="urn:microsoft.com/office/officeart/2005/8/layout/funnel1"/>
    <dgm:cxn modelId="{CC8407D5-592F-44C2-BF27-5C5BC6B4265E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3" destOrd="0" parTransId="{99FB5639-B57F-4F43-850A-48D80153E450}" sibTransId="{66AD6C13-1236-435B-87B8-D9DE987E4027}"/>
    <dgm:cxn modelId="{ED13906B-7EDE-48AB-A4D3-500F06A9B590}" type="presParOf" srcId="{CE657086-2CE5-4289-87D9-AD74AA654A5A}" destId="{3DEFD9A4-716A-41AF-833F-4634F7061FA3}" srcOrd="0" destOrd="0" presId="urn:microsoft.com/office/officeart/2005/8/layout/funnel1"/>
    <dgm:cxn modelId="{DA51894B-F218-41CE-94F1-600E3EFFDF25}" type="presParOf" srcId="{CE657086-2CE5-4289-87D9-AD74AA654A5A}" destId="{277341DB-90E9-434B-9934-88E8F086D5F7}" srcOrd="1" destOrd="0" presId="urn:microsoft.com/office/officeart/2005/8/layout/funnel1"/>
    <dgm:cxn modelId="{9213ECA6-E8C4-45E1-9E68-BE8D53F2E8C9}" type="presParOf" srcId="{CE657086-2CE5-4289-87D9-AD74AA654A5A}" destId="{F85F8655-39B5-4D64-8864-1FE4DFD13925}" srcOrd="2" destOrd="0" presId="urn:microsoft.com/office/officeart/2005/8/layout/funnel1"/>
    <dgm:cxn modelId="{2B21A382-EF00-43CB-888B-6462D452A5D4}" type="presParOf" srcId="{CE657086-2CE5-4289-87D9-AD74AA654A5A}" destId="{10E0D042-4385-4FD9-9B67-E1D8813ABC3A}" srcOrd="3" destOrd="0" presId="urn:microsoft.com/office/officeart/2005/8/layout/funnel1"/>
    <dgm:cxn modelId="{215F2E31-44F9-4F97-B437-92E1A7BF0C11}" type="presParOf" srcId="{CE657086-2CE5-4289-87D9-AD74AA654A5A}" destId="{07AB60D2-788F-455B-BC6E-6C55558CDF58}" srcOrd="4" destOrd="0" presId="urn:microsoft.com/office/officeart/2005/8/layout/funnel1"/>
    <dgm:cxn modelId="{411B0292-BC0B-49B1-B1A3-8481E1758AC2}" type="presParOf" srcId="{CE657086-2CE5-4289-87D9-AD74AA654A5A}" destId="{375B57EC-1CA4-498A-9788-AD2AC5B7FD83}" srcOrd="5" destOrd="0" presId="urn:microsoft.com/office/officeart/2005/8/layout/funnel1"/>
    <dgm:cxn modelId="{A7075C6D-8A5E-48C3-ADEA-F98380048747}" type="presParOf" srcId="{CE657086-2CE5-4289-87D9-AD74AA654A5A}" destId="{EF1D967D-573D-4736-AF69-6F095CD3A324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noFill/>
        <a:ln w="50800"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r>
            <a:rPr lang="ru-RU" sz="1600" b="1" dirty="0" smtClean="0"/>
            <a:t>                             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Федеральный бюджет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Ang="0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1D64-5576-434B-8A35-3E440323A532}" type="pres">
      <dgm:prSet presAssocID="{0B447545-B4A1-4F26-84BF-95E40CB0AEDC}" presName="item1" presStyleLbl="node1" presStyleIdx="0" presStyleCnt="1" custScaleX="123810" custScaleY="124405" custLinFactNeighborX="16797" custLinFactNeighborY="-2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11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4B28D42-49EB-488B-923E-39AA6710EC5C}" type="presOf" srcId="{633FB53C-5707-438F-9EB8-EA6BD6263492}" destId="{CE657086-2CE5-4289-87D9-AD74AA654A5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7BD3E5A8-3BCF-4C97-B8A5-6467C8A50643}" type="presOf" srcId="{0B447545-B4A1-4F26-84BF-95E40CB0AEDC}" destId="{F85F8655-39B5-4D64-8864-1FE4DFD13925}" srcOrd="0" destOrd="0" presId="urn:microsoft.com/office/officeart/2005/8/layout/funnel1"/>
    <dgm:cxn modelId="{2E8E17C0-90EA-486D-A276-473295EFAA09}" type="presOf" srcId="{BF60C060-3180-409F-9C41-5F077E3978B6}" destId="{5ED71D64-5576-434B-8A35-3E440323A532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257C9DBC-2BAB-4606-B725-6126BD109F9A}" type="presParOf" srcId="{CE657086-2CE5-4289-87D9-AD74AA654A5A}" destId="{3DEFD9A4-716A-41AF-833F-4634F7061FA3}" srcOrd="0" destOrd="0" presId="urn:microsoft.com/office/officeart/2005/8/layout/funnel1"/>
    <dgm:cxn modelId="{71DC0ECA-D217-4B35-B917-EE522059A79E}" type="presParOf" srcId="{CE657086-2CE5-4289-87D9-AD74AA654A5A}" destId="{277341DB-90E9-434B-9934-88E8F086D5F7}" srcOrd="1" destOrd="0" presId="urn:microsoft.com/office/officeart/2005/8/layout/funnel1"/>
    <dgm:cxn modelId="{77750218-1929-4230-95E9-3FCC4C193066}" type="presParOf" srcId="{CE657086-2CE5-4289-87D9-AD74AA654A5A}" destId="{F85F8655-39B5-4D64-8864-1FE4DFD13925}" srcOrd="2" destOrd="0" presId="urn:microsoft.com/office/officeart/2005/8/layout/funnel1"/>
    <dgm:cxn modelId="{FE142C83-BD9C-453B-9067-5CAD3B921F88}" type="presParOf" srcId="{CE657086-2CE5-4289-87D9-AD74AA654A5A}" destId="{5ED71D64-5576-434B-8A35-3E440323A532}" srcOrd="3" destOrd="0" presId="urn:microsoft.com/office/officeart/2005/8/layout/funnel1"/>
    <dgm:cxn modelId="{7D119B0E-A063-4897-92A2-660358DAACFB}" type="presParOf" srcId="{CE657086-2CE5-4289-87D9-AD74AA654A5A}" destId="{EF1D967D-573D-4736-AF69-6F095CD3A324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20,2%</a:t>
          </a:r>
          <a:endParaRPr lang="ru-RU" dirty="0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  <a:p>
          <a:r>
            <a:rPr lang="ru-RU" sz="1600" b="1" dirty="0" smtClean="0"/>
            <a:t>Бюджет города Рязани</a:t>
          </a:r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E734C841-ACC0-418E-81B8-798EEBFBAF89}">
      <dgm:prSet/>
      <dgm:spPr/>
      <dgm:t>
        <a:bodyPr/>
        <a:lstStyle/>
        <a:p>
          <a:endParaRPr lang="ru-RU" dirty="0" smtClean="0"/>
        </a:p>
      </dgm:t>
    </dgm:pt>
    <dgm:pt modelId="{CC93BFC5-68BD-48CD-805A-6EFA82480760}" type="parTrans" cxnId="{587906D4-A148-4356-AA20-DBC07A1FB9A8}">
      <dgm:prSet/>
      <dgm:spPr/>
      <dgm:t>
        <a:bodyPr/>
        <a:lstStyle/>
        <a:p>
          <a:endParaRPr lang="ru-RU"/>
        </a:p>
      </dgm:t>
    </dgm:pt>
    <dgm:pt modelId="{E6FA7EB4-0829-42E1-8FC8-1A57997613BB}" type="sibTrans" cxnId="{587906D4-A148-4356-AA20-DBC07A1FB9A8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83316" custScaleY="171267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90331" custScaleY="181742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838" custLinFactNeighborY="-21924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6982D290-131B-4EE6-A862-C5F2730E3C4E}" type="presOf" srcId="{633FB53C-5707-438F-9EB8-EA6BD6263492}" destId="{CE657086-2CE5-4289-87D9-AD74AA654A5A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B4B06738-D3AD-464A-B170-F5EFAAA649BD}" type="presOf" srcId="{BF60C060-3180-409F-9C41-5F077E3978B6}" destId="{E2CFF147-3DBF-40A4-A443-E4DE75A3D770}" srcOrd="0" destOrd="0" presId="urn:microsoft.com/office/officeart/2005/8/layout/funnel1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587906D4-A148-4356-AA20-DBC07A1FB9A8}" srcId="{633FB53C-5707-438F-9EB8-EA6BD6263492}" destId="{E734C841-ACC0-418E-81B8-798EEBFBAF89}" srcOrd="4" destOrd="0" parTransId="{CC93BFC5-68BD-48CD-805A-6EFA82480760}" sibTransId="{E6FA7EB4-0829-42E1-8FC8-1A57997613BB}"/>
    <dgm:cxn modelId="{918CF1D1-D78C-4C64-9A59-2B98374AD4E1}" type="presOf" srcId="{C5F6B6FE-C99D-47E8-B32C-8BCE6AF6FA93}" destId="{07AB60D2-788F-455B-BC6E-6C55558CDF58}" srcOrd="0" destOrd="0" presId="urn:microsoft.com/office/officeart/2005/8/layout/funnel1"/>
    <dgm:cxn modelId="{98DE05EF-D9CD-4835-9F6B-1CDEABBDE97A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5" destOrd="0" parTransId="{99FB5639-B57F-4F43-850A-48D80153E450}" sibTransId="{66AD6C13-1236-435B-87B8-D9DE987E4027}"/>
    <dgm:cxn modelId="{5E29EF4B-5860-4681-85A2-7E6B29EF7D52}" type="presOf" srcId="{57823047-4B8E-4DD9-A59E-3F988631BA88}" destId="{F85F8655-39B5-4D64-8864-1FE4DFD13925}" srcOrd="0" destOrd="0" presId="urn:microsoft.com/office/officeart/2005/8/layout/funnel1"/>
    <dgm:cxn modelId="{F18C7153-968C-430C-9144-C01ECFE571BA}" type="presParOf" srcId="{CE657086-2CE5-4289-87D9-AD74AA654A5A}" destId="{3DEFD9A4-716A-41AF-833F-4634F7061FA3}" srcOrd="0" destOrd="0" presId="urn:microsoft.com/office/officeart/2005/8/layout/funnel1"/>
    <dgm:cxn modelId="{BCF16290-C697-44A6-BDC3-DD4E64A38B21}" type="presParOf" srcId="{CE657086-2CE5-4289-87D9-AD74AA654A5A}" destId="{277341DB-90E9-434B-9934-88E8F086D5F7}" srcOrd="1" destOrd="0" presId="urn:microsoft.com/office/officeart/2005/8/layout/funnel1"/>
    <dgm:cxn modelId="{B21AF543-0D67-4878-9ACC-FDFBECEC0BE7}" type="presParOf" srcId="{CE657086-2CE5-4289-87D9-AD74AA654A5A}" destId="{F85F8655-39B5-4D64-8864-1FE4DFD13925}" srcOrd="2" destOrd="0" presId="urn:microsoft.com/office/officeart/2005/8/layout/funnel1"/>
    <dgm:cxn modelId="{2F52634C-029D-475D-92C4-071671765D82}" type="presParOf" srcId="{CE657086-2CE5-4289-87D9-AD74AA654A5A}" destId="{10E0D042-4385-4FD9-9B67-E1D8813ABC3A}" srcOrd="3" destOrd="0" presId="urn:microsoft.com/office/officeart/2005/8/layout/funnel1"/>
    <dgm:cxn modelId="{D338462B-EF6D-45FC-8DFA-F1F6EAC1402F}" type="presParOf" srcId="{CE657086-2CE5-4289-87D9-AD74AA654A5A}" destId="{07AB60D2-788F-455B-BC6E-6C55558CDF58}" srcOrd="4" destOrd="0" presId="urn:microsoft.com/office/officeart/2005/8/layout/funnel1"/>
    <dgm:cxn modelId="{9736E1EA-D2DB-4134-8F32-065F71D1FCB5}" type="presParOf" srcId="{CE657086-2CE5-4289-87D9-AD74AA654A5A}" destId="{E2CFF147-3DBF-40A4-A443-E4DE75A3D770}" srcOrd="5" destOrd="0" presId="urn:microsoft.com/office/officeart/2005/8/layout/funnel1"/>
    <dgm:cxn modelId="{39375803-EBBB-425F-8BF2-1E787916815D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1258888" y="739552"/>
          <a:ext cx="1282479" cy="918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5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7 281,4 млн.руб.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1303737" y="784401"/>
        <a:ext cx="1192781" cy="829042"/>
      </dsp:txXfrm>
    </dsp:sp>
    <dsp:sp modelId="{B3E35377-3712-4A1B-A884-B60A584EA619}">
      <dsp:nvSpPr>
        <dsp:cNvPr id="0" name=""/>
        <dsp:cNvSpPr/>
      </dsp:nvSpPr>
      <dsp:spPr>
        <a:xfrm>
          <a:off x="1258888" y="2232247"/>
          <a:ext cx="1282479" cy="85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7 647,0 млн.руб.</a:t>
          </a:r>
        </a:p>
      </dsp:txBody>
      <dsp:txXfrm>
        <a:off x="1300704" y="2274063"/>
        <a:ext cx="1198847" cy="772983"/>
      </dsp:txXfrm>
    </dsp:sp>
    <dsp:sp modelId="{80BD2904-FE51-40C5-B54D-D24C4EF7460B}">
      <dsp:nvSpPr>
        <dsp:cNvPr id="0" name=""/>
        <dsp:cNvSpPr/>
      </dsp:nvSpPr>
      <dsp:spPr>
        <a:xfrm>
          <a:off x="1255923" y="3603719"/>
          <a:ext cx="1282479" cy="856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365,6 </a:t>
          </a:r>
          <a:r>
            <a:rPr kumimoji="0" lang="ru-RU" sz="16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млн.руб</a:t>
          </a: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sp:txBody>
      <dsp:txXfrm>
        <a:off x="1297739" y="3645535"/>
        <a:ext cx="1198847" cy="7729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0.24786</cdr:x>
      <cdr:y>0.225</cdr:y>
    </cdr:from>
    <cdr:to>
      <cdr:x>0.25855</cdr:x>
      <cdr:y>0.25625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88232" y="648071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0.38462</cdr:x>
      <cdr:y>0.3</cdr:y>
    </cdr:from>
    <cdr:to>
      <cdr:x>0.3953</cdr:x>
      <cdr:y>0.33125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40360" y="864095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0.52991</cdr:x>
      <cdr:y>0.275</cdr:y>
    </cdr:from>
    <cdr:to>
      <cdr:x>0.5406</cdr:x>
      <cdr:y>0.30625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464496" y="792088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0.67521</cdr:x>
      <cdr:y>0.225</cdr:y>
    </cdr:from>
    <cdr:to>
      <cdr:x>0.6859</cdr:x>
      <cdr:y>0.25625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688632" y="648071"/>
          <a:ext cx="90000" cy="9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0.25855</cdr:x>
      <cdr:y>0.24062</cdr:y>
    </cdr:from>
    <cdr:to>
      <cdr:x>0.39101</cdr:x>
      <cdr:y>0.31561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3" idx="0"/>
        </cdr:cNvCxnSpPr>
      </cdr:nvCxnSpPr>
      <cdr:spPr>
        <a:xfrm xmlns:a="http://schemas.openxmlformats.org/drawingml/2006/main">
          <a:off x="2178232" y="693071"/>
          <a:ext cx="1116000" cy="2160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0.3953</cdr:x>
      <cdr:y>0.29062</cdr:y>
    </cdr:from>
    <cdr:to>
      <cdr:x>0.53631</cdr:x>
      <cdr:y>0.31562</cdr:y>
    </cdr:to>
    <cdr:cxnSp macro="">
      <cdr:nvCxnSpPr>
        <cdr:cNvPr id="13" name="Прямая соединительная линия 12"/>
        <cdr:cNvCxnSpPr>
          <a:stCxn xmlns:a="http://schemas.openxmlformats.org/drawingml/2006/main" id="3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3330360" y="837088"/>
          <a:ext cx="1188000" cy="720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0.5406</cdr:x>
      <cdr:y>0.24062</cdr:y>
    </cdr:from>
    <cdr:to>
      <cdr:x>0.68161</cdr:x>
      <cdr:y>0.29062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4554496" y="693071"/>
          <a:ext cx="1188000" cy="1440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0.20513</cdr:x>
      <cdr:y>0.1</cdr:y>
    </cdr:from>
    <cdr:to>
      <cdr:x>0.29486</cdr:x>
      <cdr:y>0.18749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728192" y="288032"/>
          <a:ext cx="755985" cy="2519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7 979,5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0.35043</cdr:x>
      <cdr:y>0.175</cdr:y>
    </cdr:from>
    <cdr:to>
      <cdr:x>0.4359</cdr:x>
      <cdr:y>0.26249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2952350" y="504056"/>
          <a:ext cx="720058" cy="2519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7 281,4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0.49573</cdr:x>
      <cdr:y>0.15</cdr:y>
    </cdr:from>
    <cdr:to>
      <cdr:x>0.5812</cdr:x>
      <cdr:y>0.23749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176494" y="432048"/>
          <a:ext cx="720050" cy="2519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7 533,9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0.64103</cdr:x>
      <cdr:y>0.1</cdr:y>
    </cdr:from>
    <cdr:to>
      <cdr:x>0.7265</cdr:x>
      <cdr:y>0.18749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5400637" y="288032"/>
          <a:ext cx="720043" cy="2519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8 121,2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0.45652</cdr:y>
    </cdr:from>
    <cdr:to>
      <cdr:x>0.12171</cdr:x>
      <cdr:y>0.47575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80" y="1512168"/>
          <a:ext cx="68696" cy="6369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</cdr:x>
      <cdr:y>0.41304</cdr:y>
    </cdr:from>
    <cdr:to>
      <cdr:x>0.3106</cdr:x>
      <cdr:y>0.43227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44216" y="1368152"/>
          <a:ext cx="68695" cy="6369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0.48889</cdr:x>
      <cdr:y>0.45652</cdr:y>
    </cdr:from>
    <cdr:to>
      <cdr:x>0.49949</cdr:x>
      <cdr:y>0.47575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168352" y="1512168"/>
          <a:ext cx="68695" cy="6369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0.68478</cdr:x>
      <cdr:y>0.43478</cdr:y>
    </cdr:from>
    <cdr:to>
      <cdr:x>0.69565</cdr:x>
      <cdr:y>0.45652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536504" y="1440160"/>
          <a:ext cx="72008" cy="72008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0.87778</cdr:x>
      <cdr:y>0.41304</cdr:y>
    </cdr:from>
    <cdr:to>
      <cdr:x>0.88838</cdr:x>
      <cdr:y>0.43228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688632" y="1368152"/>
          <a:ext cx="68695" cy="63730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 w="28575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0.12171</cdr:x>
      <cdr:y>0.42266</cdr:y>
    </cdr:from>
    <cdr:to>
      <cdr:x>0.3106</cdr:x>
      <cdr:y>0.46614</cdr:y>
    </cdr:to>
    <cdr:cxnSp macro="">
      <cdr:nvCxnSpPr>
        <cdr:cNvPr id="8" name="Прямая соединительная линия 7"/>
        <cdr:cNvCxnSpPr>
          <a:stCxn xmlns:a="http://schemas.openxmlformats.org/drawingml/2006/main" id="2" idx="3"/>
          <a:endCxn xmlns:a="http://schemas.openxmlformats.org/drawingml/2006/main" id="3" idx="3"/>
        </cdr:cNvCxnSpPr>
      </cdr:nvCxnSpPr>
      <cdr:spPr>
        <a:xfrm xmlns:a="http://schemas.openxmlformats.org/drawingml/2006/main" flipV="1">
          <a:off x="806297" y="1400005"/>
          <a:ext cx="1251346" cy="144022"/>
        </a:xfrm>
        <a:prstGeom xmlns:a="http://schemas.openxmlformats.org/drawingml/2006/main" prst="lin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0.3106</cdr:x>
      <cdr:y>0.42266</cdr:y>
    </cdr:from>
    <cdr:to>
      <cdr:x>0.48889</cdr:x>
      <cdr:y>0.46614</cdr:y>
    </cdr:to>
    <cdr:cxnSp macro="">
      <cdr:nvCxnSpPr>
        <cdr:cNvPr id="11" name="Прямая соединительная линия 10"/>
        <cdr:cNvCxnSpPr>
          <a:stCxn xmlns:a="http://schemas.openxmlformats.org/drawingml/2006/main" id="3" idx="3"/>
          <a:endCxn xmlns:a="http://schemas.openxmlformats.org/drawingml/2006/main" id="4" idx="1"/>
        </cdr:cNvCxnSpPr>
      </cdr:nvCxnSpPr>
      <cdr:spPr>
        <a:xfrm xmlns:a="http://schemas.openxmlformats.org/drawingml/2006/main">
          <a:off x="2012911" y="1400001"/>
          <a:ext cx="1155441" cy="14401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0.49949</cdr:x>
      <cdr:y>0.44565</cdr:y>
    </cdr:from>
    <cdr:to>
      <cdr:x>0.68478</cdr:x>
      <cdr:y>0.46614</cdr:y>
    </cdr:to>
    <cdr:cxnSp macro="">
      <cdr:nvCxnSpPr>
        <cdr:cNvPr id="14" name="Прямая соединительная линия 13"/>
        <cdr:cNvCxnSpPr>
          <a:stCxn xmlns:a="http://schemas.openxmlformats.org/drawingml/2006/main" id="4" idx="3"/>
          <a:endCxn xmlns:a="http://schemas.openxmlformats.org/drawingml/2006/main" id="5" idx="1"/>
        </cdr:cNvCxnSpPr>
      </cdr:nvCxnSpPr>
      <cdr:spPr>
        <a:xfrm xmlns:a="http://schemas.openxmlformats.org/drawingml/2006/main" flipV="1">
          <a:off x="3308981" y="1476164"/>
          <a:ext cx="1227523" cy="678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0.69565</cdr:x>
      <cdr:y>0.42266</cdr:y>
    </cdr:from>
    <cdr:to>
      <cdr:x>0.88838</cdr:x>
      <cdr:y>0.44565</cdr:y>
    </cdr:to>
    <cdr:cxnSp macro="">
      <cdr:nvCxnSpPr>
        <cdr:cNvPr id="19" name="Прямая соединительная линия 18"/>
        <cdr:cNvCxnSpPr>
          <a:stCxn xmlns:a="http://schemas.openxmlformats.org/drawingml/2006/main" id="5" idx="3"/>
          <a:endCxn xmlns:a="http://schemas.openxmlformats.org/drawingml/2006/main" id="6" idx="3"/>
        </cdr:cNvCxnSpPr>
      </cdr:nvCxnSpPr>
      <cdr:spPr>
        <a:xfrm xmlns:a="http://schemas.openxmlformats.org/drawingml/2006/main" flipV="1">
          <a:off x="4608512" y="1400017"/>
          <a:ext cx="1276756" cy="76147"/>
        </a:xfrm>
        <a:prstGeom xmlns:a="http://schemas.openxmlformats.org/drawingml/2006/main" prst="lin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0.06522</cdr:x>
      <cdr:y>0.34783</cdr:y>
    </cdr:from>
    <cdr:to>
      <cdr:x>0.17391</cdr:x>
      <cdr:y>0.43288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>
          <a:off x="432064" y="1227281"/>
          <a:ext cx="720064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7 409,5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0.26087</cdr:x>
      <cdr:y>0.30435</cdr:y>
    </cdr:from>
    <cdr:to>
      <cdr:x>0.36957</cdr:x>
      <cdr:y>0.3894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1728194" y="1073866"/>
          <a:ext cx="720077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8 434,0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0.44565</cdr:x>
      <cdr:y>0.34783</cdr:y>
    </cdr:from>
    <cdr:to>
      <cdr:x>0.55435</cdr:x>
      <cdr:y>0.43288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2952314" y="1227281"/>
          <a:ext cx="720094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7 647,0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0.64444</cdr:x>
      <cdr:y>0.32609</cdr:y>
    </cdr:from>
    <cdr:to>
      <cdr:x>0.75</cdr:x>
      <cdr:y>0.41114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4269244" y="1150573"/>
          <a:ext cx="699307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7 785,8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0.83696</cdr:x>
      <cdr:y>0.30435</cdr:y>
    </cdr:from>
    <cdr:to>
      <cdr:x>0.94565</cdr:x>
      <cdr:y>0.3894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544638" y="1073866"/>
          <a:ext cx="720057" cy="3000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75000"/>
          </a:schemeClr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8 364,3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0.34181</cdr:x>
      <cdr:y>0.07407</cdr:y>
    </cdr:from>
    <cdr:to>
      <cdr:x>0.58234</cdr:x>
      <cdr:y>0.14267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432048"/>
          <a:ext cx="136815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 Narrow" panose="020B0606020202030204" pitchFamily="34" charset="0"/>
            </a:rPr>
            <a:t>   2014 год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0.27103</cdr:x>
      <cdr:y>0.2</cdr:y>
    </cdr:from>
    <cdr:to>
      <cdr:x>0.39253</cdr:x>
      <cdr:y>0.27142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2088232" y="1008112"/>
          <a:ext cx="936140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9,0</a:t>
          </a:r>
          <a:r>
            <a:rPr lang="ru-RU" sz="1200" b="1" dirty="0" smtClean="0">
              <a:solidFill>
                <a:schemeClr val="bg1"/>
              </a:solidFill>
            </a:rPr>
            <a:t> %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0.46729</cdr:x>
      <cdr:y>0.15714</cdr:y>
    </cdr:from>
    <cdr:to>
      <cdr:x>0.58877</cdr:x>
      <cdr:y>0.22856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3600400" y="792088"/>
          <a:ext cx="935985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7,4 %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0.66355</cdr:x>
      <cdr:y>0.11429</cdr:y>
    </cdr:from>
    <cdr:to>
      <cdr:x>0.78503</cdr:x>
      <cdr:y>0.18571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5112568" y="576064"/>
          <a:ext cx="935986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8,5 %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0.07477</cdr:x>
      <cdr:y>0.25714</cdr:y>
    </cdr:from>
    <cdr:to>
      <cdr:x>0.36449</cdr:x>
      <cdr:y>0.32857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76064" y="1296130"/>
          <a:ext cx="2232248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</cdr:x>
      <cdr:y>0.55556</cdr:y>
    </cdr:from>
    <cdr:to>
      <cdr:x>0.25499</cdr:x>
      <cdr:y>0.6111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2880320"/>
          <a:ext cx="540000" cy="288000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 smtClean="0">
              <a:solidFill>
                <a:schemeClr val="tx1"/>
              </a:solidFill>
              <a:latin typeface="Arial Narrow" panose="020B0606020202030204" pitchFamily="34" charset="0"/>
            </a:rPr>
            <a:t>106,5</a:t>
          </a:r>
          <a:endParaRPr lang="ru-RU" sz="13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0.32</cdr:x>
      <cdr:y>0.45833</cdr:y>
    </cdr:from>
    <cdr:to>
      <cdr:x>0.39499</cdr:x>
      <cdr:y>0.51388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04256" y="2376264"/>
          <a:ext cx="540000" cy="288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Narrow" panose="020B0606020202030204" pitchFamily="34" charset="0"/>
            </a:rPr>
            <a:t>147,4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0.46</cdr:x>
      <cdr:y>0.26389</cdr:y>
    </cdr:from>
    <cdr:to>
      <cdr:x>0.53499</cdr:x>
      <cdr:y>0.31944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312368" y="1368152"/>
          <a:ext cx="540000" cy="288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233,8</a:t>
          </a:r>
          <a:endParaRPr lang="ru-RU" sz="13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</cdr:x>
      <cdr:y>0.01157</cdr:y>
    </cdr:from>
    <cdr:to>
      <cdr:x>0.67499</cdr:x>
      <cdr:y>0.06649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20480" y="60707"/>
          <a:ext cx="539988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Narrow" panose="020B0606020202030204" pitchFamily="34" charset="0"/>
            </a:rPr>
            <a:t>349,6</a:t>
          </a:r>
        </a:p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0.18369</cdr:x>
      <cdr:y>0.23256</cdr:y>
    </cdr:from>
    <cdr:to>
      <cdr:x>0.20141</cdr:x>
      <cdr:y>0.25913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080120" y="720080"/>
          <a:ext cx="104173" cy="8228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0.3436</cdr:x>
      <cdr:y>0.18607</cdr:y>
    </cdr:from>
    <cdr:to>
      <cdr:x>0.36131</cdr:x>
      <cdr:y>0.21264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016224" y="576064"/>
          <a:ext cx="103961" cy="8227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0.51539</cdr:x>
      <cdr:y>0.13955</cdr:y>
    </cdr:from>
    <cdr:to>
      <cdr:x>0.53311</cdr:x>
      <cdr:y>0.16613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3024336" y="432048"/>
          <a:ext cx="103960" cy="8227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0.19882</cdr:x>
      <cdr:y>0.18996</cdr:y>
    </cdr:from>
    <cdr:to>
      <cdr:x>0.35872</cdr:x>
      <cdr:y>0.23645</cdr:y>
    </cdr:to>
    <cdr:cxnSp macro="">
      <cdr:nvCxnSpPr>
        <cdr:cNvPr id="7" name="Прямая соединительная линия 6"/>
        <cdr:cNvCxnSpPr>
          <a:stCxn xmlns:a="http://schemas.openxmlformats.org/drawingml/2006/main" id="3" idx="7"/>
          <a:endCxn xmlns:a="http://schemas.openxmlformats.org/drawingml/2006/main" id="4" idx="7"/>
        </cdr:cNvCxnSpPr>
      </cdr:nvCxnSpPr>
      <cdr:spPr>
        <a:xfrm xmlns:a="http://schemas.openxmlformats.org/drawingml/2006/main" flipV="1">
          <a:off x="1166656" y="588113"/>
          <a:ext cx="938304" cy="14393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0.35872</cdr:x>
      <cdr:y>0.14344</cdr:y>
    </cdr:from>
    <cdr:to>
      <cdr:x>0.53052</cdr:x>
      <cdr:y>0.18996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7"/>
          <a:endCxn xmlns:a="http://schemas.openxmlformats.org/drawingml/2006/main" id="5" idx="7"/>
        </cdr:cNvCxnSpPr>
      </cdr:nvCxnSpPr>
      <cdr:spPr>
        <a:xfrm xmlns:a="http://schemas.openxmlformats.org/drawingml/2006/main" flipV="1">
          <a:off x="2104960" y="444097"/>
          <a:ext cx="1008111" cy="144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0.14726</cdr:x>
      <cdr:y>0.10953</cdr:y>
    </cdr:from>
    <cdr:to>
      <cdr:x>0.25747</cdr:x>
      <cdr:y>0.18077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864122" y="425906"/>
          <a:ext cx="646712" cy="27699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4 833,8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0.30678</cdr:x>
      <cdr:y>0.08726</cdr:y>
    </cdr:from>
    <cdr:to>
      <cdr:x>0.417</cdr:x>
      <cdr:y>0.1585</cdr:y>
    </cdr:to>
    <cdr:sp macro="" textlink="">
      <cdr:nvSpPr>
        <cdr:cNvPr id="45" name="Прямоугольник 44"/>
        <cdr:cNvSpPr/>
      </cdr:nvSpPr>
      <cdr:spPr>
        <a:xfrm xmlns:a="http://schemas.openxmlformats.org/drawingml/2006/main">
          <a:off x="1800185" y="339311"/>
          <a:ext cx="646771" cy="276999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4 992,0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0.47858</cdr:x>
      <cdr:y>0.05003</cdr:y>
    </cdr:from>
    <cdr:to>
      <cdr:x>0.58902</cdr:x>
      <cdr:y>0.12127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808306" y="194545"/>
          <a:ext cx="648077" cy="276999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5 406,6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0.60219</cdr:x>
      <cdr:y>0.17417</cdr:y>
    </cdr:from>
    <cdr:to>
      <cdr:x>0.7011</cdr:x>
      <cdr:y>0.21224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081386" y="690913"/>
          <a:ext cx="341870" cy="15102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0.08135</cdr:x>
      <cdr:y>0.02808</cdr:y>
    </cdr:from>
    <cdr:to>
      <cdr:x>0.10114</cdr:x>
      <cdr:y>0.04533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81186" y="111408"/>
          <a:ext cx="68400" cy="6840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0.09619</cdr:x>
      <cdr:y>0</cdr:y>
    </cdr:from>
    <cdr:to>
      <cdr:x>0.50244</cdr:x>
      <cdr:y>0.07053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338721" y="-548680"/>
          <a:ext cx="143062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Arial Narrow" panose="020B0606020202030204" pitchFamily="34" charset="0"/>
            </a:rPr>
            <a:t>Культура</a:t>
          </a:r>
          <a:endParaRPr lang="ru-RU" sz="1200" b="1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12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5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0C6E-73C1-4500-B4D7-11266872709E}" type="datetime1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BE18-5C43-4E8B-9E17-FCEB94F0FB3E}" type="datetime1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7C6F-E63A-4FF7-B77B-F0DD02B8834D}" type="datetime1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D492-8491-48E8-96E9-FA3075852B42}" type="datetime1">
              <a:rPr lang="ru-RU" smtClean="0"/>
              <a:t>24.04.2014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4B82-199D-428F-8B55-3960E3F88E95}" type="datetime1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4349-C36B-446D-AC0D-0F0B4F75A406}" type="datetime1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8FB-C191-4084-87FA-C0B960B5F78E}" type="datetime1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8E28-6A20-43B1-BACE-2C0C6403B937}" type="datetime1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3F85-231E-4B82-A826-41E8FB72563D}" type="datetime1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EC9E-8C58-4F48-881E-69B870AC7B75}" type="datetime1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90B-C377-4DB8-A3A9-8159C7975578}" type="datetime1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0823-674A-48D0-95E0-3BA5F2F35449}" type="datetime1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B740-4416-4284-A5DA-B897859760B8}" type="datetime1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wmf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3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3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diagramData" Target="../diagrams/data10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ЧТО ТАКОЕ БЮДЖЕТ?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3960000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520000" cy="3960000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3960000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03988"/>
            <a:ext cx="2268000" cy="3096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о</a:t>
            </a:r>
            <a:r>
              <a:rPr lang="ru-RU" dirty="0" smtClean="0"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06344" y="2375769"/>
            <a:ext cx="2259024" cy="3096000"/>
            <a:chOff x="1908526" y="1256279"/>
            <a:chExt cx="1877491" cy="121443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08526" y="1318261"/>
              <a:ext cx="1877491" cy="11524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>
                  <a:latin typeface="Arial Narrow" panose="020B0606020202030204" pitchFamily="34" charset="0"/>
                </a:rPr>
                <a:t>п</a:t>
              </a:r>
              <a:r>
                <a:rPr lang="ru-RU" dirty="0" smtClean="0">
                  <a:latin typeface="Arial Narrow" panose="020B0606020202030204" pitchFamily="34" charset="0"/>
                </a:rPr>
                <a:t>оступающие в бюджет денежные средства (налоги юридических </a:t>
              </a:r>
            </a:p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и физических лиц, штрафы, административные платежи и сборы, финансовая помощь)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2309982" y="1256279"/>
              <a:ext cx="1476034" cy="11535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7916" y="2502988"/>
            <a:ext cx="2268000" cy="2952000"/>
            <a:chOff x="4434766" y="1188957"/>
            <a:chExt cx="1627712" cy="12583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(финансовое обеспечение муниципальных учреждений, 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63012" y="125627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3866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latin typeface="Arial Narrow" panose="020B0606020202030204" pitchFamily="34" charset="0"/>
              </a:rPr>
              <a:t>B</a:t>
            </a:r>
            <a:r>
              <a:rPr lang="en-US" sz="1400" dirty="0"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latin typeface="Arial Narrow" panose="020B0606020202030204" pitchFamily="34" charset="0"/>
              </a:rPr>
              <a:t>u</a:t>
            </a:r>
            <a:r>
              <a:rPr lang="en-US" sz="1400" dirty="0"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862704"/>
            <a:ext cx="8208909" cy="792088"/>
          </a:xfrm>
          <a:prstGeom prst="round2DiagRect">
            <a:avLst/>
          </a:prstGeom>
          <a:gradFill>
            <a:gsLst>
              <a:gs pos="0">
                <a:schemeClr val="accent4">
                  <a:alpha val="91000"/>
                  <a:lumMod val="72000"/>
                  <a:lumOff val="28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(профицит)</a:t>
            </a:r>
            <a:endParaRPr lang="ru-RU" sz="15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1092" y="151113"/>
            <a:ext cx="8339379" cy="7576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Рязани на 2014 год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2015 и 2016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основные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4557129"/>
              </p:ext>
            </p:extLst>
          </p:nvPr>
        </p:nvGraphicFramePr>
        <p:xfrm>
          <a:off x="539552" y="980728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4"/>
            <a:ext cx="8352928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ОСНОВНЫЕ ПАРАМЕТРЫ БЮДЖЕТА ГОРОДА Рязани </a:t>
            </a:r>
            <a:r>
              <a:rPr lang="ru-RU" sz="1800" dirty="0">
                <a:latin typeface="Arial Narrow" panose="020B0606020202030204" pitchFamily="34" charset="0"/>
              </a:rPr>
              <a:t>на 2014 </a:t>
            </a:r>
            <a:r>
              <a:rPr lang="ru-RU" sz="1800" dirty="0" smtClean="0">
                <a:latin typeface="Arial Narrow" panose="020B0606020202030204" pitchFamily="34" charset="0"/>
              </a:rPr>
              <a:t>год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и на плановый период 2015 и 2016 </a:t>
            </a:r>
            <a:r>
              <a:rPr lang="ru-RU" sz="1600" dirty="0" smtClean="0">
                <a:latin typeface="Arial Narrow" panose="020B0606020202030204" pitchFamily="34" charset="0"/>
              </a:rPr>
              <a:t>годов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618020"/>
              </p:ext>
            </p:extLst>
          </p:nvPr>
        </p:nvGraphicFramePr>
        <p:xfrm>
          <a:off x="395536" y="827026"/>
          <a:ext cx="8496944" cy="57720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6224"/>
                <a:gridCol w="1300510"/>
                <a:gridCol w="1317963"/>
                <a:gridCol w="1373243"/>
                <a:gridCol w="1287415"/>
                <a:gridCol w="120158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2013 год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b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2014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2015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2016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Темп роста 2014 к 2013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15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7 979 513,0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7 281 401,4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7 533 882,4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8 121 210,0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91,3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18508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1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150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5 073 341,2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4 150 731,2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4 189 552,1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4 410 367,4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81,8</a:t>
                      </a:r>
                    </a:p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межбюджетные трансферты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2 906 171,8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3 100 670,2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3 344 330,3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3 710 842,6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106,7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750590">
                <a:tc>
                  <a:txBody>
                    <a:bodyPr/>
                    <a:lstStyle/>
                    <a:p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удельный вес  межбюджетных трансфертов в общем объеме доходов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36,4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42,6</a:t>
                      </a:r>
                    </a:p>
                    <a:p>
                      <a:pPr algn="r"/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44,4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45,7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r>
                        <a:rPr lang="ru-RU" sz="1150" b="0" baseline="0" dirty="0" smtClean="0">
                          <a:latin typeface="Arial Narrow" panose="020B0606020202030204" pitchFamily="34" charset="0"/>
                        </a:rPr>
                        <a:t> в бюджет в виде добровольных пожертвований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0" dirty="0" smtClean="0">
                          <a:latin typeface="Arial Narrow" panose="020B0606020202030204" pitchFamily="34" charset="0"/>
                        </a:rPr>
                        <a:t>30,0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1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8 434 019,6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7 646 974,6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7 785 805,3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8 364 261,5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55506">
                <a:tc>
                  <a:txBody>
                    <a:bodyPr/>
                    <a:lstStyle/>
                    <a:p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150" i="1" baseline="0" dirty="0" smtClean="0">
                          <a:latin typeface="Arial Narrow" panose="020B0606020202030204" pitchFamily="34" charset="0"/>
                        </a:rPr>
                        <a:t>и неналоговых доходов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5 566 908,8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4 366 427,4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4 501 760,0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4 738 584,9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i="1" dirty="0" smtClean="0">
                          <a:latin typeface="Arial Narrow" panose="020B0606020202030204" pitchFamily="34" charset="0"/>
                        </a:rPr>
                        <a:t>78,4</a:t>
                      </a:r>
                      <a:endParaRPr lang="ru-RU" sz="115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6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-454 506,6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-365 573,2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-251 922,9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-243 051,5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80,4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19658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% от</a:t>
                      </a:r>
                      <a:r>
                        <a:rPr lang="ru-RU" sz="1150" baseline="0" dirty="0" smtClean="0">
                          <a:latin typeface="Arial Narrow" panose="020B0606020202030204" pitchFamily="34" charset="0"/>
                        </a:rPr>
                        <a:t> собственных доходов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8,9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8,8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6,0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5,5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4285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МУНИЦИПАЛЬНЫЙ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ДОЛГ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723 283,9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849 511,4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1 061 434,3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1 271 201,9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117,5</a:t>
                      </a:r>
                      <a:endParaRPr lang="ru-RU" sz="115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28464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% от собственных доходов</a:t>
                      </a:r>
                    </a:p>
                    <a:p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14,3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20,5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25,3</a:t>
                      </a:r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dirty="0" smtClean="0">
                          <a:latin typeface="Arial Narrow" panose="020B0606020202030204" pitchFamily="34" charset="0"/>
                        </a:rPr>
                        <a:t>28,8</a:t>
                      </a:r>
                    </a:p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524328" y="519249"/>
            <a:ext cx="8640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7309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3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6632"/>
            <a:ext cx="8569325" cy="446181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ПАРАМЕТРЫ БЮДЖЕТА ГОРОДА РЯЗАНИ НА 2014 ГОД</a:t>
            </a:r>
            <a:endParaRPr lang="ru-RU" alt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349767" y="861101"/>
            <a:ext cx="8337531" cy="5808259"/>
            <a:chOff x="133665" y="1183793"/>
            <a:chExt cx="8327177" cy="5299976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485827"/>
              <a:ext cx="2520791" cy="997196"/>
            </a:xfrm>
            <a:prstGeom prst="can">
              <a:avLst>
                <a:gd name="adj" fmla="val 32032"/>
              </a:avLst>
            </a:prstGeom>
            <a:gradFill>
              <a:gsLst>
                <a:gs pos="65040">
                  <a:srgbClr val="2787A0"/>
                </a:gs>
                <a:gs pos="0">
                  <a:schemeClr val="accent4">
                    <a:hueOff val="-4464770"/>
                    <a:satOff val="26899"/>
                    <a:lumOff val="2156"/>
                    <a:alphaOff val="0"/>
                    <a:shade val="51000"/>
                    <a:satMod val="130000"/>
                  </a:schemeClr>
                </a:gs>
                <a:gs pos="80000">
                  <a:schemeClr val="accent4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485844"/>
              <a:ext cx="2231885" cy="1984438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4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8"/>
              <a:ext cx="2231885" cy="1719022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11351" y="1183793"/>
              <a:ext cx="2639128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432681" y="1268760"/>
              <a:ext cx="2435937" cy="3122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itchFamily="18" charset="0"/>
                </a:rPr>
                <a:t>Бюджетная обеспеченность</a:t>
              </a:r>
              <a:endParaRPr lang="en-US" alt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528102" y="401047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endParaRPr lang="ru-RU" alt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14 420,1</a:t>
              </a:r>
              <a:endParaRPr lang="ru-RU" alt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13 730,7</a:t>
              </a:r>
              <a:endParaRPr lang="en-US" altLang="ru-RU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17309" y="2432503"/>
              <a:ext cx="2383419" cy="662420"/>
              <a:chOff x="737797" y="2144471"/>
              <a:chExt cx="2383419" cy="662420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37797" y="2144471"/>
                <a:ext cx="2376264" cy="36161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44952" y="2506087"/>
                <a:ext cx="2376264" cy="30080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948,8</a:t>
                </a: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133665" y="1599465"/>
              <a:ext cx="3177684" cy="857560"/>
              <a:chOff x="-45847" y="231313"/>
              <a:chExt cx="3177684" cy="857560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12135" y="231313"/>
                <a:ext cx="2409081" cy="46555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55573" y="721388"/>
                <a:ext cx="2376264" cy="3674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1 942,1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45847" y="231313"/>
                <a:ext cx="801421" cy="83303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133665" y="5025580"/>
              <a:ext cx="3169481" cy="980532"/>
              <a:chOff x="-45847" y="2577308"/>
              <a:chExt cx="3169481" cy="980532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74038" y="2577308"/>
                <a:ext cx="2349596" cy="51357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74038" y="3090885"/>
                <a:ext cx="2340023" cy="46695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3 130,7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45847" y="2697883"/>
                <a:ext cx="819886" cy="85995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133665" y="4142761"/>
              <a:ext cx="3159909" cy="992140"/>
              <a:chOff x="-45847" y="614369"/>
              <a:chExt cx="3159909" cy="992140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55573" y="614369"/>
                <a:ext cx="2354341" cy="4528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74038" y="1067208"/>
                <a:ext cx="2340024" cy="42998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731,9</a:t>
                </a:r>
                <a:endParaRPr lang="ru-RU" sz="16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-45847" y="645240"/>
                <a:ext cx="809626" cy="96126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5985667" y="2284746"/>
              <a:ext cx="2049076" cy="769514"/>
              <a:chOff x="6669235" y="3884906"/>
              <a:chExt cx="2049076" cy="923419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69235" y="3884906"/>
                <a:ext cx="2049076" cy="55268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69235" y="4437595"/>
                <a:ext cx="1979984" cy="37073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303,7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5985667" y="3679344"/>
              <a:ext cx="2015111" cy="641429"/>
              <a:chOff x="6669235" y="4607920"/>
              <a:chExt cx="2015111" cy="769716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75740" y="4607920"/>
                <a:ext cx="2000299" cy="38603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69235" y="5005273"/>
                <a:ext cx="2015111" cy="372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4 833,8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5985666" y="4983928"/>
              <a:ext cx="2055447" cy="657951"/>
              <a:chOff x="6669234" y="5222890"/>
              <a:chExt cx="2055447" cy="789539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69234" y="5222890"/>
                <a:ext cx="2055447" cy="4259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75740" y="5648847"/>
                <a:ext cx="2026715" cy="3635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340,4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85667" y="4320772"/>
              <a:ext cx="2015112" cy="663151"/>
              <a:chOff x="6669235" y="2526108"/>
              <a:chExt cx="2015112" cy="795780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75740" y="2526108"/>
                <a:ext cx="2006619" cy="4761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69235" y="3002225"/>
                <a:ext cx="2015112" cy="3196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</a:rPr>
                  <a:t>223,1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85664" y="5641879"/>
              <a:ext cx="2049077" cy="591357"/>
              <a:chOff x="6669232" y="3160933"/>
              <a:chExt cx="2049077" cy="709629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69232" y="3160933"/>
                <a:ext cx="2049077" cy="34007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69232" y="3501007"/>
                <a:ext cx="2049077" cy="3695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145,6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664252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Доходы 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7 281,4 млн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7 647,0 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млн.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4330784" y="5802593"/>
              <a:ext cx="1537833" cy="6811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530,3 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278059" y="5650251"/>
            <a:ext cx="615617" cy="744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49767" y="2245108"/>
            <a:ext cx="778073" cy="824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228415" y="1308678"/>
            <a:ext cx="2075025" cy="392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28417" y="1700809"/>
            <a:ext cx="2075023" cy="3542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841,6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554" name="TextBox 57"/>
          <p:cNvSpPr txBox="1">
            <a:spLocks noChangeArrowheads="1"/>
          </p:cNvSpPr>
          <p:nvPr/>
        </p:nvSpPr>
        <p:spPr bwMode="auto">
          <a:xfrm>
            <a:off x="8069259" y="534844"/>
            <a:ext cx="108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228414" y="3260952"/>
            <a:ext cx="2103133" cy="30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958,8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28415" y="2889530"/>
            <a:ext cx="2075025" cy="352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19" y="4945211"/>
            <a:ext cx="606912" cy="71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1134385" y="2951611"/>
            <a:ext cx="2388803" cy="7702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государственной  и муниципальной собственности</a:t>
            </a:r>
            <a:endParaRPr lang="ru-RU" sz="115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152183" y="3721889"/>
            <a:ext cx="2361421" cy="3659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527,9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54" y="3078383"/>
            <a:ext cx="789831" cy="10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58" y="2067639"/>
            <a:ext cx="672126" cy="82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1" y="1316637"/>
            <a:ext cx="654293" cy="746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70" y="4318042"/>
            <a:ext cx="604543" cy="6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W:\DELETED\каб. 3\ФОТО Рязань\Начало XXI века\21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61" y="5866705"/>
            <a:ext cx="995368" cy="7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218345" y="2889530"/>
            <a:ext cx="627439" cy="746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13" y="3626997"/>
            <a:ext cx="612000" cy="7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3096" y="6492875"/>
            <a:ext cx="2133600" cy="365125"/>
          </a:xfrm>
        </p:spPr>
        <p:txBody>
          <a:bodyPr/>
          <a:lstStyle/>
          <a:p>
            <a:pPr>
              <a:defRPr/>
            </a:pPr>
            <a:fld id="{CB3840F4-3E65-4197-A493-347E0A683F6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51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389" y="1889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ОСНОВНЫЕ ХАРАКТЕРИСТИКИ </a:t>
            </a:r>
            <a:r>
              <a:rPr lang="ru-RU" sz="1900" b="1" cap="all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БЮДЖЕТА города Рязан</a:t>
            </a: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и</a:t>
            </a:r>
          </a:p>
          <a:p>
            <a:pPr algn="ctr" eaLnBrk="0" hangingPunct="0">
              <a:defRPr/>
            </a:pPr>
            <a:r>
              <a:rPr lang="ru-RU" sz="1900" b="1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НА 2014 ГОД И НА ПЛАНОВЫЙ ПЕРИОД 2015 и 2016 ГОДОВ</a:t>
            </a:r>
            <a:endParaRPr lang="ru-RU" sz="1900" b="1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834431"/>
              </p:ext>
            </p:extLst>
          </p:nvPr>
        </p:nvGraphicFramePr>
        <p:xfrm>
          <a:off x="3203848" y="1580760"/>
          <a:ext cx="5687740" cy="410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596188" y="1272983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61142117"/>
              </p:ext>
            </p:extLst>
          </p:nvPr>
        </p:nvGraphicFramePr>
        <p:xfrm>
          <a:off x="0" y="1052737"/>
          <a:ext cx="3995936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0800000">
            <a:off x="539749" y="2205038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180182" y="2924969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49" y="3644900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49" y="5084763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1" y="1180650"/>
            <a:ext cx="1944216" cy="3847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201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4</a:t>
            </a: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 </a:t>
            </a:r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59038" y="977233"/>
            <a:ext cx="7466238" cy="5888792"/>
            <a:chOff x="1115616" y="980728"/>
            <a:chExt cx="7466238" cy="560320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50498" y="1003936"/>
              <a:ext cx="7416824" cy="55800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13" name="Полилиния 12"/>
            <p:cNvSpPr/>
            <p:nvPr/>
          </p:nvSpPr>
          <p:spPr>
            <a:xfrm>
              <a:off x="1115616" y="980728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Уменьшение норматива отчислений налога на доходы физических лиц в бюджеты городских округов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   (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 30,0 % до 20,2 %) в связи с передачей на региональный уровень полномочий по предоставлению дошкольного образования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15616" y="174954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Уменьшение норматива отчислений налога на доходы физических лиц, уплачиваемого иностранными гражданами при осуществлении деятельности на основании патента (с 10,0 % до 5,2 %)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15616" y="2563321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Утверждение норматива зачислений в бюджет города Рязани  от уплаты акцизов </a:t>
              </a:r>
              <a:r>
                <a:rPr lang="ru-RU" sz="14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на нефтепродукты </a:t>
              </a: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(автомобильный и прямогонный бензин, дизельное топливо, моторные масла)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141232" y="335336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Передача денежных взысканий (штрафов) за нарушение миграционного законодательства из местных бюджетов в  доход федерального бюджета по нормативу 100%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36141" y="4154127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норматива зачислений неналоговых доходов от сдачи в аренду, а также от продажи земельных участков, государственная собственность на которые не разграничена (с 80,0 % до 100,0 %) с 1 января 2014 года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165030" y="5778545"/>
              <a:ext cx="7416824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Снижение поступлений земельного налога с 1 января 2014 года в результате новой государственной  кадастровой оценки земель населенных пунктов Рязанской области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8249" y="1162854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8249" y="2853889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8249" y="3656419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8249" y="4497995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8249" y="533724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8249" y="198833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11560" y="231225"/>
            <a:ext cx="8229600" cy="579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собственных доходов бюджета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Рязани на 2014 год </a:t>
            </a:r>
            <a:r>
              <a:rPr lang="ru-RU" sz="17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2015 и 2016 </a:t>
            </a:r>
            <a:r>
              <a:rPr lang="ru-RU" sz="17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годов: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177380" y="5175248"/>
            <a:ext cx="7416824" cy="648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9B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Увеличение норматива зачислений в бюджеты муниципальных образований платы за негативное воздействие на окружающую среду (с 40,0 % до 55,0 %) с 1 января 2016 года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8249" y="6205206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812360" y="44624"/>
            <a:ext cx="1118494" cy="2880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8096" y="221610"/>
            <a:ext cx="8352928" cy="648071"/>
          </a:xfrm>
          <a:prstGeom prst="rect">
            <a:avLst/>
          </a:prstGeom>
          <a:noFill/>
          <a:ln w="76200">
            <a:noFill/>
          </a:ln>
          <a:effectLst>
            <a:innerShdw blurRad="495300">
              <a:srgbClr val="C0E6B4"/>
            </a:inn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ДОХОДОВ БЮДЖЕТА ГОРОДА</a:t>
            </a:r>
            <a:endParaRPr lang="ru-RU" sz="2000" b="1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030820"/>
              </p:ext>
            </p:extLst>
          </p:nvPr>
        </p:nvGraphicFramePr>
        <p:xfrm>
          <a:off x="395538" y="980726"/>
          <a:ext cx="8452186" cy="5705038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3955835"/>
                <a:gridCol w="879074"/>
                <a:gridCol w="879074"/>
                <a:gridCol w="879074"/>
                <a:gridCol w="879074"/>
                <a:gridCol w="980055"/>
              </a:tblGrid>
              <a:tr h="11590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41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7 346 147,3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7 979 513,0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7 281 401,4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7 533 882,4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8 121 210,0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5826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9580" algn="l"/>
                        </a:tabLst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 доходы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3 841 072,4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4 166 351,7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3 343 499,5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3 561 840,6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3 829 252,5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49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1 028 407,4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906 989,5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807 231,7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627 711,5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2476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581 114,9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в общем объеме доходов,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752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2 476 667,5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2 906 171,8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3 130 670,2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3 344 330,3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3 710 842,6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безвозмездных поступлений в общем объеме доходов,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685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прироста доходов всего к предыдущему году, %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24" marR="641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15420" y="717612"/>
            <a:ext cx="1224136" cy="304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682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5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73350"/>
              </p:ext>
            </p:extLst>
          </p:nvPr>
        </p:nvGraphicFramePr>
        <p:xfrm>
          <a:off x="611560" y="836712"/>
          <a:ext cx="7848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43232202"/>
              </p:ext>
            </p:extLst>
          </p:nvPr>
        </p:nvGraphicFramePr>
        <p:xfrm>
          <a:off x="1619672" y="3933056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620688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5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4016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6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5024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ПРОГНОЗИРУЕМЫЕ ПОСТУПЛЕНИЯ В БЮДЖЕТ ГОРОДА ОСНОВНЫХ ДОХОДНЫХ ИСТОЧНИКОВ</a:t>
            </a:r>
            <a:endParaRPr lang="ru-RU" sz="2800" b="1" dirty="0">
              <a:solidFill>
                <a:srgbClr val="005024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001012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728700"/>
            <a:ext cx="137675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9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6439668"/>
              </p:ext>
            </p:extLst>
          </p:nvPr>
        </p:nvGraphicFramePr>
        <p:xfrm>
          <a:off x="801660" y="1628800"/>
          <a:ext cx="2444080" cy="248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547228"/>
              </p:ext>
            </p:extLst>
          </p:nvPr>
        </p:nvGraphicFramePr>
        <p:xfrm>
          <a:off x="3413284" y="1196752"/>
          <a:ext cx="24440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664646"/>
              </p:ext>
            </p:extLst>
          </p:nvPr>
        </p:nvGraphicFramePr>
        <p:xfrm>
          <a:off x="93847" y="1156556"/>
          <a:ext cx="5616624" cy="418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5850" y="5974636"/>
            <a:ext cx="491750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5850" y="5464433"/>
            <a:ext cx="491750" cy="144016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5850" y="5733256"/>
            <a:ext cx="491750" cy="1440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5850" y="6381328"/>
            <a:ext cx="491750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5400000">
            <a:off x="1292457" y="3900231"/>
            <a:ext cx="78366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496441" y="5509254"/>
            <a:ext cx="471600" cy="1440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5733256"/>
            <a:ext cx="472170" cy="144016"/>
          </a:xfrm>
          <a:prstGeom prst="rect">
            <a:avLst/>
          </a:prstGeom>
          <a:solidFill>
            <a:srgbClr val="F676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5982613"/>
            <a:ext cx="471600" cy="144015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511746" y="6233514"/>
            <a:ext cx="472170" cy="144016"/>
          </a:xfrm>
          <a:prstGeom prst="rect">
            <a:avLst/>
          </a:prstGeom>
          <a:solidFill>
            <a:srgbClr val="AC74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87485" y="44624"/>
            <a:ext cx="822960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80283" y="5230744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228122" y="5564940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algn="l">
              <a:lnSpc>
                <a:spcPct val="1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9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совокупный доход</a:t>
            </a:r>
            <a:endParaRPr lang="ru-RU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979986" y="5564940"/>
            <a:ext cx="3836212" cy="112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физических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pPr algn="l">
              <a:lnSpc>
                <a:spcPct val="90000"/>
              </a:lnSpc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algn="l">
              <a:lnSpc>
                <a:spcPct val="12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</a:p>
          <a:p>
            <a:pPr algn="l">
              <a:lnSpc>
                <a:spcPct val="17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  <a:p>
            <a:pPr algn="l">
              <a:lnSpc>
                <a:spcPct val="170000"/>
              </a:lnSpc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85291" y="908720"/>
            <a:ext cx="1433736" cy="4956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год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257751"/>
              </p:ext>
            </p:extLst>
          </p:nvPr>
        </p:nvGraphicFramePr>
        <p:xfrm>
          <a:off x="6012160" y="692696"/>
          <a:ext cx="285410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193268"/>
              </p:ext>
            </p:extLst>
          </p:nvPr>
        </p:nvGraphicFramePr>
        <p:xfrm>
          <a:off x="6012160" y="3140968"/>
          <a:ext cx="2854106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699952"/>
              </p:ext>
            </p:extLst>
          </p:nvPr>
        </p:nvGraphicFramePr>
        <p:xfrm>
          <a:off x="251519" y="748595"/>
          <a:ext cx="8640962" cy="5848756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5259713"/>
                <a:gridCol w="1127083"/>
                <a:gridCol w="1127083"/>
                <a:gridCol w="1127083"/>
              </a:tblGrid>
              <a:tr h="7851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310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всего,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3 100 670,2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3 344 330,3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3 710 842,6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31077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 на выравнивание бюджетной обеспеченности муниципальных районов (городских округов)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25 054,0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49 935,0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23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 на выравнивание бюджетной обеспеченности поселений между городскими округами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44 039,0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35 231,0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35 231,0</a:t>
                      </a:r>
                      <a:endParaRPr lang="ru-RU" sz="13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23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получение общедоступного и бесплатного образования в муниципальных образовательных учреждениях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1 848 671,0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1 985 959,0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2 210 558,0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736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получение общедоступного и бесплатного дошкольного образования в муниципальных дошкольных образовательных учреждениях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977 320,0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1 060 994,0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1 164 552,0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23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73 694,3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76 479,3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79 392,3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50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обеспечение отдыха и оздоровления детей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47 747,3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49 837,1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52 025,1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699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родительской платы за содержание ребенка в муниципальных образовательных учреждениях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37 534,4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  <a:tr h="402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71 664,2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73 241,5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81 614,8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1CB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471844"/>
          </a:xfrm>
          <a:noFill/>
          <a:ln w="50800">
            <a:noFill/>
          </a:ln>
          <a:effectLst>
            <a:innerShdw blurRad="381000">
              <a:srgbClr val="C0E6B4"/>
            </a:inn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428354"/>
            <a:ext cx="1152128" cy="320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8682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gradFill>
            <a:gsLst>
              <a:gs pos="0">
                <a:schemeClr val="accent3">
                  <a:hueOff val="11250264"/>
                  <a:satOff val="-16880"/>
                  <a:lumOff val="-2745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11250264"/>
                  <a:satOff val="-16880"/>
                  <a:lumOff val="-2745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11250264"/>
                  <a:satOff val="-16880"/>
                  <a:lumOff val="-2745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208912" cy="6120680"/>
          </a:xfrm>
          <a:noFill/>
          <a:ln w="34925">
            <a:solidFill>
              <a:schemeClr val="accent4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7630960"/>
              </p:ext>
            </p:extLst>
          </p:nvPr>
        </p:nvGraphicFramePr>
        <p:xfrm>
          <a:off x="683568" y="764704"/>
          <a:ext cx="7919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952328" cy="23762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64288" y="4365104"/>
            <a:ext cx="1440160" cy="600164"/>
          </a:xfrm>
          <a:prstGeom prst="wedgeRectCallout">
            <a:avLst>
              <a:gd name="adj1" fmla="val -40013"/>
              <a:gd name="adj2" fmla="val 94241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81128"/>
            <a:ext cx="1408868" cy="600164"/>
          </a:xfrm>
          <a:prstGeom prst="wedgeRectCallout">
            <a:avLst>
              <a:gd name="adj1" fmla="val -2286"/>
              <a:gd name="adj2" fmla="val 956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7544" y="2347892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369224" y="1969690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0005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4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15616" y="980728"/>
            <a:ext cx="7416824" cy="5580000"/>
            <a:chOff x="1115616" y="980728"/>
            <a:chExt cx="7416824" cy="5580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115616" y="980728"/>
              <a:ext cx="7416824" cy="5580000"/>
            </a:xfrm>
            <a:prstGeom prst="rect">
              <a:avLst/>
            </a:prstGeom>
            <a:noFill/>
          </p:spPr>
        </p:sp>
        <p:sp>
          <p:nvSpPr>
            <p:cNvPr id="13" name="Полилиния 12"/>
            <p:cNvSpPr/>
            <p:nvPr/>
          </p:nvSpPr>
          <p:spPr>
            <a:xfrm>
              <a:off x="1115616" y="1070760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Повышение оплаты труда  отдельных категорий работников муниципальных учреждений в соответствии с «майскими» указами Президента Российской Федерации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15616" y="1940018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минимального размера оплаты труда работников муниципальных учреждений с 1 января 2014 года до 5 554 рублей 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15616" y="2798952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оплаты труда работников муниципальных учреждений с  1 октября 2015 года  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2016 года на 4,5</a:t>
              </a: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%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115616" y="3699056"/>
              <a:ext cx="7416824" cy="792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объемов бюджетных ассигнований на оплату коммунальных услуг в связи с прогнозируемым ростом тарифов</a:t>
              </a:r>
              <a:endParaRPr lang="ru-RU" sz="16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115616" y="4622106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9E7A7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Оптимизация в 2014 году на 5% текущих затрат по органам местного самоуправления и муниципальным учреждениям</a:t>
              </a: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115616" y="5639452"/>
              <a:ext cx="7416824" cy="72000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9B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Определение объема бюджетных инвестиций в рамках муниципальных и ведомственных целевых  программ исходя из реальных возможностей  бюджета города по их финансовому обеспечению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0292" y="1268760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0292" y="2996952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0800" y="3933056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0800" y="4797152"/>
            <a:ext cx="324000" cy="324000"/>
          </a:xfrm>
          <a:prstGeom prst="rect">
            <a:avLst/>
          </a:prstGeom>
          <a:solidFill>
            <a:srgbClr val="C9E7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0800" y="5661248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292" y="2132856"/>
            <a:ext cx="324000" cy="324000"/>
          </a:xfrm>
          <a:prstGeom prst="rect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7183" y="185593"/>
            <a:ext cx="8229600" cy="579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бюджета </a:t>
            </a:r>
            <a:r>
              <a:rPr lang="ru-RU" sz="8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Рязани на 2014 год </a:t>
            </a:r>
            <a:r>
              <a:rPr lang="ru-RU" sz="6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2015 и 2016 </a:t>
            </a:r>
            <a:r>
              <a:rPr lang="ru-RU" sz="6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годов: 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812360" y="44624"/>
            <a:ext cx="1118494" cy="28803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694678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41970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9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ПЕРЕЧЕНЬ МУНИЦИПАЛЬНЫХ И ВЕДОМСТВЕННЫХ ЦЕЛЕВЫХ ПРОГРАММ ГОРОДА РЯЗАНИ</a:t>
            </a:r>
            <a:br>
              <a:rPr lang="ru-RU" sz="1800" cap="small" dirty="0" smtClean="0">
                <a:latin typeface="Arial Narrow" panose="020B0606020202030204" pitchFamily="34" charset="0"/>
              </a:rPr>
            </a:br>
            <a:r>
              <a:rPr lang="ru-RU" sz="1700" cap="small" dirty="0" smtClean="0">
                <a:latin typeface="Arial Narrow" panose="020B0606020202030204" pitchFamily="34" charset="0"/>
              </a:rPr>
              <a:t>НА 2014 год и плановый период 2015 и 2016 годов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880474"/>
              </p:ext>
            </p:extLst>
          </p:nvPr>
        </p:nvGraphicFramePr>
        <p:xfrm>
          <a:off x="530955" y="725540"/>
          <a:ext cx="8064896" cy="59984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0645"/>
                <a:gridCol w="4383891"/>
                <a:gridCol w="1080120"/>
                <a:gridCol w="1060482"/>
                <a:gridCol w="1099758"/>
              </a:tblGrid>
              <a:tr h="40076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4730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образования в городе Рязани» на 2014 - 2020 годы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1 551,7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1 448,3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1 497,9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«Развитие физической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культуры и спорта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181,4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195,3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206,5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«Культура города Рязани» на 2014 - 2020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362,3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397,5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445,1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«Стимулирование развития экономики в городе Рязани» на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0315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«Профилактика правонарушений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Развитие жилищно-коммунального комплекса и энергосбережение в городе Рязани» на 2014 – 2020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144,8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125,6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120,5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«Благоустройство города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610,6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566,4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559,8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«Дорожное хозяйство и развитие транспортной системы в городе Рязани» на 2014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225,5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14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«Охрана окружающей среды в городе Рязани»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«Жилище» на 2014 – 2020 годы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«Повышение эффективности муниципального управления на 2014 – 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101,5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86,8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86,9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Итого по муниципальным программам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3 240,3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3 108,3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3 199,9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1247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«Адресная инвестиционная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программа города Рязани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36,2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60114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«Обеспечение дополнительными мерами социальной поддержки и социальной помощи отдельных категорий граждан на 2014 –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163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3 310,2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3 172,0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3 253,6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15731" y="404664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3"/>
            <a:ext cx="7811145" cy="360039"/>
          </a:xfrm>
          <a:ln>
            <a:solidFill>
              <a:schemeClr val="tx2">
                <a:lumMod val="50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Динамика Расходов бюджета </a:t>
            </a:r>
            <a:r>
              <a:rPr lang="ru-RU" sz="2000" dirty="0" smtClean="0">
                <a:latin typeface="Arial Narrow" panose="020B0606020202030204" pitchFamily="34" charset="0"/>
              </a:rPr>
              <a:t>города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97618416"/>
              </p:ext>
            </p:extLst>
          </p:nvPr>
        </p:nvGraphicFramePr>
        <p:xfrm>
          <a:off x="1259632" y="588477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5844283"/>
              </p:ext>
            </p:extLst>
          </p:nvPr>
        </p:nvGraphicFramePr>
        <p:xfrm>
          <a:off x="1187624" y="4149080"/>
          <a:ext cx="67687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96336" y="588477"/>
            <a:ext cx="9864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млн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9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346050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78203004"/>
              </p:ext>
            </p:extLst>
          </p:nvPr>
        </p:nvGraphicFramePr>
        <p:xfrm>
          <a:off x="179512" y="836712"/>
          <a:ext cx="568800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91253970"/>
              </p:ext>
            </p:extLst>
          </p:nvPr>
        </p:nvGraphicFramePr>
        <p:xfrm>
          <a:off x="6012160" y="836712"/>
          <a:ext cx="28803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49300851"/>
              </p:ext>
            </p:extLst>
          </p:nvPr>
        </p:nvGraphicFramePr>
        <p:xfrm>
          <a:off x="6012160" y="3861048"/>
          <a:ext cx="28803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7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288032"/>
          </a:xfrm>
          <a:noFill/>
          <a:ln w="158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Расходы бюджета города рязани по отраслям социальной сферы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cap="small" dirty="0" smtClean="0">
                <a:latin typeface="Arial Narrow" panose="020B0606020202030204" pitchFamily="34" charset="0"/>
              </a:rPr>
              <a:t>на</a:t>
            </a:r>
            <a:r>
              <a:rPr lang="ru-RU" sz="1800" dirty="0" smtClean="0">
                <a:latin typeface="Arial Narrow" panose="020B0606020202030204" pitchFamily="34" charset="0"/>
              </a:rPr>
              <a:t> 2013 - 2016 </a:t>
            </a:r>
            <a:r>
              <a:rPr lang="ru-RU" sz="1800" cap="small" dirty="0" smtClean="0">
                <a:latin typeface="Arial Narrow" panose="020B0606020202030204" pitchFamily="34" charset="0"/>
              </a:rPr>
              <a:t>годы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endParaRPr lang="ru-RU" sz="1800" cap="small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068960"/>
            <a:ext cx="8352928" cy="3672408"/>
          </a:xfrm>
        </p:spPr>
        <p:txBody>
          <a:bodyPr>
            <a:no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>
              <a:tabLst>
                <a:tab pos="266700" algn="l"/>
              </a:tabLst>
            </a:pP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</a:t>
            </a: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sz="8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70732092"/>
              </p:ext>
            </p:extLst>
          </p:nvPr>
        </p:nvGraphicFramePr>
        <p:xfrm>
          <a:off x="611560" y="1083224"/>
          <a:ext cx="7776864" cy="543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20272" y="806226"/>
            <a:ext cx="10081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7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5760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ДИНАМИКА РАСХОДОВ БЮДЖЕТА НА СОЦИАЛЬНУЮ СФЕРУ </a:t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(БЕЗ БЮДЖЕТНЫХ ИНВЕСТИЦИЙ</a:t>
            </a:r>
            <a:r>
              <a:rPr lang="ru-RU" sz="1800" b="1" dirty="0" smtClean="0">
                <a:latin typeface="Arial Narrow" panose="020B0606020202030204" pitchFamily="34" charset="0"/>
              </a:rPr>
              <a:t>)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90283849"/>
              </p:ext>
            </p:extLst>
          </p:nvPr>
        </p:nvGraphicFramePr>
        <p:xfrm>
          <a:off x="755576" y="1052736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793419"/>
            <a:ext cx="10081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9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500" b="1" dirty="0" smtClean="0">
                <a:latin typeface="Arial Narrow" panose="020B0606020202030204" pitchFamily="34" charset="0"/>
              </a:rPr>
              <a:t>ОБЪЕМ БЮДЖЕТНЫХ СРЕДСТВ НА ПОВЫШЕНИЕ ЗАРАБОТНОЙ ПЛАТЫ ОТДЕЛЬНЫМ КАТЕГОРИЯМ РАБОТНИКОВ СОЦИАЛЬНОЙ СФЕРЫ В РАМКАХ ВЫПОЛНЕНИЯ УКАЗОВ ПРЕЗИДЕНТА </a:t>
            </a:r>
            <a:br>
              <a:rPr lang="ru-RU" sz="1500" b="1" dirty="0" smtClean="0">
                <a:latin typeface="Arial Narrow" panose="020B0606020202030204" pitchFamily="34" charset="0"/>
              </a:rPr>
            </a:br>
            <a:r>
              <a:rPr lang="ru-RU" sz="1500" b="1" dirty="0" smtClean="0">
                <a:latin typeface="Arial Narrow" panose="020B0606020202030204" pitchFamily="34" charset="0"/>
              </a:rPr>
              <a:t>РОССИЙСКОЙ ФЕДЕРАЦИИ ОТ 07.05.2012 № 597 И 01.06.2012 № 761</a:t>
            </a:r>
            <a:endParaRPr lang="ru-RU" sz="15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90821010"/>
              </p:ext>
            </p:extLst>
          </p:nvPr>
        </p:nvGraphicFramePr>
        <p:xfrm>
          <a:off x="971600" y="1136045"/>
          <a:ext cx="7200800" cy="538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09721" y="874302"/>
            <a:ext cx="1080120" cy="26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51610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2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16632"/>
            <a:ext cx="5616623" cy="360041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1900" dirty="0" smtClean="0">
                <a:latin typeface="Arial Narrow" panose="020B0606020202030204" pitchFamily="34" charset="0"/>
              </a:rPr>
              <a:t>РАСХОДЫ НА ОБРАЗОВАНИЕ</a:t>
            </a:r>
            <a:endParaRPr lang="ru-RU" sz="19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94560332"/>
              </p:ext>
            </p:extLst>
          </p:nvPr>
        </p:nvGraphicFramePr>
        <p:xfrm>
          <a:off x="3131840" y="980728"/>
          <a:ext cx="5868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7136365" y="1328658"/>
            <a:ext cx="54000" cy="54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043608" y="534161"/>
            <a:ext cx="6984776" cy="338554"/>
          </a:xfrm>
          <a:prstGeom prst="round1Rect">
            <a:avLst/>
          </a:prstGeom>
          <a:solidFill>
            <a:srgbClr val="21C5FF">
              <a:alpha val="5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трехлетнем периоде планируется рост бюджетных расходов на образование</a:t>
            </a:r>
            <a:endParaRPr lang="ru-RU" sz="160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03707941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95737" y="4951912"/>
            <a:ext cx="4824536" cy="33855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сфере образования осуществляют деятельность</a:t>
            </a:r>
            <a:endParaRPr lang="ru-RU" sz="16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67500433"/>
              </p:ext>
            </p:extLst>
          </p:nvPr>
        </p:nvGraphicFramePr>
        <p:xfrm>
          <a:off x="146489" y="1426753"/>
          <a:ext cx="2841335" cy="302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703438"/>
            <a:ext cx="1080120" cy="24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2" y="257142"/>
            <a:ext cx="933513" cy="8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3" y="6597352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5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19256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КУЛЬТУРУ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20936218"/>
              </p:ext>
            </p:extLst>
          </p:nvPr>
        </p:nvGraphicFramePr>
        <p:xfrm>
          <a:off x="5442942" y="548680"/>
          <a:ext cx="3521546" cy="392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6667375" y="1556792"/>
            <a:ext cx="360040" cy="1378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20773856"/>
              </p:ext>
            </p:extLst>
          </p:nvPr>
        </p:nvGraphicFramePr>
        <p:xfrm>
          <a:off x="498823" y="1569222"/>
          <a:ext cx="356912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Скругленный прямоугольник 26"/>
          <p:cNvSpPr/>
          <p:nvPr/>
        </p:nvSpPr>
        <p:spPr>
          <a:xfrm>
            <a:off x="5434136" y="4762405"/>
            <a:ext cx="3564000" cy="1455718"/>
          </a:xfrm>
          <a:prstGeom prst="round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6">
                <a:lumMod val="75000"/>
              </a:schemeClr>
            </a:solidFill>
            <a:beve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13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учреждений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культуры, участвующих </a:t>
            </a:r>
            <a:r>
              <a:rPr lang="ru-RU" sz="13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в реализации </a:t>
            </a:r>
            <a:r>
              <a:rPr lang="ru-RU" sz="13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муниципальных программ: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 дворцов культуры и творчества; </a:t>
            </a:r>
          </a:p>
          <a:p>
            <a:pPr algn="ctr"/>
            <a:r>
              <a:rPr lang="ru-RU" sz="135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 </a:t>
            </a:r>
            <a:r>
              <a:rPr lang="ru-RU" sz="135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музея; 2 библиотечные системы, включающие 23 филиала</a:t>
            </a:r>
            <a:endParaRPr lang="ru-RU" sz="135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6240674"/>
              </p:ext>
            </p:extLst>
          </p:nvPr>
        </p:nvGraphicFramePr>
        <p:xfrm>
          <a:off x="107504" y="476672"/>
          <a:ext cx="51125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7030"/>
            <a:ext cx="1116000" cy="11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956376" y="300658"/>
            <a:ext cx="11304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лн. 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741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9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5"/>
            <a:ext cx="8219256" cy="360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ФИЗИЧЕСКУЮ КУЛЬТУРУ И СПОРТ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84532816"/>
              </p:ext>
            </p:extLst>
          </p:nvPr>
        </p:nvGraphicFramePr>
        <p:xfrm>
          <a:off x="5442942" y="548680"/>
          <a:ext cx="352154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1298531"/>
              </p:ext>
            </p:extLst>
          </p:nvPr>
        </p:nvGraphicFramePr>
        <p:xfrm>
          <a:off x="498823" y="1569222"/>
          <a:ext cx="3569121" cy="389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18424950"/>
              </p:ext>
            </p:extLst>
          </p:nvPr>
        </p:nvGraphicFramePr>
        <p:xfrm>
          <a:off x="251520" y="548679"/>
          <a:ext cx="4968552" cy="489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7821" y="5723916"/>
            <a:ext cx="7740000" cy="90000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33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Реализация мероприятий физкультурно-спортивной  направленности будет способствовать вовлечению граждан в активные занятия физической культурой и спортом, формированию ценностей здорового образа жизни и укреплению здоровья населения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6376" y="300658"/>
            <a:ext cx="11304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лн. рублей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657"/>
            <a:ext cx="845262" cy="7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593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51112"/>
            <a:ext cx="8229600" cy="973631"/>
          </a:xfrm>
          <a:prstGeom prst="rect">
            <a:avLst/>
          </a:prstGeom>
          <a:noFill/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5606561"/>
              </p:ext>
            </p:extLst>
          </p:nvPr>
        </p:nvGraphicFramePr>
        <p:xfrm>
          <a:off x="693912" y="1124743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6155983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36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7324"/>
            <a:ext cx="8219256" cy="242296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 Narrow" panose="020B0606020202030204" pitchFamily="34" charset="0"/>
              </a:rPr>
              <a:t>РАСХОДЫ НА СОЦИАЛЬНУЮ ПОЛИТИКУ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757523"/>
              </p:ext>
            </p:extLst>
          </p:nvPr>
        </p:nvGraphicFramePr>
        <p:xfrm>
          <a:off x="395536" y="543537"/>
          <a:ext cx="8280921" cy="603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218"/>
                <a:gridCol w="993711"/>
                <a:gridCol w="910901"/>
                <a:gridCol w="828091"/>
              </a:tblGrid>
              <a:tr h="279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Виды</a:t>
                      </a:r>
                      <a:r>
                        <a:rPr lang="ru-RU" sz="115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</a:t>
                      </a:r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оциальных выплат</a:t>
                      </a:r>
                      <a:endParaRPr lang="ru-RU" sz="115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2014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1C064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1. Предоставление льгот по оплате проезда в муниципальном пассажирском транспорте общего пользования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146,8</a:t>
                      </a:r>
                    </a:p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2. На содержание детей в семьях опекунов (попечителей), приемных семьях, патронатных семьях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58,3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31978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3. Компенсация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родительской платы за присмотр и уход за детьми в образовательных организациях, реализующих основную общеобразовательную программу дошкольного образования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4. Обеспечение дополнительными мерами социальной поддержки и социальной помощи отдельных категорий граждан, находящихся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тяжелой жизненной ситуации (</a:t>
                      </a:r>
                      <a:r>
                        <a:rPr lang="ru-RU" sz="1100" i="1" baseline="0" dirty="0" smtClean="0">
                          <a:latin typeface="Arial Narrow" panose="020B0606020202030204" pitchFamily="34" charset="0"/>
                        </a:rPr>
                        <a:t>предоставление благотворительного питания, обеспечение бесплатным питанием детей первого-второго года жизни из малообеспеченных семей, оказание вещевой помощи, единовременной материальной помощи участникам, инвалидам, вдовам участников и инвалидов ВОВ 1941-1945 годов на ремонт жилого помещения, организация летнего отдыха детей и пр.)</a:t>
                      </a: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854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5. Обеспечение жилыми помещениями детей-сирот и детей, оставшихся без попечения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родителей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2143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6. Организация и осуществление деятельности по опеке и попечительству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7132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7. Обеспечение жильем молодых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семей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34429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8. Вознаграждения,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причитающиеся приемным родителям, патронатным воспитателям, на предоставление мер социальной поддержки приемным семьям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0560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9. Обеспечение бесплатного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проезда детей-сирот и детей, оставшихся без попечения родителей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</a:tr>
              <a:tr h="16255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10. Предоставление льгот по оплате за услуги по помывке в бане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3355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11. Ежемесячная доплата к пенсиям лицам, получавшим до 31 декабря 1991 года персональные пенсии местного значения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277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12. Денежная компенсация на оплату жилищно-коммунальных услуг Почетным гражданам  города Рязани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731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13. Профилактика безнадзорности и правонарушений несовершеннолетних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в городе Рязани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14. Иные выплаты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B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340,4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339,2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i="1" dirty="0" smtClean="0">
                          <a:latin typeface="Arial Narrow" panose="020B0606020202030204" pitchFamily="34" charset="0"/>
                        </a:rPr>
                        <a:t>342,5</a:t>
                      </a:r>
                      <a:endParaRPr lang="ru-RU" sz="115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336" y="274233"/>
            <a:ext cx="1151411" cy="26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15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  <a:endParaRPr lang="ru-RU" sz="115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64096" cy="81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25935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9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43204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РАСХОДЫ БЮДЖЕТА НА ГОРОДСКОЕ ХОЗЯЙСТВО</a:t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 В РАМКАХ РЕАЛИЗАЦИИ МУНИЦИПАЛЬНЫХ ПРОГРАММ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2881"/>
              </p:ext>
            </p:extLst>
          </p:nvPr>
        </p:nvGraphicFramePr>
        <p:xfrm>
          <a:off x="539551" y="472889"/>
          <a:ext cx="8064897" cy="6274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33"/>
                <a:gridCol w="5658702"/>
                <a:gridCol w="666521"/>
                <a:gridCol w="666521"/>
                <a:gridCol w="666520"/>
              </a:tblGrid>
              <a:tr h="45503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 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1 135,5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1 057,8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1 041,0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"Благоустройство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610,6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marL="171450" indent="-171450" algn="ctr">
                        <a:buFont typeface="Courier New" panose="02070309020205020404" pitchFamily="49" charset="0"/>
                        <a:buChar char="o"/>
                      </a:pP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территории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552,4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538,1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531,0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"Благоустройство парков 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58,2 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"Повышение эффективности муниципального управления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101,5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"Поддержка общественной инициативы и развитие территорий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"Дорожное хозяйство и развитие транспортной системы в городе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225,3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"Дорожное хозяйство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179,7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181,2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"Развитие городского пассажирского транспорта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годы« (лизинг/приобретение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автобусов)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20,4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/ 0,0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6,4 / 14,0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 / 14,0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"Повышение безопасности дорожного движения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"Совершенствование организации дорожного движения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"Охрана окружающей среды в городе Рязани" на 2014 - 2020 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"Улучшение экологической обстановки на территории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"Обращение с отходами производства и потребления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"Охрана муниципальных водных объектов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269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"Развитие жилищно-коммунального комплекса и энергосбережение на территории города Рязани"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144,8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"Содержание и ремонт жилищного фонда в городе Рязани"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95,5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"Развитие систем коммунальной инфраструктуры города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26,2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-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"Энергосбережение и повышение энергоэффективности в городе Рязани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11,3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882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МП "Жилище" на 2014 - 2020 годы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"Комплексное освоение и развитие территорий в целях жилищного строительства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"Социальная ипотека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42686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Подпрограмма "Муниципальная ипотека на </a:t>
                      </a:r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2014 - 2020 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77766" y="205479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</a:t>
            </a:r>
            <a:r>
              <a:rPr lang="ru-RU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04448" y="6416184"/>
            <a:ext cx="5395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6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628391"/>
              </p:ext>
            </p:extLst>
          </p:nvPr>
        </p:nvGraphicFramePr>
        <p:xfrm>
          <a:off x="323529" y="738677"/>
          <a:ext cx="8463315" cy="6042018"/>
        </p:xfrm>
        <a:graphic>
          <a:graphicData uri="http://schemas.openxmlformats.org/drawingml/2006/table">
            <a:tbl>
              <a:tblPr/>
              <a:tblGrid>
                <a:gridCol w="5235779"/>
                <a:gridCol w="1291014"/>
                <a:gridCol w="1004123"/>
                <a:gridCol w="932399"/>
              </a:tblGrid>
              <a:tr h="255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Подпрограмма 1"Благоустройство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552 356,4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538 091,0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530 984,5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(ремонт) сетей 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29 606,0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30 275,2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 освещения (плата за электроэнергию)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82 350,0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86 656,5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Строительство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реконструкция, ремонт сетей наружного освещения на территории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санитарного состояния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34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внешнего вида города, благоустройство улиц, площадей и мест города, имеющих особое историческое и культурное значение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262 705,7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269 330,7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756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озеленения общего пользования, улучшение состояния зеленых насаждений на территории города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70 890,4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74 796,3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77 250,0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4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захоронения и организация ритуальных услуг на территории города Рязани (содержание Мемориальных комплексов и содержание городских кладбищ)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24 915,0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24 694,0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25 626,1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1.8. 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ремонт мест погребений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6 796,0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543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1.9. Обновление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 технической базы предприятий и учреждений, осуществляющих работы по содержанию и ремонту автомобильных дорог города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38 533,0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22 593,0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Подпрограмма 2"Благоустройство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города Рязани на 2014 - 2020 годы"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28 358,3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28 779,6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 парков, скверов и бульваров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16 251,2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16 358,3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16 779,6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Лесопарка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174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текущий ремонт городских парков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2.4. Капитальный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ремонт, строительство и реконструкция городских парков 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2.5. Благоустройство сквера 50 лет Октября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556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2.6. Благоустройство зеленой зоны по ул. Советской Армии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3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Рязани" на 2014 - 2020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607,6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566 449,5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559 764,1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945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07505" y="104595"/>
            <a:ext cx="8856982" cy="6340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в рамках муниципальной программы </a:t>
            </a:r>
            <a:r>
              <a:rPr lang="ru-RU" sz="18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"Благоустройство города Рязани" на 2014 - 2020 </a:t>
            </a: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  <a:endParaRPr lang="ru-RU" sz="1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483028"/>
            <a:ext cx="1118500" cy="255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7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16632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ОБЪЕКТЫ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КАПИТАЛЬНОГО СТРОИТЕЛЬСТВА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743831"/>
              </p:ext>
            </p:extLst>
          </p:nvPr>
        </p:nvGraphicFramePr>
        <p:xfrm>
          <a:off x="395536" y="620688"/>
          <a:ext cx="8301608" cy="5904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608"/>
              </a:tblGrid>
              <a:tr h="497156">
                <a:tc>
                  <a:txBody>
                    <a:bodyPr/>
                    <a:lstStyle/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спортивного зала МОУ ДОД ДЮСШЕ «Юпитер»  </a:t>
                      </a:r>
                    </a:p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3 400 тыс. руб.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97156">
                <a:tc>
                  <a:txBody>
                    <a:bodyPr/>
                    <a:lstStyle/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Гражданское кладбище 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Богородское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– 2»  </a:t>
                      </a:r>
                    </a:p>
                    <a:p>
                      <a:pPr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10 600 тыс. руб., 2015 год – 15 000 тыс. руб., 2016 год – 10 000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97156">
                <a:tc>
                  <a:txBody>
                    <a:bodyPr/>
                    <a:lstStyle/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Детский сад в микрорайоне ДПР – 7,7А</a:t>
                      </a:r>
                    </a:p>
                    <a:p>
                      <a:pPr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2015 год – 5 000 тыс. руб., 2016 год – 10 000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97156">
                <a:tc>
                  <a:txBody>
                    <a:bodyPr/>
                    <a:lstStyle/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Детский сад по ул.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Пронской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, 80 (на 40 мест)</a:t>
                      </a:r>
                    </a:p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2015 год – 1 000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97156">
                <a:tc>
                  <a:txBody>
                    <a:bodyPr/>
                    <a:lstStyle/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детского сада № 115 по ул. Крупской, 15, к. 1</a:t>
                      </a:r>
                    </a:p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39 700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97156">
                <a:tc>
                  <a:txBody>
                    <a:bodyPr/>
                    <a:lstStyle/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Реконструкция здания по ул. Зубковой, д. 17г под детский сад</a:t>
                      </a:r>
                    </a:p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77 750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97156">
                <a:tc>
                  <a:txBody>
                    <a:bodyPr/>
                    <a:lstStyle/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Канализационная насосная станция № 3 на Московском шоссе</a:t>
                      </a:r>
                    </a:p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500 тыс. руб., 2015 год – 6 000 тыс. руб., 2016 год – 4 000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97156">
                <a:tc>
                  <a:txBody>
                    <a:bodyPr/>
                    <a:lstStyle/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Расширение и реконструкция канализации города Рязани. Западный коллектор (тоннельная часть)</a:t>
                      </a:r>
                    </a:p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500 тыс. руб., 2015 год – 9 000 тыс. руб., 2016 год – 6 000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97156">
                <a:tc>
                  <a:txBody>
                    <a:bodyPr/>
                    <a:lstStyle/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Канализация  по ул. Большой</a:t>
                      </a:r>
                    </a:p>
                    <a:p>
                      <a:pPr lvl="0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7 000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503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здания по ул. Горького под детский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11 800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4632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детского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сада № 123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 ул. Гагарина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43 000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</a:tr>
              <a:tr h="4632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Реконструкция детского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сада № 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 ул. Урицкого 23 а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 2014 год – 27 500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29726963"/>
              </p:ext>
            </p:extLst>
          </p:nvPr>
        </p:nvGraphicFramePr>
        <p:xfrm>
          <a:off x="4427984" y="1916832"/>
          <a:ext cx="4488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220072" y="704996"/>
            <a:ext cx="3168352" cy="792088"/>
          </a:xfrm>
          <a:prstGeom prst="wedgeRoundRectCallout">
            <a:avLst>
              <a:gd name="adj1" fmla="val -59539"/>
              <a:gd name="adj2" fmla="val 12875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 НА СОСТАВ БЮДЖЕТА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4044095"/>
              </p:ext>
            </p:extLst>
          </p:nvPr>
        </p:nvGraphicFramePr>
        <p:xfrm>
          <a:off x="395536" y="1088740"/>
          <a:ext cx="33843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2482" y="2454359"/>
            <a:ext cx="22320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971600" y="4365104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8360" y="116634"/>
            <a:ext cx="82296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32355081"/>
              </p:ext>
            </p:extLst>
          </p:nvPr>
        </p:nvGraphicFramePr>
        <p:xfrm>
          <a:off x="467544" y="908720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076056" y="3140968"/>
            <a:ext cx="3418153" cy="1656184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1600" y="3573017"/>
            <a:ext cx="3816424" cy="936103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 cmpd="sng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lIns="36000" tIns="108000" rIns="36000" bIns="0" anchor="ctr" anchorCtr="0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59100061"/>
              </p:ext>
            </p:extLst>
          </p:nvPr>
        </p:nvGraphicFramePr>
        <p:xfrm>
          <a:off x="467544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5"/>
            <a:ext cx="7772400" cy="8640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зачисляются налоги, уплачиваемые гражданами Рязани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28792176"/>
              </p:ext>
            </p:extLst>
          </p:nvPr>
        </p:nvGraphicFramePr>
        <p:xfrm>
          <a:off x="3095836" y="177281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6335627"/>
              </p:ext>
            </p:extLst>
          </p:nvPr>
        </p:nvGraphicFramePr>
        <p:xfrm>
          <a:off x="395536" y="1556792"/>
          <a:ext cx="25922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54452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55976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113285943"/>
              </p:ext>
            </p:extLst>
          </p:nvPr>
        </p:nvGraphicFramePr>
        <p:xfrm>
          <a:off x="6012160" y="1556792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5445225"/>
            <a:ext cx="1863824" cy="961834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5445225"/>
            <a:ext cx="2016224" cy="961834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5445225"/>
            <a:ext cx="1944216" cy="961833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5445225"/>
            <a:ext cx="1800200" cy="962778"/>
          </a:xfrm>
          <a:prstGeom prst="rect">
            <a:avLst/>
          </a:prstGeom>
          <a:gradFill>
            <a:gsLst>
              <a:gs pos="36640">
                <a:schemeClr val="accent4">
                  <a:lumMod val="75000"/>
                </a:schemeClr>
              </a:gs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9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право стрелка 10"/>
          <p:cNvSpPr/>
          <p:nvPr/>
        </p:nvSpPr>
        <p:spPr>
          <a:xfrm>
            <a:off x="5724128" y="1020724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88352" y="102072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50405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МЕСТНЫЕ НАЛОГИ</a:t>
            </a:r>
            <a:endParaRPr lang="ru-RU" sz="28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32" y="1020724"/>
            <a:ext cx="2016224" cy="20482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4925"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9932" y="1916832"/>
            <a:ext cx="1368152" cy="43204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94349" y="836712"/>
            <a:ext cx="3117032" cy="648072"/>
          </a:xfrm>
          <a:prstGeom prst="rect">
            <a:avLst/>
          </a:prstGeom>
          <a:gradFill flip="none" rotWithShape="1">
            <a:lin ang="2700000" scaled="1"/>
            <a:tileRect/>
          </a:gradFill>
          <a:ln>
            <a:noFill/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863632"/>
            <a:ext cx="3024336" cy="648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20650" h="88900"/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352" y="2248031"/>
            <a:ext cx="352157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стоимости объекта налогообложения: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300 тыс. рублей – до 0,1%;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300 до 500 тыс. рублей – от 0,12% до 0,3%;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500 тыс. рублей – от 0,5% до 1,0%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4797" y="2251894"/>
            <a:ext cx="326104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 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0,3% - за земли сельскохозяйственного назначения, за земли занятые жилищным фондом, предоставленные для личного подсобного хозяйства;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1,5%  - за прочие земельные участки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63577583"/>
              </p:ext>
            </p:extLst>
          </p:nvPr>
        </p:nvGraphicFramePr>
        <p:xfrm>
          <a:off x="410425" y="3544556"/>
          <a:ext cx="8343837" cy="211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6994480" y="4005064"/>
            <a:ext cx="1071736" cy="2880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2352" y="5787902"/>
            <a:ext cx="3787134" cy="8814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291,7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304,4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317,9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99313" y="5805264"/>
            <a:ext cx="3951349" cy="86409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– 1 454,5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1 453,5 руб.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1 452,7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94480" y="648679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45751649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640299" y="530837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3905" y="619453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971" y="5247741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67489" y="6023009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840" y="4157679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19872" y="4088346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2762584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497333"/>
            <a:ext cx="2016224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13" y="5157192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858379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4" y="2774279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94" y="5779106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4921451" y="5822187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60" y="5157192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39" y="3985364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9737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4875</TotalTime>
  <Words>4263</Words>
  <Application>Microsoft Office PowerPoint</Application>
  <PresentationFormat>Экран (4:3)</PresentationFormat>
  <Paragraphs>1097</Paragraphs>
  <Slides>33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ЧТО ТАКОЕ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Куда зачисляются налоги, уплачиваемые гражданами Рязани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на 2014 год  и на плановый период 2015 и 2016 годов</vt:lpstr>
      <vt:lpstr>ОСНОВНЫЕ ПАРАМЕТРЫ БЮДЖЕТА ГОРОДА РЯЗАНИ НА 2014 ГОД</vt:lpstr>
      <vt:lpstr>Презентация PowerPoint</vt:lpstr>
      <vt:lpstr>Презентация PowerPoint</vt:lpstr>
      <vt:lpstr>Презентация PowerPoint</vt:lpstr>
      <vt:lpstr>СТРУКТУРА ДОХОДОВ БЮДЖЕТА ГОРОДА</vt:lpstr>
      <vt:lpstr>ПРОГНОЗИРУЕМЫЕ ПОСТУПЛЕНИЯ В БЮДЖЕТ ГОРОДА ОСНОВНЫХ ДОХОДНЫХ ИСТОЧНИКОВ</vt:lpstr>
      <vt:lpstr>Презентация PowerPoint</vt:lpstr>
      <vt:lpstr>ОБЪЕМ БЕЗВОЗМЕЗДНЫХ ПОСТУПЛЕНИЙ ИЗ ОБЛАСТНОГО БЮДЖЕТА</vt:lpstr>
      <vt:lpstr>Презентация PowerPoint</vt:lpstr>
      <vt:lpstr>ПЕРЕЧЕНЬ МУНИЦИПАЛЬНЫХ И ВЕДОМСТВЕННЫХ ЦЕЛЕВЫХ ПРОГРАММ ГОРОДА РЯЗАНИ НА 2014 год и плановый период 2015 и 2016 годов</vt:lpstr>
      <vt:lpstr>Динамика Расходов бюджета города</vt:lpstr>
      <vt:lpstr>СТРУКТУРА РАСХОДОВ БЮДЖЕТА ГОРОДА РЯЗАНИ</vt:lpstr>
      <vt:lpstr>Расходы бюджета города рязани по отраслям социальной сферы  на 2013 - 2016 годы  </vt:lpstr>
      <vt:lpstr>ДИНАМИКА РАСХОДОВ БЮДЖЕТА НА СОЦИАЛЬНУЮ СФЕРУ  (БЕЗ БЮДЖЕТНЫХ ИНВЕСТИЦИЙ)</vt:lpstr>
      <vt:lpstr>ОБЪЕМ БЮДЖЕТНЫХ СРЕДСТВ НА ПОВЫШЕНИЕ ЗАРАБОТНОЙ ПЛАТЫ ОТДЕЛЬНЫМ КАТЕГОРИЯМ РАБОТНИКОВ СОЦИАЛЬНОЙ СФЕРЫ В РАМКАХ ВЫПОЛНЕНИЯ УКАЗОВ ПРЕЗИДЕНТА  РОССИЙСКОЙ ФЕДЕРАЦИИ ОТ 07.05.2012 № 597 И 01.06.2012 № 761</vt:lpstr>
      <vt:lpstr>РАСХОДЫ НА ОБРАЗОВАНИЕ</vt:lpstr>
      <vt:lpstr>РАСХОДЫ НА КУЛЬТУРУ</vt:lpstr>
      <vt:lpstr>РАСХОДЫ НА ФИЗИЧЕСКУЮ КУЛЬТУРУ И СПОРТ</vt:lpstr>
      <vt:lpstr>РАСХОДЫ НА СОЦИАЛЬНУЮ ПОЛИТИКУ</vt:lpstr>
      <vt:lpstr>РАСХОДЫ БЮДЖЕТА НА ГОРОДСКОЕ ХОЗЯЙСТВО  В РАМКАХ РЕАЛИЗАЦИИ МУНИЦИПАЛЬНЫХ ПРОГРАММ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584</cp:revision>
  <cp:lastPrinted>2014-04-23T13:09:58Z</cp:lastPrinted>
  <dcterms:created xsi:type="dcterms:W3CDTF">2013-10-29T07:14:12Z</dcterms:created>
  <dcterms:modified xsi:type="dcterms:W3CDTF">2014-04-24T05:57:57Z</dcterms:modified>
</cp:coreProperties>
</file>