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activeX/activeX1.xml" ContentType="application/vnd.ms-office.activeX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activeX/activeX2.xml" ContentType="application/vnd.ms-office.activeX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3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4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5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6.xml" ContentType="application/vnd.openxmlformats-officedocument.drawingml.chartshapes+xml"/>
  <Override PartName="/ppt/charts/chart19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rawings/drawing7.xml" ContentType="application/vnd.openxmlformats-officedocument.drawingml.chartshape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23.xml" ContentType="application/vnd.openxmlformats-officedocument.drawingml.chart+xml"/>
  <Override PartName="/ppt/activeX/activeX3.xml" ContentType="application/vnd.ms-office.activeX+xml"/>
  <Override PartName="/ppt/notesSlides/notesSlide7.xml" ContentType="application/vnd.openxmlformats-officedocument.presentationml.notesSlide+xml"/>
  <Override PartName="/ppt/charts/chart24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50" r:id="rId2"/>
    <p:sldId id="371" r:id="rId3"/>
    <p:sldId id="344" r:id="rId4"/>
    <p:sldId id="358" r:id="rId5"/>
    <p:sldId id="359" r:id="rId6"/>
    <p:sldId id="380" r:id="rId7"/>
    <p:sldId id="402" r:id="rId8"/>
    <p:sldId id="346" r:id="rId9"/>
    <p:sldId id="373" r:id="rId10"/>
    <p:sldId id="391" r:id="rId11"/>
    <p:sldId id="348" r:id="rId12"/>
    <p:sldId id="366" r:id="rId13"/>
    <p:sldId id="392" r:id="rId14"/>
    <p:sldId id="393" r:id="rId15"/>
    <p:sldId id="378" r:id="rId16"/>
    <p:sldId id="394" r:id="rId17"/>
    <p:sldId id="395" r:id="rId18"/>
    <p:sldId id="396" r:id="rId19"/>
    <p:sldId id="397" r:id="rId20"/>
    <p:sldId id="398" r:id="rId21"/>
    <p:sldId id="399" r:id="rId22"/>
    <p:sldId id="368" r:id="rId23"/>
    <p:sldId id="385" r:id="rId24"/>
    <p:sldId id="386" r:id="rId25"/>
    <p:sldId id="387" r:id="rId26"/>
    <p:sldId id="388" r:id="rId27"/>
    <p:sldId id="389" r:id="rId28"/>
    <p:sldId id="390" r:id="rId29"/>
    <p:sldId id="382" r:id="rId30"/>
    <p:sldId id="381" r:id="rId3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EEDAA72E-1455-429B-875A-C8AADDD7AB9E}">
          <p14:sldIdLst>
            <p14:sldId id="350"/>
            <p14:sldId id="371"/>
            <p14:sldId id="344"/>
            <p14:sldId id="358"/>
            <p14:sldId id="359"/>
            <p14:sldId id="380"/>
            <p14:sldId id="402"/>
            <p14:sldId id="346"/>
            <p14:sldId id="373"/>
            <p14:sldId id="391"/>
            <p14:sldId id="348"/>
            <p14:sldId id="366"/>
            <p14:sldId id="392"/>
            <p14:sldId id="393"/>
            <p14:sldId id="378"/>
            <p14:sldId id="394"/>
            <p14:sldId id="395"/>
            <p14:sldId id="396"/>
            <p14:sldId id="397"/>
            <p14:sldId id="398"/>
            <p14:sldId id="399"/>
            <p14:sldId id="368"/>
            <p14:sldId id="385"/>
            <p14:sldId id="386"/>
            <p14:sldId id="387"/>
            <p14:sldId id="388"/>
            <p14:sldId id="389"/>
            <p14:sldId id="390"/>
            <p14:sldId id="382"/>
            <p14:sldId id="38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EF"/>
    <a:srgbClr val="F2F2F2"/>
    <a:srgbClr val="C6D9F1"/>
    <a:srgbClr val="FFFFDD"/>
    <a:srgbClr val="71A2DD"/>
    <a:srgbClr val="DCE6F2"/>
    <a:srgbClr val="88A945"/>
    <a:srgbClr val="EBF3F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1599" autoAdjust="0"/>
    <p:restoredTop sz="99398" autoAdjust="0"/>
  </p:normalViewPr>
  <p:slideViewPr>
    <p:cSldViewPr>
      <p:cViewPr varScale="1">
        <p:scale>
          <a:sx n="88" d="100"/>
          <a:sy n="88" d="100"/>
        </p:scale>
        <p:origin x="-113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240" y="-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791848389115394E-2"/>
          <c:y val="5.842823019664483E-2"/>
          <c:w val="0.72701940999907899"/>
          <c:h val="0.8102384991411211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7.1693705216132279E-3"/>
                  <c:y val="-2.5286720278943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355867414912364E-3"/>
                  <c:y val="-2.6879135936462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015771508676101E-3"/>
                  <c:y val="-1.9872613869114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03727679760966E-2"/>
                  <c:y val="-1.015948370408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</c:spPr>
            <c:txPr>
              <a:bodyPr/>
              <a:lstStyle/>
              <a:p>
                <a:pPr>
                  <a:defRPr sz="135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2012 год</c:v>
                </c:pt>
                <c:pt idx="1">
                  <c:v>2013 год (план)</c:v>
                </c:pt>
                <c:pt idx="2">
                  <c:v>2013 год (факт)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4869.5</c:v>
                </c:pt>
                <c:pt idx="1">
                  <c:v>5073.3</c:v>
                </c:pt>
                <c:pt idx="2">
                  <c:v>5201.3999999999996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algn="ctr" rotWithShape="0">
                <a:srgbClr val="92D050"/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dLbl>
              <c:idx val="0"/>
              <c:layout>
                <c:manualLayout>
                  <c:x val="6.8439775887593618E-3"/>
                  <c:y val="-6.70189067311609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6029230717815461E-3"/>
                  <c:y val="-7.34569378331183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8565154910520373E-3"/>
                  <c:y val="-4.76264745512607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03727679760966E-2"/>
                  <c:y val="-2.92987388865624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scene3d>
                <a:camera prst="orthographicFront"/>
                <a:lightRig rig="threePt" dir="t"/>
              </a:scene3d>
              <a:sp3d>
                <a:bevelB/>
              </a:sp3d>
            </c:spPr>
            <c:txPr>
              <a:bodyPr/>
              <a:lstStyle/>
              <a:p>
                <a:pPr>
                  <a:defRPr sz="135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2012 год</c:v>
                </c:pt>
                <c:pt idx="1">
                  <c:v>2013 год (план)</c:v>
                </c:pt>
                <c:pt idx="2">
                  <c:v>2013 год (факт)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2476.6</c:v>
                </c:pt>
                <c:pt idx="1">
                  <c:v>3042.6</c:v>
                </c:pt>
                <c:pt idx="2">
                  <c:v>3036.8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box"/>
        <c:axId val="22751872"/>
        <c:axId val="32231808"/>
        <c:axId val="0"/>
      </c:bar3DChart>
      <c:catAx>
        <c:axId val="227518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 sz="14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32231808"/>
        <c:crosses val="autoZero"/>
        <c:auto val="0"/>
        <c:lblAlgn val="ctr"/>
        <c:lblOffset val="100"/>
        <c:noMultiLvlLbl val="0"/>
      </c:catAx>
      <c:valAx>
        <c:axId val="32231808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ru-RU"/>
          </a:p>
        </c:txPr>
        <c:crossAx val="22751872"/>
        <c:crosses val="autoZero"/>
        <c:crossBetween val="between"/>
      </c:valAx>
      <c:spPr>
        <a:noFill/>
        <a:ln cmpd="sng"/>
      </c:spPr>
    </c:plotArea>
    <c:legend>
      <c:legendPos val="r"/>
      <c:layout>
        <c:manualLayout>
          <c:xMode val="edge"/>
          <c:yMode val="edge"/>
          <c:x val="0.81126076209955778"/>
          <c:y val="0.12547008665703813"/>
          <c:w val="0.18697447672006057"/>
          <c:h val="0.62584226752583072"/>
        </c:manualLayout>
      </c:layout>
      <c:overlay val="0"/>
      <c:spPr>
        <a:ln>
          <a:noFill/>
        </a:ln>
      </c:spPr>
      <c:txPr>
        <a:bodyPr/>
        <a:lstStyle/>
        <a:p>
          <a:pPr>
            <a:defRPr sz="15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>
                <a:latin typeface="Arial Narrow" panose="020B0606020202030204" pitchFamily="34" charset="0"/>
              </a:defRPr>
            </a:pPr>
            <a:r>
              <a:rPr lang="ru-RU">
                <a:latin typeface="Arial Narrow" panose="020B0606020202030204" pitchFamily="34" charset="0"/>
              </a:rPr>
              <a:t>2013 год</a:t>
            </a:r>
          </a:p>
        </c:rich>
      </c:tx>
      <c:layout>
        <c:manualLayout>
          <c:xMode val="edge"/>
          <c:yMode val="edge"/>
          <c:x val="0.42270104908978368"/>
          <c:y val="2.0352564102564103E-2"/>
        </c:manualLayout>
      </c:layout>
      <c:overlay val="0"/>
      <c:spPr>
        <a:solidFill>
          <a:schemeClr val="bg1"/>
        </a:solidFill>
        <a:ln>
          <a:solidFill>
            <a:schemeClr val="tx2">
              <a:lumMod val="75000"/>
            </a:schemeClr>
          </a:solidFill>
        </a:ln>
      </c:spPr>
    </c:title>
    <c:autoTitleDeleted val="0"/>
    <c:view3D>
      <c:rotX val="30"/>
      <c:rotY val="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484643519141144E-2"/>
          <c:y val="8.5983791152834874E-2"/>
          <c:w val="0.85785137085137098"/>
          <c:h val="0.910341798941798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ln w="3810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explosion val="12"/>
            <c:spPr>
              <a:solidFill>
                <a:srgbClr val="C00000"/>
              </a:solidFill>
              <a:ln w="3810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38100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15388969939012628"/>
                  <c:y val="6.4578762081990884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rPr>
                      <a:t>34,4%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8866675632532052"/>
                  <c:y val="-0.16207400566603711"/>
                </c:manualLayout>
              </c:layout>
              <c:tx>
                <c:rich>
                  <a:bodyPr/>
                  <a:lstStyle/>
                  <a:p>
                    <a:r>
                      <a:rPr lang="en-US" sz="1600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rPr>
                      <a:t>65,6%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Иные расходы</c:v>
                </c:pt>
                <c:pt idx="1">
                  <c:v>Социально-культурная сфера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37.200000000000003</c:v>
                </c:pt>
                <c:pt idx="1">
                  <c:v>62.8</c:v>
                </c:pt>
              </c:numCache>
            </c:numRef>
          </c:val>
        </c:ser>
        <c:ser>
          <c:idx val="1"/>
          <c:order val="1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dLbls>
            <c:showLegendKey val="0"/>
            <c:showVal val="1"/>
            <c:showCatName val="0"/>
            <c:showSerName val="1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Иные расходы</c:v>
                </c:pt>
                <c:pt idx="1">
                  <c:v>Социально-культурная сфера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 b="0">
                <a:latin typeface="Arial Narrow" panose="020B0606020202030204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0">
                <a:latin typeface="Arial Narrow" panose="020B060602020203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5439482193176229"/>
          <c:y val="0.86793375615269808"/>
          <c:w val="0.70092915361496655"/>
          <c:h val="8.6861725508759938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400" b="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57150" cap="flat" cmpd="sng" algn="ctr">
      <a:solidFill>
        <a:schemeClr val="tx2">
          <a:lumMod val="60000"/>
          <a:lumOff val="40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400" dirty="0" smtClean="0">
                <a:solidFill>
                  <a:schemeClr val="dk1"/>
                </a:solidFill>
                <a:latin typeface="Arial Narrow" panose="020B0606020202030204" pitchFamily="34" charset="0"/>
                <a:ea typeface="+mn-ea"/>
                <a:cs typeface="+mn-cs"/>
              </a:rPr>
              <a:t>2012 год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39992593415546429"/>
          <c:y val="3.0990981727965935E-2"/>
        </c:manualLayout>
      </c:layout>
      <c:overlay val="0"/>
      <c:spPr>
        <a:solidFill>
          <a:schemeClr val="bg1"/>
        </a:solidFill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c:sp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382962962962958E-2"/>
          <c:y val="6.722597597597596E-2"/>
          <c:w val="0.97586407407407416"/>
          <c:h val="0.93277402402402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contourClr>
                <a:srgbClr val="000000"/>
              </a:contourClr>
            </a:sp3d>
          </c:spPr>
          <c:explosion val="5"/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14651386549422579"/>
                  <c:y val="7.1280973790795371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600" dirty="0" smtClean="0">
                        <a:solidFill>
                          <a:schemeClr val="bg1"/>
                        </a:solidFill>
                      </a:rPr>
                      <a:t>37,2%</a:t>
                    </a:r>
                    <a:endParaRPr lang="en-US" sz="1600" dirty="0"/>
                  </a:p>
                </c:rich>
              </c:tx>
              <c:spPr>
                <a:noFill/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0718332883647853"/>
                  <c:y val="-0.13839598141287374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600" dirty="0" smtClean="0">
                        <a:solidFill>
                          <a:schemeClr val="bg1"/>
                        </a:solidFill>
                      </a:rPr>
                      <a:t>62,8%</a:t>
                    </a:r>
                    <a:endParaRPr lang="en-US" sz="1600" dirty="0"/>
                  </a:p>
                </c:rich>
              </c:tx>
              <c:spPr>
                <a:noFill/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5549618780587458E-2"/>
                  <c:y val="-4.805092881417735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1.6986342383802928E-2"/>
                  <c:y val="-4.8513484256735018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Иные расходы</c:v>
                </c:pt>
                <c:pt idx="1">
                  <c:v>Социально-культурная сфера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37.190560107699397</c:v>
                </c:pt>
                <c:pt idx="1">
                  <c:v>62.809439892300595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 год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Иные расходы</c:v>
                </c:pt>
                <c:pt idx="1">
                  <c:v>Социально-культурная сфера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2755639.2</c:v>
                </c:pt>
                <c:pt idx="1">
                  <c:v>4653873.3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Иные расходы</c:v>
                </c:pt>
                <c:pt idx="1">
                  <c:v>Социально-культурная сфера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7409512.5</c:v>
                </c:pt>
                <c:pt idx="1">
                  <c:v>7409512.5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>
          <a:glow rad="63500">
            <a:schemeClr val="accent1">
              <a:satMod val="175000"/>
              <a:alpha val="40000"/>
            </a:schemeClr>
          </a:glow>
        </a:effectLst>
      </c:spPr>
    </c:plotArea>
    <c:plotVisOnly val="1"/>
    <c:dispBlanksAs val="zero"/>
    <c:showDLblsOverMax val="0"/>
  </c:chart>
  <c:spPr>
    <a:solidFill>
      <a:schemeClr val="bg1"/>
    </a:solidFill>
    <a:ln w="57150">
      <a:solidFill>
        <a:schemeClr val="tx2">
          <a:lumMod val="60000"/>
          <a:lumOff val="40000"/>
        </a:schemeClr>
      </a:solidFill>
    </a:ln>
    <a:effectLst>
      <a:glow rad="63500">
        <a:schemeClr val="accent1">
          <a:lumMod val="50000"/>
          <a:alpha val="40000"/>
        </a:schemeClr>
      </a:glow>
    </a:effectLst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1396650872127297"/>
          <c:y val="2.4520053327408059E-2"/>
          <c:w val="0.56602646999576423"/>
          <c:h val="0.881655649372292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7634144964990991E-2"/>
                  <c:y val="-6.2501388734585057E-3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1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378567252583626E-2"/>
                  <c:y val="-6.2498611265414976E-3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1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8211285216130931E-3"/>
                  <c:y val="0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1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miter lim="800000"/>
              </a:ln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Лист1!$A$3:$A$4</c:f>
              <c:strCache>
                <c:ptCount val="2"/>
                <c:pt idx="0">
                  <c:v>Факт 2012 года</c:v>
                </c:pt>
                <c:pt idx="1">
                  <c:v>Факт 2013 года</c:v>
                </c:pt>
              </c:strCache>
            </c:strRef>
          </c:cat>
          <c:val>
            <c:numRef>
              <c:f>Лист1!$B$3:$B$4</c:f>
              <c:numCache>
                <c:formatCode>#,##0.0</c:formatCode>
                <c:ptCount val="2"/>
                <c:pt idx="0">
                  <c:v>1480.5</c:v>
                </c:pt>
                <c:pt idx="1">
                  <c:v>2067.6999999999998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spPr>
            <a:solidFill>
              <a:srgbClr val="558ED5"/>
            </a:solidFill>
            <a:ln>
              <a:solidFill>
                <a:srgbClr val="558ED5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2532869585894934E-2"/>
                  <c:y val="-2.8946783690701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8279394337664E-2"/>
                  <c:y val="-4.2966802138263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8211285216130133E-3"/>
                  <c:y val="2.8711280141999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Лист1!$A$3:$A$4</c:f>
              <c:strCache>
                <c:ptCount val="2"/>
                <c:pt idx="0">
                  <c:v>Факт 2012 года</c:v>
                </c:pt>
                <c:pt idx="1">
                  <c:v>Факт 2013 года</c:v>
                </c:pt>
              </c:strCache>
            </c:strRef>
          </c:cat>
          <c:val>
            <c:numRef>
              <c:f>Лист1!$C$3:$C$4</c:f>
              <c:numCache>
                <c:formatCode>#,##0.0</c:formatCode>
                <c:ptCount val="2"/>
                <c:pt idx="0">
                  <c:v>2274.1999999999998</c:v>
                </c:pt>
                <c:pt idx="1">
                  <c:v>2590.6999999999998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Молодежная политика и оздоровление детей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4.6855533337911717E-4"/>
                  <c:y val="3.2857321324884892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>
                        <a:latin typeface="Arial Narrow" panose="020B0606020202030204" pitchFamily="34" charset="0"/>
                      </a:rPr>
                      <a:t>47,3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609237978359706E-3"/>
                  <c:y val="3.0178854892149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671783694355215E-2"/>
                  <c:y val="3.281289159085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Лист1!$A$3:$A$4</c:f>
              <c:strCache>
                <c:ptCount val="2"/>
                <c:pt idx="0">
                  <c:v>Факт 2012 года</c:v>
                </c:pt>
                <c:pt idx="1">
                  <c:v>Факт 2013 года</c:v>
                </c:pt>
              </c:strCache>
            </c:strRef>
          </c:cat>
          <c:val>
            <c:numRef>
              <c:f>Лист1!$D$3:$D$4</c:f>
              <c:numCache>
                <c:formatCode>#,##0.0</c:formatCode>
                <c:ptCount val="2"/>
                <c:pt idx="0">
                  <c:v>47.3</c:v>
                </c:pt>
                <c:pt idx="1">
                  <c:v>51.6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 вопросы в области образования</c:v>
                </c:pt>
              </c:strCache>
            </c:strRef>
          </c:tx>
          <c:spPr>
            <a:solidFill>
              <a:srgbClr val="2F527D"/>
            </a:solidFill>
            <a:ln>
              <a:solidFill>
                <a:srgbClr val="2F527D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8.3675269657113763E-2"/>
                  <c:y val="-2.7390407209806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9806977270215268E-2"/>
                  <c:y val="-2.87474066280341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9761679299371313E-2"/>
                  <c:y val="-2.1679761680226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Лист1!$A$3:$A$4</c:f>
              <c:strCache>
                <c:ptCount val="2"/>
                <c:pt idx="0">
                  <c:v>Факт 2012 года</c:v>
                </c:pt>
                <c:pt idx="1">
                  <c:v>Факт 2013 года</c:v>
                </c:pt>
              </c:strCache>
            </c:strRef>
          </c:cat>
          <c:val>
            <c:numRef>
              <c:f>Лист1!$E$3:$E$4</c:f>
              <c:numCache>
                <c:formatCode>#,##0.0</c:formatCode>
                <c:ptCount val="2"/>
                <c:pt idx="0">
                  <c:v>99.8</c:v>
                </c:pt>
                <c:pt idx="1">
                  <c:v>88.3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Лист1!$A$3:$A$4</c:f>
              <c:strCache>
                <c:ptCount val="2"/>
                <c:pt idx="0">
                  <c:v>Факт 2012 года</c:v>
                </c:pt>
                <c:pt idx="1">
                  <c:v>Факт 2013 года</c:v>
                </c:pt>
              </c:strCache>
            </c:strRef>
          </c:cat>
          <c:val>
            <c:numRef>
              <c:f>Лист1!$F$3:$F$4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6530304"/>
        <c:axId val="146531840"/>
        <c:axId val="0"/>
      </c:bar3DChart>
      <c:catAx>
        <c:axId val="1465303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46531840"/>
        <c:crosses val="autoZero"/>
        <c:auto val="1"/>
        <c:lblAlgn val="ctr"/>
        <c:lblOffset val="100"/>
        <c:noMultiLvlLbl val="0"/>
      </c:catAx>
      <c:valAx>
        <c:axId val="146531840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146530304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772491954947323"/>
          <c:y val="6.0078046883679584E-2"/>
          <c:w val="0.31726601908657132"/>
          <c:h val="0.79896245381140019"/>
        </c:manualLayout>
      </c:layout>
      <c:overlay val="0"/>
      <c:txPr>
        <a:bodyPr/>
        <a:lstStyle/>
        <a:p>
          <a:pPr algn="l">
            <a:defRPr sz="13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71A2DD"/>
        </a:gs>
        <a:gs pos="19000">
          <a:schemeClr val="accent1">
            <a:lumMod val="20000"/>
            <a:lumOff val="80000"/>
          </a:schemeClr>
        </a:gs>
        <a:gs pos="100000">
          <a:schemeClr val="tx2">
            <a:lumMod val="20000"/>
            <a:lumOff val="80000"/>
          </a:schemeClr>
        </a:gs>
      </a:gsLst>
      <a:lin ang="16200000" scaled="1"/>
    </a:gradFill>
    <a:ln w="9525" cap="flat" cmpd="sng" algn="ctr">
      <a:noFill/>
      <a:prstDash val="solid"/>
    </a:ln>
    <a:effectLst>
      <a:glow rad="63500">
        <a:schemeClr val="accent1">
          <a:satMod val="175000"/>
          <a:alpha val="40000"/>
        </a:schemeClr>
      </a:glow>
    </a:effectLst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771192089767808"/>
          <c:y val="4.0789449320445877E-2"/>
          <c:w val="0.53952529239670544"/>
          <c:h val="0.7835981187275487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558ED5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1.1090966251976765E-2"/>
                  <c:y val="-2.50177379281089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58,9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82637923776698E-2"/>
                  <c:y val="-4.201865562138479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54,7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2012 год </c:v>
                </c:pt>
                <c:pt idx="1">
                  <c:v>2013 год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58.9</c:v>
                </c:pt>
                <c:pt idx="1">
                  <c:v>54.7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МТ</c:v>
                </c:pt>
              </c:strCache>
            </c:strRef>
          </c:tx>
          <c:spPr>
            <a:solidFill>
              <a:srgbClr val="C00000"/>
            </a:solidFill>
            <a:ln w="0">
              <a:noFill/>
              <a:miter lim="800000"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234864949046839E-2"/>
                  <c:y val="-1.9258328019286056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41,1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444390339607654E-2"/>
                  <c:y val="-8.016786013675248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45,3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2012 год </c:v>
                </c:pt>
                <c:pt idx="1">
                  <c:v>2013 год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41.1</c:v>
                </c:pt>
                <c:pt idx="1">
                  <c:v>45.3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6657280"/>
        <c:axId val="146658816"/>
        <c:axId val="0"/>
      </c:bar3DChart>
      <c:catAx>
        <c:axId val="1466572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 Narrow" panose="020B0606020202030204" pitchFamily="34" charset="0"/>
              </a:defRPr>
            </a:pPr>
            <a:endParaRPr lang="ru-RU"/>
          </a:p>
        </c:txPr>
        <c:crossAx val="146658816"/>
        <c:crosses val="autoZero"/>
        <c:auto val="1"/>
        <c:lblAlgn val="ctr"/>
        <c:lblOffset val="100"/>
        <c:noMultiLvlLbl val="0"/>
      </c:catAx>
      <c:valAx>
        <c:axId val="1466588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anose="020B0606020202030204" pitchFamily="34" charset="0"/>
              </a:defRPr>
            </a:pPr>
            <a:endParaRPr lang="ru-RU"/>
          </a:p>
        </c:txPr>
        <c:crossAx val="146657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733380386928698"/>
          <c:y val="0.13997241326373455"/>
          <c:w val="0.3326659238298143"/>
          <c:h val="0.56397489925361832"/>
        </c:manualLayout>
      </c:layout>
      <c:overlay val="0"/>
      <c:txPr>
        <a:bodyPr/>
        <a:lstStyle/>
        <a:p>
          <a:pPr>
            <a:defRPr b="1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57150" cap="flat" cmpd="sng" algn="ctr">
      <a:solidFill>
        <a:schemeClr val="tx2">
          <a:lumMod val="60000"/>
          <a:lumOff val="40000"/>
        </a:schemeClr>
      </a:solidFill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1396650872127297"/>
          <c:y val="2.4520053327408059E-2"/>
          <c:w val="0.56602646999576423"/>
          <c:h val="0.881655649372292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Массовый спорт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4.3605117102173276E-2"/>
                  <c:y val="-1.356140137263385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1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4411161956380223E-2"/>
                  <c:y val="-1.7216788124296389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1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8211285216130931E-3"/>
                  <c:y val="0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1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miter lim="800000"/>
              </a:ln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Лист1!$A$3:$A$4</c:f>
              <c:strCache>
                <c:ptCount val="2"/>
                <c:pt idx="0">
                  <c:v>Факт 2012 года</c:v>
                </c:pt>
                <c:pt idx="1">
                  <c:v>Факт 2013 года</c:v>
                </c:pt>
              </c:strCache>
            </c:strRef>
          </c:cat>
          <c:val>
            <c:numRef>
              <c:f>Лист1!$B$3:$B$4</c:f>
              <c:numCache>
                <c:formatCode>#,##0.0</c:formatCode>
                <c:ptCount val="2"/>
                <c:pt idx="0">
                  <c:v>3.4</c:v>
                </c:pt>
                <c:pt idx="1">
                  <c:v>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Физическая культура</c:v>
                </c:pt>
              </c:strCache>
            </c:strRef>
          </c:tx>
          <c:spPr>
            <a:solidFill>
              <a:srgbClr val="558ED5"/>
            </a:solidFill>
            <a:ln>
              <a:solidFill>
                <a:srgbClr val="558ED5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2532869585894934E-2"/>
                  <c:y val="-2.8946783690701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8279394337664E-2"/>
                  <c:y val="-4.2966802138263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8211285216130133E-3"/>
                  <c:y val="2.8711280141999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Лист1!$A$3:$A$4</c:f>
              <c:strCache>
                <c:ptCount val="2"/>
                <c:pt idx="0">
                  <c:v>Факт 2012 года</c:v>
                </c:pt>
                <c:pt idx="1">
                  <c:v>Факт 2013 года</c:v>
                </c:pt>
              </c:strCache>
            </c:strRef>
          </c:cat>
          <c:val>
            <c:numRef>
              <c:f>Лист1!$C$3:$C$4</c:f>
              <c:numCache>
                <c:formatCode>#,##0.0</c:formatCode>
                <c:ptCount val="2"/>
                <c:pt idx="0">
                  <c:v>119.7</c:v>
                </c:pt>
                <c:pt idx="1">
                  <c:v>150.80000000000001</c:v>
                </c:pt>
              </c:numCache>
            </c:numRef>
          </c:val>
        </c:ser>
        <c:ser>
          <c:idx val="3"/>
          <c:order val="2"/>
          <c:tx>
            <c:strRef>
              <c:f>Лист1!$D$1</c:f>
              <c:strCache>
                <c:ptCount val="1"/>
                <c:pt idx="0">
                  <c:v>Другие вопросы в области физической культуры и спорта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228307045418381E-2"/>
                  <c:y val="2.6479749433730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057883240188444E-2"/>
                  <c:y val="2.2121149056245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9761679299371313E-2"/>
                  <c:y val="-2.1679761680226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Лист1!$A$3:$A$4</c:f>
              <c:strCache>
                <c:ptCount val="2"/>
                <c:pt idx="0">
                  <c:v>Факт 2012 года</c:v>
                </c:pt>
                <c:pt idx="1">
                  <c:v>Факт 2013 года</c:v>
                </c:pt>
              </c:strCache>
            </c:strRef>
          </c:cat>
          <c:val>
            <c:numRef>
              <c:f>Лист1!$D$3:$D$4</c:f>
              <c:numCache>
                <c:formatCode>#,##0.0</c:formatCode>
                <c:ptCount val="2"/>
                <c:pt idx="0">
                  <c:v>9.1999999999999993</c:v>
                </c:pt>
                <c:pt idx="1">
                  <c:v>9</c:v>
                </c:pt>
              </c:numCache>
            </c:numRef>
          </c:val>
        </c:ser>
        <c:ser>
          <c:idx val="4"/>
          <c:order val="3"/>
          <c:tx>
            <c:strRef>
              <c:f>Лист1!$E$1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Лист1!$A$3:$A$4</c:f>
              <c:strCache>
                <c:ptCount val="2"/>
                <c:pt idx="0">
                  <c:v>Факт 2012 года</c:v>
                </c:pt>
                <c:pt idx="1">
                  <c:v>Факт 2013 года</c:v>
                </c:pt>
              </c:strCache>
            </c:strRef>
          </c:cat>
          <c:val>
            <c:numRef>
              <c:f>Лист1!$E$3:$E$4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8262912"/>
        <c:axId val="148264448"/>
        <c:axId val="0"/>
      </c:bar3DChart>
      <c:catAx>
        <c:axId val="1482629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48264448"/>
        <c:crosses val="autoZero"/>
        <c:auto val="1"/>
        <c:lblAlgn val="ctr"/>
        <c:lblOffset val="100"/>
        <c:noMultiLvlLbl val="0"/>
      </c:catAx>
      <c:valAx>
        <c:axId val="148264448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148262912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772491954947323"/>
          <c:y val="8.2012037244127964E-2"/>
          <c:w val="0.31726601908657132"/>
          <c:h val="0.80992938791054014"/>
        </c:manualLayout>
      </c:layout>
      <c:overlay val="0"/>
      <c:txPr>
        <a:bodyPr/>
        <a:lstStyle/>
        <a:p>
          <a:pPr algn="l">
            <a:defRPr sz="13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71A2DD"/>
        </a:gs>
        <a:gs pos="19000">
          <a:schemeClr val="accent1">
            <a:lumMod val="20000"/>
            <a:lumOff val="80000"/>
          </a:schemeClr>
        </a:gs>
        <a:gs pos="100000">
          <a:schemeClr val="tx2">
            <a:lumMod val="20000"/>
            <a:lumOff val="80000"/>
          </a:schemeClr>
        </a:gs>
      </a:gsLst>
      <a:lin ang="16200000" scaled="1"/>
    </a:gradFill>
    <a:ln w="9525" cap="flat" cmpd="sng" algn="ctr">
      <a:noFill/>
      <a:prstDash val="solid"/>
    </a:ln>
    <a:effectLst>
      <a:glow rad="63500">
        <a:schemeClr val="accent1">
          <a:satMod val="175000"/>
          <a:alpha val="40000"/>
        </a:schemeClr>
      </a:glow>
    </a:effectLst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521694988972857"/>
          <c:y val="4.4797737120117968E-2"/>
          <c:w val="0.53952529239670544"/>
          <c:h val="0.7835981187275487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МТ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1.109096625197673E-2"/>
                  <c:y val="-3.303452394178424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826513366127166E-2"/>
                  <c:y val="-3.801029683570512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2012 год </c:v>
                </c:pt>
                <c:pt idx="1">
                  <c:v>2013 год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2.5</c:v>
                </c:pt>
                <c:pt idx="1">
                  <c:v>1.1000000000000001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собственных доходов</c:v>
                </c:pt>
              </c:strCache>
            </c:strRef>
          </c:tx>
          <c:spPr>
            <a:solidFill>
              <a:srgbClr val="558ED5"/>
            </a:solidFill>
            <a:ln w="0">
              <a:solidFill>
                <a:srgbClr val="558ED5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234858065415895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97,5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444390339607654E-2"/>
                  <c:y val="-8.016786013675248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98,9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2012 год </c:v>
                </c:pt>
                <c:pt idx="1">
                  <c:v>2013 год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97.5</c:v>
                </c:pt>
                <c:pt idx="1">
                  <c:v>98.9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7920384"/>
        <c:axId val="147921920"/>
        <c:axId val="0"/>
      </c:bar3DChart>
      <c:catAx>
        <c:axId val="1479203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 Narrow" panose="020B0606020202030204" pitchFamily="34" charset="0"/>
              </a:defRPr>
            </a:pPr>
            <a:endParaRPr lang="ru-RU"/>
          </a:p>
        </c:txPr>
        <c:crossAx val="147921920"/>
        <c:crosses val="autoZero"/>
        <c:auto val="1"/>
        <c:lblAlgn val="ctr"/>
        <c:lblOffset val="100"/>
        <c:noMultiLvlLbl val="0"/>
      </c:catAx>
      <c:valAx>
        <c:axId val="1479219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anose="020B0606020202030204" pitchFamily="34" charset="0"/>
              </a:defRPr>
            </a:pPr>
            <a:endParaRPr lang="ru-RU"/>
          </a:p>
        </c:txPr>
        <c:crossAx val="147920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733380386928698"/>
          <c:y val="0.18005638262415288"/>
          <c:w val="0.3326659238298143"/>
          <c:h val="0.43169793002797668"/>
        </c:manualLayout>
      </c:layout>
      <c:overlay val="0"/>
      <c:txPr>
        <a:bodyPr/>
        <a:lstStyle/>
        <a:p>
          <a:pPr>
            <a:defRPr sz="1000" b="1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57150" cap="flat" cmpd="sng" algn="ctr">
      <a:solidFill>
        <a:schemeClr val="tx2">
          <a:lumMod val="60000"/>
          <a:lumOff val="40000"/>
        </a:schemeClr>
      </a:solidFill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1396650872127297"/>
          <c:y val="2.4520053327408059E-2"/>
          <c:w val="0.56602646999576423"/>
          <c:h val="0.881655649372292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</c:v>
                </c:pt>
              </c:strCache>
            </c:strRef>
          </c:tx>
          <c:spPr>
            <a:solidFill>
              <a:srgbClr val="558ED5"/>
            </a:solidFill>
            <a:ln>
              <a:solidFill>
                <a:srgbClr val="558ED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7634144964990991E-2"/>
                  <c:y val="-6.2501388734585057E-3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1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378567252583626E-2"/>
                  <c:y val="-6.2498611265414976E-3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1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8211285216130931E-3"/>
                  <c:y val="0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1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miter lim="800000"/>
              </a:ln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Факт 2012 года</c:v>
                </c:pt>
                <c:pt idx="1">
                  <c:v>Факт 2013 года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214.3</c:v>
                </c:pt>
                <c:pt idx="1">
                  <c:v>187.6</c:v>
                </c:pt>
              </c:numCache>
            </c:numRef>
          </c:val>
        </c:ser>
        <c:ser>
          <c:idx val="3"/>
          <c:order val="1"/>
          <c:tx>
            <c:strRef>
              <c:f>Лист1!$C$1</c:f>
              <c:strCache>
                <c:ptCount val="1"/>
                <c:pt idx="0">
                  <c:v>Другие вопросы в области культуры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423278152412841E-2"/>
                  <c:y val="1.460104650681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088375862070907E-2"/>
                  <c:y val="1.7751295607677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9761679299371313E-2"/>
                  <c:y val="-2.1679761680226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Факт 2012 года</c:v>
                </c:pt>
                <c:pt idx="1">
                  <c:v>Факт 2013 года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11.4</c:v>
                </c:pt>
                <c:pt idx="1">
                  <c:v>12.1</c:v>
                </c:pt>
              </c:numCache>
            </c:numRef>
          </c:val>
        </c:ser>
        <c:ser>
          <c:idx val="4"/>
          <c:order val="2"/>
          <c:tx>
            <c:strRef>
              <c:f>Лист1!$D$1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Лист1!$A$2:$A$3</c:f>
              <c:strCache>
                <c:ptCount val="2"/>
                <c:pt idx="0">
                  <c:v>Факт 2012 года</c:v>
                </c:pt>
                <c:pt idx="1">
                  <c:v>Факт 2013 года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8107648"/>
        <c:axId val="148109184"/>
        <c:axId val="0"/>
      </c:bar3DChart>
      <c:catAx>
        <c:axId val="148107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48109184"/>
        <c:crosses val="autoZero"/>
        <c:auto val="1"/>
        <c:lblAlgn val="ctr"/>
        <c:lblOffset val="100"/>
        <c:noMultiLvlLbl val="0"/>
      </c:catAx>
      <c:valAx>
        <c:axId val="148109184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148107648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772491954947323"/>
          <c:y val="0.13615889084219401"/>
          <c:w val="0.31726601908657132"/>
          <c:h val="0.60876024668283046"/>
        </c:manualLayout>
      </c:layout>
      <c:overlay val="0"/>
      <c:txPr>
        <a:bodyPr/>
        <a:lstStyle/>
        <a:p>
          <a:pPr algn="l">
            <a:defRPr sz="13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71A2DD"/>
        </a:gs>
        <a:gs pos="19000">
          <a:schemeClr val="accent1">
            <a:lumMod val="20000"/>
            <a:lumOff val="80000"/>
          </a:schemeClr>
        </a:gs>
        <a:gs pos="100000">
          <a:schemeClr val="tx2">
            <a:lumMod val="20000"/>
            <a:lumOff val="80000"/>
          </a:schemeClr>
        </a:gs>
      </a:gsLst>
      <a:lin ang="16200000" scaled="1"/>
    </a:gradFill>
    <a:ln w="9525" cap="flat" cmpd="sng" algn="ctr">
      <a:noFill/>
      <a:prstDash val="solid"/>
    </a:ln>
    <a:effectLst>
      <a:glow rad="63500">
        <a:schemeClr val="accent1">
          <a:satMod val="175000"/>
          <a:alpha val="40000"/>
        </a:schemeClr>
      </a:glow>
    </a:effectLst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771192089767808"/>
          <c:y val="4.0789449320445877E-2"/>
          <c:w val="0.53952529239670544"/>
          <c:h val="0.7835981187275487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МТ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3.585594508411595E-3"/>
                  <c:y val="-4.975772893920877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073975232066413E-2"/>
                  <c:y val="-2.999351082202987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2012 год</c:v>
                </c:pt>
                <c:pt idx="1">
                  <c:v>2013 год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9.1</c:v>
                </c:pt>
                <c:pt idx="1">
                  <c:v>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собственных доходов</c:v>
                </c:pt>
              </c:strCache>
            </c:strRef>
          </c:tx>
          <c:spPr>
            <a:solidFill>
              <a:srgbClr val="558ED5"/>
            </a:solidFill>
            <a:ln w="0">
              <a:solidFill>
                <a:srgbClr val="558ED5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2114151668333148E-2"/>
                  <c:y val="2.004196503418811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90,9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19692847366840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98,2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2012 год</c:v>
                </c:pt>
                <c:pt idx="1">
                  <c:v>2013 год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90.9</c:v>
                </c:pt>
                <c:pt idx="1">
                  <c:v>98.2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8227968"/>
        <c:axId val="148229504"/>
        <c:axId val="0"/>
      </c:bar3DChart>
      <c:catAx>
        <c:axId val="1482279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 Narrow" panose="020B0606020202030204" pitchFamily="34" charset="0"/>
              </a:defRPr>
            </a:pPr>
            <a:endParaRPr lang="ru-RU"/>
          </a:p>
        </c:txPr>
        <c:crossAx val="148229504"/>
        <c:crosses val="autoZero"/>
        <c:auto val="1"/>
        <c:lblAlgn val="ctr"/>
        <c:lblOffset val="100"/>
        <c:noMultiLvlLbl val="0"/>
      </c:catAx>
      <c:valAx>
        <c:axId val="1482295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anose="020B0606020202030204" pitchFamily="34" charset="0"/>
              </a:defRPr>
            </a:pPr>
            <a:endParaRPr lang="ru-RU"/>
          </a:p>
        </c:txPr>
        <c:crossAx val="1482279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733380386928698"/>
          <c:y val="0.16001441758996476"/>
          <c:w val="0.3155021782449704"/>
          <c:h val="0.50062429932027752"/>
        </c:manualLayout>
      </c:layout>
      <c:overlay val="0"/>
      <c:txPr>
        <a:bodyPr/>
        <a:lstStyle/>
        <a:p>
          <a:pPr>
            <a:defRPr b="1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57150" cap="flat" cmpd="sng" algn="ctr">
      <a:solidFill>
        <a:schemeClr val="tx2">
          <a:lumMod val="60000"/>
          <a:lumOff val="40000"/>
        </a:schemeClr>
      </a:solidFill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1396650872127297"/>
          <c:y val="2.4520053327408059E-2"/>
          <c:w val="0.56602646999576423"/>
          <c:h val="0.881655649372292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Пенсионное обеспечение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7634144964990991E-2"/>
                  <c:y val="-6.2501388734585057E-3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1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378567252583626E-2"/>
                  <c:y val="-6.2498611265414976E-3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1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8211285216130931E-3"/>
                  <c:y val="0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1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miter lim="800000"/>
              </a:ln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Лист1!$A$3:$A$4</c:f>
              <c:strCache>
                <c:ptCount val="2"/>
                <c:pt idx="0">
                  <c:v>Факт 2012 года</c:v>
                </c:pt>
                <c:pt idx="1">
                  <c:v>Факт 2013 года</c:v>
                </c:pt>
              </c:strCache>
            </c:strRef>
          </c:cat>
          <c:val>
            <c:numRef>
              <c:f>Лист1!$B$3:$B$4</c:f>
              <c:numCache>
                <c:formatCode>#,##0.0</c:formatCode>
                <c:ptCount val="2"/>
                <c:pt idx="0">
                  <c:v>19.3</c:v>
                </c:pt>
                <c:pt idx="1">
                  <c:v>20.3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Социальное обеспечение населения</c:v>
                </c:pt>
              </c:strCache>
            </c:strRef>
          </c:tx>
          <c:spPr>
            <a:solidFill>
              <a:srgbClr val="558ED5"/>
            </a:solidFill>
            <a:ln>
              <a:solidFill>
                <a:srgbClr val="558ED5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2532869585894934E-2"/>
                  <c:y val="-2.8946783690701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8279394337664E-2"/>
                  <c:y val="-4.2966802138263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8211285216130133E-3"/>
                  <c:y val="2.8711280141999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Лист1!$A$3:$A$4</c:f>
              <c:strCache>
                <c:ptCount val="2"/>
                <c:pt idx="0">
                  <c:v>Факт 2012 года</c:v>
                </c:pt>
                <c:pt idx="1">
                  <c:v>Факт 2013 года</c:v>
                </c:pt>
              </c:strCache>
            </c:strRef>
          </c:cat>
          <c:val>
            <c:numRef>
              <c:f>Лист1!$C$3:$C$4</c:f>
              <c:numCache>
                <c:formatCode>#,##0.0</c:formatCode>
                <c:ptCount val="2"/>
                <c:pt idx="0">
                  <c:v>261.60000000000002</c:v>
                </c:pt>
                <c:pt idx="1">
                  <c:v>218.8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Охрана семьи и детства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2447886278045934E-2"/>
                  <c:y val="2.1890294644494282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>
                        <a:latin typeface="Arial Narrow" panose="020B0606020202030204" pitchFamily="34" charset="0"/>
                      </a:rPr>
                      <a:t>106,5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301022745355212E-2"/>
                  <c:y val="1.9211865341067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671783694355215E-2"/>
                  <c:y val="3.281289159085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Лист1!$A$3:$A$4</c:f>
              <c:strCache>
                <c:ptCount val="2"/>
                <c:pt idx="0">
                  <c:v>Факт 2012 года</c:v>
                </c:pt>
                <c:pt idx="1">
                  <c:v>Факт 2013 года</c:v>
                </c:pt>
              </c:strCache>
            </c:strRef>
          </c:cat>
          <c:val>
            <c:numRef>
              <c:f>Лист1!$D$3:$D$4</c:f>
              <c:numCache>
                <c:formatCode>#,##0.0</c:formatCode>
                <c:ptCount val="2"/>
                <c:pt idx="0">
                  <c:v>106.5</c:v>
                </c:pt>
                <c:pt idx="1">
                  <c:v>121.3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 вопросы в области социальной политики</c:v>
                </c:pt>
              </c:strCache>
            </c:strRef>
          </c:tx>
          <c:spPr>
            <a:solidFill>
              <a:srgbClr val="2F527D"/>
            </a:solidFill>
            <a:ln>
              <a:solidFill>
                <a:srgbClr val="2F527D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1.8166580674404364E-2"/>
                  <c:y val="1.551272563356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337004479634301E-2"/>
                  <c:y val="1.4809799856133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9761679299371313E-2"/>
                  <c:y val="-2.1679761680226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Лист1!$A$3:$A$4</c:f>
              <c:strCache>
                <c:ptCount val="2"/>
                <c:pt idx="0">
                  <c:v>Факт 2012 года</c:v>
                </c:pt>
                <c:pt idx="1">
                  <c:v>Факт 2013 года</c:v>
                </c:pt>
              </c:strCache>
            </c:strRef>
          </c:cat>
          <c:val>
            <c:numRef>
              <c:f>Лист1!$E$3:$E$4</c:f>
              <c:numCache>
                <c:formatCode>#,##0.0</c:formatCode>
                <c:ptCount val="2"/>
                <c:pt idx="0">
                  <c:v>6.2</c:v>
                </c:pt>
                <c:pt idx="1">
                  <c:v>7.3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Лист1!$A$3:$A$4</c:f>
              <c:strCache>
                <c:ptCount val="2"/>
                <c:pt idx="0">
                  <c:v>Факт 2012 года</c:v>
                </c:pt>
                <c:pt idx="1">
                  <c:v>Факт 2013 года</c:v>
                </c:pt>
              </c:strCache>
            </c:strRef>
          </c:cat>
          <c:val>
            <c:numRef>
              <c:f>Лист1!$F$3:$F$4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8872192"/>
        <c:axId val="148505344"/>
        <c:axId val="0"/>
      </c:bar3DChart>
      <c:catAx>
        <c:axId val="1488721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48505344"/>
        <c:crosses val="autoZero"/>
        <c:auto val="1"/>
        <c:lblAlgn val="ctr"/>
        <c:lblOffset val="100"/>
        <c:noMultiLvlLbl val="0"/>
      </c:catAx>
      <c:valAx>
        <c:axId val="148505344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148872192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772491954947323"/>
          <c:y val="4.1799616643509264E-2"/>
          <c:w val="0.31726601908657132"/>
          <c:h val="0.9122882767121151"/>
        </c:manualLayout>
      </c:layout>
      <c:overlay val="0"/>
      <c:txPr>
        <a:bodyPr/>
        <a:lstStyle/>
        <a:p>
          <a:pPr algn="l">
            <a:defRPr sz="13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71A2DD"/>
        </a:gs>
        <a:gs pos="19000">
          <a:schemeClr val="accent1">
            <a:lumMod val="20000"/>
            <a:lumOff val="80000"/>
          </a:schemeClr>
        </a:gs>
        <a:gs pos="100000">
          <a:schemeClr val="tx2">
            <a:lumMod val="20000"/>
            <a:lumOff val="80000"/>
          </a:schemeClr>
        </a:gs>
      </a:gsLst>
      <a:lin ang="16200000" scaled="1"/>
    </a:gradFill>
    <a:ln w="9525" cap="flat" cmpd="sng" algn="ctr">
      <a:noFill/>
      <a:prstDash val="solid"/>
    </a:ln>
    <a:effectLst>
      <a:glow rad="63500">
        <a:schemeClr val="accent1">
          <a:satMod val="175000"/>
          <a:alpha val="40000"/>
        </a:schemeClr>
      </a:glow>
    </a:effectLst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771192089767808"/>
          <c:y val="4.0789449320445877E-2"/>
          <c:w val="0.53952529239670544"/>
          <c:h val="0.7835981187275487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558ED5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1.1090966251976765E-2"/>
                  <c:y val="-2.100934492127130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2,3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82637923776698E-2"/>
                  <c:y val="-4.201865562138479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8,9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2012 год </c:v>
                </c:pt>
                <c:pt idx="1">
                  <c:v>2013 год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52.3</c:v>
                </c:pt>
                <c:pt idx="1">
                  <c:v>58.9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МТ</c:v>
                </c:pt>
              </c:strCache>
            </c:strRef>
          </c:tx>
          <c:spPr>
            <a:solidFill>
              <a:srgbClr val="C00000"/>
            </a:solidFill>
            <a:ln w="0">
              <a:noFill/>
              <a:miter lim="800000"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090966251976765E-2"/>
                  <c:y val="4.008393006837624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7,7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444390339607654E-2"/>
                  <c:y val="-8.016786013675248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1,1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2012 год </c:v>
                </c:pt>
                <c:pt idx="1">
                  <c:v>2013 год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47.7</c:v>
                </c:pt>
                <c:pt idx="1">
                  <c:v>41.1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8546688"/>
        <c:axId val="148548224"/>
        <c:axId val="0"/>
      </c:bar3DChart>
      <c:catAx>
        <c:axId val="1485466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 Narrow" panose="020B0606020202030204" pitchFamily="34" charset="0"/>
              </a:defRPr>
            </a:pPr>
            <a:endParaRPr lang="ru-RU"/>
          </a:p>
        </c:txPr>
        <c:crossAx val="148548224"/>
        <c:crosses val="autoZero"/>
        <c:auto val="1"/>
        <c:lblAlgn val="ctr"/>
        <c:lblOffset val="100"/>
        <c:noMultiLvlLbl val="0"/>
      </c:catAx>
      <c:valAx>
        <c:axId val="1485482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anose="020B0606020202030204" pitchFamily="34" charset="0"/>
              </a:defRPr>
            </a:pPr>
            <a:endParaRPr lang="ru-RU"/>
          </a:p>
        </c:txPr>
        <c:crossAx val="148546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733380386928698"/>
          <c:y val="0.18005638262415288"/>
          <c:w val="0.3326659238298143"/>
          <c:h val="0.43169793002797668"/>
        </c:manualLayout>
      </c:layout>
      <c:overlay val="0"/>
      <c:txPr>
        <a:bodyPr/>
        <a:lstStyle/>
        <a:p>
          <a:pPr>
            <a:defRPr sz="1000" b="1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57150" cap="flat" cmpd="sng" algn="ctr">
      <a:solidFill>
        <a:schemeClr val="tx2">
          <a:lumMod val="60000"/>
          <a:lumOff val="40000"/>
        </a:schemeClr>
      </a:solidFill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881093797880844E-2"/>
          <c:y val="5.567772163246229E-2"/>
          <c:w val="0.78619456876267468"/>
          <c:h val="0.73740628145694231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2012 год </c:v>
                </c:pt>
                <c:pt idx="1">
                  <c:v>2013 год (план)</c:v>
                </c:pt>
                <c:pt idx="2">
                  <c:v>2013 год (факт)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66.3</c:v>
                </c:pt>
                <c:pt idx="1">
                  <c:v>62.5</c:v>
                </c:pt>
                <c:pt idx="2">
                  <c:v>63.1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2012 год </c:v>
                </c:pt>
                <c:pt idx="1">
                  <c:v>2013 год (план)</c:v>
                </c:pt>
                <c:pt idx="2">
                  <c:v>2013 год (факт)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33.700000000000003</c:v>
                </c:pt>
                <c:pt idx="1">
                  <c:v>37.5</c:v>
                </c:pt>
                <c:pt idx="2">
                  <c:v>36.9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393984"/>
        <c:axId val="22395520"/>
        <c:axId val="0"/>
      </c:bar3DChart>
      <c:catAx>
        <c:axId val="223939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22395520"/>
        <c:crosses val="autoZero"/>
        <c:auto val="1"/>
        <c:lblAlgn val="ctr"/>
        <c:lblOffset val="100"/>
        <c:noMultiLvlLbl val="0"/>
      </c:catAx>
      <c:valAx>
        <c:axId val="223955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  <c:crossAx val="22393984"/>
        <c:crosses val="autoZero"/>
        <c:crossBetween val="between"/>
      </c:valAx>
    </c:plotArea>
    <c:plotVisOnly val="1"/>
    <c:dispBlanksAs val="gap"/>
    <c:showDLblsOverMax val="0"/>
  </c:chart>
  <c:spPr>
    <a:gradFill rotWithShape="1">
      <a:gsLst>
        <a:gs pos="0">
          <a:schemeClr val="tx2">
            <a:lumMod val="40000"/>
            <a:lumOff val="60000"/>
          </a:schemeClr>
        </a:gs>
        <a:gs pos="12000">
          <a:schemeClr val="accent1">
            <a:lumMod val="20000"/>
            <a:lumOff val="80000"/>
          </a:schemeClr>
        </a:gs>
        <a:gs pos="100000">
          <a:schemeClr val="tx2">
            <a:lumMod val="20000"/>
            <a:lumOff val="80000"/>
          </a:schemeClr>
        </a:gs>
      </a:gsLst>
      <a:lin ang="16200000" scaled="1"/>
    </a:gradFill>
    <a:ln w="9525" cap="flat" cmpd="sng" algn="ctr">
      <a:noFill/>
      <a:prstDash val="solid"/>
    </a:ln>
    <a:effectLst>
      <a:outerShdw blurRad="50800" dist="38100" dir="18900000" algn="bl" rotWithShape="0">
        <a:prstClr val="black">
          <a:alpha val="40000"/>
        </a:prstClr>
      </a:outerShdw>
    </a:effectLst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9.5626762191588416E-2"/>
          <c:y val="4.7593322964115115E-2"/>
          <c:w val="0.59249028636457834"/>
          <c:h val="0.7854791134318411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вопросы в области национальной экономики</c:v>
                </c:pt>
              </c:strCache>
            </c:strRef>
          </c:tx>
          <c:spPr>
            <a:solidFill>
              <a:srgbClr val="F8F2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1.6158592728661807E-2"/>
                  <c:y val="-3.7631235418286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36902749009623E-2"/>
                  <c:y val="-3.761214031774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Факт 2012 года</c:v>
                </c:pt>
                <c:pt idx="1">
                  <c:v>Факт 2013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22.9</c:v>
                </c:pt>
                <c:pt idx="1">
                  <c:v>27.8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Дорожное хозяйство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6136334927778193E-2"/>
                  <c:y val="3.67436025626782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37246698616440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Факт 2012 года</c:v>
                </c:pt>
                <c:pt idx="1">
                  <c:v>Факт 2013 года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515.5</c:v>
                </c:pt>
                <c:pt idx="1">
                  <c:v>542.1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Транспорт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9.6640708110057819E-3"/>
                  <c:y val="3.67436025626782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170513778529953E-2"/>
                  <c:y val="-1.455046661482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Факт 2012 года</c:v>
                </c:pt>
                <c:pt idx="1">
                  <c:v>Факт 2013 года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101.4</c:v>
                </c:pt>
                <c:pt idx="1">
                  <c:v>97.5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8643840"/>
        <c:axId val="148645376"/>
        <c:axId val="0"/>
      </c:bar3DChart>
      <c:catAx>
        <c:axId val="1486438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148645376"/>
        <c:crosses val="autoZero"/>
        <c:auto val="1"/>
        <c:lblAlgn val="ctr"/>
        <c:lblOffset val="100"/>
        <c:noMultiLvlLbl val="0"/>
      </c:catAx>
      <c:valAx>
        <c:axId val="148645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148643840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71108858267716535"/>
          <c:y val="0.14735746954042156"/>
          <c:w val="0.27641141732283486"/>
          <c:h val="0.64463815363107846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35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71A2DD"/>
        </a:gs>
        <a:gs pos="0">
          <a:srgbClr val="ADC9EB"/>
        </a:gs>
        <a:gs pos="29000">
          <a:schemeClr val="tx2">
            <a:lumMod val="20000"/>
            <a:lumOff val="80000"/>
          </a:schemeClr>
        </a:gs>
        <a:gs pos="100000">
          <a:srgbClr val="97BAE5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7.8386352133713571E-3"/>
                  <c:y val="8.01647039217865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677270426742707E-2"/>
                  <c:y val="-4.00839300683755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2012 год</c:v>
                </c:pt>
                <c:pt idx="1">
                  <c:v>2013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50.7</c:v>
                </c:pt>
                <c:pt idx="1">
                  <c:v>52.3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МТ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567727042674270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67727042674270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2012 год</c:v>
                </c:pt>
                <c:pt idx="1">
                  <c:v>2013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49.3</c:v>
                </c:pt>
                <c:pt idx="1">
                  <c:v>47.7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8671488"/>
        <c:axId val="148673280"/>
        <c:axId val="0"/>
      </c:bar3DChart>
      <c:catAx>
        <c:axId val="1486714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Arial Narrow" panose="020B0606020202030204" pitchFamily="34" charset="0"/>
              </a:defRPr>
            </a:pPr>
            <a:endParaRPr lang="ru-RU"/>
          </a:p>
        </c:txPr>
        <c:crossAx val="148673280"/>
        <c:crosses val="autoZero"/>
        <c:auto val="1"/>
        <c:lblAlgn val="ctr"/>
        <c:lblOffset val="100"/>
        <c:noMultiLvlLbl val="0"/>
      </c:catAx>
      <c:valAx>
        <c:axId val="1486732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rial Narrow" panose="020B0606020202030204" pitchFamily="34" charset="0"/>
              </a:defRPr>
            </a:pPr>
            <a:endParaRPr lang="ru-RU"/>
          </a:p>
        </c:txPr>
        <c:crossAx val="148671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737732844498767"/>
          <c:y val="0.24950699922230873"/>
          <c:w val="0.28910676591489859"/>
          <c:h val="0.45689367848016876"/>
        </c:manualLayout>
      </c:layout>
      <c:overlay val="0"/>
      <c:txPr>
        <a:bodyPr/>
        <a:lstStyle/>
        <a:p>
          <a:pPr>
            <a:defRPr sz="1100" b="1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 w="57150">
      <a:solidFill>
        <a:schemeClr val="tx2">
          <a:lumMod val="60000"/>
          <a:lumOff val="40000"/>
        </a:schemeClr>
      </a:solidFill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1396650872127299"/>
          <c:y val="2.4520053327408052E-2"/>
          <c:w val="0.56602646999576411"/>
          <c:h val="0.881655649372292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Жилищное хозяйство</c:v>
                </c:pt>
              </c:strCache>
            </c:strRef>
          </c:tx>
          <c:spPr>
            <a:solidFill>
              <a:srgbClr val="2F527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7634144964990991E-2"/>
                  <c:y val="-6.2501388734585066E-3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05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378567252583626E-2"/>
                  <c:y val="-6.2498611265414993E-3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05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8211285216130931E-3"/>
                  <c:y val="0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05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miter lim="800000"/>
              </a:ln>
            </c:spPr>
            <c:txPr>
              <a:bodyPr/>
              <a:lstStyle/>
              <a:p>
                <a:pPr>
                  <a:defRPr sz="105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Лист1!$A$3:$A$4</c:f>
              <c:strCache>
                <c:ptCount val="2"/>
                <c:pt idx="0">
                  <c:v>Факт 2012 года</c:v>
                </c:pt>
                <c:pt idx="1">
                  <c:v>Факт 2013 года</c:v>
                </c:pt>
              </c:strCache>
            </c:strRef>
          </c:cat>
          <c:val>
            <c:numRef>
              <c:f>Лист1!$B$3:$B$4</c:f>
              <c:numCache>
                <c:formatCode>0.0</c:formatCode>
                <c:ptCount val="2"/>
                <c:pt idx="0">
                  <c:v>371.1</c:v>
                </c:pt>
                <c:pt idx="1">
                  <c:v>372.8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Коммунальное хозяйство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2532869585894934E-2"/>
                  <c:y val="-2.8946783690701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827939433766402E-2"/>
                  <c:y val="-4.29668021382637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8211285216130133E-3"/>
                  <c:y val="2.8711280141999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05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Лист1!$A$3:$A$4</c:f>
              <c:strCache>
                <c:ptCount val="2"/>
                <c:pt idx="0">
                  <c:v>Факт 2012 года</c:v>
                </c:pt>
                <c:pt idx="1">
                  <c:v>Факт 2013 года</c:v>
                </c:pt>
              </c:strCache>
            </c:strRef>
          </c:cat>
          <c:val>
            <c:numRef>
              <c:f>Лист1!$C$3:$C$4</c:f>
              <c:numCache>
                <c:formatCode>0.0</c:formatCode>
                <c:ptCount val="2"/>
                <c:pt idx="0">
                  <c:v>210</c:v>
                </c:pt>
                <c:pt idx="1">
                  <c:v>188.3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Благоустройство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0132614313034983E-2"/>
                  <c:y val="2.2326830452724978E-2"/>
                </c:manualLayout>
              </c:layout>
              <c:tx>
                <c:rich>
                  <a:bodyPr/>
                  <a:lstStyle/>
                  <a:p>
                    <a:r>
                      <a:rPr lang="en-US" sz="1050" b="1" dirty="0" smtClean="0">
                        <a:latin typeface="Arial Narrow" panose="020B0606020202030204" pitchFamily="34" charset="0"/>
                      </a:rPr>
                      <a:t>5</a:t>
                    </a:r>
                    <a:r>
                      <a:rPr lang="ru-RU" sz="1050" b="1" dirty="0" smtClean="0">
                        <a:latin typeface="Arial Narrow" panose="020B0606020202030204" pitchFamily="34" charset="0"/>
                      </a:rPr>
                      <a:t>24,5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103403640303863E-2"/>
                  <c:y val="2.5519034838260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671783694355215E-2"/>
                  <c:y val="3.281289159085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05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Лист1!$A$3:$A$4</c:f>
              <c:strCache>
                <c:ptCount val="2"/>
                <c:pt idx="0">
                  <c:v>Факт 2012 года</c:v>
                </c:pt>
                <c:pt idx="1">
                  <c:v>Факт 2013 года</c:v>
                </c:pt>
              </c:strCache>
            </c:strRef>
          </c:cat>
          <c:val>
            <c:numRef>
              <c:f>Лист1!$D$3:$D$4</c:f>
              <c:numCache>
                <c:formatCode>0.0</c:formatCode>
                <c:ptCount val="2"/>
                <c:pt idx="0">
                  <c:v>524.5</c:v>
                </c:pt>
                <c:pt idx="1">
                  <c:v>572.70000000000005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 вопросы в области ЖКХ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3610965894359017E-2"/>
                  <c:y val="-6.11543161870903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710291943579893E-2"/>
                  <c:y val="-8.58154649483391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9761679299371326E-2"/>
                  <c:y val="-2.1679761680226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05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Лист1!$A$3:$A$4</c:f>
              <c:strCache>
                <c:ptCount val="2"/>
                <c:pt idx="0">
                  <c:v>Факт 2012 года</c:v>
                </c:pt>
                <c:pt idx="1">
                  <c:v>Факт 2013 года</c:v>
                </c:pt>
              </c:strCache>
            </c:strRef>
          </c:cat>
          <c:val>
            <c:numRef>
              <c:f>Лист1!$E$3:$E$4</c:f>
              <c:numCache>
                <c:formatCode>0.0</c:formatCode>
                <c:ptCount val="2"/>
                <c:pt idx="0">
                  <c:v>163</c:v>
                </c:pt>
                <c:pt idx="1">
                  <c:v>164.4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Лист1!$A$3:$A$4</c:f>
              <c:strCache>
                <c:ptCount val="2"/>
                <c:pt idx="0">
                  <c:v>Факт 2012 года</c:v>
                </c:pt>
                <c:pt idx="1">
                  <c:v>Факт 2013 года</c:v>
                </c:pt>
              </c:strCache>
            </c:strRef>
          </c:cat>
          <c:val>
            <c:numRef>
              <c:f>Лист1!$F$3:$F$4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8809600"/>
        <c:axId val="148811136"/>
        <c:axId val="0"/>
      </c:bar3DChart>
      <c:catAx>
        <c:axId val="1488096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48811136"/>
        <c:crosses val="autoZero"/>
        <c:auto val="1"/>
        <c:lblAlgn val="ctr"/>
        <c:lblOffset val="100"/>
        <c:noMultiLvlLbl val="0"/>
      </c:catAx>
      <c:valAx>
        <c:axId val="148811136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148809600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772491954947356"/>
          <c:y val="6.007804688367957E-2"/>
          <c:w val="0.31726601908657132"/>
          <c:h val="0.73389650472440748"/>
        </c:manualLayout>
      </c:layout>
      <c:overlay val="0"/>
      <c:txPr>
        <a:bodyPr/>
        <a:lstStyle/>
        <a:p>
          <a:pPr algn="l">
            <a:defRPr sz="13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71A2DD"/>
        </a:gs>
        <a:gs pos="19000">
          <a:schemeClr val="accent1">
            <a:lumMod val="20000"/>
            <a:lumOff val="80000"/>
          </a:schemeClr>
        </a:gs>
        <a:gs pos="100000">
          <a:schemeClr val="tx2">
            <a:lumMod val="20000"/>
            <a:lumOff val="80000"/>
          </a:schemeClr>
        </a:gs>
      </a:gsLst>
      <a:lin ang="16200000" scaled="1"/>
    </a:gradFill>
    <a:ln w="9525" cap="flat" cmpd="sng" algn="ctr">
      <a:noFill/>
      <a:prstDash val="solid"/>
    </a:ln>
    <a:effectLst>
      <a:glow rad="63500">
        <a:schemeClr val="accent1">
          <a:satMod val="175000"/>
          <a:alpha val="40000"/>
        </a:schemeClr>
      </a:glow>
    </a:effectLst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771192089767811"/>
          <c:y val="4.0789449320445884E-2"/>
          <c:w val="0.53952529239670555"/>
          <c:h val="0.78359811872754859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234864949046839E-2"/>
                  <c:y val="-2.1009327810692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826379237766987E-2"/>
                  <c:y val="-4.2018655621384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2012 год </c:v>
                </c:pt>
                <c:pt idx="1">
                  <c:v>2013 год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75.5</c:v>
                </c:pt>
                <c:pt idx="1">
                  <c:v>83.4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МТ</c:v>
                </c:pt>
              </c:strCache>
            </c:strRef>
          </c:tx>
          <c:spPr>
            <a:solidFill>
              <a:srgbClr val="C00000"/>
            </a:solidFill>
            <a:ln w="0">
              <a:noFill/>
              <a:miter lim="800000"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234864949046839E-2"/>
                  <c:y val="-1.925832801928607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939459796187366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2012 год </c:v>
                </c:pt>
                <c:pt idx="1">
                  <c:v>2013 год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24.5</c:v>
                </c:pt>
                <c:pt idx="1">
                  <c:v>16.600000000000001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9250048"/>
        <c:axId val="149251584"/>
        <c:axId val="0"/>
      </c:bar3DChart>
      <c:catAx>
        <c:axId val="1492500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 Narrow" panose="020B0606020202030204" pitchFamily="34" charset="0"/>
              </a:defRPr>
            </a:pPr>
            <a:endParaRPr lang="ru-RU"/>
          </a:p>
        </c:txPr>
        <c:crossAx val="149251584"/>
        <c:crosses val="autoZero"/>
        <c:auto val="1"/>
        <c:lblAlgn val="ctr"/>
        <c:lblOffset val="100"/>
        <c:noMultiLvlLbl val="0"/>
      </c:catAx>
      <c:valAx>
        <c:axId val="1492515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anose="020B0606020202030204" pitchFamily="34" charset="0"/>
              </a:defRPr>
            </a:pPr>
            <a:endParaRPr lang="ru-RU"/>
          </a:p>
        </c:txPr>
        <c:crossAx val="149250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733380386928709"/>
          <c:y val="0.13997241326373455"/>
          <c:w val="0.33266592382981441"/>
          <c:h val="0.3354964527750886"/>
        </c:manualLayout>
      </c:layout>
      <c:overlay val="0"/>
      <c:txPr>
        <a:bodyPr/>
        <a:lstStyle/>
        <a:p>
          <a:pPr>
            <a:defRPr b="1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57150" cap="flat" cmpd="sng" algn="ctr">
      <a:solidFill>
        <a:schemeClr val="tx2">
          <a:lumMod val="60000"/>
          <a:lumOff val="40000"/>
        </a:schemeClr>
      </a:solidFill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hPercent val="100"/>
      <c:rotY val="20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9920981253969360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12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32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8F2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explosion val="26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C9E7A7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676E4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7964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AC74D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11998908333856624"/>
                  <c:y val="0.13925706984405548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ru-RU" sz="1400" dirty="0">
                        <a:solidFill>
                          <a:schemeClr val="bg1"/>
                        </a:solidFill>
                      </a:rPr>
                      <a:t>Непрограммные расходы
</a:t>
                    </a:r>
                    <a:r>
                      <a:rPr lang="ru-RU" sz="1400" dirty="0" smtClean="0">
                        <a:solidFill>
                          <a:schemeClr val="bg1"/>
                        </a:solidFill>
                      </a:rPr>
                      <a:t>73,3%</a:t>
                    </a:r>
                    <a:endParaRPr lang="ru-RU" sz="1400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0.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7.2468276471696388E-2"/>
                  <c:y val="-0.2088007722055778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7149652454075151"/>
                  <c:y val="-5.415363471492493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1083629596711476"/>
                  <c:y val="-5.664489515972923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Региональные целевые программы
</a:t>
                    </a:r>
                    <a:r>
                      <a:rPr lang="ru-RU" dirty="0" smtClean="0"/>
                      <a:t>6,2%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6.9386711552475569E-2"/>
                  <c:y val="-9.390234430249055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numFmt formatCode="0.0%" sourceLinked="0"/>
              <c:spPr/>
              <c:txPr>
                <a:bodyPr anchor="ctr" anchorCtr="0"/>
                <a:lstStyle/>
                <a:p>
                  <a:pPr>
                    <a:defRPr sz="1400" b="1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Непрограммные расходы</c:v>
                </c:pt>
                <c:pt idx="1">
                  <c:v>Муниципальные целевые программы</c:v>
                </c:pt>
                <c:pt idx="2">
                  <c:v>Ведомственные целевые программы</c:v>
                </c:pt>
                <c:pt idx="3">
                  <c:v>Региональные целевые программы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6174.6</c:v>
                </c:pt>
                <c:pt idx="1">
                  <c:v>872.8</c:v>
                </c:pt>
                <c:pt idx="2">
                  <c:v>849.3</c:v>
                </c:pt>
                <c:pt idx="3">
                  <c:v>527.9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solidFill>
          <a:schemeClr val="bg1"/>
        </a:solidFill>
        <a:ln>
          <a:noFill/>
        </a:ln>
      </c:spPr>
    </c:plotArea>
    <c:plotVisOnly val="1"/>
    <c:dispBlanksAs val="zero"/>
    <c:showDLblsOverMax val="0"/>
  </c:chart>
  <c:spPr>
    <a:noFill/>
    <a:ln w="57150">
      <a:solidFill>
        <a:schemeClr val="tx2">
          <a:lumMod val="60000"/>
          <a:lumOff val="40000"/>
        </a:schemeClr>
      </a:solidFill>
    </a:ln>
    <a:scene3d>
      <a:camera prst="orthographicFront"/>
      <a:lightRig rig="threePt" dir="t"/>
    </a:scene3d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2090118666526843"/>
          <c:w val="0.99441486475662866"/>
          <c:h val="0.806002625662226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solidFill>
                <a:srgbClr val="71A2DD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8F2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C9E7A7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676E4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7964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AC74D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5.8989085192084588E-2"/>
                  <c:y val="0.2932201612950662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9084339466157506E-2"/>
                  <c:y val="-1.8306840668142035E-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1742752367225565E-2"/>
                  <c:y val="2.871191928929963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6181703324953587E-2"/>
                  <c:y val="6.86557579653667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0313049842007219"/>
                  <c:y val="0.131513017471613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10165004276010678"/>
                  <c:y val="-4.743021327829750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7.865582764705728E-2"/>
                  <c:y val="-7.522057400594398E-2"/>
                </c:manualLayout>
              </c:layout>
              <c:numFmt formatCode="0.0%" sourceLinked="0"/>
              <c:spPr/>
              <c:txPr>
                <a:bodyPr anchor="ctr" anchorCtr="0"/>
                <a:lstStyle/>
                <a:p>
                  <a:pPr>
                    <a:defRPr sz="1600" b="1"/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1.7078907518563793E-2"/>
                  <c:y val="-6.056178707605021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Плата за негативное воздействие на окружающую среду</c:v>
                </c:pt>
                <c:pt idx="6">
                  <c:v>Доходы от использования имущества, находящегося в государственной и муниципальной собственности</c:v>
                </c:pt>
                <c:pt idx="7">
                  <c:v>Прочие доходы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2616387.4</c:v>
                </c:pt>
                <c:pt idx="1">
                  <c:v>352192.5</c:v>
                </c:pt>
                <c:pt idx="2">
                  <c:v>173903.4</c:v>
                </c:pt>
                <c:pt idx="3">
                  <c:v>949123.6</c:v>
                </c:pt>
                <c:pt idx="4">
                  <c:v>45056.2</c:v>
                </c:pt>
                <c:pt idx="5">
                  <c:v>76032.399999999994</c:v>
                </c:pt>
                <c:pt idx="6">
                  <c:v>583448.80000000005</c:v>
                </c:pt>
                <c:pt idx="7">
                  <c:v>405267.8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solidFill>
          <a:schemeClr val="bg1"/>
        </a:solidFill>
        <a:ln>
          <a:noFill/>
        </a:ln>
      </c:spPr>
    </c:plotArea>
    <c:plotVisOnly val="1"/>
    <c:dispBlanksAs val="zero"/>
    <c:showDLblsOverMax val="0"/>
  </c:chart>
  <c:spPr>
    <a:noFill/>
    <a:ln w="57150">
      <a:solidFill>
        <a:schemeClr val="tx2">
          <a:lumMod val="60000"/>
          <a:lumOff val="40000"/>
        </a:schemeClr>
      </a:solidFill>
    </a:ln>
    <a:scene3d>
      <a:camera prst="orthographicFront"/>
      <a:lightRig rig="threePt" dir="t"/>
    </a:scene3d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70"/>
      <c:depthPercent val="6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rgbClr val="F2F2F2"/>
        </a:solidFill>
        <a:effectLst>
          <a:outerShdw algn="ctr" rotWithShape="0">
            <a:schemeClr val="bg1"/>
          </a:outerShdw>
        </a:effectLst>
        <a:scene3d>
          <a:camera prst="orthographicFront"/>
          <a:lightRig rig="threePt" dir="t"/>
        </a:scene3d>
        <a:sp3d prstMaterial="clear"/>
      </c:spPr>
    </c:sideWall>
    <c:backWall>
      <c:thickness val="0"/>
      <c:spPr>
        <a:solidFill>
          <a:schemeClr val="bg1">
            <a:lumMod val="95000"/>
          </a:schemeClr>
        </a:solidFill>
        <a:effectLst>
          <a:outerShdw algn="ctr" rotWithShape="0">
            <a:schemeClr val="bg1"/>
          </a:outerShdw>
        </a:effectLst>
        <a:scene3d>
          <a:camera prst="orthographicFront"/>
          <a:lightRig rig="threePt" dir="t"/>
        </a:scene3d>
        <a:sp3d prstMaterial="clear"/>
      </c:spPr>
    </c:backWall>
    <c:plotArea>
      <c:layout>
        <c:manualLayout>
          <c:layoutTarget val="inner"/>
          <c:xMode val="edge"/>
          <c:yMode val="edge"/>
          <c:x val="5.3830319897979047E-2"/>
          <c:y val="1.9832927589131591E-2"/>
          <c:w val="0.9473278432026071"/>
          <c:h val="0.795320297025609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 prstMaterial="softEdge"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 prstMaterial="softEdge">
                <a:bevelT w="165100" prst="coolSlant"/>
              </a:sp3d>
            </c:spPr>
          </c:dPt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4.710703440358479E-3"/>
                  <c:y val="-2.2254800290328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840161278376478E-2"/>
                  <c:y val="-2.4480455554009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4985649742621189E-2"/>
                  <c:y val="-2.8931240377427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925137947635448E-2"/>
                  <c:y val="-2.4480280319361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9106673332592673E-2"/>
                  <c:y val="-3.1156720406460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9106673332592673E-2"/>
                  <c:y val="-2.4480280319361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351590564011417E-2"/>
                  <c:y val="-3.1156720406460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Доходы от использ. имущества, находящегося в гос. и мун. собственности</c:v>
                </c:pt>
                <c:pt idx="5">
                  <c:v>Плата за негативное воздействие на окр. среду</c:v>
                </c:pt>
                <c:pt idx="6">
                  <c:v>Государств.  пошлина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2324.6999999999998</c:v>
                </c:pt>
                <c:pt idx="1">
                  <c:v>351.5</c:v>
                </c:pt>
                <c:pt idx="2">
                  <c:v>122.6</c:v>
                </c:pt>
                <c:pt idx="3">
                  <c:v>1000.9</c:v>
                </c:pt>
                <c:pt idx="4">
                  <c:v>638.70000000000005</c:v>
                </c:pt>
                <c:pt idx="5">
                  <c:v>66.3</c:v>
                </c:pt>
                <c:pt idx="6">
                  <c:v>41.4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 год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 prstMaterial="softEdge">
              <a:bevelT/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1.0853539421545754E-2"/>
                  <c:y val="-2.6705760348394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588592008295375E-2"/>
                  <c:y val="-2.4480455554009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046161537606933E-2"/>
                  <c:y val="-2.8931240377427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106673332592673E-2"/>
                  <c:y val="-3.1156720406460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167185127578417E-2"/>
                  <c:y val="-3.1156720406460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4985649742621296E-2"/>
                  <c:y val="-2.4480280319361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8075931377995036E-2"/>
                  <c:y val="-2.8931240377427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Доходы от использ. имущества, находящегося в гос. и мун. собственности</c:v>
                </c:pt>
                <c:pt idx="5">
                  <c:v>Плата за негативное воздействие на окр. среду</c:v>
                </c:pt>
                <c:pt idx="6">
                  <c:v>Государств.  пошлина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2616.4</c:v>
                </c:pt>
                <c:pt idx="1">
                  <c:v>352.2</c:v>
                </c:pt>
                <c:pt idx="2">
                  <c:v>173.9</c:v>
                </c:pt>
                <c:pt idx="3">
                  <c:v>949.1</c:v>
                </c:pt>
                <c:pt idx="4">
                  <c:v>583.4</c:v>
                </c:pt>
                <c:pt idx="5">
                  <c:v>76</c:v>
                </c:pt>
                <c:pt idx="6">
                  <c:v>45.1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1"/>
        <c:gapDepth val="149"/>
        <c:shape val="box"/>
        <c:axId val="84624896"/>
        <c:axId val="84626432"/>
        <c:axId val="0"/>
      </c:bar3DChart>
      <c:catAx>
        <c:axId val="8462489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4626432"/>
        <c:crosses val="autoZero"/>
        <c:auto val="1"/>
        <c:lblAlgn val="ctr"/>
        <c:lblOffset val="100"/>
        <c:noMultiLvlLbl val="0"/>
      </c:catAx>
      <c:valAx>
        <c:axId val="846264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4624896"/>
        <c:crosses val="autoZero"/>
        <c:crossBetween val="between"/>
      </c:valAx>
      <c:spPr>
        <a:noFill/>
        <a:ln w="25400">
          <a:noFill/>
        </a:ln>
        <a:effectLst/>
        <a:scene3d>
          <a:camera prst="orthographicFront"/>
          <a:lightRig rig="threePt" dir="t"/>
        </a:scene3d>
        <a:sp3d prstMaterial="clear">
          <a:bevelT/>
        </a:sp3d>
      </c:spPr>
    </c:plotArea>
    <c:legend>
      <c:legendPos val="b"/>
      <c:layout>
        <c:manualLayout>
          <c:xMode val="edge"/>
          <c:yMode val="edge"/>
          <c:x val="0.64049400493962205"/>
          <c:y val="7.9196072500882314E-2"/>
          <c:w val="0.30087991172870632"/>
          <c:h val="6.1768636292427376E-2"/>
        </c:manualLayout>
      </c:layout>
      <c:overlay val="0"/>
    </c:legend>
    <c:plotVisOnly val="1"/>
    <c:dispBlanksAs val="gap"/>
    <c:showDLblsOverMax val="0"/>
  </c:chart>
  <c:spPr>
    <a:gradFill>
      <a:gsLst>
        <a:gs pos="0">
          <a:srgbClr val="71A2DD"/>
        </a:gs>
        <a:gs pos="19000">
          <a:schemeClr val="accent1">
            <a:lumMod val="20000"/>
            <a:lumOff val="80000"/>
          </a:schemeClr>
        </a:gs>
        <a:gs pos="100000">
          <a:schemeClr val="tx2">
            <a:lumMod val="20000"/>
            <a:lumOff val="80000"/>
          </a:schemeClr>
        </a:gs>
      </a:gsLst>
      <a:lin ang="16200000" scaled="1"/>
    </a:gradFill>
    <a:ln w="57150">
      <a:solidFill>
        <a:schemeClr val="tx2">
          <a:lumMod val="60000"/>
          <a:lumOff val="40000"/>
        </a:schemeClr>
      </a:solidFill>
      <a:round/>
    </a:ln>
    <a:effectLst>
      <a:glow>
        <a:schemeClr val="accent3">
          <a:satMod val="175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hPercent val="100"/>
      <c:rotY val="2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939277141236216E-2"/>
          <c:y val="4.5257326940938376E-2"/>
          <c:w val="0.9249805448538202"/>
          <c:h val="0.863145990029133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10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explosion val="0"/>
            <c:spPr>
              <a:solidFill>
                <a:srgbClr val="F8F2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explosion val="20"/>
            <c:spPr>
              <a:solidFill>
                <a:srgbClr val="C9E7A7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676E4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7964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AC74D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16906573576328696"/>
                  <c:y val="0.11845821503057528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22812640264443598"/>
                  <c:y val="-0.28367630533830207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8069840331499576"/>
                  <c:y val="7.923628179796961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numFmt formatCode="0.000%" sourceLinked="0"/>
              <c:spPr/>
              <c:txPr>
                <a:bodyPr/>
                <a:lstStyle/>
                <a:p>
                  <a:pPr>
                    <a:defRPr sz="1000" b="1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6.9386711552475569E-2"/>
                  <c:y val="-9.390234430249055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numFmt formatCode="0.00%" sourceLinked="0"/>
              <c:spPr/>
              <c:txPr>
                <a:bodyPr anchor="ctr" anchorCtr="0"/>
                <a:lstStyle/>
                <a:p>
                  <a:pPr>
                    <a:defRPr sz="1000" b="1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Субвенции</c:v>
                </c:pt>
                <c:pt idx="1">
                  <c:v>Субсидии</c:v>
                </c:pt>
                <c:pt idx="2">
                  <c:v>Дотации</c:v>
                </c:pt>
                <c:pt idx="3">
                  <c:v>Иные межбюджетные трансферты</c:v>
                </c:pt>
                <c:pt idx="4">
                  <c:v>Возврат целевых остатков межбюджетных трансфертов в областной бюджет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1884130.8</c:v>
                </c:pt>
                <c:pt idx="1">
                  <c:v>1117364.8</c:v>
                </c:pt>
                <c:pt idx="2">
                  <c:v>39709</c:v>
                </c:pt>
                <c:pt idx="3">
                  <c:v>104.8</c:v>
                </c:pt>
                <c:pt idx="4">
                  <c:v>5174.8999999999996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solidFill>
          <a:schemeClr val="bg1"/>
        </a:solidFill>
        <a:ln>
          <a:noFill/>
        </a:ln>
      </c:spPr>
    </c:plotArea>
    <c:plotVisOnly val="1"/>
    <c:dispBlanksAs val="zero"/>
    <c:showDLblsOverMax val="0"/>
  </c:chart>
  <c:spPr>
    <a:noFill/>
    <a:ln w="66675">
      <a:solidFill>
        <a:schemeClr val="accent1"/>
      </a:solidFill>
    </a:ln>
    <a:scene3d>
      <a:camera prst="orthographicFront"/>
      <a:lightRig rig="threePt" dir="t"/>
    </a:scene3d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791848389115422E-2"/>
          <c:y val="5.842823019664483E-2"/>
          <c:w val="0.7270194099990791"/>
          <c:h val="0.8102384991411211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 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7.1693705216132287E-3"/>
                  <c:y val="-2.5286720278943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355867414912373E-3"/>
                  <c:y val="-2.6879135936462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015771508676109E-3"/>
                  <c:y val="-1.9872613869114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037276797609658E-2"/>
                  <c:y val="-1.015948370408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</c:spPr>
            <c:txPr>
              <a:bodyPr/>
              <a:lstStyle/>
              <a:p>
                <a:pPr>
                  <a:defRPr sz="135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2012 год</c:v>
                </c:pt>
                <c:pt idx="1">
                  <c:v>2013 год (план)</c:v>
                </c:pt>
                <c:pt idx="2">
                  <c:v>2013 год (факт)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4956.3</c:v>
                </c:pt>
                <c:pt idx="1">
                  <c:v>5498.2</c:v>
                </c:pt>
                <c:pt idx="2">
                  <c:v>5469.6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межбюджетных трансфертов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algn="ctr" rotWithShape="0">
                <a:srgbClr val="92D050"/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dLbl>
              <c:idx val="0"/>
              <c:layout>
                <c:manualLayout>
                  <c:x val="6.8439775887593627E-3"/>
                  <c:y val="-6.70189067311609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602923071781547E-3"/>
                  <c:y val="-7.34569378331183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856515491052039E-3"/>
                  <c:y val="-4.76264745512607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037276797609658E-2"/>
                  <c:y val="-2.92987388865624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scene3d>
                <a:camera prst="orthographicFront"/>
                <a:lightRig rig="threePt" dir="t"/>
              </a:scene3d>
              <a:sp3d>
                <a:bevelB/>
              </a:sp3d>
            </c:spPr>
            <c:txPr>
              <a:bodyPr/>
              <a:lstStyle/>
              <a:p>
                <a:pPr>
                  <a:defRPr sz="135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2012 год</c:v>
                </c:pt>
                <c:pt idx="1">
                  <c:v>2013 год (план)</c:v>
                </c:pt>
                <c:pt idx="2">
                  <c:v>2013 год (факт)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2453.1999999999998</c:v>
                </c:pt>
                <c:pt idx="1">
                  <c:v>3031.7</c:v>
                </c:pt>
                <c:pt idx="2">
                  <c:v>2955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box"/>
        <c:axId val="121923456"/>
        <c:axId val="121924992"/>
        <c:axId val="0"/>
      </c:bar3DChart>
      <c:catAx>
        <c:axId val="121923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 sz="14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21924992"/>
        <c:crosses val="autoZero"/>
        <c:auto val="0"/>
        <c:lblAlgn val="ctr"/>
        <c:lblOffset val="100"/>
        <c:noMultiLvlLbl val="0"/>
      </c:catAx>
      <c:valAx>
        <c:axId val="121924992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ru-RU"/>
          </a:p>
        </c:txPr>
        <c:crossAx val="121923456"/>
        <c:crosses val="autoZero"/>
        <c:crossBetween val="between"/>
      </c:valAx>
      <c:spPr>
        <a:noFill/>
        <a:ln cmpd="sng"/>
      </c:spPr>
    </c:plotArea>
    <c:legend>
      <c:legendPos val="r"/>
      <c:layout>
        <c:manualLayout>
          <c:xMode val="edge"/>
          <c:yMode val="edge"/>
          <c:x val="0.78051401630988793"/>
          <c:y val="0.14267689768887468"/>
          <c:w val="0.21948598369011219"/>
          <c:h val="0.65927905029522471"/>
        </c:manualLayout>
      </c:layout>
      <c:overlay val="0"/>
      <c:spPr>
        <a:ln>
          <a:noFill/>
        </a:ln>
      </c:spPr>
      <c:txPr>
        <a:bodyPr/>
        <a:lstStyle/>
        <a:p>
          <a:pPr>
            <a:defRPr sz="15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881093797880858E-2"/>
          <c:y val="5.567772163246229E-2"/>
          <c:w val="0.78619456876267457"/>
          <c:h val="0.7374062814569422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 счет собственных доходов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2012 год </c:v>
                </c:pt>
                <c:pt idx="1">
                  <c:v>2013 год (план)</c:v>
                </c:pt>
                <c:pt idx="2">
                  <c:v>2013 год (факт)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66.900000000000006</c:v>
                </c:pt>
                <c:pt idx="1">
                  <c:v>64.5</c:v>
                </c:pt>
                <c:pt idx="2">
                  <c:v>64.900000000000006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 счет межбюджетных трансфертов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2012 год </c:v>
                </c:pt>
                <c:pt idx="1">
                  <c:v>2013 год (план)</c:v>
                </c:pt>
                <c:pt idx="2">
                  <c:v>2013 год (факт)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33.1</c:v>
                </c:pt>
                <c:pt idx="1">
                  <c:v>35.5</c:v>
                </c:pt>
                <c:pt idx="2">
                  <c:v>35.1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2057088"/>
        <c:axId val="122058624"/>
        <c:axId val="0"/>
      </c:bar3DChart>
      <c:catAx>
        <c:axId val="1220570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22058624"/>
        <c:crosses val="autoZero"/>
        <c:auto val="1"/>
        <c:lblAlgn val="ctr"/>
        <c:lblOffset val="100"/>
        <c:noMultiLvlLbl val="0"/>
      </c:catAx>
      <c:valAx>
        <c:axId val="1220586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  <c:crossAx val="122057088"/>
        <c:crosses val="autoZero"/>
        <c:crossBetween val="between"/>
      </c:valAx>
    </c:plotArea>
    <c:plotVisOnly val="1"/>
    <c:dispBlanksAs val="gap"/>
    <c:showDLblsOverMax val="0"/>
  </c:chart>
  <c:spPr>
    <a:gradFill rotWithShape="1">
      <a:gsLst>
        <a:gs pos="0">
          <a:schemeClr val="tx2">
            <a:lumMod val="40000"/>
            <a:lumOff val="60000"/>
          </a:schemeClr>
        </a:gs>
        <a:gs pos="12000">
          <a:schemeClr val="accent1">
            <a:lumMod val="20000"/>
            <a:lumOff val="80000"/>
          </a:schemeClr>
        </a:gs>
        <a:gs pos="100000">
          <a:schemeClr val="tx2">
            <a:lumMod val="20000"/>
            <a:lumOff val="80000"/>
          </a:schemeClr>
        </a:gs>
      </a:gsLst>
      <a:lin ang="16200000" scaled="1"/>
    </a:gradFill>
    <a:ln w="9525" cap="flat" cmpd="sng" algn="ctr">
      <a:noFill/>
      <a:prstDash val="solid"/>
    </a:ln>
    <a:effectLst>
      <a:outerShdw blurRad="50800" dist="38100" dir="18900000" algn="bl" rotWithShape="0">
        <a:prstClr val="black">
          <a:alpha val="40000"/>
        </a:prstClr>
      </a:outerShdw>
    </a:effectLst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342901234567881E-2"/>
          <c:y val="0.14546147445658814"/>
          <c:w val="0.82222731481481481"/>
          <c:h val="0.81451068833246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1"/>
          <c:dPt>
            <c:idx val="0"/>
            <c:bubble3D val="0"/>
            <c:spPr>
              <a:solidFill>
                <a:srgbClr val="71A2DD"/>
              </a:solidFill>
              <a:ln>
                <a:solidFill>
                  <a:srgbClr val="954ECA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rgbClr val="00B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bubble3D val="0"/>
            <c:spPr>
              <a:solidFill>
                <a:srgbClr val="F8F200"/>
              </a:solidFill>
              <a:ln>
                <a:solidFill>
                  <a:srgbClr val="0070C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3"/>
            <c:bubble3D val="0"/>
            <c:spPr>
              <a:solidFill>
                <a:srgbClr val="EE0000"/>
              </a:solidFill>
              <a:ln w="0">
                <a:solidFill>
                  <a:srgbClr val="FFFF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4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C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5"/>
            <c:bubble3D val="0"/>
            <c:spPr>
              <a:solidFill>
                <a:srgbClr val="F676E4"/>
              </a:solidFill>
              <a:ln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6"/>
            <c:bubble3D val="0"/>
            <c:spPr>
              <a:solidFill>
                <a:srgbClr val="7030A0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7"/>
            <c:bubble3D val="0"/>
            <c:spPr>
              <a:solidFill>
                <a:srgbClr val="F68426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3.4008024691358024E-2"/>
                  <c:y val="-0.2212893518518519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1695216049382732E-2"/>
                  <c:y val="-6.17912808641975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3.8410339506172841E-2"/>
                  <c:y val="-4.908063271604939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6.6589969135802465E-2"/>
                  <c:y val="-4.676658950617283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7.2374382716049387E-2"/>
                  <c:y val="-2.957330246913581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4.6345216049382722E-2"/>
                  <c:y val="-2.451350308641975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4.0493364197530884E-2"/>
                  <c:y val="-2.116049382716048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10552731481481481"/>
                  <c:y val="2.841473765432099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Физическая культура и спорт</c:v>
                </c:pt>
                <c:pt idx="7">
                  <c:v>Другие расходы</c:v>
                </c:pt>
              </c:strCache>
            </c:strRef>
          </c:cat>
          <c:val>
            <c:numRef>
              <c:f>Лист1!$B$2:$B$9</c:f>
              <c:numCache>
                <c:formatCode>0.00</c:formatCode>
                <c:ptCount val="8"/>
                <c:pt idx="0">
                  <c:v>56.955768388429483</c:v>
                </c:pt>
                <c:pt idx="1">
                  <c:v>15.409293580999364</c:v>
                </c:pt>
                <c:pt idx="2">
                  <c:v>10.257685343123875</c:v>
                </c:pt>
                <c:pt idx="3">
                  <c:v>7.9225203465394234</c:v>
                </c:pt>
                <c:pt idx="4">
                  <c:v>4.3650810089868965</c:v>
                </c:pt>
                <c:pt idx="5">
                  <c:v>2.3702338683279001</c:v>
                </c:pt>
                <c:pt idx="6">
                  <c:v>1.9183992793076217</c:v>
                </c:pt>
                <c:pt idx="7">
                  <c:v>0.7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Физическая культура и спорт</c:v>
                </c:pt>
                <c:pt idx="7">
                  <c:v>Другие расходы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4798275.9000000004</c:v>
                </c:pt>
                <c:pt idx="1">
                  <c:v>1298166</c:v>
                </c:pt>
                <c:pt idx="2">
                  <c:v>864165.4</c:v>
                </c:pt>
                <c:pt idx="3">
                  <c:v>667437.9</c:v>
                </c:pt>
                <c:pt idx="4">
                  <c:v>367739.1</c:v>
                </c:pt>
                <c:pt idx="5">
                  <c:v>199681.9</c:v>
                </c:pt>
                <c:pt idx="6">
                  <c:v>161616.79999999999</c:v>
                </c:pt>
                <c:pt idx="7">
                  <c:v>67482.3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Столбец4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Общегосударственные вопросы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Физическая культура и спорт</c:v>
                </c:pt>
                <c:pt idx="7">
                  <c:v>Другие расходы</c:v>
                </c:pt>
              </c:strCache>
            </c:strRef>
          </c:cat>
          <c:val>
            <c:numRef>
              <c:f>Лист1!$D$2:$D$9</c:f>
              <c:numCache>
                <c:formatCode>0.0</c:formatCode>
                <c:ptCount val="8"/>
                <c:pt idx="0">
                  <c:v>8424565.3000000007</c:v>
                </c:pt>
                <c:pt idx="1">
                  <c:v>8424565.3000000007</c:v>
                </c:pt>
                <c:pt idx="2">
                  <c:v>8424565.3000000007</c:v>
                </c:pt>
                <c:pt idx="3">
                  <c:v>8424565.3000000007</c:v>
                </c:pt>
                <c:pt idx="4">
                  <c:v>8424565.3000000007</c:v>
                </c:pt>
                <c:pt idx="5">
                  <c:v>8424565.3000000007</c:v>
                </c:pt>
                <c:pt idx="6">
                  <c:v>8424565.3000000007</c:v>
                </c:pt>
                <c:pt idx="7">
                  <c:v>8424565.3000000007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952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zero"/>
    <c:showDLblsOverMax val="0"/>
  </c:chart>
  <c:spPr>
    <a:ln w="57150">
      <a:solidFill>
        <a:schemeClr val="tx2">
          <a:lumMod val="60000"/>
          <a:lumOff val="40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  <c:spPr>
        <a:solidFill>
          <a:srgbClr val="F2F2F2"/>
        </a:solidFill>
      </c:spPr>
    </c:sideWall>
    <c:backWall>
      <c:thickness val="0"/>
      <c:spPr>
        <a:solidFill>
          <a:srgbClr val="F2F2F2"/>
        </a:solidFill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effectLst>
              <a:innerShdw blurRad="63500" dist="50800" dir="81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0041965034188119E-2"/>
                  <c:y val="-4.4092323075213893E-3"/>
                </c:manualLayout>
              </c:layout>
              <c:tx>
                <c:rich>
                  <a:bodyPr/>
                  <a:lstStyle/>
                  <a:p>
                    <a:r>
                      <a:rPr lang="en-US" sz="1000" smtClean="0">
                        <a:solidFill>
                          <a:schemeClr val="bg1"/>
                        </a:solidFill>
                      </a:rPr>
                      <a:t>61,0</a:t>
                    </a:r>
                    <a:r>
                      <a:rPr lang="ru-RU" sz="100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0335720273505E-2"/>
                  <c:y val="-1.3227696922564158E-2"/>
                </c:manualLayout>
              </c:layout>
              <c:tx>
                <c:rich>
                  <a:bodyPr/>
                  <a:lstStyle/>
                  <a:p>
                    <a:r>
                      <a:rPr lang="en-US" sz="1000" smtClean="0">
                        <a:solidFill>
                          <a:schemeClr val="bg1"/>
                        </a:solidFill>
                      </a:rPr>
                      <a:t>57,8</a:t>
                    </a:r>
                    <a:r>
                      <a:rPr lang="ru-RU" sz="100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2012 год</c:v>
                </c:pt>
                <c:pt idx="1">
                  <c:v>2013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.0">
                  <c:v>61</c:v>
                </c:pt>
                <c:pt idx="1">
                  <c:v>57.8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МТ</c:v>
                </c:pt>
              </c:strCache>
            </c:strRef>
          </c:tx>
          <c:spPr>
            <a:solidFill>
              <a:srgbClr val="BE5674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2.405035804102575E-2"/>
                  <c:y val="8.8184646150427752E-3"/>
                </c:manualLayout>
              </c:layout>
              <c:tx>
                <c:rich>
                  <a:bodyPr/>
                  <a:lstStyle/>
                  <a:p>
                    <a:r>
                      <a:rPr lang="en-US" sz="1000" smtClean="0">
                        <a:solidFill>
                          <a:schemeClr val="bg1"/>
                        </a:solidFill>
                      </a:rPr>
                      <a:t>39,0</a:t>
                    </a:r>
                    <a:r>
                      <a:rPr lang="ru-RU" sz="100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041965034188119E-2"/>
                  <c:y val="4.4092323075213893E-3"/>
                </c:manualLayout>
              </c:layout>
              <c:tx>
                <c:rich>
                  <a:bodyPr/>
                  <a:lstStyle/>
                  <a:p>
                    <a:r>
                      <a:rPr lang="en-US" sz="1000" smtClean="0">
                        <a:solidFill>
                          <a:schemeClr val="bg1"/>
                        </a:solidFill>
                      </a:rPr>
                      <a:t>42,2</a:t>
                    </a:r>
                    <a:r>
                      <a:rPr lang="ru-RU" sz="100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2012 год</c:v>
                </c:pt>
                <c:pt idx="1">
                  <c:v>2013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 formatCode="0.0">
                  <c:v>39</c:v>
                </c:pt>
                <c:pt idx="1">
                  <c:v>42.2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shape val="cylinder"/>
        <c:axId val="146168832"/>
        <c:axId val="146178816"/>
        <c:axId val="0"/>
      </c:bar3DChart>
      <c:catAx>
        <c:axId val="14616883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solidFill>
              <a:schemeClr val="accent1">
                <a:lumMod val="75000"/>
              </a:schemeClr>
            </a:solidFill>
          </a:ln>
        </c:spPr>
        <c:txPr>
          <a:bodyPr/>
          <a:lstStyle/>
          <a:p>
            <a:pPr>
              <a:defRPr sz="1150" b="1" i="1">
                <a:latin typeface="Arial Narrow" panose="020B0606020202030204" pitchFamily="34" charset="0"/>
              </a:defRPr>
            </a:pPr>
            <a:endParaRPr lang="ru-RU"/>
          </a:p>
        </c:txPr>
        <c:crossAx val="146178816"/>
        <c:crosses val="autoZero"/>
        <c:auto val="1"/>
        <c:lblAlgn val="ctr"/>
        <c:lblOffset val="100"/>
        <c:noMultiLvlLbl val="0"/>
      </c:catAx>
      <c:valAx>
        <c:axId val="1461788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  <c:crossAx val="146168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355858392995088"/>
          <c:y val="0.22325019442284191"/>
          <c:w val="0.3718317473769065"/>
          <c:h val="0.50058882346405953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200" b="0" i="1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57150">
      <a:solidFill>
        <a:schemeClr val="tx2">
          <a:lumMod val="60000"/>
          <a:lumOff val="40000"/>
        </a:schemeClr>
      </a:solidFill>
    </a:ln>
    <a:effectLst>
      <a:glow rad="63500">
        <a:schemeClr val="accent1">
          <a:lumMod val="50000"/>
          <a:alpha val="40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AAD1B-5BAC-4AC0-8BA9-6D0621EB872A}" type="doc">
      <dgm:prSet loTypeId="urn:microsoft.com/office/officeart/2005/8/layout/cycle5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43ECAFA-A6D7-41FF-AC7E-E0473AEE9907}">
      <dgm:prSet phldrT="[Текст]" custT="1"/>
      <dgm:spPr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0443694-B682-45A2-95DE-FF3E15237DEA}" type="parTrans" cxnId="{3FC22665-63D9-484D-AF19-34C633E7812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F9A309A-9FC0-485D-BD9D-D3AA06914A86}" type="sibTrans" cxnId="{3FC22665-63D9-484D-AF19-34C633E78123}">
      <dgm:prSet/>
      <dgm:spPr>
        <a:ln w="22225"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724D7F1B-A1E0-49D7-BF3E-FEFCD1C743CE}">
      <dgm:prSet phldrT="[Текст]" custT="1"/>
      <dgm:spPr>
        <a:solidFill>
          <a:srgbClr val="FFFFDD"/>
        </a:solidFill>
        <a:ln w="1905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421A8F1-BAEA-4CEE-B30C-84C25247883B}" type="parTrans" cxnId="{C6A0782F-1121-413E-BFF4-9C91A43198B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BA3E322-4EFF-422F-8958-15FC13EBBE0A}" type="sibTrans" cxnId="{C6A0782F-1121-413E-BFF4-9C91A43198B6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3E04EBF9-6BCF-4C97-97CC-16053D8ADECA}">
      <dgm:prSet phldrT="[Текст]" custT="1"/>
      <dgm:spPr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00F097E-CD7D-4D51-A520-F17C4F00BCF8}" type="parTrans" cxnId="{EB02B10B-C7DF-4C93-973D-78E12C57903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26771F-14FC-487C-BE39-6B56926D70D0}" type="sibTrans" cxnId="{EB02B10B-C7DF-4C93-973D-78E12C579033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C3117F4-22F7-4278-9E67-6CE483EEA235}">
      <dgm:prSet phldrT="[Текст]" custT="1"/>
      <dgm:spPr>
        <a:solidFill>
          <a:srgbClr val="FFFFDD"/>
        </a:solidFill>
        <a:ln w="1905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FECE32E-61FB-48FC-B2EB-498B71F1D7E8}" type="parTrans" cxnId="{56B4D61A-9A37-4512-94F3-E427B097701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3D8F672-682C-4EEF-83C3-46A0F47A1E51}" type="sibTrans" cxnId="{56B4D61A-9A37-4512-94F3-E427B0977017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82979A8-C384-483D-9063-70433550210F}">
      <dgm:prSet phldrT="[Текст]" custT="1"/>
      <dgm:spPr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7AB9AEC-E8AF-41DD-9374-87F1F2B00302}" type="parTrans" cxnId="{A5A1EF05-7827-4CEA-ABDE-26873AECCC6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BBE3567-C6F7-4BAB-9067-FDC8A32F0041}" type="sibTrans" cxnId="{A5A1EF05-7827-4CEA-ABDE-26873AECCC68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9AA82BB-5D7A-4078-8B23-18C254D0DC4B}">
      <dgm:prSet phldrT="[Текст]" custT="1"/>
      <dgm:spPr>
        <a:solidFill>
          <a:srgbClr val="FFFFDD"/>
        </a:solidFill>
        <a:ln w="1905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6269EDA-3B26-44F0-9EAF-0EAB9C77E571}" type="parTrans" cxnId="{576E8FAF-673E-4EEE-A299-EFE205D953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E6B3773-E288-4ED6-8D2D-7A94A1E9116E}" type="sibTrans" cxnId="{576E8FAF-673E-4EEE-A299-EFE205D95367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D2A65F7-0EFD-427A-9350-4EE82EF8A3A3}">
      <dgm:prSet custT="1"/>
      <dgm:spPr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2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97F9671-3336-441A-86F1-2B39F8A830C4}" type="parTrans" cxnId="{9B40075E-B9C8-4BE1-9B72-6DF318F1311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B6EB8D1-E4C2-40F7-BAF0-BED45F5C904D}" type="sibTrans" cxnId="{9B40075E-B9C8-4BE1-9B72-6DF318F1311A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F3150F9-E42C-4C20-8C2E-D3A5F4293F34}">
      <dgm:prSet custT="1"/>
      <dgm:spPr>
        <a:solidFill>
          <a:srgbClr val="FFFFDD"/>
        </a:solidFill>
        <a:ln w="1905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200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81EA984-4962-4DC5-8CDA-71251781BB72}" type="sibTrans" cxnId="{77D5992B-068F-41BE-893C-465B035676FF}">
      <dgm:prSet/>
      <dgm:spPr>
        <a:ln w="0">
          <a:solidFill>
            <a:schemeClr val="bg1"/>
          </a:solidFill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2174457-6DCF-4007-82A9-E75531C9624E}" type="parTrans" cxnId="{77D5992B-068F-41BE-893C-465B035676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C1B40A2-C95B-481E-9090-4B7BCF3B56CE}" type="pres">
      <dgm:prSet presAssocID="{8FBAAD1B-5BAC-4AC0-8BA9-6D0621EB87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E1BD14-653F-47B3-BB46-667C8FB2497F}" type="pres">
      <dgm:prSet presAssocID="{443ECAFA-A6D7-41FF-AC7E-E0473AEE9907}" presName="node" presStyleLbl="node1" presStyleIdx="0" presStyleCnt="8" custScaleX="145866" custScaleY="225692" custRadScaleRad="88468" custRadScaleInc="-6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2586D-5C2A-47F2-8FBF-D647F1535402}" type="pres">
      <dgm:prSet presAssocID="{443ECAFA-A6D7-41FF-AC7E-E0473AEE9907}" presName="spNode" presStyleCnt="0"/>
      <dgm:spPr/>
      <dgm:t>
        <a:bodyPr/>
        <a:lstStyle/>
        <a:p>
          <a:endParaRPr lang="ru-RU"/>
        </a:p>
      </dgm:t>
    </dgm:pt>
    <dgm:pt modelId="{43434E4B-C4FB-4DAC-9533-71DBE9279538}" type="pres">
      <dgm:prSet presAssocID="{1F9A309A-9FC0-485D-BD9D-D3AA06914A86}" presName="sibTrans" presStyleLbl="sibTrans1D1" presStyleIdx="0" presStyleCnt="8"/>
      <dgm:spPr/>
      <dgm:t>
        <a:bodyPr/>
        <a:lstStyle/>
        <a:p>
          <a:endParaRPr lang="ru-RU"/>
        </a:p>
      </dgm:t>
    </dgm:pt>
    <dgm:pt modelId="{A54D8CAD-B47B-492A-A92F-69E42EBB0CBD}" type="pres">
      <dgm:prSet presAssocID="{724D7F1B-A1E0-49D7-BF3E-FEFCD1C743CE}" presName="node" presStyleLbl="node1" presStyleIdx="1" presStyleCnt="8" custScaleX="148208" custScaleY="171616" custRadScaleRad="95995" custRadScaleInc="35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E9F86-1024-42B7-8000-210EB09C538A}" type="pres">
      <dgm:prSet presAssocID="{724D7F1B-A1E0-49D7-BF3E-FEFCD1C743CE}" presName="spNode" presStyleCnt="0"/>
      <dgm:spPr/>
      <dgm:t>
        <a:bodyPr/>
        <a:lstStyle/>
        <a:p>
          <a:endParaRPr lang="ru-RU"/>
        </a:p>
      </dgm:t>
    </dgm:pt>
    <dgm:pt modelId="{F93ECD45-54D8-465B-A0C2-914295F3C5BD}" type="pres">
      <dgm:prSet presAssocID="{8BA3E322-4EFF-422F-8958-15FC13EBBE0A}" presName="sibTrans" presStyleLbl="sibTrans1D1" presStyleIdx="1" presStyleCnt="8"/>
      <dgm:spPr/>
      <dgm:t>
        <a:bodyPr/>
        <a:lstStyle/>
        <a:p>
          <a:endParaRPr lang="ru-RU"/>
        </a:p>
      </dgm:t>
    </dgm:pt>
    <dgm:pt modelId="{D76CEF15-AD37-4FF7-A9D9-F30101483B47}" type="pres">
      <dgm:prSet presAssocID="{3E04EBF9-6BCF-4C97-97CC-16053D8ADECA}" presName="node" presStyleLbl="node1" presStyleIdx="2" presStyleCnt="8" custScaleX="148208" custScaleY="177669" custRadScaleRad="99715" custRadScaleInc="3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25730-0866-4745-85D0-1D1DCFBF2A18}" type="pres">
      <dgm:prSet presAssocID="{3E04EBF9-6BCF-4C97-97CC-16053D8ADECA}" presName="spNode" presStyleCnt="0"/>
      <dgm:spPr/>
      <dgm:t>
        <a:bodyPr/>
        <a:lstStyle/>
        <a:p>
          <a:endParaRPr lang="ru-RU"/>
        </a:p>
      </dgm:t>
    </dgm:pt>
    <dgm:pt modelId="{DA554C6D-A2BD-4B94-802C-6C55DB9F2BF8}" type="pres">
      <dgm:prSet presAssocID="{7D26771F-14FC-487C-BE39-6B56926D70D0}" presName="sibTrans" presStyleLbl="sibTrans1D1" presStyleIdx="2" presStyleCnt="8"/>
      <dgm:spPr/>
      <dgm:t>
        <a:bodyPr/>
        <a:lstStyle/>
        <a:p>
          <a:endParaRPr lang="ru-RU"/>
        </a:p>
      </dgm:t>
    </dgm:pt>
    <dgm:pt modelId="{644BD4D3-8D2A-489F-BC0B-191B4AEF9533}" type="pres">
      <dgm:prSet presAssocID="{AC3117F4-22F7-4278-9E67-6CE483EEA235}" presName="node" presStyleLbl="node1" presStyleIdx="3" presStyleCnt="8" custScaleX="148208" custScaleY="196901" custRadScaleRad="100881" custRadScaleInc="-20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3B005-4E2A-4348-9B77-486F2914FE10}" type="pres">
      <dgm:prSet presAssocID="{AC3117F4-22F7-4278-9E67-6CE483EEA235}" presName="spNode" presStyleCnt="0"/>
      <dgm:spPr/>
      <dgm:t>
        <a:bodyPr/>
        <a:lstStyle/>
        <a:p>
          <a:endParaRPr lang="ru-RU"/>
        </a:p>
      </dgm:t>
    </dgm:pt>
    <dgm:pt modelId="{2C814299-90FC-466A-8C27-58BBE7C3AD9B}" type="pres">
      <dgm:prSet presAssocID="{83D8F672-682C-4EEF-83C3-46A0F47A1E51}" presName="sibTrans" presStyleLbl="sibTrans1D1" presStyleIdx="3" presStyleCnt="8"/>
      <dgm:spPr/>
      <dgm:t>
        <a:bodyPr/>
        <a:lstStyle/>
        <a:p>
          <a:endParaRPr lang="ru-RU"/>
        </a:p>
      </dgm:t>
    </dgm:pt>
    <dgm:pt modelId="{03867FA4-A613-4921-92BD-CBD0DE5AF6C1}" type="pres">
      <dgm:prSet presAssocID="{582979A8-C384-483D-9063-70433550210F}" presName="node" presStyleLbl="node1" presStyleIdx="4" presStyleCnt="8" custScaleX="148208" custScaleY="166898" custRadScaleRad="96729" custRadScaleInc="5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3EB03-7087-4967-BA16-52B020590675}" type="pres">
      <dgm:prSet presAssocID="{582979A8-C384-483D-9063-70433550210F}" presName="spNode" presStyleCnt="0"/>
      <dgm:spPr/>
      <dgm:t>
        <a:bodyPr/>
        <a:lstStyle/>
        <a:p>
          <a:endParaRPr lang="ru-RU"/>
        </a:p>
      </dgm:t>
    </dgm:pt>
    <dgm:pt modelId="{191E1915-7B43-453A-9B3B-8BE365BAB7F0}" type="pres">
      <dgm:prSet presAssocID="{CBBE3567-C6F7-4BAB-9067-FDC8A32F0041}" presName="sibTrans" presStyleLbl="sibTrans1D1" presStyleIdx="4" presStyleCnt="8"/>
      <dgm:spPr/>
      <dgm:t>
        <a:bodyPr/>
        <a:lstStyle/>
        <a:p>
          <a:endParaRPr lang="ru-RU"/>
        </a:p>
      </dgm:t>
    </dgm:pt>
    <dgm:pt modelId="{529DDF86-EE24-4644-BF9F-F7994B1A08DB}" type="pres">
      <dgm:prSet presAssocID="{99AA82BB-5D7A-4078-8B23-18C254D0DC4B}" presName="node" presStyleLbl="node1" presStyleIdx="5" presStyleCnt="8" custScaleX="148208" custScaleY="196901" custRadScaleRad="103591" custRadScaleInc="29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D6908-0A8E-4F45-889A-67CE25D68E3E}" type="pres">
      <dgm:prSet presAssocID="{99AA82BB-5D7A-4078-8B23-18C254D0DC4B}" presName="spNode" presStyleCnt="0"/>
      <dgm:spPr/>
      <dgm:t>
        <a:bodyPr/>
        <a:lstStyle/>
        <a:p>
          <a:endParaRPr lang="ru-RU"/>
        </a:p>
      </dgm:t>
    </dgm:pt>
    <dgm:pt modelId="{B61698C4-7017-4D89-87F7-56075D701F9E}" type="pres">
      <dgm:prSet presAssocID="{CE6B3773-E288-4ED6-8D2D-7A94A1E9116E}" presName="sibTrans" presStyleLbl="sibTrans1D1" presStyleIdx="5" presStyleCnt="8"/>
      <dgm:spPr/>
      <dgm:t>
        <a:bodyPr/>
        <a:lstStyle/>
        <a:p>
          <a:endParaRPr lang="ru-RU"/>
        </a:p>
      </dgm:t>
    </dgm:pt>
    <dgm:pt modelId="{E20084B0-DED3-4DEB-8998-F77FEE57635D}" type="pres">
      <dgm:prSet presAssocID="{FD2A65F7-0EFD-427A-9350-4EE82EF8A3A3}" presName="node" presStyleLbl="node1" presStyleIdx="6" presStyleCnt="8" custScaleX="148208" custScaleY="186453" custRadScaleRad="102738" custRadScaleInc="-4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E5A02-1953-4AC1-8DE5-B9171905FABE}" type="pres">
      <dgm:prSet presAssocID="{FD2A65F7-0EFD-427A-9350-4EE82EF8A3A3}" presName="spNode" presStyleCnt="0"/>
      <dgm:spPr/>
      <dgm:t>
        <a:bodyPr/>
        <a:lstStyle/>
        <a:p>
          <a:endParaRPr lang="ru-RU"/>
        </a:p>
      </dgm:t>
    </dgm:pt>
    <dgm:pt modelId="{37B34B6A-4DCE-4DE3-951A-2EF6B41DAEEC}" type="pres">
      <dgm:prSet presAssocID="{1B6EB8D1-E4C2-40F7-BAF0-BED45F5C904D}" presName="sibTrans" presStyleLbl="sibTrans1D1" presStyleIdx="6" presStyleCnt="8"/>
      <dgm:spPr/>
      <dgm:t>
        <a:bodyPr/>
        <a:lstStyle/>
        <a:p>
          <a:endParaRPr lang="ru-RU"/>
        </a:p>
      </dgm:t>
    </dgm:pt>
    <dgm:pt modelId="{26BC9EC0-F33D-4C53-893E-E607BC23B588}" type="pres">
      <dgm:prSet presAssocID="{2F3150F9-E42C-4C20-8C2E-D3A5F4293F34}" presName="node" presStyleLbl="node1" presStyleIdx="7" presStyleCnt="8" custScaleX="148085" custScaleY="169230" custRadScaleRad="97212" custRadScaleInc="-41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36583-BB7F-476C-A980-E0851D9947DB}" type="pres">
      <dgm:prSet presAssocID="{2F3150F9-E42C-4C20-8C2E-D3A5F4293F34}" presName="spNode" presStyleCnt="0"/>
      <dgm:spPr/>
      <dgm:t>
        <a:bodyPr/>
        <a:lstStyle/>
        <a:p>
          <a:endParaRPr lang="ru-RU"/>
        </a:p>
      </dgm:t>
    </dgm:pt>
    <dgm:pt modelId="{6B2E63ED-B4B9-4312-8B34-C6298E61E31E}" type="pres">
      <dgm:prSet presAssocID="{181EA984-4962-4DC5-8CDA-71251781BB72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A5A1EF05-7827-4CEA-ABDE-26873AECCC68}" srcId="{8FBAAD1B-5BAC-4AC0-8BA9-6D0621EB872A}" destId="{582979A8-C384-483D-9063-70433550210F}" srcOrd="4" destOrd="0" parTransId="{27AB9AEC-E8AF-41DD-9374-87F1F2B00302}" sibTransId="{CBBE3567-C6F7-4BAB-9067-FDC8A32F0041}"/>
    <dgm:cxn modelId="{DE47ED4C-7FF8-4173-97A8-226EB90BB8F6}" type="presOf" srcId="{7D26771F-14FC-487C-BE39-6B56926D70D0}" destId="{DA554C6D-A2BD-4B94-802C-6C55DB9F2BF8}" srcOrd="0" destOrd="0" presId="urn:microsoft.com/office/officeart/2005/8/layout/cycle5"/>
    <dgm:cxn modelId="{56B4D61A-9A37-4512-94F3-E427B0977017}" srcId="{8FBAAD1B-5BAC-4AC0-8BA9-6D0621EB872A}" destId="{AC3117F4-22F7-4278-9E67-6CE483EEA235}" srcOrd="3" destOrd="0" parTransId="{FFECE32E-61FB-48FC-B2EB-498B71F1D7E8}" sibTransId="{83D8F672-682C-4EEF-83C3-46A0F47A1E51}"/>
    <dgm:cxn modelId="{2D6002E5-2314-42E0-9302-9E63B94C929E}" type="presOf" srcId="{AC3117F4-22F7-4278-9E67-6CE483EEA235}" destId="{644BD4D3-8D2A-489F-BC0B-191B4AEF9533}" srcOrd="0" destOrd="0" presId="urn:microsoft.com/office/officeart/2005/8/layout/cycle5"/>
    <dgm:cxn modelId="{12EF5F69-2320-4CEE-BD0A-4F4CFF90BB67}" type="presOf" srcId="{181EA984-4962-4DC5-8CDA-71251781BB72}" destId="{6B2E63ED-B4B9-4312-8B34-C6298E61E31E}" srcOrd="0" destOrd="0" presId="urn:microsoft.com/office/officeart/2005/8/layout/cycle5"/>
    <dgm:cxn modelId="{736C13C1-DEA2-438E-8766-64E5BDCA4832}" type="presOf" srcId="{582979A8-C384-483D-9063-70433550210F}" destId="{03867FA4-A613-4921-92BD-CBD0DE5AF6C1}" srcOrd="0" destOrd="0" presId="urn:microsoft.com/office/officeart/2005/8/layout/cycle5"/>
    <dgm:cxn modelId="{EB02B10B-C7DF-4C93-973D-78E12C579033}" srcId="{8FBAAD1B-5BAC-4AC0-8BA9-6D0621EB872A}" destId="{3E04EBF9-6BCF-4C97-97CC-16053D8ADECA}" srcOrd="2" destOrd="0" parTransId="{300F097E-CD7D-4D51-A520-F17C4F00BCF8}" sibTransId="{7D26771F-14FC-487C-BE39-6B56926D70D0}"/>
    <dgm:cxn modelId="{717735DB-9D65-4106-941E-5FF75C601B81}" type="presOf" srcId="{1F9A309A-9FC0-485D-BD9D-D3AA06914A86}" destId="{43434E4B-C4FB-4DAC-9533-71DBE9279538}" srcOrd="0" destOrd="0" presId="urn:microsoft.com/office/officeart/2005/8/layout/cycle5"/>
    <dgm:cxn modelId="{2BF5FFF7-18CE-49A7-8459-08B662E7599B}" type="presOf" srcId="{724D7F1B-A1E0-49D7-BF3E-FEFCD1C743CE}" destId="{A54D8CAD-B47B-492A-A92F-69E42EBB0CBD}" srcOrd="0" destOrd="0" presId="urn:microsoft.com/office/officeart/2005/8/layout/cycle5"/>
    <dgm:cxn modelId="{2F8232D3-ACDF-4980-9339-413C0B502D40}" type="presOf" srcId="{83D8F672-682C-4EEF-83C3-46A0F47A1E51}" destId="{2C814299-90FC-466A-8C27-58BBE7C3AD9B}" srcOrd="0" destOrd="0" presId="urn:microsoft.com/office/officeart/2005/8/layout/cycle5"/>
    <dgm:cxn modelId="{308B7F12-4555-4973-BDD6-9CC1D40A9C38}" type="presOf" srcId="{CBBE3567-C6F7-4BAB-9067-FDC8A32F0041}" destId="{191E1915-7B43-453A-9B3B-8BE365BAB7F0}" srcOrd="0" destOrd="0" presId="urn:microsoft.com/office/officeart/2005/8/layout/cycle5"/>
    <dgm:cxn modelId="{C6A0782F-1121-413E-BFF4-9C91A43198B6}" srcId="{8FBAAD1B-5BAC-4AC0-8BA9-6D0621EB872A}" destId="{724D7F1B-A1E0-49D7-BF3E-FEFCD1C743CE}" srcOrd="1" destOrd="0" parTransId="{8421A8F1-BAEA-4CEE-B30C-84C25247883B}" sibTransId="{8BA3E322-4EFF-422F-8958-15FC13EBBE0A}"/>
    <dgm:cxn modelId="{7FE4365E-0ABC-41EF-AE62-084C7ECEA56B}" type="presOf" srcId="{99AA82BB-5D7A-4078-8B23-18C254D0DC4B}" destId="{529DDF86-EE24-4644-BF9F-F7994B1A08DB}" srcOrd="0" destOrd="0" presId="urn:microsoft.com/office/officeart/2005/8/layout/cycle5"/>
    <dgm:cxn modelId="{E582C9D9-F68F-4F70-A1E7-D5834F23FFA8}" type="presOf" srcId="{3E04EBF9-6BCF-4C97-97CC-16053D8ADECA}" destId="{D76CEF15-AD37-4FF7-A9D9-F30101483B47}" srcOrd="0" destOrd="0" presId="urn:microsoft.com/office/officeart/2005/8/layout/cycle5"/>
    <dgm:cxn modelId="{989909FD-1AF3-4B2F-9018-D547DB5EA28F}" type="presOf" srcId="{FD2A65F7-0EFD-427A-9350-4EE82EF8A3A3}" destId="{E20084B0-DED3-4DEB-8998-F77FEE57635D}" srcOrd="0" destOrd="0" presId="urn:microsoft.com/office/officeart/2005/8/layout/cycle5"/>
    <dgm:cxn modelId="{77D5992B-068F-41BE-893C-465B035676FF}" srcId="{8FBAAD1B-5BAC-4AC0-8BA9-6D0621EB872A}" destId="{2F3150F9-E42C-4C20-8C2E-D3A5F4293F34}" srcOrd="7" destOrd="0" parTransId="{02174457-6DCF-4007-82A9-E75531C9624E}" sibTransId="{181EA984-4962-4DC5-8CDA-71251781BB72}"/>
    <dgm:cxn modelId="{28443BDC-6DC7-47D8-ADBD-C9017A12D2F1}" type="presOf" srcId="{1B6EB8D1-E4C2-40F7-BAF0-BED45F5C904D}" destId="{37B34B6A-4DCE-4DE3-951A-2EF6B41DAEEC}" srcOrd="0" destOrd="0" presId="urn:microsoft.com/office/officeart/2005/8/layout/cycle5"/>
    <dgm:cxn modelId="{7E7949CB-8543-4CDA-95B4-803C476B1050}" type="presOf" srcId="{8BA3E322-4EFF-422F-8958-15FC13EBBE0A}" destId="{F93ECD45-54D8-465B-A0C2-914295F3C5BD}" srcOrd="0" destOrd="0" presId="urn:microsoft.com/office/officeart/2005/8/layout/cycle5"/>
    <dgm:cxn modelId="{3FC22665-63D9-484D-AF19-34C633E78123}" srcId="{8FBAAD1B-5BAC-4AC0-8BA9-6D0621EB872A}" destId="{443ECAFA-A6D7-41FF-AC7E-E0473AEE9907}" srcOrd="0" destOrd="0" parTransId="{80443694-B682-45A2-95DE-FF3E15237DEA}" sibTransId="{1F9A309A-9FC0-485D-BD9D-D3AA06914A86}"/>
    <dgm:cxn modelId="{576E8FAF-673E-4EEE-A299-EFE205D95367}" srcId="{8FBAAD1B-5BAC-4AC0-8BA9-6D0621EB872A}" destId="{99AA82BB-5D7A-4078-8B23-18C254D0DC4B}" srcOrd="5" destOrd="0" parTransId="{66269EDA-3B26-44F0-9EAF-0EAB9C77E571}" sibTransId="{CE6B3773-E288-4ED6-8D2D-7A94A1E9116E}"/>
    <dgm:cxn modelId="{9B40075E-B9C8-4BE1-9B72-6DF318F1311A}" srcId="{8FBAAD1B-5BAC-4AC0-8BA9-6D0621EB872A}" destId="{FD2A65F7-0EFD-427A-9350-4EE82EF8A3A3}" srcOrd="6" destOrd="0" parTransId="{697F9671-3336-441A-86F1-2B39F8A830C4}" sibTransId="{1B6EB8D1-E4C2-40F7-BAF0-BED45F5C904D}"/>
    <dgm:cxn modelId="{C723645D-8355-4D71-8A27-BCC05B1B89DF}" type="presOf" srcId="{CE6B3773-E288-4ED6-8D2D-7A94A1E9116E}" destId="{B61698C4-7017-4D89-87F7-56075D701F9E}" srcOrd="0" destOrd="0" presId="urn:microsoft.com/office/officeart/2005/8/layout/cycle5"/>
    <dgm:cxn modelId="{022897FC-00EF-45A6-9339-8595CE901946}" type="presOf" srcId="{443ECAFA-A6D7-41FF-AC7E-E0473AEE9907}" destId="{18E1BD14-653F-47B3-BB46-667C8FB2497F}" srcOrd="0" destOrd="0" presId="urn:microsoft.com/office/officeart/2005/8/layout/cycle5"/>
    <dgm:cxn modelId="{A03C7CB6-5320-4F01-B23D-53450959B8E9}" type="presOf" srcId="{2F3150F9-E42C-4C20-8C2E-D3A5F4293F34}" destId="{26BC9EC0-F33D-4C53-893E-E607BC23B588}" srcOrd="0" destOrd="0" presId="urn:microsoft.com/office/officeart/2005/8/layout/cycle5"/>
    <dgm:cxn modelId="{D1C3CA6A-A434-431C-B657-38A014D5193C}" type="presOf" srcId="{8FBAAD1B-5BAC-4AC0-8BA9-6D0621EB872A}" destId="{5C1B40A2-C95B-481E-9090-4B7BCF3B56CE}" srcOrd="0" destOrd="0" presId="urn:microsoft.com/office/officeart/2005/8/layout/cycle5"/>
    <dgm:cxn modelId="{FE2AF713-1498-4594-ACF5-481015AE606D}" type="presParOf" srcId="{5C1B40A2-C95B-481E-9090-4B7BCF3B56CE}" destId="{18E1BD14-653F-47B3-BB46-667C8FB2497F}" srcOrd="0" destOrd="0" presId="urn:microsoft.com/office/officeart/2005/8/layout/cycle5"/>
    <dgm:cxn modelId="{CB37382B-0AB6-4A95-8436-C0C95128C700}" type="presParOf" srcId="{5C1B40A2-C95B-481E-9090-4B7BCF3B56CE}" destId="{63F2586D-5C2A-47F2-8FBF-D647F1535402}" srcOrd="1" destOrd="0" presId="urn:microsoft.com/office/officeart/2005/8/layout/cycle5"/>
    <dgm:cxn modelId="{C8F37D2F-55BE-44C0-91D1-D4580AE05ABA}" type="presParOf" srcId="{5C1B40A2-C95B-481E-9090-4B7BCF3B56CE}" destId="{43434E4B-C4FB-4DAC-9533-71DBE9279538}" srcOrd="2" destOrd="0" presId="urn:microsoft.com/office/officeart/2005/8/layout/cycle5"/>
    <dgm:cxn modelId="{69FB52AE-0961-45A1-9FEE-5E6E9B357FDE}" type="presParOf" srcId="{5C1B40A2-C95B-481E-9090-4B7BCF3B56CE}" destId="{A54D8CAD-B47B-492A-A92F-69E42EBB0CBD}" srcOrd="3" destOrd="0" presId="urn:microsoft.com/office/officeart/2005/8/layout/cycle5"/>
    <dgm:cxn modelId="{2C8917CA-6606-4C8F-A6E2-CDFDE81C4763}" type="presParOf" srcId="{5C1B40A2-C95B-481E-9090-4B7BCF3B56CE}" destId="{C1BE9F86-1024-42B7-8000-210EB09C538A}" srcOrd="4" destOrd="0" presId="urn:microsoft.com/office/officeart/2005/8/layout/cycle5"/>
    <dgm:cxn modelId="{270C724E-5019-4028-BD4B-EDDBCF85AEE7}" type="presParOf" srcId="{5C1B40A2-C95B-481E-9090-4B7BCF3B56CE}" destId="{F93ECD45-54D8-465B-A0C2-914295F3C5BD}" srcOrd="5" destOrd="0" presId="urn:microsoft.com/office/officeart/2005/8/layout/cycle5"/>
    <dgm:cxn modelId="{BE7C52FB-D40A-41BE-BEA1-A29DAD4465DB}" type="presParOf" srcId="{5C1B40A2-C95B-481E-9090-4B7BCF3B56CE}" destId="{D76CEF15-AD37-4FF7-A9D9-F30101483B47}" srcOrd="6" destOrd="0" presId="urn:microsoft.com/office/officeart/2005/8/layout/cycle5"/>
    <dgm:cxn modelId="{A490A4D8-79A5-4316-8A09-85E120D0B74D}" type="presParOf" srcId="{5C1B40A2-C95B-481E-9090-4B7BCF3B56CE}" destId="{89825730-0866-4745-85D0-1D1DCFBF2A18}" srcOrd="7" destOrd="0" presId="urn:microsoft.com/office/officeart/2005/8/layout/cycle5"/>
    <dgm:cxn modelId="{92AA75E8-3D07-4413-8826-7D0C16628931}" type="presParOf" srcId="{5C1B40A2-C95B-481E-9090-4B7BCF3B56CE}" destId="{DA554C6D-A2BD-4B94-802C-6C55DB9F2BF8}" srcOrd="8" destOrd="0" presId="urn:microsoft.com/office/officeart/2005/8/layout/cycle5"/>
    <dgm:cxn modelId="{CAAEA634-2E16-46BD-A224-CA4BB8ADCE18}" type="presParOf" srcId="{5C1B40A2-C95B-481E-9090-4B7BCF3B56CE}" destId="{644BD4D3-8D2A-489F-BC0B-191B4AEF9533}" srcOrd="9" destOrd="0" presId="urn:microsoft.com/office/officeart/2005/8/layout/cycle5"/>
    <dgm:cxn modelId="{4DAF41BC-C3B9-4C44-B0D9-595F43C25A4F}" type="presParOf" srcId="{5C1B40A2-C95B-481E-9090-4B7BCF3B56CE}" destId="{DAC3B005-4E2A-4348-9B77-486F2914FE10}" srcOrd="10" destOrd="0" presId="urn:microsoft.com/office/officeart/2005/8/layout/cycle5"/>
    <dgm:cxn modelId="{050EC4CD-0222-4419-A0BC-0EDC88F49366}" type="presParOf" srcId="{5C1B40A2-C95B-481E-9090-4B7BCF3B56CE}" destId="{2C814299-90FC-466A-8C27-58BBE7C3AD9B}" srcOrd="11" destOrd="0" presId="urn:microsoft.com/office/officeart/2005/8/layout/cycle5"/>
    <dgm:cxn modelId="{A3D46949-444E-46B7-8982-73E776CC54EF}" type="presParOf" srcId="{5C1B40A2-C95B-481E-9090-4B7BCF3B56CE}" destId="{03867FA4-A613-4921-92BD-CBD0DE5AF6C1}" srcOrd="12" destOrd="0" presId="urn:microsoft.com/office/officeart/2005/8/layout/cycle5"/>
    <dgm:cxn modelId="{CD3A8859-A1B7-4CD1-B518-F061EFA62A15}" type="presParOf" srcId="{5C1B40A2-C95B-481E-9090-4B7BCF3B56CE}" destId="{A543EB03-7087-4967-BA16-52B020590675}" srcOrd="13" destOrd="0" presId="urn:microsoft.com/office/officeart/2005/8/layout/cycle5"/>
    <dgm:cxn modelId="{165BA08F-4F7F-4BCC-8926-33F11E0ABD7E}" type="presParOf" srcId="{5C1B40A2-C95B-481E-9090-4B7BCF3B56CE}" destId="{191E1915-7B43-453A-9B3B-8BE365BAB7F0}" srcOrd="14" destOrd="0" presId="urn:microsoft.com/office/officeart/2005/8/layout/cycle5"/>
    <dgm:cxn modelId="{59B74358-CA3D-419D-966E-824A56D28AC8}" type="presParOf" srcId="{5C1B40A2-C95B-481E-9090-4B7BCF3B56CE}" destId="{529DDF86-EE24-4644-BF9F-F7994B1A08DB}" srcOrd="15" destOrd="0" presId="urn:microsoft.com/office/officeart/2005/8/layout/cycle5"/>
    <dgm:cxn modelId="{9887D300-C1D0-4730-B5D4-B25214B512FE}" type="presParOf" srcId="{5C1B40A2-C95B-481E-9090-4B7BCF3B56CE}" destId="{273D6908-0A8E-4F45-889A-67CE25D68E3E}" srcOrd="16" destOrd="0" presId="urn:microsoft.com/office/officeart/2005/8/layout/cycle5"/>
    <dgm:cxn modelId="{9683CE6D-A81F-45E1-85D2-1380393953DC}" type="presParOf" srcId="{5C1B40A2-C95B-481E-9090-4B7BCF3B56CE}" destId="{B61698C4-7017-4D89-87F7-56075D701F9E}" srcOrd="17" destOrd="0" presId="urn:microsoft.com/office/officeart/2005/8/layout/cycle5"/>
    <dgm:cxn modelId="{2151C41E-4620-433F-95A8-A7BFD9154CBC}" type="presParOf" srcId="{5C1B40A2-C95B-481E-9090-4B7BCF3B56CE}" destId="{E20084B0-DED3-4DEB-8998-F77FEE57635D}" srcOrd="18" destOrd="0" presId="urn:microsoft.com/office/officeart/2005/8/layout/cycle5"/>
    <dgm:cxn modelId="{B84B024D-41EA-490C-8EB2-B912F539FBBA}" type="presParOf" srcId="{5C1B40A2-C95B-481E-9090-4B7BCF3B56CE}" destId="{284E5A02-1953-4AC1-8DE5-B9171905FABE}" srcOrd="19" destOrd="0" presId="urn:microsoft.com/office/officeart/2005/8/layout/cycle5"/>
    <dgm:cxn modelId="{83ED5FA8-6C47-4CA1-96D6-75E0785A0A20}" type="presParOf" srcId="{5C1B40A2-C95B-481E-9090-4B7BCF3B56CE}" destId="{37B34B6A-4DCE-4DE3-951A-2EF6B41DAEEC}" srcOrd="20" destOrd="0" presId="urn:microsoft.com/office/officeart/2005/8/layout/cycle5"/>
    <dgm:cxn modelId="{8B3C165E-80C6-4A6E-BE50-384C7CFE1FA4}" type="presParOf" srcId="{5C1B40A2-C95B-481E-9090-4B7BCF3B56CE}" destId="{26BC9EC0-F33D-4C53-893E-E607BC23B588}" srcOrd="21" destOrd="0" presId="urn:microsoft.com/office/officeart/2005/8/layout/cycle5"/>
    <dgm:cxn modelId="{BA8B4188-C9A9-400A-AC00-7546DD52FE87}" type="presParOf" srcId="{5C1B40A2-C95B-481E-9090-4B7BCF3B56CE}" destId="{AAF36583-BB7F-476C-A980-E0851D9947DB}" srcOrd="22" destOrd="0" presId="urn:microsoft.com/office/officeart/2005/8/layout/cycle5"/>
    <dgm:cxn modelId="{7DF10E00-C9AD-446C-AA5C-B73955EE7E92}" type="presParOf" srcId="{5C1B40A2-C95B-481E-9090-4B7BCF3B56CE}" destId="{6B2E63ED-B4B9-4312-8B34-C6298E61E31E}" srcOrd="23" destOrd="0" presId="urn:microsoft.com/office/officeart/2005/8/layout/cycle5"/>
  </dgm:cxnLst>
  <dgm:bg>
    <a:noFill/>
    <a:effectLst/>
  </dgm:bg>
  <dgm:whole>
    <a:ln w="31750">
      <a:prstDash val="sysDot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BABCCA-8569-4ABA-B03B-D830CDA9F6D4}" type="doc">
      <dgm:prSet loTypeId="urn:microsoft.com/office/officeart/2008/layout/RadialCluster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B48CFB2-2144-464F-99B0-7B4517BBF385}">
      <dgm:prSet phldrT="[Текст]"/>
      <dgm:spPr>
        <a:solidFill>
          <a:srgbClr val="FFFFDD"/>
        </a:solidFill>
        <a:ln w="165100">
          <a:solidFill>
            <a:srgbClr val="C00000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бюджета – безвозмездные и безвозвратные поступления денежных средств в бюджет.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AEB99F-186D-4EBF-BBED-2B0E5A5148BE}" type="parTrans" cxnId="{5D4F3C9E-B10F-444A-BA8E-62C311060DBF}">
      <dgm:prSet/>
      <dgm:spPr/>
      <dgm:t>
        <a:bodyPr/>
        <a:lstStyle/>
        <a:p>
          <a:endParaRPr lang="ru-RU"/>
        </a:p>
      </dgm:t>
    </dgm:pt>
    <dgm:pt modelId="{39196133-48A8-43A8-922F-0E3AC7557F38}" type="sibTrans" cxnId="{5D4F3C9E-B10F-444A-BA8E-62C311060DBF}">
      <dgm:prSet/>
      <dgm:spPr/>
      <dgm:t>
        <a:bodyPr/>
        <a:lstStyle/>
        <a:p>
          <a:endParaRPr lang="ru-RU"/>
        </a:p>
      </dgm:t>
    </dgm:pt>
    <dgm:pt modelId="{BF147029-5588-4C67-A975-3EDDF959302B}">
      <dgm:prSet phldrT="[Текст]"/>
      <dgm:spPr>
        <a:solidFill>
          <a:schemeClr val="accent1">
            <a:lumMod val="20000"/>
            <a:lumOff val="80000"/>
          </a:schemeClr>
        </a:solidFill>
        <a:ln w="1651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971819-3A7E-44D6-A607-E41E2CC546CA}" type="parTrans" cxnId="{457702C6-AE99-4C2D-96D9-995BC995E75C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E327513B-1FDF-48E7-9E5A-99220A35E89A}" type="sibTrans" cxnId="{457702C6-AE99-4C2D-96D9-995BC995E75C}">
      <dgm:prSet/>
      <dgm:spPr/>
      <dgm:t>
        <a:bodyPr/>
        <a:lstStyle/>
        <a:p>
          <a:endParaRPr lang="ru-RU"/>
        </a:p>
      </dgm:t>
    </dgm:pt>
    <dgm:pt modelId="{B48DC76A-8C89-4A47-A084-03205D8C4A2A}">
      <dgm:prSet phldrT="[Текст]"/>
      <dgm:spPr>
        <a:solidFill>
          <a:schemeClr val="accent1">
            <a:lumMod val="20000"/>
            <a:lumOff val="80000"/>
          </a:schemeClr>
        </a:solidFill>
        <a:ln w="1651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6328B3-3D5F-410C-9275-2F3B736C0074}" type="parTrans" cxnId="{154E241D-2D22-4E0E-8438-BC731CBD30B3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1847B8B9-2FEB-499A-AACE-A89168127650}" type="sibTrans" cxnId="{154E241D-2D22-4E0E-8438-BC731CBD30B3}">
      <dgm:prSet/>
      <dgm:spPr/>
      <dgm:t>
        <a:bodyPr/>
        <a:lstStyle/>
        <a:p>
          <a:endParaRPr lang="ru-RU"/>
        </a:p>
      </dgm:t>
    </dgm:pt>
    <dgm:pt modelId="{51B0975B-EA65-4A15-BAF2-DB307B86BC96}">
      <dgm:prSet phldrT="[Текст]"/>
      <dgm:spPr>
        <a:solidFill>
          <a:schemeClr val="accent1">
            <a:lumMod val="20000"/>
            <a:lumOff val="80000"/>
          </a:schemeClr>
        </a:solidFill>
        <a:ln w="1651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BF6DE8-1E0A-4F3F-9C5D-54B1D0FEA649}" type="parTrans" cxnId="{2F7F97AF-1C51-47F7-AED3-20851A7120E9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F5480A95-2FFD-46E9-8288-C8419BA04595}" type="sibTrans" cxnId="{2F7F97AF-1C51-47F7-AED3-20851A7120E9}">
      <dgm:prSet/>
      <dgm:spPr/>
      <dgm:t>
        <a:bodyPr/>
        <a:lstStyle/>
        <a:p>
          <a:endParaRPr lang="ru-RU"/>
        </a:p>
      </dgm:t>
    </dgm:pt>
    <dgm:pt modelId="{4E3CB81D-5BD5-41C8-8D7E-41348F2F94B8}">
      <dgm:prSet/>
      <dgm:spPr/>
      <dgm:t>
        <a:bodyPr/>
        <a:lstStyle/>
        <a:p>
          <a:endParaRPr lang="ru-RU"/>
        </a:p>
      </dgm:t>
    </dgm:pt>
    <dgm:pt modelId="{CB1AFA49-7FFC-4CC1-ABCF-E6C85BDD0CDF}" type="parTrans" cxnId="{353F71E6-1BF3-4808-8C5A-4F3A0A4469B6}">
      <dgm:prSet/>
      <dgm:spPr/>
      <dgm:t>
        <a:bodyPr/>
        <a:lstStyle/>
        <a:p>
          <a:endParaRPr lang="ru-RU"/>
        </a:p>
      </dgm:t>
    </dgm:pt>
    <dgm:pt modelId="{22A13CCC-4F53-4984-919B-DA9857491D50}" type="sibTrans" cxnId="{353F71E6-1BF3-4808-8C5A-4F3A0A4469B6}">
      <dgm:prSet/>
      <dgm:spPr/>
      <dgm:t>
        <a:bodyPr/>
        <a:lstStyle/>
        <a:p>
          <a:endParaRPr lang="ru-RU"/>
        </a:p>
      </dgm:t>
    </dgm:pt>
    <dgm:pt modelId="{EBBCDB51-8D9D-41C5-9512-A7CBCEB26C2A}">
      <dgm:prSet/>
      <dgm:spPr/>
      <dgm:t>
        <a:bodyPr/>
        <a:lstStyle/>
        <a:p>
          <a:endParaRPr lang="ru-RU" dirty="0"/>
        </a:p>
      </dgm:t>
    </dgm:pt>
    <dgm:pt modelId="{88AF2814-A6DF-449B-A708-4AD232106244}" type="parTrans" cxnId="{084B9E86-4CAC-45A9-B370-423FBD730BEC}">
      <dgm:prSet/>
      <dgm:spPr/>
      <dgm:t>
        <a:bodyPr/>
        <a:lstStyle/>
        <a:p>
          <a:endParaRPr lang="ru-RU"/>
        </a:p>
      </dgm:t>
    </dgm:pt>
    <dgm:pt modelId="{4E805DCF-6BEF-46D5-BAEB-4A4B47EA680F}" type="sibTrans" cxnId="{084B9E86-4CAC-45A9-B370-423FBD730BEC}">
      <dgm:prSet/>
      <dgm:spPr/>
      <dgm:t>
        <a:bodyPr/>
        <a:lstStyle/>
        <a:p>
          <a:endParaRPr lang="ru-RU"/>
        </a:p>
      </dgm:t>
    </dgm:pt>
    <dgm:pt modelId="{8B244CFF-22F3-49C3-BAD4-562F5B34DCEA}" type="pres">
      <dgm:prSet presAssocID="{C9BABCCA-8569-4ABA-B03B-D830CDA9F6D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7A95D3-4209-465C-93E1-7443651645A0}" type="pres">
      <dgm:prSet presAssocID="{FB48CFB2-2144-464F-99B0-7B4517BBF385}" presName="singleCycl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5E128A9-086C-4AB0-9BB3-7B78F9CA19C8}" type="pres">
      <dgm:prSet presAssocID="{FB48CFB2-2144-464F-99B0-7B4517BBF385}" presName="singleCenter" presStyleLbl="node1" presStyleIdx="0" presStyleCnt="4" custScaleX="453926" custScaleY="54339" custLinFactNeighborX="472" custLinFactNeighborY="-5516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A42BF92-E0CA-4C74-94D9-9AE3F4260038}" type="pres">
      <dgm:prSet presAssocID="{2C971819-3A7E-44D6-A607-E41E2CC546CA}" presName="Name56" presStyleLbl="parChTrans1D2" presStyleIdx="0" presStyleCnt="3"/>
      <dgm:spPr/>
      <dgm:t>
        <a:bodyPr/>
        <a:lstStyle/>
        <a:p>
          <a:endParaRPr lang="ru-RU"/>
        </a:p>
      </dgm:t>
    </dgm:pt>
    <dgm:pt modelId="{A7E70BED-E9F9-4186-91D6-4C4AD5C34513}" type="pres">
      <dgm:prSet presAssocID="{BF147029-5588-4C67-A975-3EDDF959302B}" presName="text0" presStyleLbl="node1" presStyleIdx="1" presStyleCnt="4" custScaleX="235390" custScaleY="75391" custRadScaleRad="112807" custRadScaleInc="-199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9DAA6-78E7-4C62-AD9F-BB89E1F317A5}" type="pres">
      <dgm:prSet presAssocID="{9D6328B3-3D5F-410C-9275-2F3B736C0074}" presName="Name56" presStyleLbl="parChTrans1D2" presStyleIdx="1" presStyleCnt="3"/>
      <dgm:spPr/>
      <dgm:t>
        <a:bodyPr/>
        <a:lstStyle/>
        <a:p>
          <a:endParaRPr lang="ru-RU"/>
        </a:p>
      </dgm:t>
    </dgm:pt>
    <dgm:pt modelId="{A1F9C609-4FDF-427E-A3A7-017CF8E0D1F8}" type="pres">
      <dgm:prSet presAssocID="{B48DC76A-8C89-4A47-A084-03205D8C4A2A}" presName="text0" presStyleLbl="node1" presStyleIdx="2" presStyleCnt="4" custScaleX="304805" custScaleY="88172" custRadScaleRad="96802" custRadScaleInc="-112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427F8-47F7-429E-8B9A-D7AD3446727D}" type="pres">
      <dgm:prSet presAssocID="{30BF6DE8-1E0A-4F3F-9C5D-54B1D0FEA649}" presName="Name56" presStyleLbl="parChTrans1D2" presStyleIdx="2" presStyleCnt="3"/>
      <dgm:spPr/>
      <dgm:t>
        <a:bodyPr/>
        <a:lstStyle/>
        <a:p>
          <a:endParaRPr lang="ru-RU"/>
        </a:p>
      </dgm:t>
    </dgm:pt>
    <dgm:pt modelId="{341F0CCF-4C81-46C6-BAD1-DDC17631079D}" type="pres">
      <dgm:prSet presAssocID="{51B0975B-EA65-4A15-BAF2-DB307B86BC96}" presName="text0" presStyleLbl="node1" presStyleIdx="3" presStyleCnt="4" custScaleX="281728" custScaleY="87686" custRadScaleRad="97200" custRadScaleInc="97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69B4B7-0924-484A-8038-1497D591285E}" type="presOf" srcId="{9D6328B3-3D5F-410C-9275-2F3B736C0074}" destId="{0999DAA6-78E7-4C62-AD9F-BB89E1F317A5}" srcOrd="0" destOrd="0" presId="urn:microsoft.com/office/officeart/2008/layout/RadialCluster"/>
    <dgm:cxn modelId="{353F71E6-1BF3-4808-8C5A-4F3A0A4469B6}" srcId="{C9BABCCA-8569-4ABA-B03B-D830CDA9F6D4}" destId="{4E3CB81D-5BD5-41C8-8D7E-41348F2F94B8}" srcOrd="1" destOrd="0" parTransId="{CB1AFA49-7FFC-4CC1-ABCF-E6C85BDD0CDF}" sibTransId="{22A13CCC-4F53-4984-919B-DA9857491D50}"/>
    <dgm:cxn modelId="{2F7F97AF-1C51-47F7-AED3-20851A7120E9}" srcId="{FB48CFB2-2144-464F-99B0-7B4517BBF385}" destId="{51B0975B-EA65-4A15-BAF2-DB307B86BC96}" srcOrd="2" destOrd="0" parTransId="{30BF6DE8-1E0A-4F3F-9C5D-54B1D0FEA649}" sibTransId="{F5480A95-2FFD-46E9-8288-C8419BA04595}"/>
    <dgm:cxn modelId="{64DEEEB3-EA4F-4B3D-819A-A98628D67175}" type="presOf" srcId="{B48DC76A-8C89-4A47-A084-03205D8C4A2A}" destId="{A1F9C609-4FDF-427E-A3A7-017CF8E0D1F8}" srcOrd="0" destOrd="0" presId="urn:microsoft.com/office/officeart/2008/layout/RadialCluster"/>
    <dgm:cxn modelId="{F58EC11A-41C9-416F-A5E1-87C93184D7A0}" type="presOf" srcId="{30BF6DE8-1E0A-4F3F-9C5D-54B1D0FEA649}" destId="{BF1427F8-47F7-429E-8B9A-D7AD3446727D}" srcOrd="0" destOrd="0" presId="urn:microsoft.com/office/officeart/2008/layout/RadialCluster"/>
    <dgm:cxn modelId="{084B9E86-4CAC-45A9-B370-423FBD730BEC}" srcId="{C9BABCCA-8569-4ABA-B03B-D830CDA9F6D4}" destId="{EBBCDB51-8D9D-41C5-9512-A7CBCEB26C2A}" srcOrd="2" destOrd="0" parTransId="{88AF2814-A6DF-449B-A708-4AD232106244}" sibTransId="{4E805DCF-6BEF-46D5-BAEB-4A4B47EA680F}"/>
    <dgm:cxn modelId="{775F43F7-FC44-405F-A415-C804AC1E3AC7}" type="presOf" srcId="{FB48CFB2-2144-464F-99B0-7B4517BBF385}" destId="{55E128A9-086C-4AB0-9BB3-7B78F9CA19C8}" srcOrd="0" destOrd="0" presId="urn:microsoft.com/office/officeart/2008/layout/RadialCluster"/>
    <dgm:cxn modelId="{154E241D-2D22-4E0E-8438-BC731CBD30B3}" srcId="{FB48CFB2-2144-464F-99B0-7B4517BBF385}" destId="{B48DC76A-8C89-4A47-A084-03205D8C4A2A}" srcOrd="1" destOrd="0" parTransId="{9D6328B3-3D5F-410C-9275-2F3B736C0074}" sibTransId="{1847B8B9-2FEB-499A-AACE-A89168127650}"/>
    <dgm:cxn modelId="{612D0F83-81C4-4A63-B1B5-7D95B95BDDA9}" type="presOf" srcId="{2C971819-3A7E-44D6-A607-E41E2CC546CA}" destId="{2A42BF92-E0CA-4C74-94D9-9AE3F4260038}" srcOrd="0" destOrd="0" presId="urn:microsoft.com/office/officeart/2008/layout/RadialCluster"/>
    <dgm:cxn modelId="{D091A6C5-B8E2-4C31-924C-36FD9FE3813E}" type="presOf" srcId="{C9BABCCA-8569-4ABA-B03B-D830CDA9F6D4}" destId="{8B244CFF-22F3-49C3-BAD4-562F5B34DCEA}" srcOrd="0" destOrd="0" presId="urn:microsoft.com/office/officeart/2008/layout/RadialCluster"/>
    <dgm:cxn modelId="{71B8E0D7-9929-4579-B279-7C41D7163021}" type="presOf" srcId="{BF147029-5588-4C67-A975-3EDDF959302B}" destId="{A7E70BED-E9F9-4186-91D6-4C4AD5C34513}" srcOrd="0" destOrd="0" presId="urn:microsoft.com/office/officeart/2008/layout/RadialCluster"/>
    <dgm:cxn modelId="{457702C6-AE99-4C2D-96D9-995BC995E75C}" srcId="{FB48CFB2-2144-464F-99B0-7B4517BBF385}" destId="{BF147029-5588-4C67-A975-3EDDF959302B}" srcOrd="0" destOrd="0" parTransId="{2C971819-3A7E-44D6-A607-E41E2CC546CA}" sibTransId="{E327513B-1FDF-48E7-9E5A-99220A35E89A}"/>
    <dgm:cxn modelId="{837731BF-B1B9-4F3B-B417-796C22C3A5C5}" type="presOf" srcId="{51B0975B-EA65-4A15-BAF2-DB307B86BC96}" destId="{341F0CCF-4C81-46C6-BAD1-DDC17631079D}" srcOrd="0" destOrd="0" presId="urn:microsoft.com/office/officeart/2008/layout/RadialCluster"/>
    <dgm:cxn modelId="{5D4F3C9E-B10F-444A-BA8E-62C311060DBF}" srcId="{C9BABCCA-8569-4ABA-B03B-D830CDA9F6D4}" destId="{FB48CFB2-2144-464F-99B0-7B4517BBF385}" srcOrd="0" destOrd="0" parTransId="{AAAEB99F-186D-4EBF-BBED-2B0E5A5148BE}" sibTransId="{39196133-48A8-43A8-922F-0E3AC7557F38}"/>
    <dgm:cxn modelId="{A8A1C3E8-887C-4704-BE8C-26024611068C}" type="presParOf" srcId="{8B244CFF-22F3-49C3-BAD4-562F5B34DCEA}" destId="{767A95D3-4209-465C-93E1-7443651645A0}" srcOrd="0" destOrd="0" presId="urn:microsoft.com/office/officeart/2008/layout/RadialCluster"/>
    <dgm:cxn modelId="{2DCE5CCC-A05E-4B55-8582-B3F347FB519F}" type="presParOf" srcId="{767A95D3-4209-465C-93E1-7443651645A0}" destId="{55E128A9-086C-4AB0-9BB3-7B78F9CA19C8}" srcOrd="0" destOrd="0" presId="urn:microsoft.com/office/officeart/2008/layout/RadialCluster"/>
    <dgm:cxn modelId="{8A99D726-F81E-4B66-B5F0-040BE7BDDFEB}" type="presParOf" srcId="{767A95D3-4209-465C-93E1-7443651645A0}" destId="{2A42BF92-E0CA-4C74-94D9-9AE3F4260038}" srcOrd="1" destOrd="0" presId="urn:microsoft.com/office/officeart/2008/layout/RadialCluster"/>
    <dgm:cxn modelId="{D3966218-D68E-4653-8545-277BEA48C10A}" type="presParOf" srcId="{767A95D3-4209-465C-93E1-7443651645A0}" destId="{A7E70BED-E9F9-4186-91D6-4C4AD5C34513}" srcOrd="2" destOrd="0" presId="urn:microsoft.com/office/officeart/2008/layout/RadialCluster"/>
    <dgm:cxn modelId="{DCACBC99-9437-4702-9908-427BA1536D5E}" type="presParOf" srcId="{767A95D3-4209-465C-93E1-7443651645A0}" destId="{0999DAA6-78E7-4C62-AD9F-BB89E1F317A5}" srcOrd="3" destOrd="0" presId="urn:microsoft.com/office/officeart/2008/layout/RadialCluster"/>
    <dgm:cxn modelId="{02C662CB-7F0F-4CB8-9709-FFA77B7228A2}" type="presParOf" srcId="{767A95D3-4209-465C-93E1-7443651645A0}" destId="{A1F9C609-4FDF-427E-A3A7-017CF8E0D1F8}" srcOrd="4" destOrd="0" presId="urn:microsoft.com/office/officeart/2008/layout/RadialCluster"/>
    <dgm:cxn modelId="{A3827F18-BC0D-4354-A51E-2E15DC1CE959}" type="presParOf" srcId="{767A95D3-4209-465C-93E1-7443651645A0}" destId="{BF1427F8-47F7-429E-8B9A-D7AD3446727D}" srcOrd="5" destOrd="0" presId="urn:microsoft.com/office/officeart/2008/layout/RadialCluster"/>
    <dgm:cxn modelId="{72BA9C2A-4E17-46A2-BE88-563465A18659}" type="presParOf" srcId="{767A95D3-4209-465C-93E1-7443651645A0}" destId="{341F0CCF-4C81-46C6-BAD1-DDC17631079D}" srcOrd="6" destOrd="0" presId="urn:microsoft.com/office/officeart/2008/layout/RadialCluster"/>
  </dgm:cxnLst>
  <dgm:bg>
    <a:noFill/>
  </dgm:bg>
  <dgm:whole>
    <a:ln w="63500" cmpd="sng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373341-D295-47A1-8C65-26E2CF4B2E66}" type="doc">
      <dgm:prSet loTypeId="urn:microsoft.com/office/officeart/2005/8/layout/vList5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8D16D0C-DA3B-4419-AF3F-ADEEEC99AB19}">
      <dgm:prSet phldrT="[Текст]" custT="1"/>
      <dgm:spPr>
        <a:solidFill>
          <a:schemeClr val="tx2">
            <a:lumMod val="60000"/>
            <a:lumOff val="40000"/>
          </a:schemeClr>
        </a:solidFill>
        <a:scene3d>
          <a:camera prst="orthographicFront"/>
          <a:lightRig rig="balanced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600" b="1" dirty="0" smtClean="0">
              <a:latin typeface="Arial Narrow" panose="020B0606020202030204" pitchFamily="34" charset="0"/>
            </a:rPr>
            <a:t>Дотации</a:t>
          </a:r>
          <a:endParaRPr lang="ru-RU" sz="1600" b="1" dirty="0">
            <a:latin typeface="Arial Narrow" panose="020B0606020202030204" pitchFamily="34" charset="0"/>
          </a:endParaRPr>
        </a:p>
      </dgm:t>
    </dgm:pt>
    <dgm:pt modelId="{29FC8F8C-75D4-43AA-A9FC-222A965A9F92}" type="parTrans" cxnId="{DDF5859B-3E49-4078-B29C-59CCBB38D14B}">
      <dgm:prSet/>
      <dgm:spPr/>
      <dgm:t>
        <a:bodyPr/>
        <a:lstStyle/>
        <a:p>
          <a:endParaRPr lang="ru-RU"/>
        </a:p>
      </dgm:t>
    </dgm:pt>
    <dgm:pt modelId="{A288153F-EF40-4030-AE38-9D2862A06144}" type="sibTrans" cxnId="{DDF5859B-3E49-4078-B29C-59CCBB38D14B}">
      <dgm:prSet/>
      <dgm:spPr/>
      <dgm:t>
        <a:bodyPr/>
        <a:lstStyle/>
        <a:p>
          <a:endParaRPr lang="ru-RU"/>
        </a:p>
      </dgm:t>
    </dgm:pt>
    <dgm:pt modelId="{B431F2B6-0F67-4BBF-9A8D-8458E1325A9B}">
      <dgm:prSet phldrT="[Текст]" custT="1"/>
      <dgm:spPr>
        <a:solidFill>
          <a:srgbClr val="C00000"/>
        </a:solidFill>
        <a:scene3d>
          <a:camera prst="orthographicFront">
            <a:rot lat="0" lon="0" rev="0"/>
          </a:camera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600" b="1" dirty="0" smtClean="0">
              <a:latin typeface="Arial Narrow" panose="020B0606020202030204" pitchFamily="34" charset="0"/>
            </a:rPr>
            <a:t>Субсидии</a:t>
          </a:r>
          <a:endParaRPr lang="ru-RU" sz="1600" b="1" dirty="0">
            <a:latin typeface="Arial Narrow" panose="020B0606020202030204" pitchFamily="34" charset="0"/>
          </a:endParaRPr>
        </a:p>
      </dgm:t>
    </dgm:pt>
    <dgm:pt modelId="{4E8FCFA1-3C1A-4453-9866-09CB72C8BB86}" type="parTrans" cxnId="{E0FF82CD-CC83-4643-ADB3-DD7094DA811B}">
      <dgm:prSet/>
      <dgm:spPr/>
      <dgm:t>
        <a:bodyPr/>
        <a:lstStyle/>
        <a:p>
          <a:endParaRPr lang="ru-RU"/>
        </a:p>
      </dgm:t>
    </dgm:pt>
    <dgm:pt modelId="{9DC2A413-388D-4B4E-B71E-BB741DBC7CFE}" type="sibTrans" cxnId="{E0FF82CD-CC83-4643-ADB3-DD7094DA811B}">
      <dgm:prSet/>
      <dgm:spPr/>
      <dgm:t>
        <a:bodyPr/>
        <a:lstStyle/>
        <a:p>
          <a:endParaRPr lang="ru-RU"/>
        </a:p>
      </dgm:t>
    </dgm:pt>
    <dgm:pt modelId="{4F30B16D-B4A2-44E4-B559-E6B0336DA3D9}">
      <dgm:prSet phldrT="[Текст]" custT="1"/>
      <dgm:spPr>
        <a:solidFill>
          <a:schemeClr val="tx2">
            <a:lumMod val="60000"/>
            <a:lumOff val="40000"/>
          </a:schemeClr>
        </a:solidFill>
        <a:scene3d>
          <a:camera prst="orthographicFront"/>
          <a:lightRig rig="balanced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Arial Narrow" panose="020B0606020202030204" pitchFamily="34" charset="0"/>
            </a:rPr>
            <a:t>Субвенции</a:t>
          </a:r>
          <a:endParaRPr lang="ru-RU" sz="1600" b="1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F9B61168-7923-4891-B601-EC0476F377B6}" type="parTrans" cxnId="{A16AB35C-EE49-4201-BCA9-ACCE255491B6}">
      <dgm:prSet/>
      <dgm:spPr/>
      <dgm:t>
        <a:bodyPr/>
        <a:lstStyle/>
        <a:p>
          <a:endParaRPr lang="ru-RU"/>
        </a:p>
      </dgm:t>
    </dgm:pt>
    <dgm:pt modelId="{51C11522-BEC7-413D-81EC-D98641891B8E}" type="sibTrans" cxnId="{A16AB35C-EE49-4201-BCA9-ACCE255491B6}">
      <dgm:prSet/>
      <dgm:spPr/>
      <dgm:t>
        <a:bodyPr/>
        <a:lstStyle/>
        <a:p>
          <a:endParaRPr lang="ru-RU"/>
        </a:p>
      </dgm:t>
    </dgm:pt>
    <dgm:pt modelId="{A3287364-F947-435B-B230-EC1799C91801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 w="165100">
          <a:solidFill>
            <a:schemeClr val="tx2">
              <a:lumMod val="60000"/>
              <a:lumOff val="40000"/>
              <a:alpha val="90000"/>
            </a:schemeClr>
          </a:solidFill>
        </a:ln>
        <a:scene3d>
          <a:camera prst="orthographicFront"/>
          <a:lightRig rig="threePt" dir="t"/>
        </a:scene3d>
        <a:sp3d extrusionH="12700" prstMaterial="plastic">
          <a:bevelT w="50800" h="50800"/>
        </a:sp3d>
      </dgm:spPr>
      <dgm:t>
        <a:bodyPr/>
        <a:lstStyle/>
        <a:p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лат. </a:t>
          </a:r>
          <a:r>
            <a:rPr lang="ru-RU" sz="18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subvenire</a:t>
          </a:r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— приходить на помощь</a:t>
          </a:r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54DAB9-0BDA-4BD8-8B11-8EBA61545AB2}" type="parTrans" cxnId="{FBDC9B12-F1C3-48AD-9952-0E4C29DC16FA}">
      <dgm:prSet/>
      <dgm:spPr/>
      <dgm:t>
        <a:bodyPr/>
        <a:lstStyle/>
        <a:p>
          <a:endParaRPr lang="ru-RU"/>
        </a:p>
      </dgm:t>
    </dgm:pt>
    <dgm:pt modelId="{E6B67C07-167D-4A0E-BF3E-E1561A00CAD7}" type="sibTrans" cxnId="{FBDC9B12-F1C3-48AD-9952-0E4C29DC16FA}">
      <dgm:prSet/>
      <dgm:spPr/>
      <dgm:t>
        <a:bodyPr/>
        <a:lstStyle/>
        <a:p>
          <a:endParaRPr lang="ru-RU"/>
        </a:p>
      </dgm:t>
    </dgm:pt>
    <dgm:pt modelId="{056F5AB8-9169-4763-90A3-14DCE35B8A6E}">
      <dgm:prSet custT="1"/>
      <dgm:spPr>
        <a:solidFill>
          <a:schemeClr val="accent1">
            <a:lumMod val="20000"/>
            <a:lumOff val="80000"/>
            <a:alpha val="90000"/>
          </a:schemeClr>
        </a:solidFill>
        <a:ln w="165100">
          <a:solidFill>
            <a:schemeClr val="tx2">
              <a:lumMod val="60000"/>
              <a:lumOff val="40000"/>
              <a:alpha val="90000"/>
            </a:schemeClr>
          </a:solidFill>
        </a:ln>
        <a:scene3d>
          <a:camera prst="orthographicFront"/>
          <a:lightRig rig="flat" dir="t"/>
        </a:scene3d>
        <a:sp3d extrusionH="12700" prstMaterial="metal">
          <a:bevelT w="50800" h="50800"/>
        </a:sp3d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трансферты, предоставляемые на безвозмездной и безвозвратной основе без определения конкретной цели их использования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0794D4-24A6-46D5-A050-641ACD063897}" type="sibTrans" cxnId="{3327DC68-C227-4D39-893A-34EC93D9D1B1}">
      <dgm:prSet/>
      <dgm:spPr/>
      <dgm:t>
        <a:bodyPr/>
        <a:lstStyle/>
        <a:p>
          <a:endParaRPr lang="ru-RU"/>
        </a:p>
      </dgm:t>
    </dgm:pt>
    <dgm:pt modelId="{8DB0243A-1468-405A-AE4D-34FFC1E73CA6}" type="parTrans" cxnId="{3327DC68-C227-4D39-893A-34EC93D9D1B1}">
      <dgm:prSet/>
      <dgm:spPr/>
      <dgm:t>
        <a:bodyPr/>
        <a:lstStyle/>
        <a:p>
          <a:endParaRPr lang="ru-RU"/>
        </a:p>
      </dgm:t>
    </dgm:pt>
    <dgm:pt modelId="{1552A9F2-B1D2-4D4D-B1AC-87DEBA3A8165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 w="165100">
          <a:solidFill>
            <a:schemeClr val="tx2">
              <a:lumMod val="60000"/>
              <a:lumOff val="40000"/>
              <a:alpha val="90000"/>
            </a:schemeClr>
          </a:solidFill>
        </a:ln>
        <a:scene3d>
          <a:camera prst="orthographicFront"/>
          <a:lightRig rig="flat" dir="t"/>
        </a:scene3d>
        <a:sp3d extrusionH="12700" prstMaterial="metal">
          <a:bevelT w="50800" h="50800"/>
        </a:sp3d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лат. </a:t>
          </a:r>
          <a:r>
            <a:rPr lang="la-Latn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dotatio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— дар, пожертвование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9ED854-1418-4708-8E5B-83B93E6C9794}" type="sibTrans" cxnId="{C992D653-F7E1-498F-B2E9-7D988D4B71C8}">
      <dgm:prSet/>
      <dgm:spPr/>
      <dgm:t>
        <a:bodyPr/>
        <a:lstStyle/>
        <a:p>
          <a:endParaRPr lang="ru-RU"/>
        </a:p>
      </dgm:t>
    </dgm:pt>
    <dgm:pt modelId="{DABF42CA-47C6-43C3-BBE8-973CD26B9294}" type="parTrans" cxnId="{C992D653-F7E1-498F-B2E9-7D988D4B71C8}">
      <dgm:prSet/>
      <dgm:spPr/>
      <dgm:t>
        <a:bodyPr/>
        <a:lstStyle/>
        <a:p>
          <a:endParaRPr lang="ru-RU"/>
        </a:p>
      </dgm:t>
    </dgm:pt>
    <dgm:pt modelId="{849ACAA9-61E4-4BD4-97CD-026733A2753F}">
      <dgm:prSet phldrT="[Текст]" custT="1"/>
      <dgm:spPr>
        <a:solidFill>
          <a:srgbClr val="FFFFDD">
            <a:alpha val="90000"/>
          </a:srgbClr>
        </a:solidFill>
        <a:ln w="165100">
          <a:solidFill>
            <a:srgbClr val="C00000">
              <a:alpha val="90000"/>
            </a:srgbClr>
          </a:solidFill>
        </a:ln>
        <a:scene3d>
          <a:camera prst="orthographicFront"/>
          <a:lightRig rig="threePt" dir="t"/>
        </a:scene3d>
        <a:sp3d extrusionH="12700" prstMaterial="dkEdge">
          <a:bevelT w="50800" h="50800"/>
        </a:sp3d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лат. </a:t>
          </a:r>
          <a:r>
            <a:rPr lang="la-Latn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subsidium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— помощь, поддержка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EDE196-D597-47AA-B679-07CD0130E946}" type="sibTrans" cxnId="{E51A6C8E-5D15-4161-9650-7BE801EB82CC}">
      <dgm:prSet/>
      <dgm:spPr/>
      <dgm:t>
        <a:bodyPr/>
        <a:lstStyle/>
        <a:p>
          <a:endParaRPr lang="ru-RU"/>
        </a:p>
      </dgm:t>
    </dgm:pt>
    <dgm:pt modelId="{8913511C-C933-4A6C-B841-29011F73F1F4}" type="parTrans" cxnId="{E51A6C8E-5D15-4161-9650-7BE801EB82CC}">
      <dgm:prSet/>
      <dgm:spPr/>
      <dgm:t>
        <a:bodyPr/>
        <a:lstStyle/>
        <a:p>
          <a:endParaRPr lang="ru-RU"/>
        </a:p>
      </dgm:t>
    </dgm:pt>
    <dgm:pt modelId="{3F97DA70-34C3-40C0-B518-9B0014043ED4}">
      <dgm:prSet phldrT="[Текст]" custT="1"/>
      <dgm:spPr>
        <a:solidFill>
          <a:srgbClr val="FFFFDD">
            <a:alpha val="90000"/>
          </a:srgbClr>
        </a:solidFill>
        <a:ln w="165100">
          <a:solidFill>
            <a:srgbClr val="C00000">
              <a:alpha val="90000"/>
            </a:srgbClr>
          </a:solidFill>
        </a:ln>
        <a:scene3d>
          <a:camera prst="orthographicFront"/>
          <a:lightRig rig="threePt" dir="t"/>
        </a:scene3d>
        <a:sp3d extrusionH="12700" prstMaterial="dkEdge">
          <a:bevelT w="50800" h="50800"/>
        </a:sp3d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трансферты, предоставляемые в целях софинансирования расходных обязательств нижестоящего бюджета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C6814D-94D7-457B-A9A1-4D9F9EF4EA21}" type="parTrans" cxnId="{AD840034-C344-44AD-AFF2-37A417FCF015}">
      <dgm:prSet/>
      <dgm:spPr/>
      <dgm:t>
        <a:bodyPr/>
        <a:lstStyle/>
        <a:p>
          <a:endParaRPr lang="ru-RU"/>
        </a:p>
      </dgm:t>
    </dgm:pt>
    <dgm:pt modelId="{9C55DD54-885B-4A81-8920-03ACB0A541AE}" type="sibTrans" cxnId="{AD840034-C344-44AD-AFF2-37A417FCF015}">
      <dgm:prSet/>
      <dgm:spPr/>
      <dgm:t>
        <a:bodyPr/>
        <a:lstStyle/>
        <a:p>
          <a:endParaRPr lang="ru-RU"/>
        </a:p>
      </dgm:t>
    </dgm:pt>
    <dgm:pt modelId="{2F3D4E1A-2D69-4FB2-9EE2-97829F856E22}">
      <dgm:prSet custT="1"/>
      <dgm:spPr>
        <a:solidFill>
          <a:schemeClr val="accent1">
            <a:lumMod val="20000"/>
            <a:lumOff val="80000"/>
            <a:alpha val="90000"/>
          </a:schemeClr>
        </a:solidFill>
        <a:ln w="165100">
          <a:solidFill>
            <a:schemeClr val="tx2">
              <a:lumMod val="60000"/>
              <a:lumOff val="40000"/>
              <a:alpha val="90000"/>
            </a:schemeClr>
          </a:solidFill>
        </a:ln>
        <a:scene3d>
          <a:camera prst="orthographicFront"/>
          <a:lightRig rig="threePt" dir="t"/>
        </a:scene3d>
        <a:sp3d extrusionH="12700" prstMaterial="plastic">
          <a:bevelT w="50800" h="50800"/>
        </a:sp3d>
      </dgm:spPr>
      <dgm:t>
        <a:bodyPr/>
        <a:lstStyle/>
        <a:p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трансферты, предоставляемые в целях финансового обеспечения расходных обязательств муниципальных образований, возникающих при выполнении государственных полномочий, переданных для осуществления органам местного самоуправления в установленном порядке </a:t>
          </a:r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551CFE-DCC1-4ED6-98F9-95B20A3884A9}" type="parTrans" cxnId="{E4975113-1719-49E1-8F46-12E50F759833}">
      <dgm:prSet/>
      <dgm:spPr/>
      <dgm:t>
        <a:bodyPr/>
        <a:lstStyle/>
        <a:p>
          <a:endParaRPr lang="ru-RU"/>
        </a:p>
      </dgm:t>
    </dgm:pt>
    <dgm:pt modelId="{92E5D36C-B79C-4C5F-B0CC-B050293B2C15}" type="sibTrans" cxnId="{E4975113-1719-49E1-8F46-12E50F759833}">
      <dgm:prSet/>
      <dgm:spPr/>
      <dgm:t>
        <a:bodyPr/>
        <a:lstStyle/>
        <a:p>
          <a:endParaRPr lang="ru-RU"/>
        </a:p>
      </dgm:t>
    </dgm:pt>
    <dgm:pt modelId="{53ACB734-D62F-4CBF-BC0E-9B0C313322B8}">
      <dgm:prSet custT="1"/>
      <dgm:spPr>
        <a:solidFill>
          <a:schemeClr val="accent1">
            <a:lumMod val="20000"/>
            <a:lumOff val="80000"/>
            <a:alpha val="90000"/>
          </a:schemeClr>
        </a:solidFill>
        <a:ln w="165100">
          <a:solidFill>
            <a:schemeClr val="tx2">
              <a:lumMod val="60000"/>
              <a:lumOff val="40000"/>
              <a:alpha val="90000"/>
            </a:schemeClr>
          </a:solidFill>
        </a:ln>
        <a:scene3d>
          <a:camera prst="orthographicFront"/>
          <a:lightRig rig="threePt" dir="t"/>
        </a:scene3d>
        <a:sp3d extrusionH="12700" prstMaterial="plastic">
          <a:bevelT w="50800" h="50800"/>
        </a:sp3d>
      </dgm:spPr>
      <dgm:t>
        <a:bodyPr/>
        <a:lstStyle/>
        <a:p>
          <a:endParaRPr lang="ru-RU" sz="12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458F81-27F4-4E13-9106-1832A6BB1B0A}" type="parTrans" cxnId="{FBF12983-9B87-47D9-A0F9-58175D3AEE36}">
      <dgm:prSet/>
      <dgm:spPr/>
      <dgm:t>
        <a:bodyPr/>
        <a:lstStyle/>
        <a:p>
          <a:endParaRPr lang="ru-RU"/>
        </a:p>
      </dgm:t>
    </dgm:pt>
    <dgm:pt modelId="{BF1381E6-5B38-4B62-8156-3DADED2AED5E}" type="sibTrans" cxnId="{FBF12983-9B87-47D9-A0F9-58175D3AEE36}">
      <dgm:prSet/>
      <dgm:spPr/>
      <dgm:t>
        <a:bodyPr/>
        <a:lstStyle/>
        <a:p>
          <a:endParaRPr lang="ru-RU"/>
        </a:p>
      </dgm:t>
    </dgm:pt>
    <dgm:pt modelId="{05F0FCB0-221B-440B-AA06-4EC1938B35A6}" type="pres">
      <dgm:prSet presAssocID="{1E373341-D295-47A1-8C65-26E2CF4B2E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A65EA3-EF9C-4861-8F94-D27FC8C43775}" type="pres">
      <dgm:prSet presAssocID="{58D16D0C-DA3B-4419-AF3F-ADEEEC99AB19}" presName="linNode" presStyleCnt="0"/>
      <dgm:spPr/>
    </dgm:pt>
    <dgm:pt modelId="{49DBD5E1-F63E-43FD-8E89-8196BD86CF53}" type="pres">
      <dgm:prSet presAssocID="{58D16D0C-DA3B-4419-AF3F-ADEEEC99AB19}" presName="parentText" presStyleLbl="node1" presStyleIdx="0" presStyleCnt="3" custScaleX="40099" custScaleY="45805" custLinFactNeighborX="-4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03362-CAB1-45A9-90CE-381CA375E281}" type="pres">
      <dgm:prSet presAssocID="{58D16D0C-DA3B-4419-AF3F-ADEEEC99AB19}" presName="descendantText" presStyleLbl="alignAccFollowNode1" presStyleIdx="0" presStyleCnt="3" custScaleX="135068" custScaleY="83658" custLinFactNeighborX="1203" custLinFactNeighborY="-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C43422-B621-4BBE-ABED-74220C7D57A8}" type="pres">
      <dgm:prSet presAssocID="{A288153F-EF40-4030-AE38-9D2862A06144}" presName="sp" presStyleCnt="0"/>
      <dgm:spPr/>
    </dgm:pt>
    <dgm:pt modelId="{3DCA97F8-A28D-4355-8410-A0750325D310}" type="pres">
      <dgm:prSet presAssocID="{B431F2B6-0F67-4BBF-9A8D-8458E1325A9B}" presName="linNode" presStyleCnt="0"/>
      <dgm:spPr/>
    </dgm:pt>
    <dgm:pt modelId="{FBD321A5-96D0-4687-BF5A-EB858C6F3F69}" type="pres">
      <dgm:prSet presAssocID="{B431F2B6-0F67-4BBF-9A8D-8458E1325A9B}" presName="parentText" presStyleLbl="node1" presStyleIdx="1" presStyleCnt="3" custScaleX="38202" custScaleY="45805" custLinFactNeighborX="-4804" custLinFactNeighborY="17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AAFB0-1911-4F08-A980-AED0BE91F2E0}" type="pres">
      <dgm:prSet presAssocID="{B431F2B6-0F67-4BBF-9A8D-8458E1325A9B}" presName="descendantText" presStyleLbl="alignAccFollowNode1" presStyleIdx="1" presStyleCnt="3" custScaleX="133525" custScaleY="85288" custLinFactNeighborX="1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2A7E0-02B5-40E0-BB01-C2752EFD043F}" type="pres">
      <dgm:prSet presAssocID="{9DC2A413-388D-4B4E-B71E-BB741DBC7CFE}" presName="sp" presStyleCnt="0"/>
      <dgm:spPr/>
    </dgm:pt>
    <dgm:pt modelId="{5560917F-9217-4130-9E2C-D2A9DC89B417}" type="pres">
      <dgm:prSet presAssocID="{4F30B16D-B4A2-44E4-B559-E6B0336DA3D9}" presName="linNode" presStyleCnt="0"/>
      <dgm:spPr/>
    </dgm:pt>
    <dgm:pt modelId="{E6A90D33-645B-47EF-8721-11D0115FDFB0}" type="pres">
      <dgm:prSet presAssocID="{4F30B16D-B4A2-44E4-B559-E6B0336DA3D9}" presName="parentText" presStyleLbl="node1" presStyleIdx="2" presStyleCnt="3" custScaleX="40099" custScaleY="45785" custLinFactNeighborX="-702" custLinFactNeighborY="22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A7AC8-18C6-4FC1-9E7D-F0C8F0C3FEA8}" type="pres">
      <dgm:prSet presAssocID="{4F30B16D-B4A2-44E4-B559-E6B0336DA3D9}" presName="descendantText" presStyleLbl="alignAccFollowNode1" presStyleIdx="2" presStyleCnt="3" custScaleX="134288" custScaleY="87108" custLinFactNeighborX="1219" custLinFactNeighborY="-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BB645E-7CBD-4150-B6A4-17963577B4D2}" type="presOf" srcId="{58D16D0C-DA3B-4419-AF3F-ADEEEC99AB19}" destId="{49DBD5E1-F63E-43FD-8E89-8196BD86CF53}" srcOrd="0" destOrd="0" presId="urn:microsoft.com/office/officeart/2005/8/layout/vList5"/>
    <dgm:cxn modelId="{69AC1415-154C-4B5B-9197-548FA3D09716}" type="presOf" srcId="{056F5AB8-9169-4763-90A3-14DCE35B8A6E}" destId="{C5F03362-CAB1-45A9-90CE-381CA375E281}" srcOrd="0" destOrd="1" presId="urn:microsoft.com/office/officeart/2005/8/layout/vList5"/>
    <dgm:cxn modelId="{8E892B49-5793-4B5C-B868-CA1EC07C6E8C}" type="presOf" srcId="{4F30B16D-B4A2-44E4-B559-E6B0336DA3D9}" destId="{E6A90D33-645B-47EF-8721-11D0115FDFB0}" srcOrd="0" destOrd="0" presId="urn:microsoft.com/office/officeart/2005/8/layout/vList5"/>
    <dgm:cxn modelId="{DDF5859B-3E49-4078-B29C-59CCBB38D14B}" srcId="{1E373341-D295-47A1-8C65-26E2CF4B2E66}" destId="{58D16D0C-DA3B-4419-AF3F-ADEEEC99AB19}" srcOrd="0" destOrd="0" parTransId="{29FC8F8C-75D4-43AA-A9FC-222A965A9F92}" sibTransId="{A288153F-EF40-4030-AE38-9D2862A06144}"/>
    <dgm:cxn modelId="{25B35BC4-FCE6-439D-A767-1A7EA4078B64}" type="presOf" srcId="{849ACAA9-61E4-4BD4-97CD-026733A2753F}" destId="{FA9AAFB0-1911-4F08-A980-AED0BE91F2E0}" srcOrd="0" destOrd="0" presId="urn:microsoft.com/office/officeart/2005/8/layout/vList5"/>
    <dgm:cxn modelId="{68E1EC15-B4D7-40E9-B70C-FBE489859A22}" type="presOf" srcId="{B431F2B6-0F67-4BBF-9A8D-8458E1325A9B}" destId="{FBD321A5-96D0-4687-BF5A-EB858C6F3F69}" srcOrd="0" destOrd="0" presId="urn:microsoft.com/office/officeart/2005/8/layout/vList5"/>
    <dgm:cxn modelId="{E51A6C8E-5D15-4161-9650-7BE801EB82CC}" srcId="{B431F2B6-0F67-4BBF-9A8D-8458E1325A9B}" destId="{849ACAA9-61E4-4BD4-97CD-026733A2753F}" srcOrd="0" destOrd="0" parTransId="{8913511C-C933-4A6C-B841-29011F73F1F4}" sibTransId="{50EDE196-D597-47AA-B679-07CD0130E946}"/>
    <dgm:cxn modelId="{9439D9C0-D84A-418F-817D-193AE115AE36}" type="presOf" srcId="{A3287364-F947-435B-B230-EC1799C91801}" destId="{2F7A7AC8-18C6-4FC1-9E7D-F0C8F0C3FEA8}" srcOrd="0" destOrd="0" presId="urn:microsoft.com/office/officeart/2005/8/layout/vList5"/>
    <dgm:cxn modelId="{C992D653-F7E1-498F-B2E9-7D988D4B71C8}" srcId="{58D16D0C-DA3B-4419-AF3F-ADEEEC99AB19}" destId="{1552A9F2-B1D2-4D4D-B1AC-87DEBA3A8165}" srcOrd="0" destOrd="0" parTransId="{DABF42CA-47C6-43C3-BBE8-973CD26B9294}" sibTransId="{6D9ED854-1418-4708-8E5B-83B93E6C9794}"/>
    <dgm:cxn modelId="{E4975113-1719-49E1-8F46-12E50F759833}" srcId="{4F30B16D-B4A2-44E4-B559-E6B0336DA3D9}" destId="{2F3D4E1A-2D69-4FB2-9EE2-97829F856E22}" srcOrd="1" destOrd="0" parTransId="{12551CFE-DCC1-4ED6-98F9-95B20A3884A9}" sibTransId="{92E5D36C-B79C-4C5F-B0CC-B050293B2C15}"/>
    <dgm:cxn modelId="{AD840034-C344-44AD-AFF2-37A417FCF015}" srcId="{B431F2B6-0F67-4BBF-9A8D-8458E1325A9B}" destId="{3F97DA70-34C3-40C0-B518-9B0014043ED4}" srcOrd="1" destOrd="0" parTransId="{38C6814D-94D7-457B-A9A1-4D9F9EF4EA21}" sibTransId="{9C55DD54-885B-4A81-8920-03ACB0A541AE}"/>
    <dgm:cxn modelId="{3327DC68-C227-4D39-893A-34EC93D9D1B1}" srcId="{58D16D0C-DA3B-4419-AF3F-ADEEEC99AB19}" destId="{056F5AB8-9169-4763-90A3-14DCE35B8A6E}" srcOrd="1" destOrd="0" parTransId="{8DB0243A-1468-405A-AE4D-34FFC1E73CA6}" sibTransId="{4C0794D4-24A6-46D5-A050-641ACD063897}"/>
    <dgm:cxn modelId="{E77712E7-1DB4-4140-9962-0D7DC26EE1DD}" type="presOf" srcId="{53ACB734-D62F-4CBF-BC0E-9B0C313322B8}" destId="{2F7A7AC8-18C6-4FC1-9E7D-F0C8F0C3FEA8}" srcOrd="0" destOrd="2" presId="urn:microsoft.com/office/officeart/2005/8/layout/vList5"/>
    <dgm:cxn modelId="{6A5265C0-1D35-41E3-AD7D-F445D728C1DD}" type="presOf" srcId="{3F97DA70-34C3-40C0-B518-9B0014043ED4}" destId="{FA9AAFB0-1911-4F08-A980-AED0BE91F2E0}" srcOrd="0" destOrd="1" presId="urn:microsoft.com/office/officeart/2005/8/layout/vList5"/>
    <dgm:cxn modelId="{0F7587D1-13FC-4C8C-B291-F7E2C1322729}" type="presOf" srcId="{1E373341-D295-47A1-8C65-26E2CF4B2E66}" destId="{05F0FCB0-221B-440B-AA06-4EC1938B35A6}" srcOrd="0" destOrd="0" presId="urn:microsoft.com/office/officeart/2005/8/layout/vList5"/>
    <dgm:cxn modelId="{A16AB35C-EE49-4201-BCA9-ACCE255491B6}" srcId="{1E373341-D295-47A1-8C65-26E2CF4B2E66}" destId="{4F30B16D-B4A2-44E4-B559-E6B0336DA3D9}" srcOrd="2" destOrd="0" parTransId="{F9B61168-7923-4891-B601-EC0476F377B6}" sibTransId="{51C11522-BEC7-413D-81EC-D98641891B8E}"/>
    <dgm:cxn modelId="{51BB869C-B87E-42DA-BEFB-E6058D96ACA7}" type="presOf" srcId="{2F3D4E1A-2D69-4FB2-9EE2-97829F856E22}" destId="{2F7A7AC8-18C6-4FC1-9E7D-F0C8F0C3FEA8}" srcOrd="0" destOrd="1" presId="urn:microsoft.com/office/officeart/2005/8/layout/vList5"/>
    <dgm:cxn modelId="{E0FF82CD-CC83-4643-ADB3-DD7094DA811B}" srcId="{1E373341-D295-47A1-8C65-26E2CF4B2E66}" destId="{B431F2B6-0F67-4BBF-9A8D-8458E1325A9B}" srcOrd="1" destOrd="0" parTransId="{4E8FCFA1-3C1A-4453-9866-09CB72C8BB86}" sibTransId="{9DC2A413-388D-4B4E-B71E-BB741DBC7CFE}"/>
    <dgm:cxn modelId="{FBF12983-9B87-47D9-A0F9-58175D3AEE36}" srcId="{4F30B16D-B4A2-44E4-B559-E6B0336DA3D9}" destId="{53ACB734-D62F-4CBF-BC0E-9B0C313322B8}" srcOrd="2" destOrd="0" parTransId="{E4458F81-27F4-4E13-9106-1832A6BB1B0A}" sibTransId="{BF1381E6-5B38-4B62-8156-3DADED2AED5E}"/>
    <dgm:cxn modelId="{FBDC9B12-F1C3-48AD-9952-0E4C29DC16FA}" srcId="{4F30B16D-B4A2-44E4-B559-E6B0336DA3D9}" destId="{A3287364-F947-435B-B230-EC1799C91801}" srcOrd="0" destOrd="0" parTransId="{9154DAB9-0BDA-4BD8-8B11-8EBA61545AB2}" sibTransId="{E6B67C07-167D-4A0E-BF3E-E1561A00CAD7}"/>
    <dgm:cxn modelId="{C3B0C329-DB8C-412F-984D-9C04DAA0A413}" type="presOf" srcId="{1552A9F2-B1D2-4D4D-B1AC-87DEBA3A8165}" destId="{C5F03362-CAB1-45A9-90CE-381CA375E281}" srcOrd="0" destOrd="0" presId="urn:microsoft.com/office/officeart/2005/8/layout/vList5"/>
    <dgm:cxn modelId="{2BFE7BF0-4C7A-48AD-90DE-69A8A5F130F4}" type="presParOf" srcId="{05F0FCB0-221B-440B-AA06-4EC1938B35A6}" destId="{4EA65EA3-EF9C-4861-8F94-D27FC8C43775}" srcOrd="0" destOrd="0" presId="urn:microsoft.com/office/officeart/2005/8/layout/vList5"/>
    <dgm:cxn modelId="{CEF9BEE6-FDEF-4F19-B1AD-5C78441C9115}" type="presParOf" srcId="{4EA65EA3-EF9C-4861-8F94-D27FC8C43775}" destId="{49DBD5E1-F63E-43FD-8E89-8196BD86CF53}" srcOrd="0" destOrd="0" presId="urn:microsoft.com/office/officeart/2005/8/layout/vList5"/>
    <dgm:cxn modelId="{38BFFB01-9A99-481B-AAE0-8D350BEE86AE}" type="presParOf" srcId="{4EA65EA3-EF9C-4861-8F94-D27FC8C43775}" destId="{C5F03362-CAB1-45A9-90CE-381CA375E281}" srcOrd="1" destOrd="0" presId="urn:microsoft.com/office/officeart/2005/8/layout/vList5"/>
    <dgm:cxn modelId="{A0C5E9C6-6E2C-419E-A987-E0BA57FB8FE6}" type="presParOf" srcId="{05F0FCB0-221B-440B-AA06-4EC1938B35A6}" destId="{24C43422-B621-4BBE-ABED-74220C7D57A8}" srcOrd="1" destOrd="0" presId="urn:microsoft.com/office/officeart/2005/8/layout/vList5"/>
    <dgm:cxn modelId="{60C83BD1-73FA-4645-A660-C7EBEB517F7F}" type="presParOf" srcId="{05F0FCB0-221B-440B-AA06-4EC1938B35A6}" destId="{3DCA97F8-A28D-4355-8410-A0750325D310}" srcOrd="2" destOrd="0" presId="urn:microsoft.com/office/officeart/2005/8/layout/vList5"/>
    <dgm:cxn modelId="{201DDDF7-183F-45B3-80DA-785EEA515D40}" type="presParOf" srcId="{3DCA97F8-A28D-4355-8410-A0750325D310}" destId="{FBD321A5-96D0-4687-BF5A-EB858C6F3F69}" srcOrd="0" destOrd="0" presId="urn:microsoft.com/office/officeart/2005/8/layout/vList5"/>
    <dgm:cxn modelId="{432A75D6-A75A-433B-93A8-04B08FBD693A}" type="presParOf" srcId="{3DCA97F8-A28D-4355-8410-A0750325D310}" destId="{FA9AAFB0-1911-4F08-A980-AED0BE91F2E0}" srcOrd="1" destOrd="0" presId="urn:microsoft.com/office/officeart/2005/8/layout/vList5"/>
    <dgm:cxn modelId="{BCB70E59-4D21-47C5-B56F-593126782600}" type="presParOf" srcId="{05F0FCB0-221B-440B-AA06-4EC1938B35A6}" destId="{80C2A7E0-02B5-40E0-BB01-C2752EFD043F}" srcOrd="3" destOrd="0" presId="urn:microsoft.com/office/officeart/2005/8/layout/vList5"/>
    <dgm:cxn modelId="{E6E858F4-6A74-4632-9644-CCDA6FAC4AC6}" type="presParOf" srcId="{05F0FCB0-221B-440B-AA06-4EC1938B35A6}" destId="{5560917F-9217-4130-9E2C-D2A9DC89B417}" srcOrd="4" destOrd="0" presId="urn:microsoft.com/office/officeart/2005/8/layout/vList5"/>
    <dgm:cxn modelId="{BBF5145A-4121-4B48-92E2-B47744FEF3A1}" type="presParOf" srcId="{5560917F-9217-4130-9E2C-D2A9DC89B417}" destId="{E6A90D33-645B-47EF-8721-11D0115FDFB0}" srcOrd="0" destOrd="0" presId="urn:microsoft.com/office/officeart/2005/8/layout/vList5"/>
    <dgm:cxn modelId="{79A0D817-DA67-43EB-8478-20BAD3FB461B}" type="presParOf" srcId="{5560917F-9217-4130-9E2C-D2A9DC89B417}" destId="{2F7A7AC8-18C6-4FC1-9E7D-F0C8F0C3FEA8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400" b="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90B43A1C-85AB-40E4-9687-2313E85E0399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CCDC2A1-B573-48DB-AE6D-1F76901F1671}" type="parTrans" cxnId="{E3209E33-E5E7-49D7-A614-E18C032857AF}">
      <dgm:prSet/>
      <dgm:spPr/>
      <dgm:t>
        <a:bodyPr/>
        <a:lstStyle/>
        <a:p>
          <a:endParaRPr lang="ru-RU"/>
        </a:p>
      </dgm:t>
    </dgm:pt>
    <dgm:pt modelId="{E9924FC7-EF29-492B-B0FE-E3B61C99864B}" type="sibTrans" cxnId="{E3209E33-E5E7-49D7-A614-E18C032857AF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/>
        </a:p>
      </dgm:t>
    </dgm:pt>
    <dgm:pt modelId="{D2A69AB7-A0A6-4501-95CD-2902A3384DE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89559" custScaleY="181562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0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0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10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10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1485E-E38C-4518-A609-8D1D62CF917B}" type="pres">
      <dgm:prSet presAssocID="{CCCDC2A1-B573-48DB-AE6D-1F76901F1671}" presName="parTrans" presStyleLbl="sibTrans2D1" presStyleIdx="4" presStyleCnt="10"/>
      <dgm:spPr/>
      <dgm:t>
        <a:bodyPr/>
        <a:lstStyle/>
        <a:p>
          <a:endParaRPr lang="ru-RU"/>
        </a:p>
      </dgm:t>
    </dgm:pt>
    <dgm:pt modelId="{DB024BEC-8C88-4F07-BCA5-811E266A083B}" type="pres">
      <dgm:prSet presAssocID="{CCCDC2A1-B573-48DB-AE6D-1F76901F1671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0A6C1809-69AA-4BA6-8257-5A11C3557B45}" type="pres">
      <dgm:prSet presAssocID="{90B43A1C-85AB-40E4-9687-2313E85E0399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5" presStyleCnt="10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6" presStyleCnt="10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7" presStyleCnt="10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8" presStyleCnt="10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9" presStyleCnt="10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9" presStyleCnt="10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D995B2-40A3-4D42-9E58-B1B6DAE3F516}" type="presOf" srcId="{66E51CD7-05D6-4658-BDAA-92C6F3E19708}" destId="{C47D9E4B-AD47-4E79-B529-9B264E8F4F6B}" srcOrd="1" destOrd="0" presId="urn:microsoft.com/office/officeart/2005/8/layout/radial5"/>
    <dgm:cxn modelId="{4A189105-0239-4451-ACE0-D31E9CBF66B8}" srcId="{6F647F05-65E5-443B-9310-4AF895EEC1B0}" destId="{3BA0FA79-0F0A-4F39-8C6F-85BF113366C3}" srcOrd="9" destOrd="0" parTransId="{66E51CD7-05D6-4658-BDAA-92C6F3E19708}" sibTransId="{3F86135B-3CC7-4CEB-B411-92453A9354E3}"/>
    <dgm:cxn modelId="{26C944DC-AAFB-4577-A6BF-47E82759AC45}" type="presOf" srcId="{66E51CD7-05D6-4658-BDAA-92C6F3E19708}" destId="{553B84E4-4A31-43DB-B3BF-8E8EF2B79F2D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BDBC8127-C9A5-4636-AF0A-79E42F53D923}" srcId="{6F647F05-65E5-443B-9310-4AF895EEC1B0}" destId="{D2A69AB7-A0A6-4501-95CD-2902A3384DE3}" srcOrd="6" destOrd="0" parTransId="{9DEE7B50-C1CB-48D2-999B-DF1098A88396}" sibTransId="{B4AB27D7-F679-4C2F-B351-354C992C8F30}"/>
    <dgm:cxn modelId="{EF0296D2-605A-4889-96BB-192EBA536FAF}" type="presOf" srcId="{6B4A9C71-5243-4375-98C7-BA189146832B}" destId="{8B82EA68-B59A-424E-9756-C221A13DB47F}" srcOrd="0" destOrd="0" presId="urn:microsoft.com/office/officeart/2005/8/layout/radial5"/>
    <dgm:cxn modelId="{7F7208FC-1092-4474-9A56-284BF64E49AF}" type="presOf" srcId="{08170AFC-8E89-4179-A96D-636AFFD8C3F3}" destId="{53D78D63-5F88-4163-9535-46A64127BD3A}" srcOrd="1" destOrd="0" presId="urn:microsoft.com/office/officeart/2005/8/layout/radial5"/>
    <dgm:cxn modelId="{69CD7167-5E25-43A5-BB0A-D29A159C77C3}" type="presOf" srcId="{C021BE46-16AF-4372-B2A0-67875E2C82CF}" destId="{06F93DE9-E67A-4CE1-BC6B-5C458B1137B0}" srcOrd="0" destOrd="0" presId="urn:microsoft.com/office/officeart/2005/8/layout/radial5"/>
    <dgm:cxn modelId="{22A78D46-0D93-4C4E-B37D-8597873309F7}" type="presOf" srcId="{4B1A8440-411B-4A5D-AFC7-3583C59ADD0E}" destId="{73BC26A8-8D0F-45E6-9E3B-37EADD227262}" srcOrd="0" destOrd="0" presId="urn:microsoft.com/office/officeart/2005/8/layout/radial5"/>
    <dgm:cxn modelId="{D59969D6-5CBC-44F2-A848-CCEF023FCFF7}" type="presOf" srcId="{8D513BD1-7137-4BB2-A1F4-1B02EFB0F34F}" destId="{4731EA70-1FA8-49F5-A6BF-4AE9CB97C303}" srcOrd="0" destOrd="0" presId="urn:microsoft.com/office/officeart/2005/8/layout/radial5"/>
    <dgm:cxn modelId="{ABB8D3AC-32ED-44B8-98D1-601987ACC1D1}" srcId="{6F647F05-65E5-443B-9310-4AF895EEC1B0}" destId="{9F96D360-CB55-48DB-9778-BF90DCE1129E}" srcOrd="7" destOrd="0" parTransId="{BC4B6763-2F33-4CCB-B9CC-377BBD0F0800}" sibTransId="{286A4893-ECEC-4EFE-BAC3-3F1C84511E21}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228729A4-3F00-46D3-B46A-DD4F9D548E86}" type="presOf" srcId="{D78F1D4C-A2EF-4C56-940B-FB3F18A7298D}" destId="{EDA34655-9131-4731-957F-5382F53A0660}" srcOrd="0" destOrd="0" presId="urn:microsoft.com/office/officeart/2005/8/layout/radial5"/>
    <dgm:cxn modelId="{A5DD72EE-2F41-45FA-95FA-BF6378107FA1}" type="presOf" srcId="{6F647F05-65E5-443B-9310-4AF895EEC1B0}" destId="{ED72E44C-8498-48F8-9652-E5DD6AC5818D}" srcOrd="0" destOrd="0" presId="urn:microsoft.com/office/officeart/2005/8/layout/radial5"/>
    <dgm:cxn modelId="{C485F341-325F-4A3F-A648-F2F147BE0761}" type="presOf" srcId="{3BA0FA79-0F0A-4F39-8C6F-85BF113366C3}" destId="{E0AC84DD-2093-416F-85DE-E547FE520660}" srcOrd="0" destOrd="0" presId="urn:microsoft.com/office/officeart/2005/8/layout/radial5"/>
    <dgm:cxn modelId="{632E2D36-6220-491A-86ED-FEBFDAE2CA63}" type="presOf" srcId="{9DEE7B50-C1CB-48D2-999B-DF1098A88396}" destId="{2F5553CB-2478-4421-B002-5FA728364A78}" srcOrd="0" destOrd="0" presId="urn:microsoft.com/office/officeart/2005/8/layout/radial5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5397CD21-D8BD-48F0-B229-D827593B4BCC}" type="presOf" srcId="{6598F354-400C-439C-BDD5-729D663E252E}" destId="{FA950D33-9BD9-4D37-A533-789F5554AFB5}" srcOrd="0" destOrd="0" presId="urn:microsoft.com/office/officeart/2005/8/layout/radial5"/>
    <dgm:cxn modelId="{48ECD170-E6C5-489E-A263-20CC615C17AB}" srcId="{6F647F05-65E5-443B-9310-4AF895EEC1B0}" destId="{AA0A2BD5-A368-4F17-8E9D-23F1FC377812}" srcOrd="5" destOrd="0" parTransId="{6598F354-400C-439C-BDD5-729D663E252E}" sibTransId="{0A69E1AC-CA25-4F66-967D-B64CF01B740F}"/>
    <dgm:cxn modelId="{E3209E33-E5E7-49D7-A614-E18C032857AF}" srcId="{6F647F05-65E5-443B-9310-4AF895EEC1B0}" destId="{90B43A1C-85AB-40E4-9687-2313E85E0399}" srcOrd="4" destOrd="0" parTransId="{CCCDC2A1-B573-48DB-AE6D-1F76901F1671}" sibTransId="{E9924FC7-EF29-492B-B0FE-E3B61C99864B}"/>
    <dgm:cxn modelId="{92061F8E-6F59-451D-B7D9-90294A5EF2A4}" type="presOf" srcId="{082CE592-953F-441B-B0C2-F864433A8493}" destId="{A0E222DD-64BD-4A89-BBB9-2B80D8318D4A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83643941-6B9E-4D34-AECB-97B17FEBD709}" type="presOf" srcId="{BC4B6763-2F33-4CCB-B9CC-377BBD0F0800}" destId="{A0B7EB92-DF16-476D-BB87-6C0D26E26F61}" srcOrd="0" destOrd="0" presId="urn:microsoft.com/office/officeart/2005/8/layout/radial5"/>
    <dgm:cxn modelId="{5CEA596C-18CB-4ED8-B518-B0C42FDBC553}" type="presOf" srcId="{637E412C-91EE-486E-8354-15F2384BE3EA}" destId="{D8B200F5-4D07-49B2-A587-C2FE6CEC49F8}" srcOrd="0" destOrd="0" presId="urn:microsoft.com/office/officeart/2005/8/layout/radial5"/>
    <dgm:cxn modelId="{9B00ABB0-2C5C-4533-8F80-5283AB9DD6D1}" type="presOf" srcId="{8D513BD1-7137-4BB2-A1F4-1B02EFB0F34F}" destId="{8D15C70B-27DC-4BC4-8B54-1A6B8CC1DBC1}" srcOrd="1" destOrd="0" presId="urn:microsoft.com/office/officeart/2005/8/layout/radial5"/>
    <dgm:cxn modelId="{E9B3EB34-9CAE-4D6C-B38E-0019750EA38C}" type="presOf" srcId="{CCCDC2A1-B573-48DB-AE6D-1F76901F1671}" destId="{C481485E-E38C-4518-A609-8D1D62CF917B}" srcOrd="0" destOrd="0" presId="urn:microsoft.com/office/officeart/2005/8/layout/radial5"/>
    <dgm:cxn modelId="{A00878C0-A87A-42B9-83D7-EE8880E34935}" srcId="{6F647F05-65E5-443B-9310-4AF895EEC1B0}" destId="{D78F1D4C-A2EF-4C56-940B-FB3F18A7298D}" srcOrd="8" destOrd="0" parTransId="{08170AFC-8E89-4179-A96D-636AFFD8C3F3}" sibTransId="{3B6B2775-EA0D-4CA6-A4A3-0187E341F68C}"/>
    <dgm:cxn modelId="{4506DB90-5531-43E5-AB05-88E8F40E39D0}" type="presOf" srcId="{A8FC0520-4E1C-47C9-9459-5A566E2A3269}" destId="{47F0322C-5978-482D-A409-1280E22C6D82}" srcOrd="1" destOrd="0" presId="urn:microsoft.com/office/officeart/2005/8/layout/radial5"/>
    <dgm:cxn modelId="{1044492C-0BCC-4A26-A6E0-ADF7298245F3}" type="presOf" srcId="{9F96D360-CB55-48DB-9778-BF90DCE1129E}" destId="{69EA0517-EDCB-4CEB-899F-D56DCF7B4404}" srcOrd="0" destOrd="0" presId="urn:microsoft.com/office/officeart/2005/8/layout/radial5"/>
    <dgm:cxn modelId="{3D70A102-DB4C-499F-BF85-CB5D0872CF05}" type="presOf" srcId="{AA0A2BD5-A368-4F17-8E9D-23F1FC377812}" destId="{EB1C3899-7B42-47CD-912B-DD035472498D}" srcOrd="0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A2B921FD-2683-4ECB-A257-5ED5DE604EA1}" type="presOf" srcId="{D2A69AB7-A0A6-4501-95CD-2902A3384DE3}" destId="{FED909B6-8F19-4D98-AAC2-EBEEF4830C2B}" srcOrd="0" destOrd="0" presId="urn:microsoft.com/office/officeart/2005/8/layout/radial5"/>
    <dgm:cxn modelId="{C36D14C4-2DA1-4F2E-BF29-854740A473B5}" type="presOf" srcId="{90B43A1C-85AB-40E4-9687-2313E85E0399}" destId="{0A6C1809-69AA-4BA6-8257-5A11C3557B45}" srcOrd="0" destOrd="0" presId="urn:microsoft.com/office/officeart/2005/8/layout/radial5"/>
    <dgm:cxn modelId="{7740F9DF-2F9E-416F-99A7-DB86684D9EFB}" type="presOf" srcId="{420BA717-63F2-4ED1-9193-BDF0AD7BC7EB}" destId="{FFE63D16-C443-42C8-BB30-4CA61876A647}" srcOrd="0" destOrd="0" presId="urn:microsoft.com/office/officeart/2005/8/layout/radial5"/>
    <dgm:cxn modelId="{59F745E6-3F01-43DE-836C-73FC1AAE2E14}" type="presOf" srcId="{9DEE7B50-C1CB-48D2-999B-DF1098A88396}" destId="{881BA4B6-6173-4BE7-ACB0-127409627ABA}" srcOrd="1" destOrd="0" presId="urn:microsoft.com/office/officeart/2005/8/layout/radial5"/>
    <dgm:cxn modelId="{8B06CAA4-D510-4725-B3F0-9B54FCA642DE}" type="presOf" srcId="{D63A74EC-A1EC-4823-AB28-835C2DE63D58}" destId="{E2EC1D87-F728-458A-8AB1-7A3D78F9D25E}" srcOrd="0" destOrd="0" presId="urn:microsoft.com/office/officeart/2005/8/layout/radial5"/>
    <dgm:cxn modelId="{3D8520B1-95BE-4EB9-B2E5-34757E78AEFF}" type="presOf" srcId="{08170AFC-8E89-4179-A96D-636AFFD8C3F3}" destId="{DF27FC25-052B-426A-9E06-117E992234F6}" srcOrd="0" destOrd="0" presId="urn:microsoft.com/office/officeart/2005/8/layout/radial5"/>
    <dgm:cxn modelId="{526A1A37-0044-4233-8915-F117DD0F801C}" type="presOf" srcId="{A8FC0520-4E1C-47C9-9459-5A566E2A3269}" destId="{E7EAB10C-E176-4610-B2C6-BE8F83AD0F9B}" srcOrd="0" destOrd="0" presId="urn:microsoft.com/office/officeart/2005/8/layout/radial5"/>
    <dgm:cxn modelId="{50C6C3F6-1ED8-44DD-82CB-663F73AA6C77}" type="presOf" srcId="{BC4B6763-2F33-4CCB-B9CC-377BBD0F0800}" destId="{E3A5A4EE-729B-477E-AEA8-7FC61FA6B941}" srcOrd="1" destOrd="0" presId="urn:microsoft.com/office/officeart/2005/8/layout/radial5"/>
    <dgm:cxn modelId="{755AB7F4-FB58-4ABC-BCD1-6BCD9E69BD8C}" type="presOf" srcId="{C021BE46-16AF-4372-B2A0-67875E2C82CF}" destId="{DA660ED5-C4B7-4208-928A-B8DD66837486}" srcOrd="1" destOrd="0" presId="urn:microsoft.com/office/officeart/2005/8/layout/radial5"/>
    <dgm:cxn modelId="{0DA1CDCD-5D79-40ED-AD79-C38B1E133EAE}" type="presOf" srcId="{082CE592-953F-441B-B0C2-F864433A8493}" destId="{839DF450-14DD-4280-9AEE-DA73938E9B9D}" srcOrd="1" destOrd="0" presId="urn:microsoft.com/office/officeart/2005/8/layout/radial5"/>
    <dgm:cxn modelId="{94A71260-9830-4B13-9F36-8843737DF729}" type="presOf" srcId="{6598F354-400C-439C-BDD5-729D663E252E}" destId="{F326903B-AF5C-41D9-A950-9DE60C069BDF}" srcOrd="1" destOrd="0" presId="urn:microsoft.com/office/officeart/2005/8/layout/radial5"/>
    <dgm:cxn modelId="{99FDFC81-E046-4013-B2C7-0B41B06ABC80}" type="presOf" srcId="{CCCDC2A1-B573-48DB-AE6D-1F76901F1671}" destId="{DB024BEC-8C88-4F07-BCA5-811E266A083B}" srcOrd="1" destOrd="0" presId="urn:microsoft.com/office/officeart/2005/8/layout/radial5"/>
    <dgm:cxn modelId="{2FDBB2D3-461A-4706-A57B-98FBA8C61E6E}" type="presParOf" srcId="{8B82EA68-B59A-424E-9756-C221A13DB47F}" destId="{ED72E44C-8498-48F8-9652-E5DD6AC5818D}" srcOrd="0" destOrd="0" presId="urn:microsoft.com/office/officeart/2005/8/layout/radial5"/>
    <dgm:cxn modelId="{2E205662-AFAE-4A13-9808-EA83B5C3D461}" type="presParOf" srcId="{8B82EA68-B59A-424E-9756-C221A13DB47F}" destId="{4731EA70-1FA8-49F5-A6BF-4AE9CB97C303}" srcOrd="1" destOrd="0" presId="urn:microsoft.com/office/officeart/2005/8/layout/radial5"/>
    <dgm:cxn modelId="{8AE24A97-F1B2-4F84-9614-2F84F38D3B3A}" type="presParOf" srcId="{4731EA70-1FA8-49F5-A6BF-4AE9CB97C303}" destId="{8D15C70B-27DC-4BC4-8B54-1A6B8CC1DBC1}" srcOrd="0" destOrd="0" presId="urn:microsoft.com/office/officeart/2005/8/layout/radial5"/>
    <dgm:cxn modelId="{DCEB8D25-75B5-4380-AA2E-256B071BA35D}" type="presParOf" srcId="{8B82EA68-B59A-424E-9756-C221A13DB47F}" destId="{E2EC1D87-F728-458A-8AB1-7A3D78F9D25E}" srcOrd="2" destOrd="0" presId="urn:microsoft.com/office/officeart/2005/8/layout/radial5"/>
    <dgm:cxn modelId="{46F7EFE4-671F-4007-9A95-D74A0F7FDBF8}" type="presParOf" srcId="{8B82EA68-B59A-424E-9756-C221A13DB47F}" destId="{A0E222DD-64BD-4A89-BBB9-2B80D8318D4A}" srcOrd="3" destOrd="0" presId="urn:microsoft.com/office/officeart/2005/8/layout/radial5"/>
    <dgm:cxn modelId="{3281AF76-739B-4990-83AC-C7A47B8A2CF8}" type="presParOf" srcId="{A0E222DD-64BD-4A89-BBB9-2B80D8318D4A}" destId="{839DF450-14DD-4280-9AEE-DA73938E9B9D}" srcOrd="0" destOrd="0" presId="urn:microsoft.com/office/officeart/2005/8/layout/radial5"/>
    <dgm:cxn modelId="{681AB03E-56F2-441C-9DF5-E3F4458A23E1}" type="presParOf" srcId="{8B82EA68-B59A-424E-9756-C221A13DB47F}" destId="{73BC26A8-8D0F-45E6-9E3B-37EADD227262}" srcOrd="4" destOrd="0" presId="urn:microsoft.com/office/officeart/2005/8/layout/radial5"/>
    <dgm:cxn modelId="{AFAC7EF9-6929-4BF5-BE97-0BC78F1BA28A}" type="presParOf" srcId="{8B82EA68-B59A-424E-9756-C221A13DB47F}" destId="{06F93DE9-E67A-4CE1-BC6B-5C458B1137B0}" srcOrd="5" destOrd="0" presId="urn:microsoft.com/office/officeart/2005/8/layout/radial5"/>
    <dgm:cxn modelId="{4B6E84D5-50D1-41F5-9E44-59A411309460}" type="presParOf" srcId="{06F93DE9-E67A-4CE1-BC6B-5C458B1137B0}" destId="{DA660ED5-C4B7-4208-928A-B8DD66837486}" srcOrd="0" destOrd="0" presId="urn:microsoft.com/office/officeart/2005/8/layout/radial5"/>
    <dgm:cxn modelId="{AD633285-9C56-4BAE-94CA-19FA8F98174C}" type="presParOf" srcId="{8B82EA68-B59A-424E-9756-C221A13DB47F}" destId="{D8B200F5-4D07-49B2-A587-C2FE6CEC49F8}" srcOrd="6" destOrd="0" presId="urn:microsoft.com/office/officeart/2005/8/layout/radial5"/>
    <dgm:cxn modelId="{5D8FA8F1-67D7-4C42-8D47-32D56CCA42DD}" type="presParOf" srcId="{8B82EA68-B59A-424E-9756-C221A13DB47F}" destId="{E7EAB10C-E176-4610-B2C6-BE8F83AD0F9B}" srcOrd="7" destOrd="0" presId="urn:microsoft.com/office/officeart/2005/8/layout/radial5"/>
    <dgm:cxn modelId="{A5D09FF5-6026-4455-9686-A1E9C6F89D53}" type="presParOf" srcId="{E7EAB10C-E176-4610-B2C6-BE8F83AD0F9B}" destId="{47F0322C-5978-482D-A409-1280E22C6D82}" srcOrd="0" destOrd="0" presId="urn:microsoft.com/office/officeart/2005/8/layout/radial5"/>
    <dgm:cxn modelId="{A6683135-F053-4BE8-AC95-86FF24256EF4}" type="presParOf" srcId="{8B82EA68-B59A-424E-9756-C221A13DB47F}" destId="{FFE63D16-C443-42C8-BB30-4CA61876A647}" srcOrd="8" destOrd="0" presId="urn:microsoft.com/office/officeart/2005/8/layout/radial5"/>
    <dgm:cxn modelId="{3DB9F709-C4D3-42EF-9BA1-62672CC615A5}" type="presParOf" srcId="{8B82EA68-B59A-424E-9756-C221A13DB47F}" destId="{C481485E-E38C-4518-A609-8D1D62CF917B}" srcOrd="9" destOrd="0" presId="urn:microsoft.com/office/officeart/2005/8/layout/radial5"/>
    <dgm:cxn modelId="{FC97AE93-32A1-475E-A5A7-9C8276764440}" type="presParOf" srcId="{C481485E-E38C-4518-A609-8D1D62CF917B}" destId="{DB024BEC-8C88-4F07-BCA5-811E266A083B}" srcOrd="0" destOrd="0" presId="urn:microsoft.com/office/officeart/2005/8/layout/radial5"/>
    <dgm:cxn modelId="{A705103B-841F-48DC-A600-06000526423C}" type="presParOf" srcId="{8B82EA68-B59A-424E-9756-C221A13DB47F}" destId="{0A6C1809-69AA-4BA6-8257-5A11C3557B45}" srcOrd="10" destOrd="0" presId="urn:microsoft.com/office/officeart/2005/8/layout/radial5"/>
    <dgm:cxn modelId="{0F9C9925-A882-4525-AB0B-52B8ED81A3F6}" type="presParOf" srcId="{8B82EA68-B59A-424E-9756-C221A13DB47F}" destId="{FA950D33-9BD9-4D37-A533-789F5554AFB5}" srcOrd="11" destOrd="0" presId="urn:microsoft.com/office/officeart/2005/8/layout/radial5"/>
    <dgm:cxn modelId="{94D0A6CF-279C-42B9-9D5A-4742E6B2C1D4}" type="presParOf" srcId="{FA950D33-9BD9-4D37-A533-789F5554AFB5}" destId="{F326903B-AF5C-41D9-A950-9DE60C069BDF}" srcOrd="0" destOrd="0" presId="urn:microsoft.com/office/officeart/2005/8/layout/radial5"/>
    <dgm:cxn modelId="{D958EC2E-0043-4524-B93B-00E8C430414E}" type="presParOf" srcId="{8B82EA68-B59A-424E-9756-C221A13DB47F}" destId="{EB1C3899-7B42-47CD-912B-DD035472498D}" srcOrd="12" destOrd="0" presId="urn:microsoft.com/office/officeart/2005/8/layout/radial5"/>
    <dgm:cxn modelId="{A5BF894C-301E-4EF7-8E4C-1B05C4FFE9B8}" type="presParOf" srcId="{8B82EA68-B59A-424E-9756-C221A13DB47F}" destId="{2F5553CB-2478-4421-B002-5FA728364A78}" srcOrd="13" destOrd="0" presId="urn:microsoft.com/office/officeart/2005/8/layout/radial5"/>
    <dgm:cxn modelId="{B922FB6E-3A2B-43F1-9494-9A7E0569AB50}" type="presParOf" srcId="{2F5553CB-2478-4421-B002-5FA728364A78}" destId="{881BA4B6-6173-4BE7-ACB0-127409627ABA}" srcOrd="0" destOrd="0" presId="urn:microsoft.com/office/officeart/2005/8/layout/radial5"/>
    <dgm:cxn modelId="{DF1473A7-7AAF-406C-80CA-1CA33799BCA2}" type="presParOf" srcId="{8B82EA68-B59A-424E-9756-C221A13DB47F}" destId="{FED909B6-8F19-4D98-AAC2-EBEEF4830C2B}" srcOrd="14" destOrd="0" presId="urn:microsoft.com/office/officeart/2005/8/layout/radial5"/>
    <dgm:cxn modelId="{CCDACBA2-4231-47AF-91AC-B3A577AC9560}" type="presParOf" srcId="{8B82EA68-B59A-424E-9756-C221A13DB47F}" destId="{A0B7EB92-DF16-476D-BB87-6C0D26E26F61}" srcOrd="15" destOrd="0" presId="urn:microsoft.com/office/officeart/2005/8/layout/radial5"/>
    <dgm:cxn modelId="{3A2A38FD-08C7-4FCF-B6AF-821952089950}" type="presParOf" srcId="{A0B7EB92-DF16-476D-BB87-6C0D26E26F61}" destId="{E3A5A4EE-729B-477E-AEA8-7FC61FA6B941}" srcOrd="0" destOrd="0" presId="urn:microsoft.com/office/officeart/2005/8/layout/radial5"/>
    <dgm:cxn modelId="{53A362AF-5AF5-4931-B369-43E1A647D779}" type="presParOf" srcId="{8B82EA68-B59A-424E-9756-C221A13DB47F}" destId="{69EA0517-EDCB-4CEB-899F-D56DCF7B4404}" srcOrd="16" destOrd="0" presId="urn:microsoft.com/office/officeart/2005/8/layout/radial5"/>
    <dgm:cxn modelId="{2FF361C6-D80B-4F58-BF02-0B01B8B344D5}" type="presParOf" srcId="{8B82EA68-B59A-424E-9756-C221A13DB47F}" destId="{DF27FC25-052B-426A-9E06-117E992234F6}" srcOrd="17" destOrd="0" presId="urn:microsoft.com/office/officeart/2005/8/layout/radial5"/>
    <dgm:cxn modelId="{7E9BA16B-2FC3-4E14-A70C-4EA8E1A08BDB}" type="presParOf" srcId="{DF27FC25-052B-426A-9E06-117E992234F6}" destId="{53D78D63-5F88-4163-9535-46A64127BD3A}" srcOrd="0" destOrd="0" presId="urn:microsoft.com/office/officeart/2005/8/layout/radial5"/>
    <dgm:cxn modelId="{A9B9A9F7-2260-4CDA-A662-CDBE2B83337D}" type="presParOf" srcId="{8B82EA68-B59A-424E-9756-C221A13DB47F}" destId="{EDA34655-9131-4731-957F-5382F53A0660}" srcOrd="18" destOrd="0" presId="urn:microsoft.com/office/officeart/2005/8/layout/radial5"/>
    <dgm:cxn modelId="{A3BC125B-54E8-4EA6-9EF3-927F5DED92E8}" type="presParOf" srcId="{8B82EA68-B59A-424E-9756-C221A13DB47F}" destId="{553B84E4-4A31-43DB-B3BF-8E8EF2B79F2D}" srcOrd="19" destOrd="0" presId="urn:microsoft.com/office/officeart/2005/8/layout/radial5"/>
    <dgm:cxn modelId="{8DB73DAC-02CD-4F12-A4CC-18D1F0BF7CFA}" type="presParOf" srcId="{553B84E4-4A31-43DB-B3BF-8E8EF2B79F2D}" destId="{C47D9E4B-AD47-4E79-B529-9B264E8F4F6B}" srcOrd="0" destOrd="0" presId="urn:microsoft.com/office/officeart/2005/8/layout/radial5"/>
    <dgm:cxn modelId="{C98B990F-23D8-462C-84C6-38567F947A38}" type="presParOf" srcId="{8B82EA68-B59A-424E-9756-C221A13DB47F}" destId="{E0AC84DD-2093-416F-85DE-E547FE520660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AB143A0-6C35-43D8-9134-7AE740AB28E8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7B01150-A432-4BFE-BC78-64ED41BB080C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E5A54BE-0DE0-4B9D-97C8-71D8A315AEBC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1BD14-653F-47B3-BB46-667C8FB2497F}">
      <dsp:nvSpPr>
        <dsp:cNvPr id="0" name=""/>
        <dsp:cNvSpPr/>
      </dsp:nvSpPr>
      <dsp:spPr>
        <a:xfrm>
          <a:off x="3131888" y="-54999"/>
          <a:ext cx="1585089" cy="1594150"/>
        </a:xfrm>
        <a:prstGeom prst="roundRect">
          <a:avLst/>
        </a:prstGeom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209266" y="22379"/>
        <a:ext cx="1430333" cy="1439394"/>
      </dsp:txXfrm>
    </dsp:sp>
    <dsp:sp modelId="{43434E4B-C4FB-4DAC-9533-71DBE9279538}">
      <dsp:nvSpPr>
        <dsp:cNvPr id="0" name=""/>
        <dsp:cNvSpPr/>
      </dsp:nvSpPr>
      <dsp:spPr>
        <a:xfrm>
          <a:off x="3010540" y="761643"/>
          <a:ext cx="4906516" cy="4906516"/>
        </a:xfrm>
        <a:custGeom>
          <a:avLst/>
          <a:gdLst/>
          <a:ahLst/>
          <a:cxnLst/>
          <a:rect l="0" t="0" r="0" b="0"/>
          <a:pathLst>
            <a:path>
              <a:moveTo>
                <a:pt x="1764185" y="98761"/>
              </a:moveTo>
              <a:arcTo wR="2453258" hR="2453258" stAng="15221234" swAng="254155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D8CAD-B47B-492A-A92F-69E42EBB0CBD}">
      <dsp:nvSpPr>
        <dsp:cNvPr id="0" name=""/>
        <dsp:cNvSpPr/>
      </dsp:nvSpPr>
      <dsp:spPr>
        <a:xfrm>
          <a:off x="4968557" y="804031"/>
          <a:ext cx="1610539" cy="1212190"/>
        </a:xfrm>
        <a:prstGeom prst="roundRect">
          <a:avLst/>
        </a:prstGeom>
        <a:solidFill>
          <a:srgbClr val="FFFFDD"/>
        </a:solidFill>
        <a:ln w="1905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027731" y="863205"/>
        <a:ext cx="1492191" cy="1093842"/>
      </dsp:txXfrm>
    </dsp:sp>
    <dsp:sp modelId="{F93ECD45-54D8-465B-A0C2-914295F3C5BD}">
      <dsp:nvSpPr>
        <dsp:cNvPr id="0" name=""/>
        <dsp:cNvSpPr/>
      </dsp:nvSpPr>
      <dsp:spPr>
        <a:xfrm>
          <a:off x="1742938" y="1062363"/>
          <a:ext cx="4906516" cy="4906516"/>
        </a:xfrm>
        <a:custGeom>
          <a:avLst/>
          <a:gdLst/>
          <a:ahLst/>
          <a:cxnLst/>
          <a:rect l="0" t="0" r="0" b="0"/>
          <a:pathLst>
            <a:path>
              <a:moveTo>
                <a:pt x="4436487" y="1009210"/>
              </a:moveTo>
              <a:arcTo wR="2453258" hR="2453258" stAng="19436432" swAng="291264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CEF15-AD37-4FF7-A9D9-F30101483B47}">
      <dsp:nvSpPr>
        <dsp:cNvPr id="0" name=""/>
        <dsp:cNvSpPr/>
      </dsp:nvSpPr>
      <dsp:spPr>
        <a:xfrm>
          <a:off x="5600901" y="2304257"/>
          <a:ext cx="1610539" cy="1254945"/>
        </a:xfrm>
        <a:prstGeom prst="roundRect">
          <a:avLst/>
        </a:prstGeom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662162" y="2365518"/>
        <a:ext cx="1488017" cy="1132423"/>
      </dsp:txXfrm>
    </dsp:sp>
    <dsp:sp modelId="{DA554C6D-A2BD-4B94-802C-6C55DB9F2BF8}">
      <dsp:nvSpPr>
        <dsp:cNvPr id="0" name=""/>
        <dsp:cNvSpPr/>
      </dsp:nvSpPr>
      <dsp:spPr>
        <a:xfrm>
          <a:off x="1451650" y="669983"/>
          <a:ext cx="4906516" cy="4906516"/>
        </a:xfrm>
        <a:custGeom>
          <a:avLst/>
          <a:gdLst/>
          <a:ahLst/>
          <a:cxnLst/>
          <a:rect l="0" t="0" r="0" b="0"/>
          <a:pathLst>
            <a:path>
              <a:moveTo>
                <a:pt x="4855168" y="2952558"/>
              </a:moveTo>
              <a:arcTo wR="2453258" hR="2453258" stAng="704592" swAng="271583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BD4D3-8D2A-489F-BC0B-191B4AEF9533}">
      <dsp:nvSpPr>
        <dsp:cNvPr id="0" name=""/>
        <dsp:cNvSpPr/>
      </dsp:nvSpPr>
      <dsp:spPr>
        <a:xfrm>
          <a:off x="4994365" y="3872235"/>
          <a:ext cx="1610539" cy="1390788"/>
        </a:xfrm>
        <a:prstGeom prst="roundRect">
          <a:avLst/>
        </a:prstGeom>
        <a:solidFill>
          <a:srgbClr val="FFFFDD"/>
        </a:solidFill>
        <a:ln w="1905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062258" y="3940128"/>
        <a:ext cx="1474753" cy="1255002"/>
      </dsp:txXfrm>
    </dsp:sp>
    <dsp:sp modelId="{2C814299-90FC-466A-8C27-58BBE7C3AD9B}">
      <dsp:nvSpPr>
        <dsp:cNvPr id="0" name=""/>
        <dsp:cNvSpPr/>
      </dsp:nvSpPr>
      <dsp:spPr>
        <a:xfrm>
          <a:off x="2442415" y="255945"/>
          <a:ext cx="4906516" cy="4906516"/>
        </a:xfrm>
        <a:custGeom>
          <a:avLst/>
          <a:gdLst/>
          <a:ahLst/>
          <a:cxnLst/>
          <a:rect l="0" t="0" r="0" b="0"/>
          <a:pathLst>
            <a:path>
              <a:moveTo>
                <a:pt x="2499037" y="4906089"/>
              </a:moveTo>
              <a:arcTo wR="2453258" hR="2453258" stAng="5335846" swAng="222721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67FA4-A613-4921-92BD-CBD0DE5AF6C1}">
      <dsp:nvSpPr>
        <dsp:cNvPr id="0" name=""/>
        <dsp:cNvSpPr/>
      </dsp:nvSpPr>
      <dsp:spPr>
        <a:xfrm>
          <a:off x="3119167" y="4695446"/>
          <a:ext cx="1610539" cy="1178865"/>
        </a:xfrm>
        <a:prstGeom prst="roundRect">
          <a:avLst/>
        </a:prstGeom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176714" y="4752993"/>
        <a:ext cx="1495445" cy="1063771"/>
      </dsp:txXfrm>
    </dsp:sp>
    <dsp:sp modelId="{191E1915-7B43-453A-9B3B-8BE365BAB7F0}">
      <dsp:nvSpPr>
        <dsp:cNvPr id="0" name=""/>
        <dsp:cNvSpPr/>
      </dsp:nvSpPr>
      <dsp:spPr>
        <a:xfrm>
          <a:off x="21751" y="310753"/>
          <a:ext cx="4906516" cy="4906516"/>
        </a:xfrm>
        <a:custGeom>
          <a:avLst/>
          <a:gdLst/>
          <a:ahLst/>
          <a:cxnLst/>
          <a:rect l="0" t="0" r="0" b="0"/>
          <a:pathLst>
            <a:path>
              <a:moveTo>
                <a:pt x="3041146" y="4835035"/>
              </a:moveTo>
              <a:arcTo wR="2453258" hR="2453258" stAng="4568097" swAng="244626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DDF86-EE24-4644-BF9F-F7994B1A08DB}">
      <dsp:nvSpPr>
        <dsp:cNvPr id="0" name=""/>
        <dsp:cNvSpPr/>
      </dsp:nvSpPr>
      <dsp:spPr>
        <a:xfrm>
          <a:off x="1224129" y="3869411"/>
          <a:ext cx="1610539" cy="1390788"/>
        </a:xfrm>
        <a:prstGeom prst="roundRect">
          <a:avLst/>
        </a:prstGeom>
        <a:solidFill>
          <a:srgbClr val="FFFFDD"/>
        </a:solidFill>
        <a:ln w="1905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292022" y="3937304"/>
        <a:ext cx="1474753" cy="1255002"/>
      </dsp:txXfrm>
    </dsp:sp>
    <dsp:sp modelId="{B61698C4-7017-4D89-87F7-56075D701F9E}">
      <dsp:nvSpPr>
        <dsp:cNvPr id="0" name=""/>
        <dsp:cNvSpPr/>
      </dsp:nvSpPr>
      <dsp:spPr>
        <a:xfrm>
          <a:off x="1486700" y="660997"/>
          <a:ext cx="4906516" cy="4906516"/>
        </a:xfrm>
        <a:custGeom>
          <a:avLst/>
          <a:gdLst/>
          <a:ahLst/>
          <a:cxnLst/>
          <a:rect l="0" t="0" r="0" b="0"/>
          <a:pathLst>
            <a:path>
              <a:moveTo>
                <a:pt x="102598" y="3155307"/>
              </a:moveTo>
              <a:arcTo wR="2453258" hR="2453258" stAng="9802272" swAng="234019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084B0-DED3-4DEB-8998-F77FEE57635D}">
      <dsp:nvSpPr>
        <dsp:cNvPr id="0" name=""/>
        <dsp:cNvSpPr/>
      </dsp:nvSpPr>
      <dsp:spPr>
        <a:xfrm>
          <a:off x="634461" y="2283409"/>
          <a:ext cx="1610539" cy="1316990"/>
        </a:xfrm>
        <a:prstGeom prst="roundRect">
          <a:avLst/>
        </a:prstGeom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2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698751" y="2347699"/>
        <a:ext cx="1481959" cy="1188410"/>
      </dsp:txXfrm>
    </dsp:sp>
    <dsp:sp modelId="{37B34B6A-4DCE-4DE3-951A-2EF6B41DAEEC}">
      <dsp:nvSpPr>
        <dsp:cNvPr id="0" name=""/>
        <dsp:cNvSpPr/>
      </dsp:nvSpPr>
      <dsp:spPr>
        <a:xfrm>
          <a:off x="1033758" y="1295178"/>
          <a:ext cx="4906516" cy="4906516"/>
        </a:xfrm>
        <a:custGeom>
          <a:avLst/>
          <a:gdLst/>
          <a:ahLst/>
          <a:cxnLst/>
          <a:rect l="0" t="0" r="0" b="0"/>
          <a:pathLst>
            <a:path>
              <a:moveTo>
                <a:pt x="528433" y="932230"/>
              </a:moveTo>
              <a:arcTo wR="2453258" hR="2453258" stAng="13098982" swAng="297151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C9EC0-F33D-4C53-893E-E607BC23B588}">
      <dsp:nvSpPr>
        <dsp:cNvPr id="0" name=""/>
        <dsp:cNvSpPr/>
      </dsp:nvSpPr>
      <dsp:spPr>
        <a:xfrm>
          <a:off x="1296137" y="820888"/>
          <a:ext cx="1609203" cy="1195337"/>
        </a:xfrm>
        <a:prstGeom prst="roundRect">
          <a:avLst/>
        </a:prstGeom>
        <a:solidFill>
          <a:srgbClr val="FFFFDD"/>
        </a:solidFill>
        <a:ln w="1905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200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354489" y="879240"/>
        <a:ext cx="1492499" cy="1078633"/>
      </dsp:txXfrm>
    </dsp:sp>
    <dsp:sp modelId="{6B2E63ED-B4B9-4312-8B34-C6298E61E31E}">
      <dsp:nvSpPr>
        <dsp:cNvPr id="0" name=""/>
        <dsp:cNvSpPr/>
      </dsp:nvSpPr>
      <dsp:spPr>
        <a:xfrm>
          <a:off x="-112620" y="774870"/>
          <a:ext cx="4906516" cy="4906516"/>
        </a:xfrm>
        <a:custGeom>
          <a:avLst/>
          <a:gdLst/>
          <a:ahLst/>
          <a:cxnLst/>
          <a:rect l="0" t="0" r="0" b="0"/>
          <a:pathLst>
            <a:path>
              <a:moveTo>
                <a:pt x="2990677" y="59588"/>
              </a:moveTo>
              <a:arcTo wR="2453258" hR="2453258" stAng="16959242" swAng="277377"/>
            </a:path>
          </a:pathLst>
        </a:custGeom>
        <a:noFill/>
        <a:ln w="0" cap="flat" cmpd="sng" algn="ctr">
          <a:solidFill>
            <a:schemeClr val="bg1"/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128A9-086C-4AB0-9BB3-7B78F9CA19C8}">
      <dsp:nvSpPr>
        <dsp:cNvPr id="0" name=""/>
        <dsp:cNvSpPr/>
      </dsp:nvSpPr>
      <dsp:spPr>
        <a:xfrm>
          <a:off x="153911" y="106458"/>
          <a:ext cx="7746653" cy="927343"/>
        </a:xfrm>
        <a:prstGeom prst="roundRect">
          <a:avLst/>
        </a:prstGeom>
        <a:solidFill>
          <a:srgbClr val="FFFFDD"/>
        </a:solidFill>
        <a:ln w="165100"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бюджета – безвозмездные и безвозвратные поступления денежных средств в бюджет.</a:t>
          </a:r>
          <a:endParaRPr lang="ru-RU" sz="2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9180" y="151727"/>
        <a:ext cx="7656115" cy="836805"/>
      </dsp:txXfrm>
    </dsp:sp>
    <dsp:sp modelId="{2A42BF92-E0CA-4C74-94D9-9AE3F4260038}">
      <dsp:nvSpPr>
        <dsp:cNvPr id="0" name=""/>
        <dsp:cNvSpPr/>
      </dsp:nvSpPr>
      <dsp:spPr>
        <a:xfrm rot="7243007">
          <a:off x="704726" y="2767678"/>
          <a:ext cx="40336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33665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70BED-E9F9-4186-91D6-4C4AD5C34513}">
      <dsp:nvSpPr>
        <dsp:cNvPr id="0" name=""/>
        <dsp:cNvSpPr/>
      </dsp:nvSpPr>
      <dsp:spPr>
        <a:xfrm>
          <a:off x="89539" y="4501554"/>
          <a:ext cx="2691484" cy="862032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651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620" y="4543635"/>
        <a:ext cx="2607322" cy="777870"/>
      </dsp:txXfrm>
    </dsp:sp>
    <dsp:sp modelId="{0999DAA6-78E7-4C62-AD9F-BB89E1F317A5}">
      <dsp:nvSpPr>
        <dsp:cNvPr id="0" name=""/>
        <dsp:cNvSpPr/>
      </dsp:nvSpPr>
      <dsp:spPr>
        <a:xfrm rot="2041993">
          <a:off x="4657127" y="1218981"/>
          <a:ext cx="6617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1742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9C609-4FDF-427E-A3A7-017CF8E0D1F8}">
      <dsp:nvSpPr>
        <dsp:cNvPr id="0" name=""/>
        <dsp:cNvSpPr/>
      </dsp:nvSpPr>
      <dsp:spPr>
        <a:xfrm>
          <a:off x="4266007" y="1404161"/>
          <a:ext cx="3485186" cy="100817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651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3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15222" y="1453376"/>
        <a:ext cx="3386756" cy="909741"/>
      </dsp:txXfrm>
    </dsp:sp>
    <dsp:sp modelId="{BF1427F8-47F7-429E-8B9A-D7AD3446727D}">
      <dsp:nvSpPr>
        <dsp:cNvPr id="0" name=""/>
        <dsp:cNvSpPr/>
      </dsp:nvSpPr>
      <dsp:spPr>
        <a:xfrm rot="8604440">
          <a:off x="2315020" y="1393452"/>
          <a:ext cx="120663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06633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F0CCF-4C81-46C6-BAD1-DDC17631079D}">
      <dsp:nvSpPr>
        <dsp:cNvPr id="0" name=""/>
        <dsp:cNvSpPr/>
      </dsp:nvSpPr>
      <dsp:spPr>
        <a:xfrm>
          <a:off x="148086" y="1753102"/>
          <a:ext cx="3221320" cy="100261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651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7030" y="1802046"/>
        <a:ext cx="3123432" cy="9047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03362-CAB1-45A9-90CE-381CA375E281}">
      <dsp:nvSpPr>
        <dsp:cNvPr id="0" name=""/>
        <dsp:cNvSpPr/>
      </dsp:nvSpPr>
      <dsp:spPr>
        <a:xfrm rot="5400000">
          <a:off x="3840504" y="-2662335"/>
          <a:ext cx="1726759" cy="7051430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65100" cap="flat" cmpd="sng" algn="ctr">
          <a:solidFill>
            <a:schemeClr val="tx2">
              <a:lumMod val="60000"/>
              <a:lumOff val="40000"/>
              <a:alpha val="9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metal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лат. </a:t>
          </a:r>
          <a:r>
            <a:rPr lang="la-Latn" sz="20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dotatio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— дар, пожертвование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трансферты, предоставляемые на безвозмездной и безвозвратной основе без определения конкретной цели их использования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78169" y="84293"/>
        <a:ext cx="6967137" cy="1558173"/>
      </dsp:txXfrm>
    </dsp:sp>
    <dsp:sp modelId="{49DBD5E1-F63E-43FD-8E89-8196BD86CF53}">
      <dsp:nvSpPr>
        <dsp:cNvPr id="0" name=""/>
        <dsp:cNvSpPr/>
      </dsp:nvSpPr>
      <dsp:spPr>
        <a:xfrm>
          <a:off x="0" y="273212"/>
          <a:ext cx="1177554" cy="1181809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balanced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anose="020B0606020202030204" pitchFamily="34" charset="0"/>
            </a:rPr>
            <a:t>Дотации</a:t>
          </a:r>
          <a:endParaRPr lang="ru-RU" sz="1600" b="1" kern="1200" dirty="0">
            <a:latin typeface="Arial Narrow" panose="020B0606020202030204" pitchFamily="34" charset="0"/>
          </a:endParaRPr>
        </a:p>
      </dsp:txBody>
      <dsp:txXfrm>
        <a:off x="57483" y="330695"/>
        <a:ext cx="1062588" cy="1066843"/>
      </dsp:txXfrm>
    </dsp:sp>
    <dsp:sp modelId="{FA9AAFB0-1911-4F08-A980-AED0BE91F2E0}">
      <dsp:nvSpPr>
        <dsp:cNvPr id="0" name=""/>
        <dsp:cNvSpPr/>
      </dsp:nvSpPr>
      <dsp:spPr>
        <a:xfrm rot="5400000">
          <a:off x="3823229" y="-779640"/>
          <a:ext cx="1760403" cy="7032686"/>
        </a:xfrm>
        <a:prstGeom prst="round2SameRect">
          <a:avLst/>
        </a:prstGeom>
        <a:solidFill>
          <a:srgbClr val="FFFFDD">
            <a:alpha val="90000"/>
          </a:srgbClr>
        </a:solidFill>
        <a:ln w="165100" cap="flat" cmpd="sng" algn="ctr">
          <a:solidFill>
            <a:srgbClr val="C00000">
              <a:alpha val="9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 extrusionH="12700" prstMaterial="dkEdge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лат. </a:t>
          </a:r>
          <a:r>
            <a:rPr lang="la-Latn" sz="20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subsidium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— помощь, поддержка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трансферты, предоставляемые в целях софинансирования расходных обязательств нижестоящего бюджета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87088" y="1942437"/>
        <a:ext cx="6946750" cy="1588531"/>
      </dsp:txXfrm>
    </dsp:sp>
    <dsp:sp modelId="{FBD321A5-96D0-4687-BF5A-EB858C6F3F69}">
      <dsp:nvSpPr>
        <dsp:cNvPr id="0" name=""/>
        <dsp:cNvSpPr/>
      </dsp:nvSpPr>
      <dsp:spPr>
        <a:xfrm>
          <a:off x="0" y="2191465"/>
          <a:ext cx="1131793" cy="1181809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anose="020B0606020202030204" pitchFamily="34" charset="0"/>
            </a:rPr>
            <a:t>Субсидии</a:t>
          </a:r>
          <a:endParaRPr lang="ru-RU" sz="1600" b="1" kern="1200" dirty="0">
            <a:latin typeface="Arial Narrow" panose="020B0606020202030204" pitchFamily="34" charset="0"/>
          </a:endParaRPr>
        </a:p>
      </dsp:txBody>
      <dsp:txXfrm>
        <a:off x="55250" y="2246715"/>
        <a:ext cx="1021293" cy="1071309"/>
      </dsp:txXfrm>
    </dsp:sp>
    <dsp:sp modelId="{2F7A7AC8-18C6-4FC1-9E7D-F0C8F0C3FEA8}">
      <dsp:nvSpPr>
        <dsp:cNvPr id="0" name=""/>
        <dsp:cNvSpPr/>
      </dsp:nvSpPr>
      <dsp:spPr>
        <a:xfrm rot="5400000">
          <a:off x="3807992" y="1120785"/>
          <a:ext cx="1797970" cy="7045245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65100" cap="flat" cmpd="sng" algn="ctr">
          <a:solidFill>
            <a:schemeClr val="tx2">
              <a:lumMod val="60000"/>
              <a:lumOff val="40000"/>
              <a:alpha val="9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лат. </a:t>
          </a:r>
          <a:r>
            <a:rPr lang="ru-RU" sz="1800" b="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subvenire</a:t>
          </a:r>
          <a:r>
            <a:rPr lang="ru-RU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— приходить на помощь</a:t>
          </a: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трансферты, предоставляемые в целях финансового обеспечения расходных обязательств муниципальных образований, возникающих при выполнении государственных полномочий, переданных для осуществления органам местного самоуправления в установленном порядке </a:t>
          </a: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84355" y="3832192"/>
        <a:ext cx="6957475" cy="1622430"/>
      </dsp:txXfrm>
    </dsp:sp>
    <dsp:sp modelId="{E6A90D33-645B-47EF-8721-11D0115FDFB0}">
      <dsp:nvSpPr>
        <dsp:cNvPr id="0" name=""/>
        <dsp:cNvSpPr/>
      </dsp:nvSpPr>
      <dsp:spPr>
        <a:xfrm>
          <a:off x="0" y="4112660"/>
          <a:ext cx="1183354" cy="1181293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balanced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Субвенции</a:t>
          </a:r>
          <a:endParaRPr lang="ru-RU" sz="1600" b="1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57666" y="4170326"/>
        <a:ext cx="1068022" cy="10659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162012" y="1573427"/>
          <a:ext cx="2383999" cy="22834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kern="1200" dirty="0"/>
        </a:p>
      </dsp:txBody>
      <dsp:txXfrm>
        <a:off x="3511141" y="1907827"/>
        <a:ext cx="1685741" cy="1614625"/>
      </dsp:txXfrm>
    </dsp:sp>
    <dsp:sp modelId="{4731EA70-1FA8-49F5-A6BF-4AE9CB97C303}">
      <dsp:nvSpPr>
        <dsp:cNvPr id="0" name=""/>
        <dsp:cNvSpPr/>
      </dsp:nvSpPr>
      <dsp:spPr>
        <a:xfrm rot="16260366">
          <a:off x="4233917" y="1094823"/>
          <a:ext cx="289592" cy="4276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276593" y="1223775"/>
        <a:ext cx="202714" cy="256562"/>
      </dsp:txXfrm>
    </dsp:sp>
    <dsp:sp modelId="{E2EC1D87-F728-458A-8AB1-7A3D78F9D25E}">
      <dsp:nvSpPr>
        <dsp:cNvPr id="0" name=""/>
        <dsp:cNvSpPr/>
      </dsp:nvSpPr>
      <dsp:spPr>
        <a:xfrm>
          <a:off x="3889425" y="21224"/>
          <a:ext cx="1006124" cy="100612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4036768" y="168567"/>
        <a:ext cx="711438" cy="711438"/>
      </dsp:txXfrm>
    </dsp:sp>
    <dsp:sp modelId="{A0E222DD-64BD-4A89-BBB9-2B80D8318D4A}">
      <dsp:nvSpPr>
        <dsp:cNvPr id="0" name=""/>
        <dsp:cNvSpPr/>
      </dsp:nvSpPr>
      <dsp:spPr>
        <a:xfrm rot="18342319">
          <a:off x="5039632" y="1348821"/>
          <a:ext cx="285418" cy="4276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057458" y="1469106"/>
        <a:ext cx="199793" cy="256562"/>
      </dsp:txXfrm>
    </dsp:sp>
    <dsp:sp modelId="{73BC26A8-8D0F-45E6-9E3B-37EADD227262}">
      <dsp:nvSpPr>
        <dsp:cNvPr id="0" name=""/>
        <dsp:cNvSpPr/>
      </dsp:nvSpPr>
      <dsp:spPr>
        <a:xfrm>
          <a:off x="5134735" y="425850"/>
          <a:ext cx="1006124" cy="100612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5282078" y="573193"/>
        <a:ext cx="711438" cy="711438"/>
      </dsp:txXfrm>
    </dsp:sp>
    <dsp:sp modelId="{06F93DE9-E67A-4CE1-BC6B-5C458B1137B0}">
      <dsp:nvSpPr>
        <dsp:cNvPr id="0" name=""/>
        <dsp:cNvSpPr/>
      </dsp:nvSpPr>
      <dsp:spPr>
        <a:xfrm rot="20430380">
          <a:off x="5566111" y="2026374"/>
          <a:ext cx="259255" cy="4276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568340" y="2124871"/>
        <a:ext cx="181479" cy="256562"/>
      </dsp:txXfrm>
    </dsp:sp>
    <dsp:sp modelId="{D8B200F5-4D07-49B2-A587-C2FE6CEC49F8}">
      <dsp:nvSpPr>
        <dsp:cNvPr id="0" name=""/>
        <dsp:cNvSpPr/>
      </dsp:nvSpPr>
      <dsp:spPr>
        <a:xfrm>
          <a:off x="5904380" y="1485175"/>
          <a:ext cx="1006124" cy="100612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6051723" y="1632518"/>
        <a:ext cx="711438" cy="711438"/>
      </dsp:txXfrm>
    </dsp:sp>
    <dsp:sp modelId="{E7EAB10C-E176-4610-B2C6-BE8F83AD0F9B}">
      <dsp:nvSpPr>
        <dsp:cNvPr id="0" name=""/>
        <dsp:cNvSpPr/>
      </dsp:nvSpPr>
      <dsp:spPr>
        <a:xfrm rot="950221">
          <a:off x="5586319" y="2884234"/>
          <a:ext cx="234982" cy="4276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587657" y="2960135"/>
        <a:ext cx="164487" cy="256562"/>
      </dsp:txXfrm>
    </dsp:sp>
    <dsp:sp modelId="{FFE63D16-C443-42C8-BB30-4CA61876A647}">
      <dsp:nvSpPr>
        <dsp:cNvPr id="0" name=""/>
        <dsp:cNvSpPr/>
      </dsp:nvSpPr>
      <dsp:spPr>
        <a:xfrm>
          <a:off x="5904380" y="2794572"/>
          <a:ext cx="1006124" cy="100612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6051723" y="2941915"/>
        <a:ext cx="711438" cy="711438"/>
      </dsp:txXfrm>
    </dsp:sp>
    <dsp:sp modelId="{C481485E-E38C-4518-A609-8D1D62CF917B}">
      <dsp:nvSpPr>
        <dsp:cNvPr id="0" name=""/>
        <dsp:cNvSpPr/>
      </dsp:nvSpPr>
      <dsp:spPr>
        <a:xfrm rot="3118628">
          <a:off x="5082775" y="3576042"/>
          <a:ext cx="223157" cy="4276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095630" y="3635193"/>
        <a:ext cx="156210" cy="256562"/>
      </dsp:txXfrm>
    </dsp:sp>
    <dsp:sp modelId="{0A6C1809-69AA-4BA6-8257-5A11C3557B45}">
      <dsp:nvSpPr>
        <dsp:cNvPr id="0" name=""/>
        <dsp:cNvSpPr/>
      </dsp:nvSpPr>
      <dsp:spPr>
        <a:xfrm>
          <a:off x="5134735" y="3853896"/>
          <a:ext cx="1006124" cy="100612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5282078" y="4001239"/>
        <a:ext cx="711438" cy="711438"/>
      </dsp:txXfrm>
    </dsp:sp>
    <dsp:sp modelId="{FA950D33-9BD9-4D37-A533-789F5554AFB5}">
      <dsp:nvSpPr>
        <dsp:cNvPr id="0" name=""/>
        <dsp:cNvSpPr/>
      </dsp:nvSpPr>
      <dsp:spPr>
        <a:xfrm rot="5335375">
          <a:off x="4272605" y="3837808"/>
          <a:ext cx="213068" cy="4276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303964" y="3891374"/>
        <a:ext cx="149148" cy="256562"/>
      </dsp:txXfrm>
    </dsp:sp>
    <dsp:sp modelId="{EB1C3899-7B42-47CD-912B-DD035472498D}">
      <dsp:nvSpPr>
        <dsp:cNvPr id="0" name=""/>
        <dsp:cNvSpPr/>
      </dsp:nvSpPr>
      <dsp:spPr>
        <a:xfrm>
          <a:off x="3889425" y="4258522"/>
          <a:ext cx="1006124" cy="100612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4036768" y="4405865"/>
        <a:ext cx="711438" cy="711438"/>
      </dsp:txXfrm>
    </dsp:sp>
    <dsp:sp modelId="{2F5553CB-2478-4421-B002-5FA728364A78}">
      <dsp:nvSpPr>
        <dsp:cNvPr id="0" name=""/>
        <dsp:cNvSpPr/>
      </dsp:nvSpPr>
      <dsp:spPr>
        <a:xfrm rot="7579087">
          <a:off x="3460170" y="3581808"/>
          <a:ext cx="199263" cy="4276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507762" y="3643245"/>
        <a:ext cx="139484" cy="256562"/>
      </dsp:txXfrm>
    </dsp:sp>
    <dsp:sp modelId="{FED909B6-8F19-4D98-AAC2-EBEEF4830C2B}">
      <dsp:nvSpPr>
        <dsp:cNvPr id="0" name=""/>
        <dsp:cNvSpPr/>
      </dsp:nvSpPr>
      <dsp:spPr>
        <a:xfrm>
          <a:off x="2644114" y="3853896"/>
          <a:ext cx="1006124" cy="100612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2791457" y="4001239"/>
        <a:ext cx="711438" cy="711438"/>
      </dsp:txXfrm>
    </dsp:sp>
    <dsp:sp modelId="{A0B7EB92-DF16-476D-BB87-6C0D26E26F61}">
      <dsp:nvSpPr>
        <dsp:cNvPr id="0" name=""/>
        <dsp:cNvSpPr/>
      </dsp:nvSpPr>
      <dsp:spPr>
        <a:xfrm rot="9814743">
          <a:off x="2944741" y="2887793"/>
          <a:ext cx="195957" cy="4276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002329" y="2965004"/>
        <a:ext cx="137170" cy="256562"/>
      </dsp:txXfrm>
    </dsp:sp>
    <dsp:sp modelId="{69EA0517-EDCB-4CEB-899F-D56DCF7B4404}">
      <dsp:nvSpPr>
        <dsp:cNvPr id="0" name=""/>
        <dsp:cNvSpPr/>
      </dsp:nvSpPr>
      <dsp:spPr>
        <a:xfrm>
          <a:off x="1874469" y="2794572"/>
          <a:ext cx="1006124" cy="1006124"/>
        </a:xfrm>
        <a:prstGeom prst="ellipse">
          <a:avLst/>
        </a:prstGeom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2021812" y="2941915"/>
        <a:ext cx="711438" cy="711438"/>
      </dsp:txXfrm>
    </dsp:sp>
    <dsp:sp modelId="{DF27FC25-052B-426A-9E06-117E992234F6}">
      <dsp:nvSpPr>
        <dsp:cNvPr id="0" name=""/>
        <dsp:cNvSpPr/>
      </dsp:nvSpPr>
      <dsp:spPr>
        <a:xfrm rot="12011539">
          <a:off x="2940768" y="2022240"/>
          <a:ext cx="221111" cy="4276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005063" y="2119208"/>
        <a:ext cx="154778" cy="256562"/>
      </dsp:txXfrm>
    </dsp:sp>
    <dsp:sp modelId="{EDA34655-9131-4731-957F-5382F53A0660}">
      <dsp:nvSpPr>
        <dsp:cNvPr id="0" name=""/>
        <dsp:cNvSpPr/>
      </dsp:nvSpPr>
      <dsp:spPr>
        <a:xfrm>
          <a:off x="1874469" y="1485175"/>
          <a:ext cx="1006124" cy="100612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2021812" y="1632518"/>
        <a:ext cx="711438" cy="711438"/>
      </dsp:txXfrm>
    </dsp:sp>
    <dsp:sp modelId="{553B84E4-4A31-43DB-B3BF-8E8EF2B79F2D}">
      <dsp:nvSpPr>
        <dsp:cNvPr id="0" name=""/>
        <dsp:cNvSpPr/>
      </dsp:nvSpPr>
      <dsp:spPr>
        <a:xfrm rot="14157341">
          <a:off x="3440368" y="1343549"/>
          <a:ext cx="262804" cy="4276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501857" y="1461733"/>
        <a:ext cx="183963" cy="256562"/>
      </dsp:txXfrm>
    </dsp:sp>
    <dsp:sp modelId="{E0AC84DD-2093-416F-85DE-E547FE520660}">
      <dsp:nvSpPr>
        <dsp:cNvPr id="0" name=""/>
        <dsp:cNvSpPr/>
      </dsp:nvSpPr>
      <dsp:spPr>
        <a:xfrm>
          <a:off x="2644114" y="425850"/>
          <a:ext cx="1006124" cy="100612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2791457" y="573193"/>
        <a:ext cx="711438" cy="7114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0.26608</cdr:x>
      <cdr:y>0.26391</cdr:y>
    </cdr:from>
    <cdr:to>
      <cdr:x>0.28444</cdr:x>
      <cdr:y>0.31269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088232" y="779148"/>
          <a:ext cx="144016" cy="14401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0.45877</cdr:x>
      <cdr:y>0.21513</cdr:y>
    </cdr:from>
    <cdr:to>
      <cdr:x>0.47712</cdr:x>
      <cdr:y>0.2639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600400" y="635132"/>
          <a:ext cx="144000" cy="144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0.64227</cdr:x>
      <cdr:y>0.21513</cdr:y>
    </cdr:from>
    <cdr:to>
      <cdr:x>0.66062</cdr:x>
      <cdr:y>0.2639</cdr:y>
    </cdr:to>
    <cdr:sp macro="" textlink="">
      <cdr:nvSpPr>
        <cdr:cNvPr id="5" name="Прямоугольник 4"/>
        <cdr:cNvSpPr/>
      </cdr:nvSpPr>
      <cdr:spPr>
        <a:xfrm xmlns:a="http://schemas.openxmlformats.org/drawingml/2006/main" flipH="1">
          <a:off x="5040560" y="635132"/>
          <a:ext cx="144015" cy="144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0.28444</cdr:x>
      <cdr:y>0.23952</cdr:y>
    </cdr:from>
    <cdr:to>
      <cdr:x>0.45877</cdr:x>
      <cdr:y>0.2883</cdr:y>
    </cdr:to>
    <cdr:cxnSp macro="">
      <cdr:nvCxnSpPr>
        <cdr:cNvPr id="11" name="Прямая соединительная линия 10"/>
        <cdr:cNvCxnSpPr>
          <a:stCxn xmlns:a="http://schemas.openxmlformats.org/drawingml/2006/main" id="2" idx="3"/>
          <a:endCxn xmlns:a="http://schemas.openxmlformats.org/drawingml/2006/main" id="4" idx="1"/>
        </cdr:cNvCxnSpPr>
      </cdr:nvCxnSpPr>
      <cdr:spPr>
        <a:xfrm xmlns:a="http://schemas.openxmlformats.org/drawingml/2006/main" flipV="1">
          <a:off x="2232248" y="707132"/>
          <a:ext cx="1368152" cy="144024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0.47712</cdr:x>
      <cdr:y>0.23952</cdr:y>
    </cdr:from>
    <cdr:to>
      <cdr:x>0.64227</cdr:x>
      <cdr:y>0.23952</cdr:y>
    </cdr:to>
    <cdr:cxnSp macro="">
      <cdr:nvCxnSpPr>
        <cdr:cNvPr id="15" name="Прямая соединительная линия 14"/>
        <cdr:cNvCxnSpPr>
          <a:stCxn xmlns:a="http://schemas.openxmlformats.org/drawingml/2006/main" id="4" idx="3"/>
          <a:endCxn xmlns:a="http://schemas.openxmlformats.org/drawingml/2006/main" id="5" idx="3"/>
        </cdr:cNvCxnSpPr>
      </cdr:nvCxnSpPr>
      <cdr:spPr>
        <a:xfrm xmlns:a="http://schemas.openxmlformats.org/drawingml/2006/main">
          <a:off x="3744400" y="707132"/>
          <a:ext cx="1296160" cy="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0.23856</cdr:x>
      <cdr:y>0.14196</cdr:y>
    </cdr:from>
    <cdr:to>
      <cdr:x>0.32829</cdr:x>
      <cdr:y>0.22945</cdr:y>
    </cdr:to>
    <cdr:sp macro="" textlink="">
      <cdr:nvSpPr>
        <cdr:cNvPr id="22" name="Прямоугольник 21"/>
        <cdr:cNvSpPr/>
      </cdr:nvSpPr>
      <cdr:spPr>
        <a:xfrm xmlns:a="http://schemas.openxmlformats.org/drawingml/2006/main">
          <a:off x="1872208" y="419108"/>
          <a:ext cx="704201" cy="25829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7 346,1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0.43124</cdr:x>
      <cdr:y>0.09318</cdr:y>
    </cdr:from>
    <cdr:to>
      <cdr:x>0.51671</cdr:x>
      <cdr:y>0.18067</cdr:y>
    </cdr:to>
    <cdr:sp macro="" textlink="">
      <cdr:nvSpPr>
        <cdr:cNvPr id="23" name="Прямоугольник 22"/>
        <cdr:cNvSpPr/>
      </cdr:nvSpPr>
      <cdr:spPr>
        <a:xfrm xmlns:a="http://schemas.openxmlformats.org/drawingml/2006/main">
          <a:off x="3384376" y="275092"/>
          <a:ext cx="670768" cy="2583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8115,9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0.62392</cdr:x>
      <cdr:y>0.09756</cdr:y>
    </cdr:from>
    <cdr:to>
      <cdr:x>0.70939</cdr:x>
      <cdr:y>0.18505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4896544" y="288032"/>
          <a:ext cx="670769" cy="25829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8 238,2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0.26608</cdr:x>
      <cdr:y>0.26391</cdr:y>
    </cdr:from>
    <cdr:to>
      <cdr:x>0.28444</cdr:x>
      <cdr:y>0.31269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088232" y="779148"/>
          <a:ext cx="144016" cy="14401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0.45877</cdr:x>
      <cdr:y>0.19074</cdr:y>
    </cdr:from>
    <cdr:to>
      <cdr:x>0.47712</cdr:x>
      <cdr:y>0.23951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600400" y="563124"/>
          <a:ext cx="144011" cy="14398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0.64227</cdr:x>
      <cdr:y>0.21513</cdr:y>
    </cdr:from>
    <cdr:to>
      <cdr:x>0.66062</cdr:x>
      <cdr:y>0.2639</cdr:y>
    </cdr:to>
    <cdr:sp macro="" textlink="">
      <cdr:nvSpPr>
        <cdr:cNvPr id="5" name="Прямоугольник 4"/>
        <cdr:cNvSpPr/>
      </cdr:nvSpPr>
      <cdr:spPr>
        <a:xfrm xmlns:a="http://schemas.openxmlformats.org/drawingml/2006/main" flipH="1">
          <a:off x="5040560" y="635132"/>
          <a:ext cx="144015" cy="144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0.28444</cdr:x>
      <cdr:y>0.21512</cdr:y>
    </cdr:from>
    <cdr:to>
      <cdr:x>0.45877</cdr:x>
      <cdr:y>0.2883</cdr:y>
    </cdr:to>
    <cdr:cxnSp macro="">
      <cdr:nvCxnSpPr>
        <cdr:cNvPr id="11" name="Прямая соединительная линия 10"/>
        <cdr:cNvCxnSpPr>
          <a:stCxn xmlns:a="http://schemas.openxmlformats.org/drawingml/2006/main" id="2" idx="3"/>
          <a:endCxn xmlns:a="http://schemas.openxmlformats.org/drawingml/2006/main" id="4" idx="1"/>
        </cdr:cNvCxnSpPr>
      </cdr:nvCxnSpPr>
      <cdr:spPr>
        <a:xfrm xmlns:a="http://schemas.openxmlformats.org/drawingml/2006/main" flipV="1">
          <a:off x="2232285" y="635117"/>
          <a:ext cx="1368115" cy="216039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0.47712</cdr:x>
      <cdr:y>0.21512</cdr:y>
    </cdr:from>
    <cdr:to>
      <cdr:x>0.64227</cdr:x>
      <cdr:y>0.23952</cdr:y>
    </cdr:to>
    <cdr:cxnSp macro="">
      <cdr:nvCxnSpPr>
        <cdr:cNvPr id="15" name="Прямая соединительная линия 14"/>
        <cdr:cNvCxnSpPr>
          <a:stCxn xmlns:a="http://schemas.openxmlformats.org/drawingml/2006/main" id="4" idx="3"/>
          <a:endCxn xmlns:a="http://schemas.openxmlformats.org/drawingml/2006/main" id="5" idx="3"/>
        </cdr:cNvCxnSpPr>
      </cdr:nvCxnSpPr>
      <cdr:spPr>
        <a:xfrm xmlns:a="http://schemas.openxmlformats.org/drawingml/2006/main">
          <a:off x="3744411" y="635117"/>
          <a:ext cx="1296124" cy="7201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0.23856</cdr:x>
      <cdr:y>0.14196</cdr:y>
    </cdr:from>
    <cdr:to>
      <cdr:x>0.32829</cdr:x>
      <cdr:y>0.22945</cdr:y>
    </cdr:to>
    <cdr:sp macro="" textlink="">
      <cdr:nvSpPr>
        <cdr:cNvPr id="22" name="Прямоугольник 21"/>
        <cdr:cNvSpPr/>
      </cdr:nvSpPr>
      <cdr:spPr>
        <a:xfrm xmlns:a="http://schemas.openxmlformats.org/drawingml/2006/main">
          <a:off x="1872208" y="419108"/>
          <a:ext cx="704201" cy="25829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7 409,5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0.43124</cdr:x>
      <cdr:y>0.09318</cdr:y>
    </cdr:from>
    <cdr:to>
      <cdr:x>0.51671</cdr:x>
      <cdr:y>0.18067</cdr:y>
    </cdr:to>
    <cdr:sp macro="" textlink="">
      <cdr:nvSpPr>
        <cdr:cNvPr id="23" name="Прямоугольник 22"/>
        <cdr:cNvSpPr/>
      </cdr:nvSpPr>
      <cdr:spPr>
        <a:xfrm xmlns:a="http://schemas.openxmlformats.org/drawingml/2006/main">
          <a:off x="3384376" y="275092"/>
          <a:ext cx="670768" cy="2583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8 529,9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0.61475</cdr:x>
      <cdr:y>0.09318</cdr:y>
    </cdr:from>
    <cdr:to>
      <cdr:x>0.70022</cdr:x>
      <cdr:y>0.18067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4824536" y="275092"/>
          <a:ext cx="670769" cy="25829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8 424,6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0.27397</cdr:x>
      <cdr:y>0.24371</cdr:y>
    </cdr:from>
    <cdr:to>
      <cdr:x>0.28857</cdr:x>
      <cdr:y>0.26322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1440159" y="881763"/>
          <a:ext cx="76746" cy="7058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0.50685</cdr:x>
      <cdr:y>0.1243</cdr:y>
    </cdr:from>
    <cdr:to>
      <cdr:x>0.52123</cdr:x>
      <cdr:y>0.1442</cdr:y>
    </cdr:to>
    <cdr:sp macro="" textlink="">
      <cdr:nvSpPr>
        <cdr:cNvPr id="5" name="Овал 4"/>
        <cdr:cNvSpPr/>
      </cdr:nvSpPr>
      <cdr:spPr>
        <a:xfrm xmlns:a="http://schemas.openxmlformats.org/drawingml/2006/main" flipV="1">
          <a:off x="2664295" y="449715"/>
          <a:ext cx="75600" cy="72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0.28857</cdr:x>
      <cdr:y>0.13425</cdr:y>
    </cdr:from>
    <cdr:to>
      <cdr:x>0.50685</cdr:x>
      <cdr:y>0.25347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6"/>
          <a:endCxn xmlns:a="http://schemas.openxmlformats.org/drawingml/2006/main" id="5" idx="2"/>
        </cdr:cNvCxnSpPr>
      </cdr:nvCxnSpPr>
      <cdr:spPr>
        <a:xfrm xmlns:a="http://schemas.openxmlformats.org/drawingml/2006/main" flipV="1">
          <a:off x="1516905" y="485715"/>
          <a:ext cx="1147390" cy="431342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0.19178</cdr:x>
      <cdr:y>0.18276</cdr:y>
    </cdr:from>
    <cdr:to>
      <cdr:x>0.30821</cdr:x>
      <cdr:y>0.23251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008112" y="648072"/>
          <a:ext cx="612024" cy="17641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002060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3 901,8</a:t>
          </a:r>
          <a:endParaRPr lang="ru-RU" sz="11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0.41096</cdr:x>
      <cdr:y>0.06092</cdr:y>
    </cdr:from>
    <cdr:to>
      <cdr:x>0.52738</cdr:x>
      <cdr:y>0.11168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160240" y="216024"/>
          <a:ext cx="611972" cy="17999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4 798,3</a:t>
          </a:r>
        </a:p>
      </cdr:txBody>
    </cdr:sp>
  </cdr:relSizeAnchor>
  <cdr:relSizeAnchor xmlns:cdr="http://schemas.openxmlformats.org/drawingml/2006/chartDrawing">
    <cdr:from>
      <cdr:x>0.68493</cdr:x>
      <cdr:y>0.10651</cdr:y>
    </cdr:from>
    <cdr:to>
      <cdr:x>0.69953</cdr:x>
      <cdr:y>0.12602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3600399" y="377707"/>
          <a:ext cx="76746" cy="69183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0.26389</cdr:x>
      <cdr:y>0.29018</cdr:y>
    </cdr:from>
    <cdr:to>
      <cdr:x>0.27849</cdr:x>
      <cdr:y>0.30969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1368151" y="1008112"/>
          <a:ext cx="75695" cy="6777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</cdr:x>
      <cdr:y>0.16582</cdr:y>
    </cdr:from>
    <cdr:to>
      <cdr:x>0.51438</cdr:x>
      <cdr:y>0.18572</cdr:y>
    </cdr:to>
    <cdr:sp macro="" textlink="">
      <cdr:nvSpPr>
        <cdr:cNvPr id="5" name="Овал 4"/>
        <cdr:cNvSpPr/>
      </cdr:nvSpPr>
      <cdr:spPr>
        <a:xfrm xmlns:a="http://schemas.openxmlformats.org/drawingml/2006/main" flipV="1">
          <a:off x="2592287" y="576064"/>
          <a:ext cx="74554" cy="69134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0.27635</cdr:x>
      <cdr:y>0.17577</cdr:y>
    </cdr:from>
    <cdr:to>
      <cdr:x>0.5</cdr:x>
      <cdr:y>0.29304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7"/>
          <a:endCxn xmlns:a="http://schemas.openxmlformats.org/drawingml/2006/main" id="5" idx="2"/>
        </cdr:cNvCxnSpPr>
      </cdr:nvCxnSpPr>
      <cdr:spPr>
        <a:xfrm xmlns:a="http://schemas.openxmlformats.org/drawingml/2006/main" flipV="1">
          <a:off x="1432761" y="610631"/>
          <a:ext cx="1159526" cy="407407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0.22222</cdr:x>
      <cdr:y>0.20727</cdr:y>
    </cdr:from>
    <cdr:to>
      <cdr:x>0.31943</cdr:x>
      <cdr:y>0.25909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152127" y="720080"/>
          <a:ext cx="504000" cy="180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002060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132,3</a:t>
          </a:r>
          <a:endParaRPr lang="ru-RU" sz="11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0.47222</cdr:x>
      <cdr:y>0.08291</cdr:y>
    </cdr:from>
    <cdr:to>
      <cdr:x>0.56943</cdr:x>
      <cdr:y>0.13472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448271" y="288032"/>
          <a:ext cx="504000" cy="180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161,6</a:t>
          </a:r>
        </a:p>
      </cdr:txBody>
    </cdr:sp>
  </cdr:relSizeAnchor>
  <cdr:relSizeAnchor xmlns:cdr="http://schemas.openxmlformats.org/drawingml/2006/chartDrawing">
    <cdr:from>
      <cdr:x>0.69444</cdr:x>
      <cdr:y>0.12436</cdr:y>
    </cdr:from>
    <cdr:to>
      <cdr:x>0.70904</cdr:x>
      <cdr:y>0.14387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3600399" y="432048"/>
          <a:ext cx="75695" cy="6777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0.27027</cdr:x>
      <cdr:y>0.15686</cdr:y>
    </cdr:from>
    <cdr:to>
      <cdr:x>0.28378</cdr:x>
      <cdr:y>0.17647</cdr:y>
    </cdr:to>
    <cdr:sp macro="" textlink="">
      <cdr:nvSpPr>
        <cdr:cNvPr id="4" name="Овал 3"/>
        <cdr:cNvSpPr/>
      </cdr:nvSpPr>
      <cdr:spPr>
        <a:xfrm xmlns:a="http://schemas.openxmlformats.org/drawingml/2006/main" flipV="1">
          <a:off x="1440160" y="576064"/>
          <a:ext cx="72000" cy="72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</cdr:x>
      <cdr:y>0.23529</cdr:y>
    </cdr:from>
    <cdr:to>
      <cdr:x>0.51438</cdr:x>
      <cdr:y>0.25519</cdr:y>
    </cdr:to>
    <cdr:sp macro="" textlink="">
      <cdr:nvSpPr>
        <cdr:cNvPr id="5" name="Овал 4"/>
        <cdr:cNvSpPr/>
      </cdr:nvSpPr>
      <cdr:spPr>
        <a:xfrm xmlns:a="http://schemas.openxmlformats.org/drawingml/2006/main" flipV="1">
          <a:off x="2664296" y="864096"/>
          <a:ext cx="76626" cy="73081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0.28378</cdr:x>
      <cdr:y>0.16667</cdr:y>
    </cdr:from>
    <cdr:to>
      <cdr:x>0.5</cdr:x>
      <cdr:y>0.24524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6"/>
          <a:endCxn xmlns:a="http://schemas.openxmlformats.org/drawingml/2006/main" id="5" idx="2"/>
        </cdr:cNvCxnSpPr>
      </cdr:nvCxnSpPr>
      <cdr:spPr>
        <a:xfrm xmlns:a="http://schemas.openxmlformats.org/drawingml/2006/main">
          <a:off x="1512160" y="612064"/>
          <a:ext cx="1152136" cy="288572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0.22973</cdr:x>
      <cdr:y>0.09804</cdr:y>
    </cdr:from>
    <cdr:to>
      <cdr:x>0.32431</cdr:x>
      <cdr:y>0.14705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224136" y="360040"/>
          <a:ext cx="504000" cy="180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002060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225,7</a:t>
          </a:r>
          <a:endParaRPr lang="ru-RU" sz="11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0.47297</cdr:x>
      <cdr:y>0.17647</cdr:y>
    </cdr:from>
    <cdr:to>
      <cdr:x>0.56756</cdr:x>
      <cdr:y>0.22548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520280" y="648072"/>
          <a:ext cx="504000" cy="180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199,7</a:t>
          </a:r>
        </a:p>
      </cdr:txBody>
    </cdr:sp>
  </cdr:relSizeAnchor>
  <cdr:relSizeAnchor xmlns:cdr="http://schemas.openxmlformats.org/drawingml/2006/chartDrawing">
    <cdr:from>
      <cdr:x>0.71622</cdr:x>
      <cdr:y>0.19608</cdr:y>
    </cdr:from>
    <cdr:to>
      <cdr:x>0.73082</cdr:x>
      <cdr:y>0.21559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3816424" y="720080"/>
          <a:ext cx="77798" cy="7164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0.27397</cdr:x>
      <cdr:y>0.10153</cdr:y>
    </cdr:from>
    <cdr:to>
      <cdr:x>0.28857</cdr:x>
      <cdr:y>0.12104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1440159" y="360040"/>
          <a:ext cx="76746" cy="69184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0.50685</cdr:x>
      <cdr:y>0.14215</cdr:y>
    </cdr:from>
    <cdr:to>
      <cdr:x>0.52123</cdr:x>
      <cdr:y>0.16205</cdr:y>
    </cdr:to>
    <cdr:sp macro="" textlink="">
      <cdr:nvSpPr>
        <cdr:cNvPr id="5" name="Овал 4"/>
        <cdr:cNvSpPr/>
      </cdr:nvSpPr>
      <cdr:spPr>
        <a:xfrm xmlns:a="http://schemas.openxmlformats.org/drawingml/2006/main" flipV="1">
          <a:off x="2664295" y="504056"/>
          <a:ext cx="75590" cy="7056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0.28857</cdr:x>
      <cdr:y>0.11129</cdr:y>
    </cdr:from>
    <cdr:to>
      <cdr:x>0.50685</cdr:x>
      <cdr:y>0.1521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6"/>
          <a:endCxn xmlns:a="http://schemas.openxmlformats.org/drawingml/2006/main" id="5" idx="2"/>
        </cdr:cNvCxnSpPr>
      </cdr:nvCxnSpPr>
      <cdr:spPr>
        <a:xfrm xmlns:a="http://schemas.openxmlformats.org/drawingml/2006/main">
          <a:off x="1516905" y="394632"/>
          <a:ext cx="1147390" cy="144707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0.23288</cdr:x>
      <cdr:y>0.04061</cdr:y>
    </cdr:from>
    <cdr:to>
      <cdr:x>0.32876</cdr:x>
      <cdr:y>0.09137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224135" y="144016"/>
          <a:ext cx="504000" cy="180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002060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393,6</a:t>
          </a:r>
          <a:endParaRPr lang="ru-RU" sz="11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0.46575</cdr:x>
      <cdr:y>0.08123</cdr:y>
    </cdr:from>
    <cdr:to>
      <cdr:x>0.56163</cdr:x>
      <cdr:y>0.13199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448271" y="288032"/>
          <a:ext cx="504000" cy="180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367,7</a:t>
          </a:r>
        </a:p>
      </cdr:txBody>
    </cdr:sp>
  </cdr:relSizeAnchor>
  <cdr:relSizeAnchor xmlns:cdr="http://schemas.openxmlformats.org/drawingml/2006/chartDrawing">
    <cdr:from>
      <cdr:x>0.69444</cdr:x>
      <cdr:y>0.06218</cdr:y>
    </cdr:from>
    <cdr:to>
      <cdr:x>0.70904</cdr:x>
      <cdr:y>0.08169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3600399" y="216024"/>
          <a:ext cx="75696" cy="6777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0.27478</cdr:x>
      <cdr:y>0.14489</cdr:y>
    </cdr:from>
    <cdr:to>
      <cdr:x>0.28938</cdr:x>
      <cdr:y>0.1644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1368152" y="521673"/>
          <a:ext cx="72696" cy="70244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0.50617</cdr:x>
      <cdr:y>0.12489</cdr:y>
    </cdr:from>
    <cdr:to>
      <cdr:x>0.52076</cdr:x>
      <cdr:y>0.1444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2520280" y="449665"/>
          <a:ext cx="72645" cy="70244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0.28938</cdr:x>
      <cdr:y>0.13465</cdr:y>
    </cdr:from>
    <cdr:to>
      <cdr:x>0.50617</cdr:x>
      <cdr:y>0.15465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6"/>
          <a:endCxn xmlns:a="http://schemas.openxmlformats.org/drawingml/2006/main" id="5" idx="2"/>
        </cdr:cNvCxnSpPr>
      </cdr:nvCxnSpPr>
      <cdr:spPr>
        <a:xfrm xmlns:a="http://schemas.openxmlformats.org/drawingml/2006/main" flipV="1">
          <a:off x="1440848" y="484787"/>
          <a:ext cx="1079432" cy="72008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0.21693</cdr:x>
      <cdr:y>0.08489</cdr:y>
    </cdr:from>
    <cdr:to>
      <cdr:x>0.33984</cdr:x>
      <cdr:y>0.13489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080120" y="305649"/>
          <a:ext cx="612000" cy="180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002060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latin typeface="Arial Narrow" panose="020B0606020202030204" pitchFamily="34" charset="0"/>
            </a:rPr>
            <a:t>1 268,6</a:t>
          </a:r>
          <a:endParaRPr lang="ru-RU" sz="11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0.44832</cdr:x>
      <cdr:y>0.06489</cdr:y>
    </cdr:from>
    <cdr:to>
      <cdr:x>0.57123</cdr:x>
      <cdr:y>0.11488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232251" y="233629"/>
          <a:ext cx="612000" cy="180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1 298,2</a:t>
          </a:r>
        </a:p>
      </cdr:txBody>
    </cdr:sp>
  </cdr:relSizeAnchor>
  <cdr:relSizeAnchor xmlns:cdr="http://schemas.openxmlformats.org/drawingml/2006/chartDrawing">
    <cdr:from>
      <cdr:x>0.68622</cdr:x>
      <cdr:y>0.10244</cdr:y>
    </cdr:from>
    <cdr:to>
      <cdr:x>0.70082</cdr:x>
      <cdr:y>0.12195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3384376" y="378042"/>
          <a:ext cx="72000" cy="72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13FCB-FC37-4CDF-8C00-AC4AF914E731}" type="datetimeFigureOut">
              <a:rPr lang="ru-RU" smtClean="0"/>
              <a:t>10.06.2014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6E8F5-F0D4-4A0C-8DCB-8A1B3A7C7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45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94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178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178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178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178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C8C27AA-D154-40F1-A872-3972B24D601A}" type="slidenum">
              <a:rPr lang="ru-RU" altLang="ru-RU" smtClean="0"/>
              <a:pPr eaLnBrk="1" hangingPunct="1"/>
              <a:t>8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880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1DB3E3-ADB9-40DA-8B93-AAE87540B5B0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D7BE4628-4B35-4359-9F1E-8912CE0AE900}" type="slidenum">
              <a:rPr lang="ru-RU" altLang="ru-RU" sz="1200"/>
              <a:pPr algn="r"/>
              <a:t>10</a:t>
            </a:fld>
            <a:endParaRPr lang="ru-RU" altLang="ru-RU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2638" y="571500"/>
            <a:ext cx="5375275" cy="403225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842" y="4746933"/>
            <a:ext cx="5637979" cy="492619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/>
              <a:t>         </a:t>
            </a:r>
            <a:r>
              <a:rPr lang="ru-RU" altLang="ru-RU" b="1">
                <a:latin typeface="13"/>
              </a:rPr>
              <a:t>Доля налоговых</a:t>
            </a:r>
            <a:r>
              <a:rPr lang="ru-RU" altLang="ru-RU">
                <a:latin typeface="13"/>
              </a:rPr>
              <a:t> поступлений </a:t>
            </a:r>
            <a:r>
              <a:rPr lang="ru-RU" altLang="ru-RU" b="1">
                <a:latin typeface="13"/>
              </a:rPr>
              <a:t>в общем объеме доходов составляет 32%. 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</a:t>
            </a:r>
            <a:r>
              <a:rPr lang="ru-RU" altLang="ru-RU" b="1">
                <a:latin typeface="13"/>
              </a:rPr>
              <a:t>Объем налоговых</a:t>
            </a:r>
            <a:r>
              <a:rPr lang="ru-RU" altLang="ru-RU">
                <a:latin typeface="13"/>
              </a:rPr>
              <a:t> поступлений в 2012 году </a:t>
            </a:r>
            <a:r>
              <a:rPr lang="ru-RU" altLang="ru-RU" b="1">
                <a:latin typeface="13"/>
              </a:rPr>
              <a:t>составил 6 372 млн. руб.</a:t>
            </a:r>
            <a:r>
              <a:rPr lang="ru-RU" altLang="ru-RU">
                <a:latin typeface="13"/>
              </a:rPr>
              <a:t> (103% к плановым назначениям 6 210 млн. руб.) и </a:t>
            </a:r>
            <a:r>
              <a:rPr lang="ru-RU" altLang="ru-RU" b="1">
                <a:latin typeface="13"/>
              </a:rPr>
              <a:t>превысил</a:t>
            </a:r>
            <a:r>
              <a:rPr lang="ru-RU" altLang="ru-RU">
                <a:latin typeface="13"/>
              </a:rPr>
              <a:t> аналогичный показатель 2011 года</a:t>
            </a:r>
            <a:r>
              <a:rPr lang="ru-RU" altLang="ru-RU" b="1">
                <a:latin typeface="13"/>
              </a:rPr>
              <a:t> на 520 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Традиционно </a:t>
            </a:r>
            <a:r>
              <a:rPr lang="ru-RU" altLang="ru-RU" b="1">
                <a:latin typeface="13"/>
              </a:rPr>
              <a:t>существенное</a:t>
            </a:r>
            <a:r>
              <a:rPr lang="ru-RU" altLang="ru-RU">
                <a:latin typeface="13"/>
              </a:rPr>
              <a:t> фискальное значение для бюджета города Тюмени имеет </a:t>
            </a:r>
            <a:r>
              <a:rPr lang="ru-RU" altLang="ru-RU" b="1">
                <a:latin typeface="13"/>
              </a:rPr>
              <a:t>налог на доходы физических лиц, его доля </a:t>
            </a:r>
            <a:r>
              <a:rPr lang="ru-RU" altLang="ru-RU">
                <a:latin typeface="13"/>
              </a:rPr>
              <a:t>в общем объеме доходов</a:t>
            </a:r>
            <a:r>
              <a:rPr lang="ru-RU" altLang="ru-RU" b="1">
                <a:latin typeface="13"/>
              </a:rPr>
              <a:t> составляет 23%</a:t>
            </a:r>
            <a:r>
              <a:rPr lang="ru-RU" altLang="ru-RU">
                <a:latin typeface="13"/>
              </a:rPr>
              <a:t> . Поступления налога в 2012 году составили </a:t>
            </a:r>
            <a:r>
              <a:rPr lang="ru-RU" altLang="ru-RU" b="1">
                <a:latin typeface="13"/>
              </a:rPr>
              <a:t>4 578 млн. руб</a:t>
            </a:r>
            <a:r>
              <a:rPr lang="ru-RU" altLang="ru-RU">
                <a:latin typeface="13"/>
              </a:rPr>
              <a:t>. (</a:t>
            </a:r>
            <a:r>
              <a:rPr lang="ru-RU" altLang="ru-RU" b="1">
                <a:latin typeface="13"/>
              </a:rPr>
              <a:t>102%</a:t>
            </a:r>
            <a:r>
              <a:rPr lang="ru-RU" altLang="ru-RU">
                <a:latin typeface="13"/>
              </a:rPr>
              <a:t> к запланированному уровню (4 486 млн. руб.). По сравнению с 2011 годом поступления налога выросли на </a:t>
            </a:r>
            <a:r>
              <a:rPr lang="ru-RU" altLang="ru-RU" b="1">
                <a:latin typeface="13"/>
              </a:rPr>
              <a:t>449 млн. руб.</a:t>
            </a:r>
            <a:r>
              <a:rPr lang="ru-RU" altLang="ru-RU">
                <a:latin typeface="13"/>
              </a:rPr>
              <a:t> Это связано с улучшением социально-экономической ситуации в городе Тюмени и соответственно ростом совокупных денежных доходов населения.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</a:t>
            </a:r>
            <a:r>
              <a:rPr lang="ru-RU" altLang="ru-RU" b="1">
                <a:latin typeface="13"/>
              </a:rPr>
              <a:t>Единый налог на вмененный доход </a:t>
            </a:r>
            <a:r>
              <a:rPr lang="ru-RU" altLang="ru-RU">
                <a:latin typeface="13"/>
              </a:rPr>
              <a:t>поступил в бюджет в размере </a:t>
            </a:r>
            <a:r>
              <a:rPr lang="ru-RU" altLang="ru-RU" b="1">
                <a:latin typeface="13"/>
              </a:rPr>
              <a:t>757 млн. руб</a:t>
            </a:r>
            <a:r>
              <a:rPr lang="ru-RU" altLang="ru-RU">
                <a:latin typeface="13"/>
              </a:rPr>
              <a:t>., что соответствует </a:t>
            </a:r>
            <a:r>
              <a:rPr lang="ru-RU" altLang="ru-RU" b="1">
                <a:latin typeface="13"/>
              </a:rPr>
              <a:t>97%</a:t>
            </a:r>
            <a:r>
              <a:rPr lang="ru-RU" altLang="ru-RU">
                <a:latin typeface="13"/>
              </a:rPr>
              <a:t> от плановых показателей. Снижение поступлений налога обусловлено переходом налогоплательщиков на упрощенную и общепринятую системы налогообложения, снятием с учета объектов ЕНВД. По сравнению с прошлым годом поступления по налогу </a:t>
            </a:r>
            <a:r>
              <a:rPr lang="ru-RU" altLang="ru-RU" b="1">
                <a:latin typeface="13"/>
              </a:rPr>
              <a:t>увеличились на 67 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Поступления </a:t>
            </a:r>
            <a:r>
              <a:rPr lang="ru-RU" altLang="ru-RU" b="1">
                <a:latin typeface="13"/>
              </a:rPr>
              <a:t>земельного налога</a:t>
            </a:r>
            <a:r>
              <a:rPr lang="ru-RU" altLang="ru-RU">
                <a:latin typeface="13"/>
              </a:rPr>
              <a:t> составили </a:t>
            </a:r>
            <a:r>
              <a:rPr lang="ru-RU" altLang="ru-RU" b="1">
                <a:latin typeface="13"/>
              </a:rPr>
              <a:t>842 млн. руб. </a:t>
            </a:r>
            <a:r>
              <a:rPr lang="ru-RU" altLang="ru-RU">
                <a:latin typeface="13"/>
              </a:rPr>
              <a:t>или </a:t>
            </a:r>
            <a:r>
              <a:rPr lang="ru-RU" altLang="ru-RU" b="1">
                <a:latin typeface="13"/>
              </a:rPr>
              <a:t>109% </a:t>
            </a:r>
            <a:r>
              <a:rPr lang="ru-RU" altLang="ru-RU">
                <a:latin typeface="13"/>
              </a:rPr>
              <a:t>от уровня плана. Превышение фактических поступлений земельного налога по сравнению с прогнозируемыми в основном обусловлено погашением задолженности прошлых лет. Кроме того, на рост поступлений повлияло изменение с 2011 года сроков уплаты земельного налога физическими лицами в соответствии с Федеральным законом от 27.07.2010 № 229-ФЗ. По сравнению с прошлым годом, поступления от уплаты земельного налога увеличились на </a:t>
            </a:r>
            <a:r>
              <a:rPr lang="ru-RU" altLang="ru-RU" b="1">
                <a:latin typeface="13"/>
              </a:rPr>
              <a:t>152 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Поступления по иным </a:t>
            </a:r>
            <a:r>
              <a:rPr lang="ru-RU" altLang="ru-RU" b="1">
                <a:latin typeface="13"/>
              </a:rPr>
              <a:t>налоговым доходам</a:t>
            </a:r>
            <a:r>
              <a:rPr lang="ru-RU" altLang="ru-RU">
                <a:latin typeface="13"/>
              </a:rPr>
              <a:t> соответствуют или чуть выше запланированного уровня. Подробная информация изложена в пояснительной записке к отчету.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1DB3E3-ADB9-40DA-8B93-AAE87540B5B0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D7BE4628-4B35-4359-9F1E-8912CE0AE900}" type="slidenum">
              <a:rPr lang="ru-RU" altLang="ru-RU" sz="1200"/>
              <a:pPr algn="r"/>
              <a:t>12</a:t>
            </a:fld>
            <a:endParaRPr lang="ru-RU" altLang="ru-RU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2638" y="571500"/>
            <a:ext cx="5375275" cy="403225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842" y="4746933"/>
            <a:ext cx="5637979" cy="492619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/>
              <a:t>         </a:t>
            </a:r>
            <a:r>
              <a:rPr lang="ru-RU" altLang="ru-RU" b="1">
                <a:latin typeface="13"/>
              </a:rPr>
              <a:t>Доля налоговых</a:t>
            </a:r>
            <a:r>
              <a:rPr lang="ru-RU" altLang="ru-RU">
                <a:latin typeface="13"/>
              </a:rPr>
              <a:t> поступлений </a:t>
            </a:r>
            <a:r>
              <a:rPr lang="ru-RU" altLang="ru-RU" b="1">
                <a:latin typeface="13"/>
              </a:rPr>
              <a:t>в общем объеме доходов составляет 32%. 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</a:t>
            </a:r>
            <a:r>
              <a:rPr lang="ru-RU" altLang="ru-RU" b="1">
                <a:latin typeface="13"/>
              </a:rPr>
              <a:t>Объем налоговых</a:t>
            </a:r>
            <a:r>
              <a:rPr lang="ru-RU" altLang="ru-RU">
                <a:latin typeface="13"/>
              </a:rPr>
              <a:t> поступлений в 2012 году </a:t>
            </a:r>
            <a:r>
              <a:rPr lang="ru-RU" altLang="ru-RU" b="1">
                <a:latin typeface="13"/>
              </a:rPr>
              <a:t>составил 6 372 млн. руб.</a:t>
            </a:r>
            <a:r>
              <a:rPr lang="ru-RU" altLang="ru-RU">
                <a:latin typeface="13"/>
              </a:rPr>
              <a:t> (103% к плановым назначениям 6 210 млн. руб.) и </a:t>
            </a:r>
            <a:r>
              <a:rPr lang="ru-RU" altLang="ru-RU" b="1">
                <a:latin typeface="13"/>
              </a:rPr>
              <a:t>превысил</a:t>
            </a:r>
            <a:r>
              <a:rPr lang="ru-RU" altLang="ru-RU">
                <a:latin typeface="13"/>
              </a:rPr>
              <a:t> аналогичный показатель 2011 года</a:t>
            </a:r>
            <a:r>
              <a:rPr lang="ru-RU" altLang="ru-RU" b="1">
                <a:latin typeface="13"/>
              </a:rPr>
              <a:t> на 520 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Традиционно </a:t>
            </a:r>
            <a:r>
              <a:rPr lang="ru-RU" altLang="ru-RU" b="1">
                <a:latin typeface="13"/>
              </a:rPr>
              <a:t>существенное</a:t>
            </a:r>
            <a:r>
              <a:rPr lang="ru-RU" altLang="ru-RU">
                <a:latin typeface="13"/>
              </a:rPr>
              <a:t> фискальное значение для бюджета города Тюмени имеет </a:t>
            </a:r>
            <a:r>
              <a:rPr lang="ru-RU" altLang="ru-RU" b="1">
                <a:latin typeface="13"/>
              </a:rPr>
              <a:t>налог на доходы физических лиц, его доля </a:t>
            </a:r>
            <a:r>
              <a:rPr lang="ru-RU" altLang="ru-RU">
                <a:latin typeface="13"/>
              </a:rPr>
              <a:t>в общем объеме доходов</a:t>
            </a:r>
            <a:r>
              <a:rPr lang="ru-RU" altLang="ru-RU" b="1">
                <a:latin typeface="13"/>
              </a:rPr>
              <a:t> составляет 23%</a:t>
            </a:r>
            <a:r>
              <a:rPr lang="ru-RU" altLang="ru-RU">
                <a:latin typeface="13"/>
              </a:rPr>
              <a:t> . Поступления налога в 2012 году составили </a:t>
            </a:r>
            <a:r>
              <a:rPr lang="ru-RU" altLang="ru-RU" b="1">
                <a:latin typeface="13"/>
              </a:rPr>
              <a:t>4 578 млн. руб</a:t>
            </a:r>
            <a:r>
              <a:rPr lang="ru-RU" altLang="ru-RU">
                <a:latin typeface="13"/>
              </a:rPr>
              <a:t>. (</a:t>
            </a:r>
            <a:r>
              <a:rPr lang="ru-RU" altLang="ru-RU" b="1">
                <a:latin typeface="13"/>
              </a:rPr>
              <a:t>102%</a:t>
            </a:r>
            <a:r>
              <a:rPr lang="ru-RU" altLang="ru-RU">
                <a:latin typeface="13"/>
              </a:rPr>
              <a:t> к запланированному уровню (4 486 млн. руб.). По сравнению с 2011 годом поступления налога выросли на </a:t>
            </a:r>
            <a:r>
              <a:rPr lang="ru-RU" altLang="ru-RU" b="1">
                <a:latin typeface="13"/>
              </a:rPr>
              <a:t>449 млн. руб.</a:t>
            </a:r>
            <a:r>
              <a:rPr lang="ru-RU" altLang="ru-RU">
                <a:latin typeface="13"/>
              </a:rPr>
              <a:t> Это связано с улучшением социально-экономической ситуации в городе Тюмени и соответственно ростом совокупных денежных доходов населения.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</a:t>
            </a:r>
            <a:r>
              <a:rPr lang="ru-RU" altLang="ru-RU" b="1">
                <a:latin typeface="13"/>
              </a:rPr>
              <a:t>Единый налог на вмененный доход </a:t>
            </a:r>
            <a:r>
              <a:rPr lang="ru-RU" altLang="ru-RU">
                <a:latin typeface="13"/>
              </a:rPr>
              <a:t>поступил в бюджет в размере </a:t>
            </a:r>
            <a:r>
              <a:rPr lang="ru-RU" altLang="ru-RU" b="1">
                <a:latin typeface="13"/>
              </a:rPr>
              <a:t>757 млн. руб</a:t>
            </a:r>
            <a:r>
              <a:rPr lang="ru-RU" altLang="ru-RU">
                <a:latin typeface="13"/>
              </a:rPr>
              <a:t>., что соответствует </a:t>
            </a:r>
            <a:r>
              <a:rPr lang="ru-RU" altLang="ru-RU" b="1">
                <a:latin typeface="13"/>
              </a:rPr>
              <a:t>97%</a:t>
            </a:r>
            <a:r>
              <a:rPr lang="ru-RU" altLang="ru-RU">
                <a:latin typeface="13"/>
              </a:rPr>
              <a:t> от плановых показателей. Снижение поступлений налога обусловлено переходом налогоплательщиков на упрощенную и общепринятую системы налогообложения, снятием с учета объектов ЕНВД. По сравнению с прошлым годом поступления по налогу </a:t>
            </a:r>
            <a:r>
              <a:rPr lang="ru-RU" altLang="ru-RU" b="1">
                <a:latin typeface="13"/>
              </a:rPr>
              <a:t>увеличились на 67 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Поступления </a:t>
            </a:r>
            <a:r>
              <a:rPr lang="ru-RU" altLang="ru-RU" b="1">
                <a:latin typeface="13"/>
              </a:rPr>
              <a:t>земельного налога</a:t>
            </a:r>
            <a:r>
              <a:rPr lang="ru-RU" altLang="ru-RU">
                <a:latin typeface="13"/>
              </a:rPr>
              <a:t> составили </a:t>
            </a:r>
            <a:r>
              <a:rPr lang="ru-RU" altLang="ru-RU" b="1">
                <a:latin typeface="13"/>
              </a:rPr>
              <a:t>842 млн. руб. </a:t>
            </a:r>
            <a:r>
              <a:rPr lang="ru-RU" altLang="ru-RU">
                <a:latin typeface="13"/>
              </a:rPr>
              <a:t>или </a:t>
            </a:r>
            <a:r>
              <a:rPr lang="ru-RU" altLang="ru-RU" b="1">
                <a:latin typeface="13"/>
              </a:rPr>
              <a:t>109% </a:t>
            </a:r>
            <a:r>
              <a:rPr lang="ru-RU" altLang="ru-RU">
                <a:latin typeface="13"/>
              </a:rPr>
              <a:t>от уровня плана. Превышение фактических поступлений земельного налога по сравнению с прогнозируемыми в основном обусловлено погашением задолженности прошлых лет. Кроме того, на рост поступлений повлияло изменение с 2011 года сроков уплаты земельного налога физическими лицами в соответствии с Федеральным законом от 27.07.2010 № 229-ФЗ. По сравнению с прошлым годом, поступления от уплаты земельного налога увеличились на </a:t>
            </a:r>
            <a:r>
              <a:rPr lang="ru-RU" altLang="ru-RU" b="1">
                <a:latin typeface="13"/>
              </a:rPr>
              <a:t>152 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Поступления по иным </a:t>
            </a:r>
            <a:r>
              <a:rPr lang="ru-RU" altLang="ru-RU" b="1">
                <a:latin typeface="13"/>
              </a:rPr>
              <a:t>налоговым доходам</a:t>
            </a:r>
            <a:r>
              <a:rPr lang="ru-RU" altLang="ru-RU">
                <a:latin typeface="13"/>
              </a:rPr>
              <a:t> соответствуют или чуть выше запланированного уровня. Подробная информация изложена в пояснительной записке к отчету.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880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C22CA7-5530-4CC7-9DC0-825E7B51B77C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3ED7E39E-9636-49A2-87E7-C376B9B120BC}" type="slidenum">
              <a:rPr lang="ru-RU" altLang="ru-RU" sz="1200"/>
              <a:pPr algn="r"/>
              <a:t>22</a:t>
            </a:fld>
            <a:endParaRPr lang="ru-RU" altLang="ru-RU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178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178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2F25-23FA-46AA-8526-433E21292D96}" type="datetime1">
              <a:rPr lang="ru-RU" smtClean="0"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58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718C-38BF-44ED-8F70-C6BD8FEB5AC8}" type="datetime1">
              <a:rPr lang="ru-RU" smtClean="0"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77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3FA9-8121-499A-99B6-B8F013B5D978}" type="datetime1">
              <a:rPr lang="ru-RU" smtClean="0"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03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EF94D-2EF3-4394-8E3F-64F95E2E9391}" type="datetime1">
              <a:rPr lang="ru-RU" smtClean="0"/>
              <a:t>10.06.2014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462825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21-CE3B-4943-9D5B-59C7DAD652A7}" type="datetime1">
              <a:rPr lang="ru-RU" smtClean="0"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23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1793-1C4C-481D-BDA9-56C186E47193}" type="datetime1">
              <a:rPr lang="ru-RU" smtClean="0"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37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E508-BA00-447F-98D8-B6CF93119C1D}" type="datetime1">
              <a:rPr lang="ru-RU" smtClean="0"/>
              <a:t>10.06.2014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2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F184-BDFC-43BF-A0FD-594A8CDE8635}" type="datetime1">
              <a:rPr lang="ru-RU" smtClean="0"/>
              <a:t>10.06.2014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63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2A24-D568-414A-8A0E-4E27CA3A3C39}" type="datetime1">
              <a:rPr lang="ru-RU" smtClean="0"/>
              <a:t>10.06.2014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04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8640-816A-44C9-91BB-1060BC1A0952}" type="datetime1">
              <a:rPr lang="ru-RU" smtClean="0"/>
              <a:t>10.06.2014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80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CF93-5B8D-4D70-A7B3-FEFF738A116D}" type="datetime1">
              <a:rPr lang="ru-RU" smtClean="0"/>
              <a:t>10.06.2014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CB42-036A-48EA-8458-FC0D50EE0743}" type="datetime1">
              <a:rPr lang="ru-RU" smtClean="0"/>
              <a:t>10.06.2014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98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29243-D0FA-436F-A88E-37378BCD3E72}" type="datetime1">
              <a:rPr lang="ru-RU" smtClean="0"/>
              <a:t>10.06.2014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5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wmf"/><Relationship Id="rId5" Type="http://schemas.openxmlformats.org/officeDocument/2006/relationships/chart" Target="../charts/chart3.xml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wmf"/><Relationship Id="rId5" Type="http://schemas.openxmlformats.org/officeDocument/2006/relationships/chart" Target="../charts/chart5.xml"/><Relationship Id="rId4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.xml"/><Relationship Id="rId3" Type="http://schemas.openxmlformats.org/officeDocument/2006/relationships/diagramLayout" Target="../diagrams/layout6.xml"/><Relationship Id="rId7" Type="http://schemas.openxmlformats.org/officeDocument/2006/relationships/chart" Target="../charts/chart20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3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wmf"/><Relationship Id="rId5" Type="http://schemas.openxmlformats.org/officeDocument/2006/relationships/chart" Target="../charts/chart24.xml"/><Relationship Id="rId4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image" Target="../media/image12.jpeg"/><Relationship Id="rId2" Type="http://schemas.openxmlformats.org/officeDocument/2006/relationships/diagramData" Target="../diagrams/data4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4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11" Type="http://schemas.openxmlformats.org/officeDocument/2006/relationships/image" Target="../media/image21.wmf"/><Relationship Id="rId5" Type="http://schemas.openxmlformats.org/officeDocument/2006/relationships/image" Target="../media/image15.jpe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432048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Arial Narrow" panose="020B0606020202030204" pitchFamily="34" charset="0"/>
              </a:rPr>
              <a:t>ЧТО ТАКОЕ БЮДЖЕТ?</a:t>
            </a:r>
          </a:p>
        </p:txBody>
      </p:sp>
      <p:sp>
        <p:nvSpPr>
          <p:cNvPr id="3" name="Выгнутая вверх стрелка 2"/>
          <p:cNvSpPr/>
          <p:nvPr/>
        </p:nvSpPr>
        <p:spPr>
          <a:xfrm>
            <a:off x="3011066" y="2816800"/>
            <a:ext cx="6097438" cy="570547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75856" y="1628800"/>
            <a:ext cx="2520000" cy="3960000"/>
            <a:chOff x="2080617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080617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latin typeface="Arial Narrow" panose="020B0606020202030204" pitchFamily="34" charset="0"/>
                </a:rPr>
                <a:t>ДОХОДЫ</a:t>
              </a:r>
              <a:endParaRPr lang="ru-RU" sz="2800" b="1" dirty="0" smtClean="0"/>
            </a:p>
            <a:p>
              <a:pPr algn="ctr"/>
              <a:r>
                <a:rPr lang="ru-RU" sz="2200" b="1" dirty="0" smtClean="0"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6" name="Скругленный прямоугольник 4"/>
            <p:cNvSpPr/>
            <p:nvPr/>
          </p:nvSpPr>
          <p:spPr>
            <a:xfrm>
              <a:off x="2080617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9" name="Скругленный прямоугольник 4"/>
          <p:cNvSpPr/>
          <p:nvPr/>
        </p:nvSpPr>
        <p:spPr>
          <a:xfrm>
            <a:off x="4148678" y="1387477"/>
            <a:ext cx="1626655" cy="122205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kern="12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6101916" y="1628800"/>
            <a:ext cx="2520000" cy="3960000"/>
            <a:chOff x="4160490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160490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latin typeface="Arial Narrow" panose="020B0606020202030204" pitchFamily="34" charset="0"/>
                </a:rPr>
                <a:t>РАСХОДЫ </a:t>
              </a:r>
            </a:p>
            <a:p>
              <a:pPr algn="ctr"/>
              <a:r>
                <a:rPr lang="ru-RU" sz="2200" b="1" dirty="0" smtClean="0"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2" name="Скругленный прямоугольник 4"/>
            <p:cNvSpPr/>
            <p:nvPr/>
          </p:nvSpPr>
          <p:spPr>
            <a:xfrm>
              <a:off x="4160490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22995" y="1628800"/>
            <a:ext cx="2520000" cy="3960000"/>
            <a:chOff x="744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744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latin typeface="Arial Narrow" panose="020B0606020202030204" pitchFamily="34" charset="0"/>
                </a:rPr>
                <a:t>БЮДЖЕТ</a:t>
              </a:r>
              <a:endParaRPr lang="ru-RU" sz="28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5" name="Скругленный прямоугольник 4"/>
            <p:cNvSpPr/>
            <p:nvPr/>
          </p:nvSpPr>
          <p:spPr>
            <a:xfrm>
              <a:off x="744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548995" y="2355430"/>
            <a:ext cx="2268000" cy="3096000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 форма образования и расходования денежных средств, предназначенных для финансового обеспечения задач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 функций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о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рганов местного </a:t>
            </a:r>
            <a:r>
              <a:rPr lang="ru-RU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самоуправления</a:t>
            </a:r>
            <a:endParaRPr lang="ru-RU" sz="19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06344" y="2533782"/>
            <a:ext cx="2259024" cy="2937987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оступающие в бюджет денежные средства (налоги юридических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 физических лиц, штрафы, административные платежи и сборы, финансовая помощь)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6227916" y="2502988"/>
            <a:ext cx="2268000" cy="2952000"/>
            <a:chOff x="4434766" y="1188957"/>
            <a:chExt cx="1627712" cy="125830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434766" y="1188957"/>
              <a:ext cx="1627712" cy="1258300"/>
            </a:xfrm>
            <a:prstGeom prst="roundRect">
              <a:avLst>
                <a:gd name="adj" fmla="val 10000"/>
              </a:avLst>
            </a:prstGeom>
            <a:solidFill>
              <a:srgbClr val="FFFFDD"/>
            </a:soli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направляемые из бюджета денежные средства</a:t>
              </a:r>
            </a:p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(финансовое обеспечение муниципальных учреждений, </a:t>
              </a:r>
            </a:p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дорожное хозяйство, ЖКХ  и транспорт,  капитальное строительство и др.)</a:t>
              </a:r>
              <a:endParaRPr lang="ru-RU" sz="16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4" name="Скругленный прямоугольник 4"/>
            <p:cNvSpPr/>
            <p:nvPr/>
          </p:nvSpPr>
          <p:spPr>
            <a:xfrm>
              <a:off x="4563012" y="1256278"/>
              <a:ext cx="1452420" cy="118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 dirty="0"/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394741" y="679999"/>
            <a:ext cx="8496944" cy="78483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36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dirty="0">
                <a:latin typeface="Arial Narrow" panose="020B0606020202030204" pitchFamily="34" charset="0"/>
              </a:rPr>
              <a:t>Слово это заимствовано из Англии, где в старину канцлер казначейства приносил ежегодно в парламент мешок </a:t>
            </a:r>
            <a:r>
              <a:rPr lang="ru-RU" sz="1500" dirty="0" smtClean="0">
                <a:latin typeface="Arial Narrow" panose="020B0606020202030204" pitchFamily="34" charset="0"/>
              </a:rPr>
              <a:t>               с </a:t>
            </a:r>
            <a:r>
              <a:rPr lang="ru-RU" sz="1500" dirty="0">
                <a:latin typeface="Arial Narrow" panose="020B0606020202030204" pitchFamily="34" charset="0"/>
              </a:rPr>
              <a:t>деньгами и произносил речь, которая собственно и называлась старинным </a:t>
            </a:r>
            <a:r>
              <a:rPr lang="ru-RU" sz="1500" dirty="0" smtClean="0">
                <a:latin typeface="Arial Narrow" panose="020B0606020202030204" pitchFamily="34" charset="0"/>
              </a:rPr>
              <a:t>нормандским </a:t>
            </a:r>
            <a:r>
              <a:rPr lang="ru-RU" sz="1500" dirty="0">
                <a:latin typeface="Arial Narrow" panose="020B0606020202030204" pitchFamily="34" charset="0"/>
              </a:rPr>
              <a:t>словом "</a:t>
            </a:r>
            <a:r>
              <a:rPr lang="ru-RU" sz="1500" dirty="0" smtClean="0">
                <a:latin typeface="Arial Narrow" panose="020B0606020202030204" pitchFamily="34" charset="0"/>
              </a:rPr>
              <a:t>B</a:t>
            </a:r>
            <a:r>
              <a:rPr lang="en-US" sz="1500" dirty="0">
                <a:latin typeface="Arial Narrow" panose="020B0606020202030204" pitchFamily="34" charset="0"/>
              </a:rPr>
              <a:t>o</a:t>
            </a:r>
            <a:r>
              <a:rPr lang="ru-RU" sz="1500" dirty="0" smtClean="0">
                <a:latin typeface="Arial Narrow" panose="020B0606020202030204" pitchFamily="34" charset="0"/>
              </a:rPr>
              <a:t>u</a:t>
            </a:r>
            <a:r>
              <a:rPr lang="en-US" sz="1500" dirty="0">
                <a:latin typeface="Arial Narrow" panose="020B0606020202030204" pitchFamily="34" charset="0"/>
              </a:rPr>
              <a:t>g</a:t>
            </a:r>
            <a:r>
              <a:rPr lang="en-US" sz="1500" dirty="0" smtClean="0">
                <a:latin typeface="Arial Narrow" panose="020B0606020202030204" pitchFamily="34" charset="0"/>
              </a:rPr>
              <a:t>ett</a:t>
            </a:r>
            <a:r>
              <a:rPr lang="ru-RU" sz="1500" dirty="0" smtClean="0">
                <a:latin typeface="Arial Narrow" panose="020B0606020202030204" pitchFamily="34" charset="0"/>
              </a:rPr>
              <a:t>e" </a:t>
            </a:r>
          </a:p>
          <a:p>
            <a:pPr algn="ctr"/>
            <a:r>
              <a:rPr lang="ru-RU" sz="1500" dirty="0" smtClean="0">
                <a:latin typeface="Arial Narrow" panose="020B0606020202030204" pitchFamily="34" charset="0"/>
              </a:rPr>
              <a:t>(</a:t>
            </a:r>
            <a:r>
              <a:rPr lang="ru-RU" sz="1500" dirty="0">
                <a:latin typeface="Arial Narrow" panose="020B0606020202030204" pitchFamily="34" charset="0"/>
              </a:rPr>
              <a:t>т.е. кожаный мешок</a:t>
            </a:r>
            <a:r>
              <a:rPr lang="ru-RU" sz="1500" dirty="0" smtClean="0">
                <a:latin typeface="Arial Narrow" panose="020B0606020202030204" pitchFamily="34" charset="0"/>
              </a:rPr>
              <a:t>)</a:t>
            </a:r>
            <a:endParaRPr lang="ru-RU" sz="1500" dirty="0"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22995" y="5862704"/>
            <a:ext cx="8208909" cy="792088"/>
          </a:xfrm>
          <a:prstGeom prst="round2DiagRect">
            <a:avLst/>
          </a:prstGeom>
          <a:gradFill>
            <a:gsLst>
              <a:gs pos="1000">
                <a:schemeClr val="tx2">
                  <a:lumMod val="40000"/>
                  <a:lumOff val="60000"/>
                </a:schemeClr>
              </a:gs>
              <a:gs pos="3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</a:gra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Если расходная часть бюджета превышает доходную, то бюджет формируется с дефицитом.</a:t>
            </a:r>
          </a:p>
          <a:p>
            <a:pPr algn="ctr"/>
            <a:r>
              <a:rPr lang="ru-RU" sz="17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Превышение доходов над расходами образует положительный остаток бюджета (профицит)</a:t>
            </a:r>
            <a:endParaRPr lang="ru-RU" sz="17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Выгнутая вниз стрелка 6"/>
          <p:cNvSpPr/>
          <p:nvPr/>
        </p:nvSpPr>
        <p:spPr>
          <a:xfrm>
            <a:off x="3011066" y="3473836"/>
            <a:ext cx="6192688" cy="756304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72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1308"/>
          <p:cNvSpPr txBox="1">
            <a:spLocks noChangeArrowheads="1"/>
          </p:cNvSpPr>
          <p:nvPr/>
        </p:nvSpPr>
        <p:spPr bwMode="auto">
          <a:xfrm>
            <a:off x="4067175" y="2492375"/>
            <a:ext cx="71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</a:rPr>
              <a:t>73 %</a:t>
            </a:r>
          </a:p>
        </p:txBody>
      </p:sp>
      <p:graphicFrame>
        <p:nvGraphicFramePr>
          <p:cNvPr id="15371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983232"/>
              </p:ext>
            </p:extLst>
          </p:nvPr>
        </p:nvGraphicFramePr>
        <p:xfrm>
          <a:off x="178272" y="3463716"/>
          <a:ext cx="8642200" cy="3083364"/>
        </p:xfrm>
        <a:graphic>
          <a:graphicData uri="http://schemas.openxmlformats.org/drawingml/2006/table">
            <a:tbl>
              <a:tblPr/>
              <a:tblGrid>
                <a:gridCol w="3516733"/>
                <a:gridCol w="219717"/>
                <a:gridCol w="915030"/>
                <a:gridCol w="1125268"/>
                <a:gridCol w="914280"/>
                <a:gridCol w="714304"/>
                <a:gridCol w="1236868"/>
              </a:tblGrid>
              <a:tr h="584024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2012 года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План на 2013 год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2013 года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% исполне-ния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Рост (+), снижение (-)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к 2012 году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34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kumimoji="0" lang="ru-RU" altLang="ru-RU" sz="10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8000" marB="18000" anchor="ctr" horzOverflow="overflow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ABE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2 324,7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2 594,7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2 616,4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100,8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+ 291,7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60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Налог на совокупный доход</a:t>
                      </a:r>
                      <a:endParaRPr kumimoji="0" lang="ru-RU" altLang="ru-RU" sz="10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8000" marB="18000" anchor="ctr" horzOverflow="overflow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351,5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348,5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352,2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101,1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+ 0,7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B"/>
                    </a:solidFill>
                  </a:tcPr>
                </a:tc>
              </a:tr>
              <a:tr h="2660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kumimoji="0" lang="ru-RU" altLang="ru-RU" sz="10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8000" marB="18000" anchor="ctr" horzOverflow="overflow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2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122,6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155,6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173,9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111,8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+ 51,3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60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Земельный налог</a:t>
                      </a:r>
                      <a:endParaRPr kumimoji="0" lang="ru-RU" altLang="ru-RU" sz="10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8000" marB="18000" anchor="ctr" horzOverflow="overflow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1 000,9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932,9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949,1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101,7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- 51,8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B"/>
                    </a:solidFill>
                  </a:tcPr>
                </a:tc>
              </a:tr>
              <a:tr h="2660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kumimoji="0" lang="ru-RU" altLang="ru-RU" sz="10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8000" marB="18000" anchor="ctr" horzOverflow="overflow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41,4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38,9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45,1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115,9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+ 3,7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05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Плата за негативное воздействие на окружающую среду</a:t>
                      </a:r>
                      <a:endParaRPr kumimoji="0" lang="ru-RU" altLang="ru-RU" sz="10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8000" marB="18000" anchor="ctr" horzOverflow="overflow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76E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66,3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75,5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76,0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100,7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+ 9,7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B"/>
                    </a:solidFill>
                  </a:tcPr>
                </a:tc>
              </a:tr>
              <a:tr h="4347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T="18000" marB="18000" anchor="ctr" horzOverflow="overflow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638,7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559,3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583,4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104,3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- 55,3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609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Прочие доходы</a:t>
                      </a:r>
                    </a:p>
                  </a:txBody>
                  <a:tcPr marT="18000" marB="18000" anchor="ctr" horzOverflow="overflow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7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323,4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367,9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405,3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110,2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+ 81,9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B"/>
                    </a:solidFill>
                  </a:tcPr>
                </a:tc>
              </a:tr>
            </a:tbl>
          </a:graphicData>
        </a:graphic>
      </p:graphicFrame>
      <p:sp>
        <p:nvSpPr>
          <p:cNvPr id="15431" name="Rectangle 6"/>
          <p:cNvSpPr>
            <a:spLocks noChangeArrowheads="1"/>
          </p:cNvSpPr>
          <p:nvPr/>
        </p:nvSpPr>
        <p:spPr bwMode="auto">
          <a:xfrm>
            <a:off x="7361832" y="1268760"/>
            <a:ext cx="1656184" cy="113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600" dirty="0" smtClean="0">
                <a:latin typeface="Arial Narrow" panose="020B0606020202030204" pitchFamily="34" charset="0"/>
                <a:cs typeface="Times New Roman" pitchFamily="18" charset="0"/>
              </a:rPr>
              <a:t>Собственные </a:t>
            </a:r>
            <a:r>
              <a:rPr lang="ru-RU" altLang="ru-RU" sz="1600" dirty="0">
                <a:latin typeface="Arial Narrow" panose="020B0606020202030204" pitchFamily="34" charset="0"/>
                <a:cs typeface="Times New Roman" pitchFamily="18" charset="0"/>
              </a:rPr>
              <a:t>доходы за 2013 год </a:t>
            </a:r>
            <a:r>
              <a:rPr lang="ru-RU" altLang="ru-RU" sz="1600" dirty="0" smtClean="0">
                <a:latin typeface="Arial Narrow" panose="020B0606020202030204" pitchFamily="34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altLang="ru-RU" sz="2000" b="1" u="sng" dirty="0" smtClean="0">
                <a:latin typeface="Arial Narrow" panose="020B0606020202030204" pitchFamily="34" charset="0"/>
                <a:cs typeface="Times New Roman" pitchFamily="18" charset="0"/>
              </a:rPr>
              <a:t>5 201,4 </a:t>
            </a:r>
            <a:r>
              <a:rPr lang="ru-RU" altLang="ru-RU" sz="1600" dirty="0" smtClean="0">
                <a:latin typeface="Arial Narrow" panose="020B0606020202030204" pitchFamily="34" charset="0"/>
                <a:cs typeface="Times New Roman" pitchFamily="18" charset="0"/>
              </a:rPr>
              <a:t>млн. </a:t>
            </a:r>
            <a:r>
              <a:rPr lang="ru-RU" altLang="ru-RU" sz="1600" dirty="0">
                <a:latin typeface="Arial Narrow" panose="020B0606020202030204" pitchFamily="34" charset="0"/>
                <a:cs typeface="Times New Roman" pitchFamily="18" charset="0"/>
              </a:rPr>
              <a:t>руб.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79511" y="116632"/>
            <a:ext cx="8838505" cy="5200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СОБСТВЕННЫХ ДОХОДОВ БЮДЖЕТА ГОРОДА в 2013 году</a:t>
            </a:r>
          </a:p>
        </p:txBody>
      </p:sp>
      <p:graphicFrame>
        <p:nvGraphicFramePr>
          <p:cNvPr id="1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8115850"/>
              </p:ext>
            </p:extLst>
          </p:nvPr>
        </p:nvGraphicFramePr>
        <p:xfrm>
          <a:off x="1123879" y="692697"/>
          <a:ext cx="6192688" cy="2520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7453598" y="3140968"/>
            <a:ext cx="1331913" cy="30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ru-RU" altLang="ru-RU" sz="1400" dirty="0" smtClean="0">
                <a:latin typeface="Arial Narrow" panose="020B0606020202030204" pitchFamily="34" charset="0"/>
                <a:cs typeface="Times New Roman" pitchFamily="18" charset="0"/>
              </a:rPr>
              <a:t>млн. </a:t>
            </a:r>
            <a:r>
              <a:rPr lang="ru-RU" altLang="ru-RU" sz="1400" dirty="0">
                <a:latin typeface="Arial Narrow" panose="020B0606020202030204" pitchFamily="34" charset="0"/>
                <a:cs typeface="Times New Roman" pitchFamily="18" charset="0"/>
              </a:rPr>
              <a:t>руб</a:t>
            </a:r>
            <a:r>
              <a:rPr lang="ru-RU" altLang="ru-RU" sz="1400" b="1" dirty="0" smtClean="0">
                <a:latin typeface="Arial Narrow" panose="020B0606020202030204" pitchFamily="34" charset="0"/>
                <a:cs typeface="Times New Roman" pitchFamily="18" charset="0"/>
              </a:rPr>
              <a:t>.</a:t>
            </a:r>
            <a:endParaRPr lang="ru-RU" altLang="ru-RU" sz="1400" b="1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2292" name="SapphireHiddenControl" r:id="rId2" imgW="6093720" imgH="4066920"/>
        </mc:Choice>
        <mc:Fallback>
          <p:control name="SapphireHiddenControl" r:id="rId2" imgW="6093720" imgH="406692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92228376"/>
      </p:ext>
    </p:extLst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96944" cy="612068"/>
          </a:xfrm>
          <a:noFill/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ДИНАМИКА </a:t>
            </a:r>
            <a:r>
              <a:rPr lang="ru-RU" sz="2000" b="1" cap="all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основных доходных источников </a:t>
            </a: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ЗА 2012-2013 годы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3401266"/>
              </p:ext>
            </p:extLst>
          </p:nvPr>
        </p:nvGraphicFramePr>
        <p:xfrm>
          <a:off x="467544" y="873152"/>
          <a:ext cx="8424936" cy="5562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515730" y="620688"/>
            <a:ext cx="1376750" cy="270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лн. рублей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51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7706766" y="4149080"/>
            <a:ext cx="1331913" cy="27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(тыс.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руб.)</a:t>
            </a:r>
          </a:p>
        </p:txBody>
      </p:sp>
      <p:sp>
        <p:nvSpPr>
          <p:cNvPr id="15368" name="Text Box 1308"/>
          <p:cNvSpPr txBox="1">
            <a:spLocks noChangeArrowheads="1"/>
          </p:cNvSpPr>
          <p:nvPr/>
        </p:nvSpPr>
        <p:spPr bwMode="auto">
          <a:xfrm>
            <a:off x="4067175" y="2492375"/>
            <a:ext cx="71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</a:rPr>
              <a:t>73 %</a:t>
            </a:r>
          </a:p>
        </p:txBody>
      </p:sp>
      <p:graphicFrame>
        <p:nvGraphicFramePr>
          <p:cNvPr id="15371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228492"/>
              </p:ext>
            </p:extLst>
          </p:nvPr>
        </p:nvGraphicFramePr>
        <p:xfrm>
          <a:off x="200177" y="4437112"/>
          <a:ext cx="8838505" cy="2112162"/>
        </p:xfrm>
        <a:graphic>
          <a:graphicData uri="http://schemas.openxmlformats.org/drawingml/2006/table">
            <a:tbl>
              <a:tblPr/>
              <a:tblGrid>
                <a:gridCol w="3534381"/>
                <a:gridCol w="287707"/>
                <a:gridCol w="935048"/>
                <a:gridCol w="1150829"/>
                <a:gridCol w="935048"/>
                <a:gridCol w="730529"/>
                <a:gridCol w="1264963"/>
              </a:tblGrid>
              <a:tr h="62332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2012 года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План на 2013 год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Факт 2013 года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% исполне-ния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Рост (+),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снижение (-)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к 2012 году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40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Субвенции</a:t>
                      </a:r>
                      <a:endParaRPr kumimoji="0" lang="ru-RU" altLang="ru-RU" sz="10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1 485 470,7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1 884 130,8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1 884 130,8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+ 398 660,1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40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Субсидии</a:t>
                      </a:r>
                      <a:endParaRPr kumimoji="0" lang="ru-RU" altLang="ru-RU" sz="10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962 768,2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1 118 603,7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1 117 364,8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101,0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+ 154 596,6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B"/>
                    </a:solidFill>
                  </a:tcPr>
                </a:tc>
              </a:tr>
              <a:tr h="2840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Дотации</a:t>
                      </a:r>
                      <a:endParaRPr kumimoji="0" lang="ru-RU" altLang="ru-RU" sz="10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2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34 979,0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39 709,0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39 709,0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+ 4 730,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0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kumimoji="0" lang="ru-RU" altLang="ru-RU" sz="10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344,4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104,8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104,8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- 239,6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3FB"/>
                    </a:solidFill>
                  </a:tcPr>
                </a:tc>
              </a:tr>
              <a:tr h="3528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Возврат целевых остатков межбюджетных трансфертов в областной бюджет</a:t>
                      </a:r>
                      <a:endParaRPr kumimoji="0" lang="ru-RU" altLang="ru-RU" sz="10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-6 894,8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-5174,9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-5174,9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х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31" name="Rectangle 6"/>
          <p:cNvSpPr>
            <a:spLocks noChangeArrowheads="1"/>
          </p:cNvSpPr>
          <p:nvPr/>
        </p:nvSpPr>
        <p:spPr bwMode="auto">
          <a:xfrm>
            <a:off x="7164288" y="1412776"/>
            <a:ext cx="1874394" cy="150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</a:p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2013 год </a:t>
            </a:r>
            <a:r>
              <a:rPr lang="ru-RU" alt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endParaRPr lang="ru-RU" altLang="ru-RU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000" b="1" u="sng" dirty="0" smtClean="0">
                <a:latin typeface="Times New Roman" pitchFamily="18" charset="0"/>
                <a:cs typeface="Times New Roman" pitchFamily="18" charset="0"/>
              </a:rPr>
              <a:t>3 036, 822,3 </a:t>
            </a:r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79511" y="116632"/>
            <a:ext cx="8838505" cy="5200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3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 МЕЖБЮДЖЕТНЫХ  ТРАНСФЕРТОВ  ГОРОДА  в 2013 году</a:t>
            </a:r>
          </a:p>
        </p:txBody>
      </p:sp>
      <p:graphicFrame>
        <p:nvGraphicFramePr>
          <p:cNvPr id="1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5325584"/>
              </p:ext>
            </p:extLst>
          </p:nvPr>
        </p:nvGraphicFramePr>
        <p:xfrm>
          <a:off x="611561" y="636661"/>
          <a:ext cx="6120679" cy="3512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9234" name="SapphireHiddenControl" r:id="rId2" imgW="6095880" imgH="4069080"/>
        </mc:Choice>
        <mc:Fallback>
          <p:control name="SapphireHiddenControl" r:id="rId2" imgW="6095880" imgH="40690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1525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504056"/>
          </a:xfrm>
          <a:noFill/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ДИНАМИКА РАСХОДОВ БЮДЖЕТА ГОРОДА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775928"/>
              </p:ext>
            </p:extLst>
          </p:nvPr>
        </p:nvGraphicFramePr>
        <p:xfrm>
          <a:off x="611560" y="849652"/>
          <a:ext cx="784800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096086706"/>
              </p:ext>
            </p:extLst>
          </p:nvPr>
        </p:nvGraphicFramePr>
        <p:xfrm>
          <a:off x="1619672" y="3933056"/>
          <a:ext cx="583264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308304" y="559788"/>
            <a:ext cx="144016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лн.</a:t>
            </a: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рублей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92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20" cy="288032"/>
          </a:xfrm>
          <a:noFill/>
          <a:ln w="254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РАСХОДОВ </a:t>
            </a: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БЮДЖЕТА ГОРОДА </a:t>
            </a: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 2013 году 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166830060"/>
              </p:ext>
            </p:extLst>
          </p:nvPr>
        </p:nvGraphicFramePr>
        <p:xfrm>
          <a:off x="971600" y="611957"/>
          <a:ext cx="6480000" cy="2490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220831"/>
              </p:ext>
            </p:extLst>
          </p:nvPr>
        </p:nvGraphicFramePr>
        <p:xfrm>
          <a:off x="539552" y="3392996"/>
          <a:ext cx="8064897" cy="2988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932"/>
                <a:gridCol w="357831"/>
                <a:gridCol w="902645"/>
                <a:gridCol w="1296872"/>
                <a:gridCol w="896100"/>
                <a:gridCol w="1059026"/>
                <a:gridCol w="1140491"/>
              </a:tblGrid>
              <a:tr h="77488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Рз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2012 года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 на 2013 год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2013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года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 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2012 году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9525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Общегосударственные вопросы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01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797,7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885,5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864,2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97,6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+ 66,5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525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Национальная экономика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04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639,8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670,6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667,4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99,5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+ 27,6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</a:tr>
              <a:tr h="326773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Жилищно-коммунальное хозяйство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05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1 268,6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1 362,0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1 298,2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95,3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+ 29,6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525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Образование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07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A2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3 901,8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4 798,6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4 798,3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100,0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ru-RU" sz="1000" b="1" baseline="0" dirty="0" smtClean="0">
                          <a:latin typeface="Arial Narrow" panose="020B0606020202030204" pitchFamily="34" charset="0"/>
                        </a:rPr>
                        <a:t> 896,5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9525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Культура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08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7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225,7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199,7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199,7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100,0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- 26,0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525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Социальная политика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10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393,6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383,2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367,7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96,0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- 25 ,9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</a:tr>
              <a:tr h="269525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Физическая культура и спорт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11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132,3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161,8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161,6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99,9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+ 29,3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525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Другие расходы (03, 09, 13)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4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50,0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68,5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67,5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98,5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latin typeface="Arial Narrow" panose="020B0606020202030204" pitchFamily="34" charset="0"/>
                        </a:rPr>
                        <a:t>+ 17,5</a:t>
                      </a:r>
                      <a:endParaRPr lang="ru-RU" sz="1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740352" y="3093928"/>
            <a:ext cx="88924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662" y="836712"/>
            <a:ext cx="1490464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Всего расходов за 2013 год –</a:t>
            </a:r>
          </a:p>
          <a:p>
            <a:pPr algn="ctr"/>
            <a:r>
              <a:rPr lang="ru-RU" sz="2000" b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8 424,6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млн. руб.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16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932862064"/>
              </p:ext>
            </p:extLst>
          </p:nvPr>
        </p:nvGraphicFramePr>
        <p:xfrm>
          <a:off x="5796136" y="3717032"/>
          <a:ext cx="316835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504056"/>
          </a:xfrm>
          <a:noFill/>
          <a:ln w="254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ГОРОДА </a:t>
            </a: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НА СОЦИАЛЬНО-КУЛЬТУРНУЮ СФЕРУ </a:t>
            </a:r>
            <a:b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 2013 году </a:t>
            </a:r>
            <a:b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0330378"/>
              </p:ext>
            </p:extLst>
          </p:nvPr>
        </p:nvGraphicFramePr>
        <p:xfrm>
          <a:off x="155087" y="1556792"/>
          <a:ext cx="547260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29820627"/>
              </p:ext>
            </p:extLst>
          </p:nvPr>
        </p:nvGraphicFramePr>
        <p:xfrm>
          <a:off x="5796136" y="764704"/>
          <a:ext cx="3167864" cy="2763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7504" y="764704"/>
            <a:ext cx="554461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Наибольший удельный вес в составе расходов бюджета города занимают расходы на социально-культурную сферу:</a:t>
            </a:r>
            <a:endParaRPr lang="ru-RU" sz="1400" b="1" i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522153"/>
              </p:ext>
            </p:extLst>
          </p:nvPr>
        </p:nvGraphicFramePr>
        <p:xfrm>
          <a:off x="107504" y="5229200"/>
          <a:ext cx="5544616" cy="1200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864096"/>
                <a:gridCol w="864096"/>
                <a:gridCol w="864096"/>
                <a:gridCol w="792088"/>
                <a:gridCol w="108012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2012 года,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aseline="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100" baseline="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на 2013 год,</a:t>
                      </a:r>
                    </a:p>
                    <a:p>
                      <a:pPr algn="ctr"/>
                      <a:r>
                        <a:rPr lang="ru-RU" sz="1100" baseline="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2013 года,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 исполне-ния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снижение (-)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</a:rPr>
                        <a:t>к 2012 году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06152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effectLst/>
                          <a:latin typeface="Arial Narrow" panose="020B0606020202030204" pitchFamily="34" charset="0"/>
                        </a:rPr>
                        <a:t>Социально-культурная</a:t>
                      </a:r>
                      <a:r>
                        <a:rPr lang="ru-RU" sz="1100" b="1" baseline="0" dirty="0" smtClean="0">
                          <a:effectLst/>
                          <a:latin typeface="Arial Narrow" panose="020B0606020202030204" pitchFamily="34" charset="0"/>
                        </a:rPr>
                        <a:t> сфера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100" b="1" dirty="0" smtClean="0">
                          <a:effectLst/>
                          <a:latin typeface="Arial Narrow" panose="020B0606020202030204" pitchFamily="34" charset="0"/>
                        </a:rPr>
                        <a:t>4 653,9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100" b="1" dirty="0" smtClean="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ru-RU" sz="1100" b="1" baseline="0" dirty="0" smtClean="0">
                          <a:effectLst/>
                          <a:latin typeface="Arial Narrow" panose="020B0606020202030204" pitchFamily="34" charset="0"/>
                        </a:rPr>
                        <a:t> 543,3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100" b="1" dirty="0" smtClean="0">
                          <a:effectLst/>
                          <a:latin typeface="Arial Narrow" panose="020B0606020202030204" pitchFamily="34" charset="0"/>
                        </a:rPr>
                        <a:t>5 527,3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100" b="1" dirty="0" smtClean="0">
                          <a:effectLst/>
                          <a:latin typeface="Arial Narrow" panose="020B0606020202030204" pitchFamily="34" charset="0"/>
                        </a:rPr>
                        <a:t>99,7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100" b="1" dirty="0" smtClean="0">
                          <a:effectLst/>
                          <a:latin typeface="Arial Narrow" panose="020B0606020202030204" pitchFamily="34" charset="0"/>
                        </a:rPr>
                        <a:t>+ 873,4</a:t>
                      </a:r>
                      <a:endParaRPr lang="ru-RU" sz="11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009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44624"/>
            <a:ext cx="9361040" cy="504056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РАСХОДЫ бюджета города НА образование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2013 году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30223492"/>
              </p:ext>
            </p:extLst>
          </p:nvPr>
        </p:nvGraphicFramePr>
        <p:xfrm>
          <a:off x="3707904" y="620688"/>
          <a:ext cx="5256583" cy="3546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610321384"/>
              </p:ext>
            </p:extLst>
          </p:nvPr>
        </p:nvGraphicFramePr>
        <p:xfrm>
          <a:off x="179512" y="5085184"/>
          <a:ext cx="885698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549941959"/>
              </p:ext>
            </p:extLst>
          </p:nvPr>
        </p:nvGraphicFramePr>
        <p:xfrm>
          <a:off x="179512" y="836712"/>
          <a:ext cx="338437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884368" y="332656"/>
            <a:ext cx="119617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692921"/>
              </p:ext>
            </p:extLst>
          </p:nvPr>
        </p:nvGraphicFramePr>
        <p:xfrm>
          <a:off x="323528" y="4365104"/>
          <a:ext cx="8496944" cy="2377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4296"/>
                <a:gridCol w="1224136"/>
                <a:gridCol w="1224136"/>
                <a:gridCol w="1167839"/>
                <a:gridCol w="1136417"/>
                <a:gridCol w="1080120"/>
              </a:tblGrid>
              <a:tr h="6443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Arial Narrow" panose="020B0606020202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«Образование»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2012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  <a:p>
                      <a:pPr algn="ctr"/>
                      <a:endParaRPr lang="ru-RU" sz="1200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на 2013 год,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2013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  <a:p>
                      <a:pPr algn="ctr"/>
                      <a:endParaRPr lang="ru-RU" sz="1200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2012 году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51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Дошкольное образование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1 480,5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2 067,7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2 067,7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+ 587,2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8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Общее</a:t>
                      </a:r>
                      <a:r>
                        <a:rPr lang="ru-RU" sz="1200" b="0" i="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 образование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2 274,2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2 590,9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2 590,7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+ 316,5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</a:tr>
              <a:tr h="356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Молодежная политика</a:t>
                      </a:r>
                      <a:r>
                        <a:rPr lang="ru-RU" sz="1200" b="0" i="0" baseline="0" dirty="0" smtClean="0">
                          <a:latin typeface="Arial Narrow" panose="020B0606020202030204" pitchFamily="34" charset="0"/>
                        </a:rPr>
                        <a:t> и оздоровление детей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47,3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51,7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51,6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+ 4,3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9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Другие вопросы в области образования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88,3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88,3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- 11,5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</a:tr>
              <a:tr h="201136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3 901,8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4 798,6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4 798,3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+ 896,5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186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44624"/>
            <a:ext cx="9361040" cy="540060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РАСХОДЫ бюджета города НА физическую культуру и спорт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2013 году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25996471"/>
              </p:ext>
            </p:extLst>
          </p:nvPr>
        </p:nvGraphicFramePr>
        <p:xfrm>
          <a:off x="3707904" y="772194"/>
          <a:ext cx="5184576" cy="3592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221775533"/>
              </p:ext>
            </p:extLst>
          </p:nvPr>
        </p:nvGraphicFramePr>
        <p:xfrm>
          <a:off x="179512" y="980728"/>
          <a:ext cx="338437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884368" y="476672"/>
            <a:ext cx="119617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012559"/>
              </p:ext>
            </p:extLst>
          </p:nvPr>
        </p:nvGraphicFramePr>
        <p:xfrm>
          <a:off x="323528" y="4581128"/>
          <a:ext cx="8496944" cy="21031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4296"/>
                <a:gridCol w="1224136"/>
                <a:gridCol w="1243120"/>
                <a:gridCol w="1148855"/>
                <a:gridCol w="1136417"/>
                <a:gridCol w="1080120"/>
              </a:tblGrid>
              <a:tr h="6443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Arial Narrow" panose="020B0606020202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«Физическая культура и спорт»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2012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  <a:p>
                      <a:pPr algn="ctr"/>
                      <a:endParaRPr lang="ru-RU" sz="1200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на 2013 год,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2013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  <a:p>
                      <a:pPr algn="ctr"/>
                      <a:endParaRPr lang="ru-RU" sz="1200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2012 году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51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Физическая культура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119,7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150,8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150,8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+ 31,1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8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Массовый спорт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3,4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- 1,6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</a:tr>
              <a:tr h="4423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Другие вопросы в области физической культуры и спорта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9,2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9,2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97,8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- 0,2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</a:tr>
              <a:tr h="201136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132,3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161,8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161,6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99,9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+ 29,3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282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16632"/>
            <a:ext cx="9361040" cy="360041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РАСХОДЫ бюджета города НА культуру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2013 году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90456698"/>
              </p:ext>
            </p:extLst>
          </p:nvPr>
        </p:nvGraphicFramePr>
        <p:xfrm>
          <a:off x="3707905" y="908720"/>
          <a:ext cx="518457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110274689"/>
              </p:ext>
            </p:extLst>
          </p:nvPr>
        </p:nvGraphicFramePr>
        <p:xfrm>
          <a:off x="107504" y="1196752"/>
          <a:ext cx="345638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884368" y="548680"/>
            <a:ext cx="115212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715903"/>
              </p:ext>
            </p:extLst>
          </p:nvPr>
        </p:nvGraphicFramePr>
        <p:xfrm>
          <a:off x="323528" y="5013176"/>
          <a:ext cx="8496944" cy="16459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4296"/>
                <a:gridCol w="1224136"/>
                <a:gridCol w="1243120"/>
                <a:gridCol w="1148855"/>
                <a:gridCol w="1136417"/>
                <a:gridCol w="1080120"/>
              </a:tblGrid>
              <a:tr h="6443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Arial Narrow" panose="020B0606020202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«Культура»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2012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  <a:p>
                      <a:pPr algn="ctr"/>
                      <a:endParaRPr lang="ru-RU" sz="1200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 2013 год,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2013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  <a:p>
                      <a:pPr algn="ctr"/>
                      <a:endParaRPr lang="ru-RU" sz="1200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2012 году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51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Культура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214,3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187,6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187,6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- 26,7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9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Другие вопросы в области культуры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11,4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12,1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12,1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+ 0,7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</a:tr>
              <a:tr h="201136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225,7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199,7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199,7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26,0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05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44624"/>
            <a:ext cx="9361040" cy="468052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РАСХОДЫ бюджета города НА социальную политику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2013 году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049578064"/>
              </p:ext>
            </p:extLst>
          </p:nvPr>
        </p:nvGraphicFramePr>
        <p:xfrm>
          <a:off x="3707905" y="620688"/>
          <a:ext cx="5184575" cy="3474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889453386"/>
              </p:ext>
            </p:extLst>
          </p:nvPr>
        </p:nvGraphicFramePr>
        <p:xfrm>
          <a:off x="179512" y="764704"/>
          <a:ext cx="338437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884368" y="404664"/>
            <a:ext cx="119617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456741"/>
              </p:ext>
            </p:extLst>
          </p:nvPr>
        </p:nvGraphicFramePr>
        <p:xfrm>
          <a:off x="323528" y="4311098"/>
          <a:ext cx="8496944" cy="2377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4296"/>
                <a:gridCol w="1224136"/>
                <a:gridCol w="1243120"/>
                <a:gridCol w="1148855"/>
                <a:gridCol w="1136417"/>
                <a:gridCol w="1080120"/>
              </a:tblGrid>
              <a:tr h="6443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Arial Narrow" panose="020B0606020202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«Социальная политика»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2012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  <a:p>
                      <a:pPr algn="ctr"/>
                      <a:endParaRPr lang="ru-RU" sz="1200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 2013 год,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2013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  <a:p>
                      <a:pPr algn="ctr"/>
                      <a:endParaRPr lang="ru-RU" sz="1200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2012 году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51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Пенсионное</a:t>
                      </a:r>
                      <a:r>
                        <a:rPr lang="ru-RU" sz="1200" b="0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обеспечение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19,3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20,4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+ 1,0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8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Социальное обеспечение населения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261,6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220,8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218,8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99,1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- 42,8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</a:tr>
              <a:tr h="212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Охрана семьи и детства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106,5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134,4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121,3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90,3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+ 14,8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23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Другие вопросы в области социальной политики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6,2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7,6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7,3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96,0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+ 1,1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</a:tr>
              <a:tr h="201136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393,6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383,2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367,7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96,0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- 25,9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36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08912" cy="432048"/>
          </a:xfrm>
          <a:noFill/>
          <a:ln/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ЭТАПЫ БЮДЖЕТНОГО ПРОЦЕССА</a:t>
            </a:r>
            <a:endParaRPr lang="ru-RU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548680"/>
            <a:ext cx="8496944" cy="6192688"/>
          </a:xfrm>
          <a:noFill/>
          <a:ln w="5715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68222345"/>
              </p:ext>
            </p:extLst>
          </p:nvPr>
        </p:nvGraphicFramePr>
        <p:xfrm>
          <a:off x="683568" y="764704"/>
          <a:ext cx="791996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08408"/>
            <a:ext cx="2736304" cy="2056859"/>
          </a:xfrm>
          <a:prstGeom prst="rect">
            <a:avLst/>
          </a:prstGeom>
          <a:noFill/>
          <a:ln w="127000" cap="sq">
            <a:noFill/>
            <a:bevel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21299999" lon="0" rev="0"/>
            </a:camera>
            <a:lightRig rig="threePt" dir="t"/>
          </a:scene3d>
          <a:sp3d prstMaterial="dkEdge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7164288" y="4365104"/>
            <a:ext cx="1440160" cy="600164"/>
          </a:xfrm>
          <a:prstGeom prst="wedgeRectCallout">
            <a:avLst>
              <a:gd name="adj1" fmla="val -40013"/>
              <a:gd name="adj2" fmla="val 94241"/>
            </a:avLst>
          </a:prstGeom>
          <a:ln>
            <a:solidFill>
              <a:schemeClr val="tx1"/>
            </a:solidFill>
            <a:prstDash val="sys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903570" y="4687028"/>
            <a:ext cx="1408868" cy="600164"/>
          </a:xfrm>
          <a:prstGeom prst="wedgeRectCallout">
            <a:avLst>
              <a:gd name="adj1" fmla="val -2286"/>
              <a:gd name="adj2" fmla="val 95690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 финансовые органы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467544" y="2347892"/>
            <a:ext cx="1440160" cy="600164"/>
          </a:xfrm>
          <a:prstGeom prst="wedgeRectCallout">
            <a:avLst>
              <a:gd name="adj1" fmla="val 48913"/>
              <a:gd name="adj2" fmla="val 83076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7369224" y="1969690"/>
            <a:ext cx="1235224" cy="938719"/>
          </a:xfrm>
          <a:prstGeom prst="wedgeRectCallout">
            <a:avLst>
              <a:gd name="adj1" fmla="val -41239"/>
              <a:gd name="adj2" fmla="val 101130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2555776" y="656728"/>
            <a:ext cx="1152128" cy="600164"/>
          </a:xfrm>
          <a:prstGeom prst="wedgeRectCallout">
            <a:avLst>
              <a:gd name="adj1" fmla="val 60572"/>
              <a:gd name="adj2" fmla="val 71736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683568" y="824892"/>
            <a:ext cx="1224136" cy="864000"/>
          </a:xfrm>
          <a:prstGeom prst="wedgeRectCallout">
            <a:avLst>
              <a:gd name="adj1" fmla="val 55397"/>
              <a:gd name="adj2" fmla="val 86591"/>
            </a:avLst>
          </a:prstGeom>
          <a:solidFill>
            <a:schemeClr val="bg1"/>
          </a:solidFill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1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онтрольно-счетная палата и органы местного самоуправления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41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227139"/>
            <a:ext cx="9252520" cy="499663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РАСХОДы бюджета города на национальную </a:t>
            </a:r>
            <a:r>
              <a:rPr lang="ru-RU" sz="2000" cap="none" dirty="0" smtClean="0">
                <a:latin typeface="Arial Narrow" panose="020B0606020202030204" pitchFamily="34" charset="0"/>
              </a:rPr>
              <a:t>ЭКОНОМИКУ в 2013 году</a:t>
            </a:r>
            <a:endParaRPr lang="ru-RU" sz="2000" cap="none" dirty="0">
              <a:latin typeface="Arial Narrow" panose="020B060602020203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706090916"/>
              </p:ext>
            </p:extLst>
          </p:nvPr>
        </p:nvGraphicFramePr>
        <p:xfrm>
          <a:off x="179512" y="5085184"/>
          <a:ext cx="885698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884368" y="760311"/>
            <a:ext cx="100811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960368"/>
              </p:ext>
            </p:extLst>
          </p:nvPr>
        </p:nvGraphicFramePr>
        <p:xfrm>
          <a:off x="179512" y="4653136"/>
          <a:ext cx="8784976" cy="19202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36304"/>
                <a:gridCol w="1296144"/>
                <a:gridCol w="1152128"/>
                <a:gridCol w="1224136"/>
                <a:gridCol w="1152128"/>
                <a:gridCol w="1224136"/>
              </a:tblGrid>
              <a:tr h="587846">
                <a:tc>
                  <a:txBody>
                    <a:bodyPr/>
                    <a:lstStyle/>
                    <a:p>
                      <a:endParaRPr lang="ru-RU" sz="1200" dirty="0" smtClean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«Национальная</a:t>
                      </a:r>
                      <a:r>
                        <a:rPr lang="ru-RU" sz="1200" baseline="0" dirty="0" smtClean="0">
                          <a:latin typeface="Arial Narrow" panose="020B0606020202030204" pitchFamily="34" charset="0"/>
                        </a:rPr>
                        <a:t> экономика»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2012 года,</a:t>
                      </a:r>
                    </a:p>
                    <a:p>
                      <a:pPr algn="ctr"/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1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 2013 год,</a:t>
                      </a:r>
                    </a:p>
                    <a:p>
                      <a:pPr algn="ctr"/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1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2013 года,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 (-)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2012 году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1934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Транспорт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101,4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97,5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97,5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- 3,9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527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Дорожное</a:t>
                      </a:r>
                      <a:r>
                        <a:rPr lang="ru-RU" sz="1200" b="0" i="0" baseline="0" dirty="0" smtClean="0">
                          <a:latin typeface="Arial Narrow" panose="020B0606020202030204" pitchFamily="34" charset="0"/>
                        </a:rPr>
                        <a:t> хо</a:t>
                      </a:r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зяйство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515,5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543,4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542,1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26,6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527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Другие вопросы в области национальной</a:t>
                      </a:r>
                      <a:r>
                        <a:rPr lang="ru-RU" sz="1200" b="0" i="0" baseline="0" dirty="0" smtClean="0">
                          <a:latin typeface="Arial Narrow" panose="020B0606020202030204" pitchFamily="34" charset="0"/>
                        </a:rPr>
                        <a:t> экономики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22,9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29,7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27,8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93,6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4,9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1934"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639,8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670,6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667,4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27,6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937120793"/>
              </p:ext>
            </p:extLst>
          </p:nvPr>
        </p:nvGraphicFramePr>
        <p:xfrm>
          <a:off x="3635896" y="1052736"/>
          <a:ext cx="525658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732614162"/>
              </p:ext>
            </p:extLst>
          </p:nvPr>
        </p:nvGraphicFramePr>
        <p:xfrm>
          <a:off x="251520" y="1196752"/>
          <a:ext cx="331236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11" name="Прямая соединительная линия 10"/>
          <p:cNvCxnSpPr>
            <a:stCxn id="15" idx="5"/>
            <a:endCxn id="19" idx="6"/>
          </p:cNvCxnSpPr>
          <p:nvPr/>
        </p:nvCxnSpPr>
        <p:spPr>
          <a:xfrm flipV="1">
            <a:off x="5065410" y="1483892"/>
            <a:ext cx="1297140" cy="1201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5003360" y="1544076"/>
            <a:ext cx="72696" cy="7024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289854" y="1448770"/>
            <a:ext cx="72696" cy="7024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742007" y="1235217"/>
            <a:ext cx="522706" cy="27699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latin typeface="Arial Narrow" panose="020B0606020202030204" pitchFamily="34" charset="0"/>
              </a:rPr>
              <a:t>639,8</a:t>
            </a:r>
            <a:endParaRPr lang="ru-RU" sz="1150" b="1" dirty="0"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60024" y="1123954"/>
            <a:ext cx="532355" cy="27699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latin typeface="Arial Narrow" panose="020B0606020202030204" pitchFamily="34" charset="0"/>
              </a:rPr>
              <a:t>667,4</a:t>
            </a:r>
            <a:endParaRPr lang="ru-RU" sz="115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71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16632"/>
            <a:ext cx="9361040" cy="360041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РАСХОДЫ бюджета города НА Жилищно-Коммунальное Хозяйство </a:t>
            </a:r>
            <a:br>
              <a:rPr lang="ru-RU" sz="2000" dirty="0" smtClean="0">
                <a:latin typeface="Arial Narrow" panose="020B0606020202030204" pitchFamily="34" charset="0"/>
              </a:rPr>
            </a:b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2013 году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726176302"/>
              </p:ext>
            </p:extLst>
          </p:nvPr>
        </p:nvGraphicFramePr>
        <p:xfrm>
          <a:off x="3995936" y="836712"/>
          <a:ext cx="4979147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57536723"/>
              </p:ext>
            </p:extLst>
          </p:nvPr>
        </p:nvGraphicFramePr>
        <p:xfrm>
          <a:off x="179512" y="5085184"/>
          <a:ext cx="885698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95130636"/>
              </p:ext>
            </p:extLst>
          </p:nvPr>
        </p:nvGraphicFramePr>
        <p:xfrm>
          <a:off x="179512" y="1052736"/>
          <a:ext cx="367240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000424" y="513347"/>
            <a:ext cx="1080120" cy="323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957289"/>
              </p:ext>
            </p:extLst>
          </p:nvPr>
        </p:nvGraphicFramePr>
        <p:xfrm>
          <a:off x="251520" y="4509120"/>
          <a:ext cx="8640960" cy="208014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92288"/>
                <a:gridCol w="1224136"/>
                <a:gridCol w="1152128"/>
                <a:gridCol w="1224136"/>
                <a:gridCol w="1224136"/>
                <a:gridCol w="1224136"/>
              </a:tblGrid>
              <a:tr h="6443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Arial Narrow" panose="020B0606020202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«Жилищно-коммунальное хозяйство»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2012 года,</a:t>
                      </a:r>
                    </a:p>
                    <a:p>
                      <a:pPr algn="ctr"/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1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на 2013 год,</a:t>
                      </a:r>
                    </a:p>
                    <a:p>
                      <a:pPr algn="ctr"/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1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2013 года,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 (-)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2012 году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79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Жилищное хозяйство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371,1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433,1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372,8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86,1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+ 1,7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18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Коммунальное хозяйство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188,6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188,3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- 21,7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</a:tr>
              <a:tr h="2899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Благоустройство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524,5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575,3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572,7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+ 48,2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99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Другие вопросы в области ЖКХ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163,0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165,0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164,4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99,6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1,4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B"/>
                    </a:solidFill>
                  </a:tcPr>
                </a:tc>
              </a:tr>
              <a:tr h="276133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1 268,6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1 362,0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1 298,2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95,3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+ 29,6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759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7632699" y="4138322"/>
            <a:ext cx="1331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(млн. руб.)</a:t>
            </a:r>
          </a:p>
        </p:txBody>
      </p:sp>
      <p:sp>
        <p:nvSpPr>
          <p:cNvPr id="123118" name="Text Box 238"/>
          <p:cNvSpPr txBox="1">
            <a:spLocks noChangeArrowheads="1"/>
          </p:cNvSpPr>
          <p:nvPr/>
        </p:nvSpPr>
        <p:spPr bwMode="auto">
          <a:xfrm>
            <a:off x="70643" y="115888"/>
            <a:ext cx="8856663" cy="73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sz="2800" b="1" dirty="0">
                <a:latin typeface="Arial Narrow" panose="020B0606020202030204" pitchFamily="34" charset="0"/>
                <a:cs typeface="Times New Roman" pitchFamily="18" charset="0"/>
              </a:rPr>
              <a:t>Использование средств на реализацию </a:t>
            </a:r>
            <a:endParaRPr lang="ru-RU" sz="2800" b="1" dirty="0" smtClean="0">
              <a:latin typeface="Arial Narrow" panose="020B0606020202030204" pitchFamily="34" charset="0"/>
              <a:cs typeface="Times New Roman" pitchFamily="18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sz="2800" b="1" dirty="0" smtClean="0">
                <a:latin typeface="Arial Narrow" panose="020B0606020202030204" pitchFamily="34" charset="0"/>
                <a:cs typeface="Times New Roman" pitchFamily="18" charset="0"/>
              </a:rPr>
              <a:t>целевых программ в 2013 году</a:t>
            </a:r>
            <a:endParaRPr lang="ru-RU" sz="2800" b="1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graphicFrame>
        <p:nvGraphicFramePr>
          <p:cNvPr id="28682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609424"/>
              </p:ext>
            </p:extLst>
          </p:nvPr>
        </p:nvGraphicFramePr>
        <p:xfrm>
          <a:off x="611560" y="4443122"/>
          <a:ext cx="7992887" cy="2251983"/>
        </p:xfrm>
        <a:graphic>
          <a:graphicData uri="http://schemas.openxmlformats.org/drawingml/2006/table">
            <a:tbl>
              <a:tblPr/>
              <a:tblGrid>
                <a:gridCol w="3785168"/>
                <a:gridCol w="1409968"/>
                <a:gridCol w="1411446"/>
                <a:gridCol w="1386305"/>
              </a:tblGrid>
              <a:tr h="5191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2013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2013 года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69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расходы бюджета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8529,9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8424,6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целевые программы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875,4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872,8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254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Ведомственные целевые программы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852,0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849,3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254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Региональные целевые программы</a:t>
                      </a:r>
                    </a:p>
                  </a:txBody>
                  <a:tcPr anchor="b" horzOverflow="overflow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529,1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527,9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25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6273,4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6174,6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82,5 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3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программных расходов в бюджете, в %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7789079"/>
              </p:ext>
            </p:extLst>
          </p:nvPr>
        </p:nvGraphicFramePr>
        <p:xfrm>
          <a:off x="467544" y="908050"/>
          <a:ext cx="8280920" cy="3053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10256" name="SapphireHiddenControl" r:id="rId2" imgW="6095880" imgH="4069080"/>
        </mc:Choice>
        <mc:Fallback>
          <p:control name="SapphireHiddenControl" r:id="rId2" imgW="6095880" imgH="40690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55475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33029" cy="720080"/>
          </a:xfrm>
        </p:spPr>
        <p:txBody>
          <a:bodyPr>
            <a:noAutofit/>
          </a:bodyPr>
          <a:lstStyle/>
          <a:p>
            <a:pPr algn="ctr"/>
            <a:r>
              <a:rPr lang="ru-RU" sz="1600" cap="small" dirty="0" smtClean="0">
                <a:latin typeface="Arial Narrow" panose="020B0606020202030204" pitchFamily="34" charset="0"/>
              </a:rPr>
              <a:t>ИНФОРМАЦИЯ ОБ ИСПОЛНЕНИИ МУНИЦИПАЛЬНЫХ ДОЛГОСРОЧНЫХ И ВЕДОМСТВЕННЫХ ЦЕЛЕВЫХ ПРОГРАММ ГОРОДА РЯЗАНИ в 2013 году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009296"/>
              </p:ext>
            </p:extLst>
          </p:nvPr>
        </p:nvGraphicFramePr>
        <p:xfrm>
          <a:off x="683568" y="980728"/>
          <a:ext cx="7848561" cy="57494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99502"/>
                <a:gridCol w="6184963"/>
                <a:gridCol w="864096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Код БК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Исполнено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за 2013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566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>
                          <a:latin typeface="Arial Narrow" panose="020B0606020202030204" pitchFamily="34" charset="0"/>
                        </a:rPr>
                        <a:t>0100</a:t>
                      </a:r>
                      <a:endParaRPr lang="ru-RU" sz="11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>
                          <a:latin typeface="Arial Narrow" panose="020B0606020202030204" pitchFamily="34" charset="0"/>
                        </a:rPr>
                        <a:t>Общегосударственные вопросы</a:t>
                      </a:r>
                      <a:endParaRPr lang="ru-RU" sz="11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02519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«Совершенствование предоставления муниципальных услуг в городе Рязани на 2010-2014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19 498,0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43924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«Развитие социально-культурной работы с населением по месту жительства на 2011-2015 годы «Досуг»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1 143,5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60423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«Адресная инвестиционная программа города Рязани на 2011-2014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871,5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«Развитие наукоемкой экономики в городе Рязани на период 2011-2013 годов»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467,3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10304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«Поддержка общественной инициативы и развитие территорий в городе Рязани на 2012-2015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435,0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78296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«Повышение эффективности бюджетных расходов муниципального образования - город Рязань на 2013-2015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300,00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07248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«Комплексные меры по формированию и поддержанию здорового образа жизни в целях профилактики возникновения зависимости от потребления наркотиков и иных психоактивных веществ у детей и молодежи в городе Рязани на 2012-2014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276,0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362024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«Обеспечение реализации мероприятий по развитию застроенных территорий в городе Рязани на 2011-2015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114,6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422654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«Профилактика правонарушений в муниципальном образовании - городской округ город Рязань Рязанской области на 2011-2015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100,0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63947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«Патриотическое воспитание детей и молодежи в городе Рязани на 2012-2015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87,0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89981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«Повышение эффективности землепользования в городе Рязани» на 2010-2014 гг.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6,0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89981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>
                          <a:latin typeface="Arial Narrow" panose="020B0606020202030204" pitchFamily="34" charset="0"/>
                        </a:rPr>
                        <a:t>Итого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>
                          <a:latin typeface="Arial Narrow" panose="020B0606020202030204" pitchFamily="34" charset="0"/>
                        </a:rPr>
                        <a:t>23 298,9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8236">
                <a:tc>
                  <a:txBody>
                    <a:bodyPr/>
                    <a:lstStyle/>
                    <a:p>
                      <a:pPr algn="ctr"/>
                      <a:endParaRPr lang="ru-RU" sz="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>
                          <a:latin typeface="Arial Narrow" panose="020B0606020202030204" pitchFamily="34" charset="0"/>
                        </a:rPr>
                        <a:t>0400</a:t>
                      </a:r>
                      <a:endParaRPr lang="ru-RU" sz="110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>
                          <a:latin typeface="Arial Narrow" panose="020B0606020202030204" pitchFamily="34" charset="0"/>
                        </a:rPr>
                        <a:t>Национальная экономика</a:t>
                      </a:r>
                      <a:endParaRPr lang="ru-RU" sz="11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«Дорожное хозяйство города Рязани на 2011-2014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208 198,1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«Развитие городского пассажирского транспорта на 2012 - 2016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37 136,3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24328" y="692696"/>
            <a:ext cx="1341937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т</a:t>
            </a:r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ыс. рублей</a:t>
            </a:r>
            <a:endParaRPr lang="ru-RU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630091" y="6416184"/>
            <a:ext cx="472351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96826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25" y="44624"/>
            <a:ext cx="9108504" cy="5400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cap="small" dirty="0" smtClean="0">
                <a:latin typeface="Arial Narrow" panose="020B0606020202030204" pitchFamily="34" charset="0"/>
              </a:rPr>
              <a:t>ИНФОРМАЦИЯ ОБ ИСПОЛНЕНИИ МУНИЦИПАЛЬНЫХ ДОЛГОСРОЧНЫХ И ВЕДОМСТВЕННЫХ ЦЕЛЕВЫХ ПРОГРАММ ГОРОДА РЯЗАНИ в 2013 году</a:t>
            </a:r>
            <a:endParaRPr lang="ru-RU" sz="17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324363"/>
              </p:ext>
            </p:extLst>
          </p:nvPr>
        </p:nvGraphicFramePr>
        <p:xfrm>
          <a:off x="683568" y="829417"/>
          <a:ext cx="7848871" cy="573203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5239"/>
                <a:gridCol w="6309962"/>
                <a:gridCol w="953670"/>
              </a:tblGrid>
              <a:tr h="583359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Код БК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Исполнено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за 2013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81771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«Комплексное освоение и развитие территорий в целях жилищного строительства на 2011-2015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5 635,0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10723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«Содействие развитию малого и среднего предпринимательства в городе Рязани на 2011-2013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5 195,0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74429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«Повышение эффективности землепользования в городе Рязани» на 2010-2014 гг.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1 413,9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340635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«Совершенствование организации дорожного движения в границах муниципального образования - городской округ Рязань на 2013-2015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650,0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80717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«Улучшение экологической обстановки на территории муниципального образования - городской округ город Рязань на 2011-2013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399,5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80717">
                <a:tc>
                  <a:txBody>
                    <a:bodyPr/>
                    <a:lstStyle/>
                    <a:p>
                      <a:pPr algn="ctr"/>
                      <a:endParaRPr lang="ru-RU" sz="1100" b="0" i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0" dirty="0" smtClean="0">
                          <a:latin typeface="Arial Narrow" panose="020B0606020202030204" pitchFamily="34" charset="0"/>
                        </a:rPr>
                        <a:t>ВЦП «Ремонт дворовых территорий многоквартирных домов, проездов к дворовым территориям многоквартирных домов на 2013-2015 годы»</a:t>
                      </a:r>
                      <a:endParaRPr lang="ru-RU" sz="1100" b="0" i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latin typeface="Arial Narrow" panose="020B0606020202030204" pitchFamily="34" charset="0"/>
                        </a:rPr>
                        <a:t>30 457,6</a:t>
                      </a:r>
                      <a:endParaRPr lang="ru-RU" sz="1100" b="0" i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80717">
                <a:tc>
                  <a:txBody>
                    <a:bodyPr/>
                    <a:lstStyle/>
                    <a:p>
                      <a:pPr algn="ctr"/>
                      <a:endParaRPr lang="ru-RU" sz="1100" b="0" i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0" dirty="0" smtClean="0">
                          <a:latin typeface="Arial Narrow" panose="020B0606020202030204" pitchFamily="34" charset="0"/>
                        </a:rPr>
                        <a:t>ВЦП «Комплексная паспортизация объектов дорожного хозяйства и разработка проекта организации дорожного движения города Рязани на 2012 -2014 годы»</a:t>
                      </a:r>
                      <a:endParaRPr lang="ru-RU" sz="1100" b="0" i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latin typeface="Arial Narrow" panose="020B0606020202030204" pitchFamily="34" charset="0"/>
                        </a:rPr>
                        <a:t>5 000,0</a:t>
                      </a:r>
                      <a:endParaRPr lang="ru-RU" sz="1100" b="0" i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80717">
                <a:tc>
                  <a:txBody>
                    <a:bodyPr/>
                    <a:lstStyle/>
                    <a:p>
                      <a:pPr algn="ctr"/>
                      <a:endParaRPr lang="ru-RU" sz="1100" b="0" i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0" dirty="0" smtClean="0">
                          <a:latin typeface="Arial Narrow" panose="020B0606020202030204" pitchFamily="34" charset="0"/>
                        </a:rPr>
                        <a:t>ВЦП «Повышение безопасности дорожного движения в городе Рязани на 2013 год»</a:t>
                      </a:r>
                      <a:endParaRPr lang="ru-RU" sz="1100" b="0" i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latin typeface="Arial Narrow" panose="020B0606020202030204" pitchFamily="34" charset="0"/>
                        </a:rPr>
                        <a:t>2 119,9</a:t>
                      </a:r>
                      <a:endParaRPr lang="ru-RU" sz="1100" b="0" i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80717">
                <a:tc>
                  <a:txBody>
                    <a:bodyPr/>
                    <a:lstStyle/>
                    <a:p>
                      <a:pPr algn="ctr"/>
                      <a:endParaRPr lang="ru-RU" sz="1100" b="0" i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1" dirty="0" smtClean="0">
                          <a:latin typeface="Arial Narrow" panose="020B0606020202030204" pitchFamily="34" charset="0"/>
                        </a:rPr>
                        <a:t>Итого </a:t>
                      </a:r>
                      <a:endParaRPr lang="ru-RU" sz="11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>
                          <a:latin typeface="Arial Narrow" panose="020B0606020202030204" pitchFamily="34" charset="0"/>
                        </a:rPr>
                        <a:t>296 205,3</a:t>
                      </a:r>
                      <a:endParaRPr lang="ru-RU" sz="11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0419">
                <a:tc>
                  <a:txBody>
                    <a:bodyPr/>
                    <a:lstStyle/>
                    <a:p>
                      <a:pPr algn="ctr"/>
                      <a:endParaRPr lang="ru-RU" sz="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2449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>
                          <a:latin typeface="Arial Narrow" panose="020B0606020202030204" pitchFamily="34" charset="0"/>
                        </a:rPr>
                        <a:t>0500</a:t>
                      </a:r>
                      <a:endParaRPr lang="ru-RU" sz="110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>
                          <a:latin typeface="Arial Narrow" panose="020B0606020202030204" pitchFamily="34" charset="0"/>
                        </a:rPr>
                        <a:t>Жилищно-коммунальное</a:t>
                      </a:r>
                      <a:r>
                        <a:rPr lang="ru-RU" sz="1100" b="1" i="1" baseline="0" dirty="0" smtClean="0">
                          <a:latin typeface="Arial Narrow" panose="020B0606020202030204" pitchFamily="34" charset="0"/>
                        </a:rPr>
                        <a:t> хозяйство</a:t>
                      </a:r>
                      <a:endParaRPr lang="ru-RU" sz="11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«Укрепление материально-технической базы предприятий дорожного и коммунального хозяйства города Рязани на 2012-2015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67 618,0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21352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«Адресная инвестиционная программа города Рязани на 2011-2014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38 886,2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50304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«Поддержка общественной инициативы и развитие территорий в городе Рязани на 2012-2015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26 526,8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2668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«Энергосбережение и повышение энергоэффективности в городе Рязани на 2012-2015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14 312,4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2668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«Муниципальная ипотека на 2011-2020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13 122,0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2668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«Социальная ипотека на 2011-2020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11 630,0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380312" y="404664"/>
            <a:ext cx="1485953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т</a:t>
            </a:r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ыс. рублей</a:t>
            </a:r>
            <a:endParaRPr lang="ru-RU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630091" y="6416184"/>
            <a:ext cx="472351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10277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25" y="44624"/>
            <a:ext cx="9108504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cap="small" dirty="0" smtClean="0">
                <a:latin typeface="Arial Narrow" panose="020B0606020202030204" pitchFamily="34" charset="0"/>
              </a:rPr>
              <a:t>ИНФОРМАЦИЯ ОБ ИСПОЛНЕНИИ МУНИЦИПАЛЬНЫХ ДОЛГОСРОЧНЫХ И ВЕДОМСТВЕННЫХ ЦЕЛЕВЫХ ПРОГРАММ ГОРОДА РЯЗАНИ в 2013 году</a:t>
            </a:r>
            <a:endParaRPr lang="ru-RU" sz="17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498705"/>
              </p:ext>
            </p:extLst>
          </p:nvPr>
        </p:nvGraphicFramePr>
        <p:xfrm>
          <a:off x="683568" y="689627"/>
          <a:ext cx="7848871" cy="601981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5239"/>
                <a:gridCol w="6309962"/>
                <a:gridCol w="953670"/>
              </a:tblGrid>
              <a:tr h="579133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Код БК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Исполнено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за 2013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526963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«Выявление и ликвидация дефектов строительных конструкций на технических этажах жилых крупнопанельных домов серии 111-83 в жилищном фонде, расположенном на территории города Рязани, на 2013-2015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10 000,0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364651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«Комплексная замена лифтов в жилищном фонде, расположенном на территории города Рязани, на  2012 - 2015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8 787,3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369979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«Охрана водных объектов, расположенных в границах муниципального образования - городской округ город Рязань, на 2013-2015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6 568,0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375307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«Улучшение экологической обстановки на территории муниципального образования - городской округ город Рязань на 2011-2013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4 665,0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64611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«Повышение эффективности землепользования в городе Рязани» на 2010-2014 гг.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3 498,0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93563">
                <a:tc>
                  <a:txBody>
                    <a:bodyPr/>
                    <a:lstStyle/>
                    <a:p>
                      <a:pPr algn="ctr"/>
                      <a:endParaRPr lang="ru-RU" sz="1100" b="0" i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«Совершенствование предоставления муниципальных услуг в городе Рязани на 2010-2014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219,3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366531">
                <a:tc>
                  <a:txBody>
                    <a:bodyPr/>
                    <a:lstStyle/>
                    <a:p>
                      <a:pPr algn="ctr"/>
                      <a:endParaRPr lang="ru-RU" sz="1100" b="0" i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«Организация работ по сбору отработанных ртутьсодержащих ламп и приборов в городе Рязани на 2012 -2014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150,0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55835">
                <a:tc>
                  <a:txBody>
                    <a:bodyPr/>
                    <a:lstStyle/>
                    <a:p>
                      <a:pPr algn="ctr"/>
                      <a:endParaRPr lang="ru-RU" sz="1100" b="0" i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0" dirty="0" smtClean="0">
                          <a:latin typeface="Arial Narrow" panose="020B0606020202030204" pitchFamily="34" charset="0"/>
                        </a:rPr>
                        <a:t>ВЦП «Благоустройство территории города Рязани на 2012 -2014 годы»</a:t>
                      </a:r>
                      <a:endParaRPr lang="ru-RU" sz="1100" b="0" i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latin typeface="Arial Narrow" panose="020B0606020202030204" pitchFamily="34" charset="0"/>
                        </a:rPr>
                        <a:t>524 848,1</a:t>
                      </a:r>
                      <a:endParaRPr lang="ru-RU" sz="1100" b="0" i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56795">
                <a:tc>
                  <a:txBody>
                    <a:bodyPr/>
                    <a:lstStyle/>
                    <a:p>
                      <a:pPr algn="ctr"/>
                      <a:endParaRPr lang="ru-RU" sz="1100" b="0" i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0" dirty="0" smtClean="0">
                          <a:latin typeface="Arial Narrow" panose="020B0606020202030204" pitchFamily="34" charset="0"/>
                        </a:rPr>
                        <a:t>ВЦП «Благоустройство парков города Рязани на 2013-2015 годы»</a:t>
                      </a:r>
                      <a:endParaRPr lang="ru-RU" sz="1100" b="0" i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latin typeface="Arial Narrow" panose="020B0606020202030204" pitchFamily="34" charset="0"/>
                        </a:rPr>
                        <a:t>18 190,0</a:t>
                      </a:r>
                      <a:endParaRPr lang="ru-RU" sz="1100" b="0" i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13739">
                <a:tc>
                  <a:txBody>
                    <a:bodyPr/>
                    <a:lstStyle/>
                    <a:p>
                      <a:pPr algn="ctr"/>
                      <a:endParaRPr lang="ru-RU" sz="1100" b="0" i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>
                          <a:latin typeface="Arial Narrow" panose="020B0606020202030204" pitchFamily="34" charset="0"/>
                        </a:rPr>
                        <a:t>Итого </a:t>
                      </a:r>
                      <a:endParaRPr lang="ru-RU" sz="1100" b="0" i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>
                          <a:latin typeface="Arial Narrow" panose="020B0606020202030204" pitchFamily="34" charset="0"/>
                        </a:rPr>
                        <a:t>749 021,1</a:t>
                      </a:r>
                      <a:endParaRPr lang="ru-RU" sz="11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0419">
                <a:tc>
                  <a:txBody>
                    <a:bodyPr/>
                    <a:lstStyle/>
                    <a:p>
                      <a:pPr algn="ctr"/>
                      <a:endParaRPr lang="ru-RU" sz="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1927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>
                          <a:latin typeface="Arial Narrow" panose="020B0606020202030204" pitchFamily="34" charset="0"/>
                        </a:rPr>
                        <a:t>0700</a:t>
                      </a:r>
                      <a:endParaRPr lang="ru-RU" sz="11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>
                          <a:latin typeface="Arial Narrow" panose="020B0606020202030204" pitchFamily="34" charset="0"/>
                        </a:rPr>
                        <a:t>Образование</a:t>
                      </a:r>
                      <a:endParaRPr lang="ru-RU" sz="11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21731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«Развитие дошкольного образования в городе Рязани на 2012-2014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183 627,1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322691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«Совершенствование организации питания учащихся в муниципальных общеобразовательных учреждениях города Рязани (2010-2013 годы)»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75 995,0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84003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«Организация отдыха детей в каникулярное время в городе Рязани на 2013-2015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11 489,0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84003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«Энергосбережение и повышение энергоэффективности в городе Рязани на 2012-2015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7 370,1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84003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«Совершенствование предоставления муниципальных услуг в городе Рязани на 2010-2014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6 420,0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308304" y="332656"/>
            <a:ext cx="1557961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т</a:t>
            </a:r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ыс. рублей</a:t>
            </a:r>
            <a:endParaRPr lang="ru-RU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630091" y="6416184"/>
            <a:ext cx="472351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51429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25" y="44624"/>
            <a:ext cx="9108504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cap="small" dirty="0" smtClean="0">
                <a:latin typeface="Arial Narrow" panose="020B0606020202030204" pitchFamily="34" charset="0"/>
              </a:rPr>
              <a:t>ИНФОРМАЦИЯ ОБ ИСПОЛНЕНИИ МУНИЦИПАЛЬНЫХ ДОЛГОСРОЧНЫХ И ВЕДОМСТВЕННЫХ ЦЕЛЕВЫХ ПРОГРАММ ГОРОДА РЯЗАНИ в 2013 году</a:t>
            </a:r>
            <a:endParaRPr lang="ru-RU" sz="17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925066"/>
              </p:ext>
            </p:extLst>
          </p:nvPr>
        </p:nvGraphicFramePr>
        <p:xfrm>
          <a:off x="755576" y="764704"/>
          <a:ext cx="7704856" cy="5897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55126"/>
                <a:gridCol w="5976477"/>
                <a:gridCol w="973253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Код БК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Исполнено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за 2013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33144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«Молодежь Рязани (2012-2015 годы)»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5 656,0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62096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«Адресная инвестиционная программа города Рязани на 2011-2014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2 901,9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558944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«Комплексные меры по формированию и поддержанию здорового образа жизни в целях профилактики возникновения зависимости от потребления наркотиков и иных психоактивных веществ у детей и молодежи в городе Рязани на 2012-2014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1 526,5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80608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«Патриотическое воспитание детей и молодежи в городе Рязани на 2012-2015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1 481,2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353576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«Профилактика безнадзорности и правонарушений несовершеннолетних в городе Рязани на 2011-2014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1 324,0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0380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«Организация работ по сбору отработанных ртутьсодержащих ламп и приборов в городе Рязани на 2012 -2014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400,4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0380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«Улучшение экологической обстановки на территории муниципального образования - городской округ город Рязань на 2011-2013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37,5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0380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ВЦП «Совершенствование эксплуатации зданий и укрепление материально-технической базы образовательных учреждений города Рязани (2011-2013 годы)»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92 778,0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0380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ВЦП «Организация бесплатного питания детей школьного возраста города Рязани на 2012-2014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88 790,9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0380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ВЦП «Развитие физической культуры и спорта в городе Рязани на 2011-2013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18 963,9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0380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ВЦП «Культура города Рязани (2011-2013 годы)»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13 868,4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0380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ВЦП «Повышение антитеррористической защищенности образовательных учреждений города Рязани на 2013 - 2015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6 545,0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0380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latin typeface="Arial Narrow" panose="020B0606020202030204" pitchFamily="34" charset="0"/>
                        </a:rPr>
                        <a:t>ВЦП «Развитие учреждений дополнительного образования детей города Рязани (2013 - 2015 годы)»</a:t>
                      </a:r>
                      <a:endParaRPr lang="ru-RU" sz="1100" b="0" i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2 000,0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0380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latin typeface="Arial Narrow" panose="020B0606020202030204" pitchFamily="34" charset="0"/>
                        </a:rPr>
                        <a:t>ВЦП «Одаренные дети (2011-2013 годы)»</a:t>
                      </a:r>
                      <a:endParaRPr lang="ru-RU" sz="1100" b="0" i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1 623,8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0380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latin typeface="Arial Narrow" panose="020B0606020202030204" pitchFamily="34" charset="0"/>
                        </a:rPr>
                        <a:t>ВЦП «Модернизация школьных библиотек города Рязани (2011-2013 годы)»</a:t>
                      </a:r>
                      <a:endParaRPr lang="ru-RU" sz="1100" b="0" i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1 320,0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0380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latin typeface="Arial Narrow" panose="020B0606020202030204" pitchFamily="34" charset="0"/>
                        </a:rPr>
                        <a:t>ВЦП «Повышение безопасности дорожного движения в городе Рязани на 2013 год»</a:t>
                      </a:r>
                      <a:endParaRPr lang="ru-RU" sz="1100" b="0" i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780,0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308304" y="404664"/>
            <a:ext cx="1557961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т</a:t>
            </a:r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ыс. рублей</a:t>
            </a:r>
            <a:endParaRPr lang="ru-RU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630091" y="6416184"/>
            <a:ext cx="472351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11399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25" y="44624"/>
            <a:ext cx="9108504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cap="small" dirty="0" smtClean="0">
                <a:latin typeface="Arial Narrow" panose="020B0606020202030204" pitchFamily="34" charset="0"/>
              </a:rPr>
              <a:t>ИНФОРМАЦИЯ ОБ ИСПОЛНЕНИИ МУНИЦИПАЛЬНЫХ ДОЛГОСРОЧНЫХ И ВЕДОМСТВЕННЫХ ЦЕЛЕВЫХ ПРОГРАММ ГОРОДА РЯЗАНИ в 2013 году</a:t>
            </a:r>
            <a:endParaRPr lang="ru-RU" sz="17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52963"/>
              </p:ext>
            </p:extLst>
          </p:nvPr>
        </p:nvGraphicFramePr>
        <p:xfrm>
          <a:off x="755576" y="764704"/>
          <a:ext cx="7704856" cy="59710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55126"/>
                <a:gridCol w="5976477"/>
                <a:gridCol w="973253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Код БК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Исполнено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за 2013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>
                          <a:latin typeface="Arial Narrow" panose="020B0606020202030204" pitchFamily="34" charset="0"/>
                        </a:rPr>
                        <a:t>Итого </a:t>
                      </a:r>
                      <a:endParaRPr lang="ru-RU" sz="110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>
                          <a:latin typeface="Arial Narrow" panose="020B0606020202030204" pitchFamily="34" charset="0"/>
                        </a:rPr>
                        <a:t>524 898,7</a:t>
                      </a:r>
                      <a:endParaRPr lang="ru-RU" sz="11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>
                          <a:latin typeface="Arial Narrow" panose="020B0606020202030204" pitchFamily="34" charset="0"/>
                        </a:rPr>
                        <a:t>0800</a:t>
                      </a:r>
                      <a:endParaRPr lang="ru-RU" sz="11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>
                          <a:latin typeface="Arial Narrow" panose="020B0606020202030204" pitchFamily="34" charset="0"/>
                        </a:rPr>
                        <a:t>Культура</a:t>
                      </a:r>
                      <a:endParaRPr lang="ru-RU" sz="11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27072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«Совершенствование предоставления муниципальных услуг в городе Рязани на 2010-2014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2 500,0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56024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«Энергосбережение и повышение энергоэффективности в городе Рязани на 2012-2015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775,0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12968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«Развитие социально-культурной работы с населением по месту жительства на 2011-2015 годы «Досуг»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700,0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21213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«Патриотическое воспитание детей и молодежи в городе Рязани на 2012-2015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492,8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15746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«Комплексные меры по формированию и поддержанию здорового образа жизни в целях профилактики возникновения зависимости от потребления наркотиков и иных психоактивных веществ у детей и молодежи в городе Рязани на 2012-2014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162,0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33144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«Молодежь Рязани (2012-2015 годы)»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130,0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62096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«Организация работ по сбору отработанных ртутьсодержащих ламп и приборов в городе Рязани на 2012 -2014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51,7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0380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«Улучшение экологической обстановки на территории муниципального образования - городской округ город Рязань на 2011-2013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0380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«Поддержка общественной инициативы и развитие территорий в городе Рязани на 2012-2015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25,0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0380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«Организация отдыха детей в каникулярное время в городе Рязани на 2013-2015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15,0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0380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dirty="0" smtClean="0">
                          <a:latin typeface="Arial Narrow" panose="020B0606020202030204" pitchFamily="34" charset="0"/>
                        </a:rPr>
                        <a:t>ВЦП «Культура города Рязани (2011-2013 годы)»</a:t>
                      </a:r>
                      <a:endParaRPr lang="ru-RU" sz="1100" b="0" i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17 996,6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0380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>
                          <a:latin typeface="Arial Narrow" panose="020B0606020202030204" pitchFamily="34" charset="0"/>
                        </a:rPr>
                        <a:t>Итого </a:t>
                      </a:r>
                      <a:endParaRPr lang="ru-RU" sz="1100" b="0" i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>
                          <a:latin typeface="Arial Narrow" panose="020B0606020202030204" pitchFamily="34" charset="0"/>
                        </a:rPr>
                        <a:t>22 878,1</a:t>
                      </a:r>
                      <a:endParaRPr lang="ru-RU" sz="11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203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>
                          <a:latin typeface="Arial Narrow" panose="020B0606020202030204" pitchFamily="34" charset="0"/>
                        </a:rPr>
                        <a:t>1000</a:t>
                      </a:r>
                      <a:endParaRPr lang="ru-RU" sz="11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>
                          <a:latin typeface="Arial Narrow" panose="020B0606020202030204" pitchFamily="34" charset="0"/>
                        </a:rPr>
                        <a:t>Социальная политика</a:t>
                      </a:r>
                      <a:endParaRPr lang="ru-RU" sz="11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0380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«Обеспечение дополнительными  мерами социальной поддержки и социальной помощи отдельных категорий граждан на 2011-2013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31 908,0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236296" y="404664"/>
            <a:ext cx="1629969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т</a:t>
            </a:r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ыс. рублей</a:t>
            </a:r>
            <a:endParaRPr lang="ru-RU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630091" y="6416184"/>
            <a:ext cx="472351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86271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25" y="44624"/>
            <a:ext cx="9108504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cap="small" dirty="0" smtClean="0">
                <a:latin typeface="Arial Narrow" panose="020B0606020202030204" pitchFamily="34" charset="0"/>
              </a:rPr>
              <a:t>ИНФОРМАЦИЯ ОБ ИСПОЛНЕНИИ МУНИЦИПАЛЬНЫХ ДОЛГОСРОЧНЫХ И ВЕДОМСТВЕННЫХ ЦЕЛЕВЫХ ПРОГРАММ ГОРОДА РЯЗАНИ в 2013 году</a:t>
            </a:r>
            <a:endParaRPr lang="ru-RU" sz="17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075693"/>
              </p:ext>
            </p:extLst>
          </p:nvPr>
        </p:nvGraphicFramePr>
        <p:xfrm>
          <a:off x="755576" y="692696"/>
          <a:ext cx="7704856" cy="60361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55126"/>
                <a:gridCol w="5976477"/>
                <a:gridCol w="973253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Код БК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Исполнено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за 2013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«Молодой семье - доступное жилье (2011-2015 годы)»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3 760,0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316984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«Профилактика безнадзорности и правонарушений несовершеннолетних в городе Рязани на 2011-2014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390,0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78296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>
                          <a:latin typeface="Arial Narrow" panose="020B0606020202030204" pitchFamily="34" charset="0"/>
                        </a:rPr>
                        <a:t>Итого 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>
                          <a:latin typeface="Arial Narrow" panose="020B0606020202030204" pitchFamily="34" charset="0"/>
                        </a:rPr>
                        <a:t>36 058,0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ru-RU" sz="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203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>
                          <a:latin typeface="Arial Narrow" panose="020B0606020202030204" pitchFamily="34" charset="0"/>
                        </a:rPr>
                        <a:t>1100</a:t>
                      </a:r>
                      <a:endParaRPr lang="ru-RU" sz="11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>
                          <a:latin typeface="Arial Narrow" panose="020B0606020202030204" pitchFamily="34" charset="0"/>
                        </a:rPr>
                        <a:t>Физическая культура и спорт</a:t>
                      </a:r>
                      <a:endParaRPr lang="ru-RU" sz="11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</a:tr>
              <a:tr h="20380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«Адресная инвестиционная программа города Рязани на 2011-2014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40 632,2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359256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«Развитие социально-культурной работы с населением по месту жительства на 2011-2015 годы «Досуг»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2 100,0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20568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«Энергосбережение и повышение энергоэффективности в городе Рязани на 2012-2015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1 350,0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177512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«Патриотическое воспитание детей и молодежи в городе Рязани на 2012-2015 годы»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600,0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06464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«Совершенствование предоставления муниципальных услуг в городе Рязани на 2010-2014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300,0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35416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«Молодежь Рязани (2012-2015 годы)»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300,0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336376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«Профилактика безнадзорности и правонарушений несовершеннолетних в городе Рязани на 2011-2014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278,0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0380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«Комплексные меры по формированию и поддержанию здорового образа жизни в целях профилактики возникновения зависимости от потребления наркотиков и иных психоактивных веществ у детей и молодежи в городе Рязани на 2012-2014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182,0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0380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«Поддержка общественной инициативы и развитие территорий в городе Рязани на 2012-2015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15,0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35236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ДЦП «Организация работ по сбору отработанных ртутьсодержащих ламп и приборов в городе Рязани на 2012 -2014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0380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0" dirty="0" smtClean="0">
                          <a:latin typeface="Arial Narrow" panose="020B0606020202030204" pitchFamily="34" charset="0"/>
                        </a:rPr>
                        <a:t>ВЦП «Развитие физической культуры и спорта в городе Рязани на 2011-2013 годы»</a:t>
                      </a:r>
                      <a:endParaRPr lang="ru-RU" sz="1100" b="0" i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dirty="0" smtClean="0">
                          <a:latin typeface="Arial Narrow" panose="020B0606020202030204" pitchFamily="34" charset="0"/>
                        </a:rPr>
                        <a:t>24 009,0</a:t>
                      </a:r>
                      <a:endParaRPr lang="ru-RU" sz="1100" b="0" i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0380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>
                          <a:latin typeface="Arial Narrow" panose="020B0606020202030204" pitchFamily="34" charset="0"/>
                        </a:rPr>
                        <a:t>Итого </a:t>
                      </a:r>
                      <a:endParaRPr lang="ru-RU" sz="11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>
                          <a:latin typeface="Arial Narrow" panose="020B0606020202030204" pitchFamily="34" charset="0"/>
                        </a:rPr>
                        <a:t>69 769,7</a:t>
                      </a:r>
                      <a:endParaRPr lang="ru-RU" sz="11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80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1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1" dirty="0" smtClean="0">
                          <a:latin typeface="Arial Narrow" panose="020B0606020202030204" pitchFamily="34" charset="0"/>
                        </a:rPr>
                        <a:t>1 722 129,8</a:t>
                      </a:r>
                      <a:endParaRPr lang="ru-RU" sz="1100" b="1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308304" y="404664"/>
            <a:ext cx="1557961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</a:rPr>
              <a:t>т</a:t>
            </a:r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ыс. рублей</a:t>
            </a:r>
            <a:endParaRPr lang="ru-RU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630091" y="6416184"/>
            <a:ext cx="472351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87675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152064"/>
              </p:ext>
            </p:extLst>
          </p:nvPr>
        </p:nvGraphicFramePr>
        <p:xfrm>
          <a:off x="323526" y="980728"/>
          <a:ext cx="8496944" cy="5154817"/>
        </p:xfrm>
        <a:graphic>
          <a:graphicData uri="http://schemas.openxmlformats.org/drawingml/2006/table">
            <a:tbl>
              <a:tblPr/>
              <a:tblGrid>
                <a:gridCol w="7002977"/>
                <a:gridCol w="1493967"/>
              </a:tblGrid>
              <a:tr h="5195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2265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2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ВЦП «Благоустройство </a:t>
                      </a:r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 города Рязани на </a:t>
                      </a: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 </a:t>
                      </a:r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годы»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524 848,1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22265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 Уборка автомобильных дорог общего пользования местного значения и площадей города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192 641,4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2265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Озеленение территории города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79 634,0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2265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 Обеспечение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наружного освещения (плата за электроэнергию)</a:t>
                      </a:r>
                    </a:p>
                  </a:txBody>
                  <a:tcPr marL="4348" marR="4348" marT="4348" marB="0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75 265,0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2265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1.4. Улучшение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санитарного состояния территории города</a:t>
                      </a:r>
                    </a:p>
                  </a:txBody>
                  <a:tcPr marL="4348" marR="4348" marT="4348" marB="0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36 755,1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2265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1.5. Содержание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 захоронения и организация ритуальных услуг на территории города Рязани (содержание Мемориальных комплексов и содержание городских кладбищ) </a:t>
                      </a:r>
                    </a:p>
                  </a:txBody>
                  <a:tcPr marL="4348" marR="4348" marT="4348" marB="0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33 256,0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2265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1.6. Содержание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(ремонт) сетей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наружного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освещения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территории города </a:t>
                      </a:r>
                    </a:p>
                  </a:txBody>
                  <a:tcPr marL="4348" marR="4348" marT="4348" marB="0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27 200,0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38146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1.7. Размещение и содержание малых архитектурных форм, детских игровых площадок и прочих объектов благоустройства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26 884,4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38146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1.8. Обеспечение выполнения работ по строительству,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капитальному ремонту и содержанию объектов благоустройства города и автомобильных дорог местного значения города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24 799,0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38146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1.9. Строительство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сетей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наружного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освещения</a:t>
                      </a:r>
                    </a:p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территории города </a:t>
                      </a:r>
                    </a:p>
                  </a:txBody>
                  <a:tcPr marL="4348" marR="4348" marT="4348" marB="0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12 513,2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0637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1.10. Уборка и обслуживание инженерных сооружений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2086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1.11. Праздничное оформление территории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39486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1.12. Проведение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мероприятий по сокращению численности бездомных животных с соблюдением принципов гуманности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4533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ВЦП</a:t>
                      </a:r>
                      <a:r>
                        <a:rPr lang="ru-RU" sz="12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</a:t>
                      </a:r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парков города Рязани на </a:t>
                      </a: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r>
                        <a:rPr lang="ru-RU" sz="12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- 2015 годы»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18 190,0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  <a:tr h="24595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 Содержание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городских парков, скверов и бульваров</a:t>
                      </a:r>
                    </a:p>
                  </a:txBody>
                  <a:tcPr marL="4348" marR="4348" marT="4348" marB="0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14 190,0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4595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2.2. Содержание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Лесопарка </a:t>
                      </a:r>
                    </a:p>
                  </a:txBody>
                  <a:tcPr marL="4348" marR="4348" marT="4348" marB="0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000,0</a:t>
                      </a: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  <a:tr h="22553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543 038,1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8" marR="4348" marT="43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179511" y="116631"/>
            <a:ext cx="8784975" cy="62204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РАСХОДЫ БЮДЖЕТА ГОРОДА НА БЛАГОУСТРОЙСТВО ГОРОДА РЯЗАНИ </a:t>
            </a:r>
          </a:p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 2013 году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64288" y="548680"/>
            <a:ext cx="165618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тыс. рублей</a:t>
            </a:r>
            <a:endParaRPr lang="ru-RU" sz="13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73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647472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DF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</a:t>
            </a:r>
            <a:r>
              <a:rPr lang="ru-RU" sz="2400" b="1" u="sng" dirty="0">
                <a:solidFill>
                  <a:srgbClr val="DF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исполнения </a:t>
            </a:r>
            <a:r>
              <a:rPr lang="ru-RU" sz="2400" b="1" u="sng" dirty="0" smtClean="0">
                <a:solidFill>
                  <a:srgbClr val="DF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algn="ctr"/>
            <a:endParaRPr lang="ru-RU" sz="1600" b="1" u="sng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Исполнение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- это процесс, который обеспечивает полное своевременное поступление доходов в целом и по каждому источнику, а также финансирование организаций и учреждений в пределах утвержденных по бюджету сумм в течение финансового года.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Можно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выделить две стороны этого процесса: 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исполнения бюджета по доходам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Его задачей которого является обеспечение полного и своевременного поступления в бюджет отдельных видов доходов, в первую очередь, налогов и других обязательных платежей, по каждому источнику в соответствии с утвержденным бюджетным планом; 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Участниками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 процесса являются: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•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налогоплательщики и плательщики сборов (юридические и физические лица), которые перечисляют в бюджет установленные налоги и другие обязательные платежи;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•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учреждения Центрального банка и коммерческие банки, производящие безналичные расчеты между плательщиками и получателем средств;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•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органы Федерального казначейства, которые получают перечисленные в бюджет средства и ведут их учет;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•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налоговые органы (Министерство РФ по налогам и сборам), ведущие учет налогоплательщиков, контролирующие правильность исполнения ими своих налоговых обязательств, а также регулирующие отношения по возврату и зачету уплаченных налогов.</a:t>
            </a:r>
          </a:p>
          <a:p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исполнение по расходам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означает последовательное финансирование мероприятий, предусмотренных законом о бюджете, в пределах утвержденных сумм. 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Особенностью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бюджета по расходам является то, что эта часть формируется расчетно и полностью зависит от объема доходных поступлений. Расходы осуществляются в пределах фактического наличия бюджетных средств на едином бюджетном счете. При этом обязательно соблюдаются две последовательные процедуры – санкционирование и финансирование. Финансирование заключается в расходовании бюджетных средств. Задача санкционирования расходов заключается в том, чтобы обеспечить принятие к финансированию только тех расходов, которые предусмотрены утвержденным законом о бюджете и обеспечены поступлениями в бюджет доходов и заимствований. 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Бюджетный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завершается составлением и утверждением отчета об исполнении бюджета, что является важной формой контроля за исполнением бюджета.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Отчет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бюджета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составляется по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основным показателям доходов и расходов в установленном порядке с необходимым анализом исполнения доходов  и расходования средств. </a:t>
            </a:r>
          </a:p>
        </p:txBody>
      </p:sp>
    </p:spTree>
    <p:extLst>
      <p:ext uri="{BB962C8B-B14F-4D97-AF65-F5344CB8AC3E}">
        <p14:creationId xmlns:p14="http://schemas.microsoft.com/office/powerpoint/2010/main" val="124115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116632"/>
            <a:ext cx="8229600" cy="634082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ОБЪЕКТЫ </a:t>
            </a:r>
            <a:r>
              <a:rPr lang="ru-RU" sz="21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КАПИТАЛЬНОГО СТРОИТЕЛЬСТВА в 2013 году</a:t>
            </a:r>
            <a:endParaRPr lang="ru-RU" sz="21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26141" y="620689"/>
            <a:ext cx="8294331" cy="5965274"/>
            <a:chOff x="1150498" y="980728"/>
            <a:chExt cx="7416824" cy="5722677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150498" y="1003936"/>
              <a:ext cx="7416824" cy="558000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</p:sp>
        <p:sp>
          <p:nvSpPr>
            <p:cNvPr id="5" name="Полилиния 4"/>
            <p:cNvSpPr/>
            <p:nvPr/>
          </p:nvSpPr>
          <p:spPr>
            <a:xfrm>
              <a:off x="1548829" y="980728"/>
              <a:ext cx="6966503" cy="616574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C6D9F1"/>
            </a:solidFill>
            <a:scene3d>
              <a:camera prst="orthographicFront"/>
              <a:lightRig rig="flat" dir="t"/>
            </a:scene3d>
            <a:sp3d prstMaterial="dkEdge">
              <a:bevelT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Детский сад в микрорайоне Кальное (на 200 мест) – 185 254,0 тыс. руб.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1548829" y="1749544"/>
              <a:ext cx="6966503" cy="616574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DD"/>
            </a:solidFill>
            <a:ln>
              <a:solidFill>
                <a:schemeClr val="bg1"/>
              </a:solidFill>
            </a:ln>
            <a:scene3d>
              <a:camera prst="orthographicFront"/>
              <a:lightRig rig="flat" dir="t"/>
            </a:scene3d>
            <a:sp3d prstMaterial="dkEdge">
              <a:bevelT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ДОУ в микрорайоне ДПР – 5 (на 240 мест) – 169 427,9 тыс. руб. 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1548829" y="2500182"/>
              <a:ext cx="6966095" cy="616574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C6D9F1"/>
            </a:solidFill>
            <a:scene3d>
              <a:camera prst="orthographicFront"/>
              <a:lightRig rig="flat" dir="t"/>
            </a:scene3d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Реконструкция зданий под детский сад: по ул. Зубковой, д.17а (на 200 мест) – 95 662,2 тыс. руб.; Первомайский пр-т,55 – 1 596,5 тыс. руб.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548829" y="3207921"/>
              <a:ext cx="6966503" cy="616574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DD"/>
            </a:solidFill>
            <a:scene3d>
              <a:camera prst="orthographicFront"/>
              <a:lightRig rig="flat" dir="t"/>
            </a:scene3d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548829" y="3918287"/>
              <a:ext cx="6966503" cy="616574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C6D9F1"/>
            </a:solidFill>
            <a:scene3d>
              <a:camera prst="orthographicFront"/>
              <a:lightRig rig="flat" dir="t"/>
            </a:scene3d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Реконструкция детских садов: № 115 по ул. Крупской, 15 к.1 – 44 045,9 тыс. руб.; № 128 по ул. Московское шоссе – 14 539,8 тыс. руб.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548829" y="6086831"/>
              <a:ext cx="6966503" cy="616574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DD"/>
            </a:solidFill>
            <a:scene3d>
              <a:camera prst="orthographicFront"/>
              <a:lightRig rig="flat" dir="t"/>
            </a:scene3d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3" tIns="105933" rIns="105933" bIns="105933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Гражданское кладбище «Богородское» – 12 283,6 тыс. руб.</a:t>
              </a: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Полилиния 18"/>
          <p:cNvSpPr/>
          <p:nvPr/>
        </p:nvSpPr>
        <p:spPr>
          <a:xfrm>
            <a:off x="971600" y="5229199"/>
            <a:ext cx="7790730" cy="626163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C6D9F1"/>
          </a:solidFill>
          <a:scene3d>
            <a:camera prst="orthographicFront"/>
            <a:lightRig rig="flat" dir="t"/>
          </a:scene3d>
          <a:sp3d prstMaterial="dkEdge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933" tIns="105933" rIns="105933" bIns="105933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Теплоснабжение жилых домов: по Михайловскому шоссе – 26 832,7 тыс. руб.; поселка «Ворошиловка» (первая очередь) – 6 637,7 тыс. руб., (вторая очередь) – 11 159,1 тыс. руб.; поселка Солотча – 654,7 тыс. руб.</a:t>
            </a: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971600" y="4509120"/>
            <a:ext cx="7790274" cy="626163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FFFFDD"/>
          </a:solidFill>
          <a:scene3d>
            <a:camera prst="orthographicFront"/>
            <a:lightRig rig="flat" dir="t"/>
          </a:scene3d>
          <a:sp3d prstMaterial="dkEdge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933" tIns="105933" rIns="105933" bIns="105933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Реконструкция спортивного зала МОУ ДОД ДЮСШЕ «Юпитер» - 31 235,8 тыс. руб.</a:t>
            </a:r>
          </a:p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6000" y="780045"/>
            <a:ext cx="324000" cy="324000"/>
          </a:xfrm>
          <a:prstGeom prst="rect">
            <a:avLst/>
          </a:prstGeom>
          <a:solidFill>
            <a:srgbClr val="C6D9F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05544" y="1581453"/>
            <a:ext cx="324000" cy="324000"/>
          </a:xfrm>
          <a:prstGeom prst="rect">
            <a:avLst/>
          </a:prstGeom>
          <a:solidFill>
            <a:srgbClr val="FFFFD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06000" y="3121776"/>
            <a:ext cx="324000" cy="324000"/>
          </a:xfrm>
          <a:prstGeom prst="rect">
            <a:avLst/>
          </a:prstGeom>
          <a:solidFill>
            <a:srgbClr val="FFFFD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06000" y="4660201"/>
            <a:ext cx="324000" cy="324000"/>
          </a:xfrm>
          <a:prstGeom prst="rect">
            <a:avLst/>
          </a:prstGeom>
          <a:solidFill>
            <a:srgbClr val="FFFFD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06000" y="6102607"/>
            <a:ext cx="324000" cy="324000"/>
          </a:xfrm>
          <a:prstGeom prst="rect">
            <a:avLst/>
          </a:prstGeom>
          <a:solidFill>
            <a:srgbClr val="FFFFD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06000" y="2363912"/>
            <a:ext cx="324000" cy="324000"/>
          </a:xfrm>
          <a:prstGeom prst="rect">
            <a:avLst/>
          </a:prstGeom>
          <a:solidFill>
            <a:srgbClr val="C6D9F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06000" y="3842134"/>
            <a:ext cx="324000" cy="324000"/>
          </a:xfrm>
          <a:prstGeom prst="rect">
            <a:avLst/>
          </a:prstGeom>
          <a:solidFill>
            <a:srgbClr val="C6D9F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06000" y="5380280"/>
            <a:ext cx="324000" cy="324000"/>
          </a:xfrm>
          <a:prstGeom prst="rect">
            <a:avLst/>
          </a:prstGeom>
          <a:solidFill>
            <a:srgbClr val="C6D9F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71600" y="3068960"/>
            <a:ext cx="7790274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Внедрение </a:t>
            </a:r>
            <a:r>
              <a:rPr lang="ru-RU" sz="1400" dirty="0">
                <a:latin typeface="Arial Narrow" panose="020B0606020202030204" pitchFamily="34" charset="0"/>
                <a:cs typeface="Times New Roman" panose="02020603050405020304" pitchFamily="18" charset="0"/>
              </a:rPr>
              <a:t>системы ультрафиолетового обеззараживания на Борковской ОВС – 59 991,9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62756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42396358"/>
              </p:ext>
            </p:extLst>
          </p:nvPr>
        </p:nvGraphicFramePr>
        <p:xfrm>
          <a:off x="467544" y="908720"/>
          <a:ext cx="813690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5220072" y="3140968"/>
            <a:ext cx="3274137" cy="2160240"/>
          </a:xfrm>
          <a:prstGeom prst="rect">
            <a:avLst/>
          </a:prstGeom>
          <a:solidFill>
            <a:srgbClr val="FFFFDD"/>
          </a:solidFill>
          <a:ln w="25400">
            <a:solidFill>
              <a:schemeClr val="tx1"/>
            </a:solidFill>
          </a:ln>
          <a:effectLst>
            <a:glow rad="266700">
              <a:schemeClr val="tx2">
                <a:lumMod val="60000"/>
                <a:lumOff val="40000"/>
                <a:alpha val="69000"/>
              </a:schemeClr>
            </a:glow>
          </a:effectLst>
        </p:spPr>
        <p:txBody>
          <a:bodyPr wrap="square" lIns="72000" tIns="144000" anchor="ctr" anchorCtr="0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600" b="1" dirty="0" smtClean="0"/>
          </a:p>
          <a:p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законодательством РФ  о налогах и сборах, и местных налогов, например:</a:t>
            </a:r>
          </a:p>
          <a:p>
            <a:pPr algn="l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налог на доходы физических лиц,</a:t>
            </a:r>
          </a:p>
          <a:p>
            <a:pPr algn="l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налог на имущество физических лиц,</a:t>
            </a:r>
          </a:p>
          <a:p>
            <a:pPr algn="l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налог,</a:t>
            </a:r>
          </a:p>
          <a:p>
            <a:pPr algn="l"/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единый налог на вмененный доход</a:t>
            </a:r>
          </a:p>
          <a:p>
            <a:pPr algn="l"/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иные налоговые доходы</a:t>
            </a:r>
            <a:endParaRPr lang="ru-RU" sz="5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 smtClean="0"/>
          </a:p>
          <a:p>
            <a:endParaRPr lang="ru-RU" sz="3600" b="1" dirty="0" smtClean="0"/>
          </a:p>
          <a:p>
            <a:endParaRPr lang="ru-RU" sz="3600" b="1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98360" y="188640"/>
            <a:ext cx="8229600" cy="634082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ДОХОДЫ БЮДЖЕТА ГОРОДА</a:t>
            </a:r>
            <a:endParaRPr lang="ru-RU" sz="36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187624" y="3573016"/>
            <a:ext cx="3240361" cy="1224136"/>
          </a:xfrm>
          <a:prstGeom prst="rect">
            <a:avLst/>
          </a:prstGeom>
          <a:solidFill>
            <a:srgbClr val="FFFFDD"/>
          </a:solidFill>
          <a:ln w="25400" cmpd="sng">
            <a:solidFill>
              <a:schemeClr val="tx1"/>
            </a:solidFill>
          </a:ln>
          <a:effectLst>
            <a:glow rad="266700">
              <a:schemeClr val="tx2">
                <a:lumMod val="60000"/>
                <a:lumOff val="40000"/>
                <a:alpha val="69000"/>
              </a:schemeClr>
            </a:glo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доходов от использования муниципального имущества, от продажи имущества, платы за негативное воздействие на окружающую среду, штрафы и иные неналоговые доходы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987824" y="5733256"/>
            <a:ext cx="5112568" cy="864096"/>
          </a:xfrm>
          <a:prstGeom prst="rect">
            <a:avLst/>
          </a:prstGeom>
          <a:solidFill>
            <a:srgbClr val="FFFFDD"/>
          </a:solidFill>
          <a:ln w="25400">
            <a:solidFill>
              <a:schemeClr val="tx1"/>
            </a:solidFill>
          </a:ln>
          <a:effectLst>
            <a:glow rad="266700">
              <a:schemeClr val="tx2">
                <a:lumMod val="60000"/>
                <a:lumOff val="40000"/>
                <a:alpha val="69000"/>
              </a:schemeClr>
            </a:glow>
          </a:effectLst>
        </p:spPr>
        <p:txBody>
          <a:bodyPr wrap="square" lIns="36000" tIns="108000" rIns="36000" bIns="0" anchor="ctr" anchorCtr="0"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 из бюджета Рязанской области (межбюджетные трансферты) и от физических  и юридических лиц, в том числе добровольные пожертвования</a:t>
            </a:r>
          </a:p>
          <a:p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59285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188640"/>
            <a:ext cx="8229600" cy="634082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829406152"/>
              </p:ext>
            </p:extLst>
          </p:nvPr>
        </p:nvGraphicFramePr>
        <p:xfrm>
          <a:off x="467544" y="980728"/>
          <a:ext cx="82296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94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50048952"/>
              </p:ext>
            </p:extLst>
          </p:nvPr>
        </p:nvGraphicFramePr>
        <p:xfrm>
          <a:off x="199338" y="1279508"/>
          <a:ext cx="8784975" cy="5285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6306607" y="5422291"/>
            <a:ext cx="2016224" cy="46133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Условно-утверждаемые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733996" y="6328854"/>
            <a:ext cx="201622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Физическая культура и спорт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69867" y="4408736"/>
            <a:ext cx="2016224" cy="371923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22786" y="5800381"/>
            <a:ext cx="2016224" cy="330810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Культура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3037200"/>
            <a:ext cx="2006579" cy="5065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093787" y="4198231"/>
            <a:ext cx="1800200" cy="67297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Обслуживание государственного и муниципального долга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055768" y="2994480"/>
            <a:ext cx="2088232" cy="54923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288403" y="1600830"/>
            <a:ext cx="2016224" cy="806732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275856" y="908720"/>
            <a:ext cx="242844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05302" y="1946226"/>
            <a:ext cx="201622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539552" y="159352"/>
            <a:ext cx="8208912" cy="46133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РАЗДЕЛЫ КЛАССИФИКАЦИИ РАСХОДОВ БЮДЖЕТА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847" y="4318187"/>
            <a:ext cx="576064" cy="55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803" y="1946226"/>
            <a:ext cx="586567" cy="57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607" y="2946502"/>
            <a:ext cx="601192" cy="59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400" y="5340133"/>
            <a:ext cx="607894" cy="62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18102"/>
          <a:stretch/>
        </p:blipFill>
        <p:spPr bwMode="auto">
          <a:xfrm>
            <a:off x="4331705" y="5789364"/>
            <a:ext cx="579262" cy="53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02" y="1578415"/>
            <a:ext cx="616352" cy="5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827" y="5376449"/>
            <a:ext cx="543543" cy="55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4" r="12909"/>
          <a:stretch/>
        </p:blipFill>
        <p:spPr bwMode="auto">
          <a:xfrm>
            <a:off x="3131840" y="1858379"/>
            <a:ext cx="551522" cy="51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602" y="4280987"/>
            <a:ext cx="601220" cy="50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40" y="2994480"/>
            <a:ext cx="617509" cy="49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75" descr="sz_logo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400" y="1900699"/>
            <a:ext cx="551523" cy="59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33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4040"/>
            <a:ext cx="8352928" cy="432047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ОСНОВНЫЕ ПАРАМЕТРЫ БЮДЖЕТА ГОРОДА Рязани </a:t>
            </a:r>
            <a:r>
              <a:rPr lang="ru-RU" sz="2000" cap="none" dirty="0" smtClean="0">
                <a:latin typeface="Arial Narrow" panose="020B0606020202030204" pitchFamily="34" charset="0"/>
              </a:rPr>
              <a:t>за</a:t>
            </a:r>
            <a:r>
              <a:rPr lang="ru-RU" sz="2000" dirty="0" smtClean="0">
                <a:latin typeface="Arial Narrow" panose="020B0606020202030204" pitchFamily="34" charset="0"/>
              </a:rPr>
              <a:t> 2013 </a:t>
            </a:r>
            <a:r>
              <a:rPr lang="ru-RU" sz="2000" cap="none" dirty="0" smtClean="0">
                <a:latin typeface="Arial Narrow" panose="020B0606020202030204" pitchFamily="34" charset="0"/>
              </a:rPr>
              <a:t>год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56221"/>
              </p:ext>
            </p:extLst>
          </p:nvPr>
        </p:nvGraphicFramePr>
        <p:xfrm>
          <a:off x="323526" y="683715"/>
          <a:ext cx="8640963" cy="578306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29765"/>
                <a:gridCol w="1165963"/>
                <a:gridCol w="1165963"/>
                <a:gridCol w="1165963"/>
                <a:gridCol w="1165963"/>
                <a:gridCol w="947346"/>
              </a:tblGrid>
              <a:tr h="299821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 года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 год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2013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2012 г.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92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809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7 346 ,1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8 115,9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8 238,2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068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172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неналоговые доходы 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4 869,5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5 073,3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5 201,4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106,8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172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2 476,6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3 042,6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3 036,8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122,6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809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7 409,5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8 529,9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8 424,6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113,7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1421">
                <a:tc>
                  <a:txBody>
                    <a:bodyPr/>
                    <a:lstStyle/>
                    <a:p>
                      <a:r>
                        <a:rPr lang="ru-RU" sz="14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за счет собственных налоговых</a:t>
                      </a:r>
                    </a:p>
                    <a:p>
                      <a:r>
                        <a:rPr lang="ru-RU" sz="14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неналоговых доходов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4 956,3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5 498,2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5 469,6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4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110,4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809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- 63,4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-414,0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-186,3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293,8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457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собственных доходов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969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ДОЛГ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518,3</a:t>
                      </a:r>
                    </a:p>
                    <a:p>
                      <a:pPr algn="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723,7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683,3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94,4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131,8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274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 собственных доходов</a:t>
                      </a:r>
                    </a:p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8028384" y="382199"/>
            <a:ext cx="10081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400" dirty="0" smtClean="0">
                <a:latin typeface="Arial Narrow" panose="020B0606020202030204" pitchFamily="34" charset="0"/>
                <a:cs typeface="Times New Roman" pitchFamily="18" charset="0"/>
              </a:rPr>
              <a:t>млн. руб.</a:t>
            </a:r>
            <a:endParaRPr lang="ru-RU" altLang="ru-RU" sz="140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50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4675" y="115888"/>
            <a:ext cx="8569325" cy="447675"/>
          </a:xfrm>
          <a:effectLst/>
        </p:spPr>
        <p:txBody>
          <a:bodyPr>
            <a:normAutofit/>
          </a:bodyPr>
          <a:lstStyle/>
          <a:p>
            <a:r>
              <a:rPr lang="ru-RU" altLang="ru-RU" sz="2000" b="1" dirty="0" smtClean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ОСНОВНЫЕ ХАРАКТЕРИСТИКИ БЮДЖЕТА </a:t>
            </a:r>
            <a:r>
              <a:rPr lang="ru-RU" altLang="ru-RU" sz="2000" b="1" dirty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ГОРОДА РЯЗАНИ </a:t>
            </a:r>
            <a:r>
              <a:rPr lang="ru-RU" altLang="ru-RU" sz="2000" b="1" dirty="0" smtClean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3А 2013 </a:t>
            </a:r>
            <a:r>
              <a:rPr lang="ru-RU" altLang="ru-RU" sz="2000" b="1" dirty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ГОД</a:t>
            </a:r>
            <a:endParaRPr lang="ru-RU" altLang="ru-RU" sz="2000" b="1" dirty="0" smtClean="0">
              <a:solidFill>
                <a:srgbClr val="000000"/>
              </a:solidFill>
              <a:latin typeface="Arial Narrow" panose="020B0606020202030204" pitchFamily="34" charset="0"/>
              <a:ea typeface="Arial Unicode MS" pitchFamily="34" charset="-128"/>
              <a:cs typeface="Times New Roman" pitchFamily="18" charset="0"/>
            </a:endParaRPr>
          </a:p>
        </p:txBody>
      </p:sp>
      <p:grpSp>
        <p:nvGrpSpPr>
          <p:cNvPr id="22531" name="Группа 235"/>
          <p:cNvGrpSpPr>
            <a:grpSpLocks/>
          </p:cNvGrpSpPr>
          <p:nvPr/>
        </p:nvGrpSpPr>
        <p:grpSpPr bwMode="auto">
          <a:xfrm>
            <a:off x="205199" y="812872"/>
            <a:ext cx="8714750" cy="5747269"/>
            <a:chOff x="145251" y="1183793"/>
            <a:chExt cx="8315591" cy="5299976"/>
          </a:xfrm>
        </p:grpSpPr>
        <p:sp>
          <p:nvSpPr>
            <p:cNvPr id="146" name="AutoShape 19"/>
            <p:cNvSpPr>
              <a:spLocks noChangeArrowheads="1"/>
            </p:cNvSpPr>
            <p:nvPr/>
          </p:nvSpPr>
          <p:spPr bwMode="gray">
            <a:xfrm>
              <a:off x="3347827" y="5485827"/>
              <a:ext cx="2520791" cy="997196"/>
            </a:xfrm>
            <a:prstGeom prst="can">
              <a:avLst>
                <a:gd name="adj" fmla="val 32032"/>
              </a:avLst>
            </a:prstGeom>
            <a:solidFill>
              <a:srgbClr val="FFFFDD"/>
            </a:solidFill>
            <a:ln w="127000">
              <a:solidFill>
                <a:srgbClr val="C0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49" name="AutoShape 6"/>
            <p:cNvSpPr>
              <a:spLocks noChangeArrowheads="1"/>
            </p:cNvSpPr>
            <p:nvPr/>
          </p:nvSpPr>
          <p:spPr bwMode="gray">
            <a:xfrm>
              <a:off x="3492280" y="3485844"/>
              <a:ext cx="2231885" cy="1984438"/>
            </a:xfrm>
            <a:prstGeom prst="can">
              <a:avLst>
                <a:gd name="adj" fmla="val 18521"/>
              </a:avLst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33" name="AutoShape 6"/>
            <p:cNvSpPr>
              <a:spLocks noChangeArrowheads="1"/>
            </p:cNvSpPr>
            <p:nvPr/>
          </p:nvSpPr>
          <p:spPr bwMode="gray">
            <a:xfrm>
              <a:off x="3492280" y="1844878"/>
              <a:ext cx="2231885" cy="1719022"/>
            </a:xfrm>
            <a:prstGeom prst="can">
              <a:avLst>
                <a:gd name="adj" fmla="val 18521"/>
              </a:avLst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43" name="AutoShape 16"/>
            <p:cNvSpPr>
              <a:spLocks noChangeArrowheads="1"/>
            </p:cNvSpPr>
            <p:nvPr/>
          </p:nvSpPr>
          <p:spPr bwMode="gray">
            <a:xfrm>
              <a:off x="3311351" y="1183793"/>
              <a:ext cx="2639128" cy="575979"/>
            </a:xfrm>
            <a:prstGeom prst="can">
              <a:avLst>
                <a:gd name="adj" fmla="val 27866"/>
              </a:avLst>
            </a:prstGeom>
            <a:solidFill>
              <a:srgbClr val="FFFFDD"/>
            </a:solidFill>
            <a:ln w="127000">
              <a:solidFill>
                <a:srgbClr val="C0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22593" name="Text Box 18"/>
            <p:cNvSpPr txBox="1">
              <a:spLocks noChangeArrowheads="1"/>
            </p:cNvSpPr>
            <p:nvPr/>
          </p:nvSpPr>
          <p:spPr bwMode="gray">
            <a:xfrm>
              <a:off x="3408553" y="1360023"/>
              <a:ext cx="2435937" cy="31220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ru-RU" altLang="ru-RU" sz="1600" b="1" dirty="0" smtClean="0">
                  <a:solidFill>
                    <a:schemeClr val="tx2"/>
                  </a:solidFill>
                  <a:latin typeface="Arial Narrow" panose="020B0606020202030204" pitchFamily="34" charset="0"/>
                  <a:cs typeface="Times New Roman" pitchFamily="18" charset="0"/>
                </a:rPr>
                <a:t>Бюджетная обеспеченность</a:t>
              </a:r>
              <a:endParaRPr lang="en-US" altLang="ru-RU" sz="1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  <p:sp>
          <p:nvSpPr>
            <p:cNvPr id="22594" name="Text Box 7"/>
            <p:cNvSpPr txBox="1">
              <a:spLocks noChangeArrowheads="1"/>
            </p:cNvSpPr>
            <p:nvPr/>
          </p:nvSpPr>
          <p:spPr bwMode="gray">
            <a:xfrm>
              <a:off x="3563888" y="4010470"/>
              <a:ext cx="2160241" cy="136235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</a:t>
              </a:r>
            </a:p>
            <a:p>
              <a:pPr algn="ctr" eaLnBrk="1" hangingPunct="1"/>
              <a:r>
                <a:rPr lang="ru-RU" alt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 </a:t>
              </a:r>
              <a:endParaRPr lang="ru-RU" altLang="ru-RU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 eaLnBrk="1" hangingPunct="1"/>
              <a:r>
                <a:rPr lang="ru-RU" alt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 </a:t>
              </a:r>
              <a:r>
                <a:rPr lang="ru-RU" alt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человека</a:t>
              </a:r>
            </a:p>
            <a:p>
              <a:pPr algn="ctr" eaLnBrk="1" hangingPunct="1"/>
              <a:r>
                <a:rPr lang="ru-RU" altLang="ru-RU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 eaLnBrk="1" hangingPunct="1"/>
              <a:r>
                <a:rPr lang="ru-RU" alt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15886,5</a:t>
              </a:r>
              <a:endParaRPr lang="ru-RU" altLang="ru-RU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2595" name="Text Box 7"/>
            <p:cNvSpPr txBox="1">
              <a:spLocks noChangeArrowheads="1"/>
            </p:cNvSpPr>
            <p:nvPr/>
          </p:nvSpPr>
          <p:spPr bwMode="gray">
            <a:xfrm>
              <a:off x="3563888" y="2149420"/>
              <a:ext cx="2160241" cy="136235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</a:t>
              </a:r>
            </a:p>
            <a:p>
              <a:pPr algn="ctr" eaLnBrk="1" hangingPunct="1"/>
              <a:r>
                <a:rPr lang="ru-RU" alt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</a:t>
              </a:r>
            </a:p>
            <a:p>
              <a:pPr algn="ctr" eaLnBrk="1" hangingPunct="1"/>
              <a:r>
                <a:rPr lang="ru-RU" alt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 человека </a:t>
              </a:r>
              <a:r>
                <a:rPr lang="ru-RU" altLang="ru-RU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 eaLnBrk="1" hangingPunct="1"/>
              <a:r>
                <a:rPr lang="ru-RU" alt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15535,0</a:t>
              </a:r>
              <a:endParaRPr lang="en-US" altLang="ru-RU" b="1" dirty="0"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22596" name="Группа 167"/>
            <p:cNvGrpSpPr>
              <a:grpSpLocks/>
            </p:cNvGrpSpPr>
            <p:nvPr/>
          </p:nvGrpSpPr>
          <p:grpSpPr bwMode="auto">
            <a:xfrm>
              <a:off x="891346" y="2432501"/>
              <a:ext cx="2420006" cy="892220"/>
              <a:chOff x="711834" y="2144469"/>
              <a:chExt cx="2420006" cy="892220"/>
            </a:xfrm>
          </p:grpSpPr>
          <p:sp>
            <p:nvSpPr>
              <p:cNvPr id="163" name="Прямоугольник 162"/>
              <p:cNvSpPr/>
              <p:nvPr/>
            </p:nvSpPr>
            <p:spPr>
              <a:xfrm>
                <a:off x="711834" y="2144469"/>
                <a:ext cx="2420006" cy="46477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Налоги </a:t>
                </a: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 </a:t>
                </a: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имущество</a:t>
                </a:r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Прямоугольник 165"/>
              <p:cNvSpPr/>
              <p:nvPr/>
            </p:nvSpPr>
            <p:spPr>
              <a:xfrm>
                <a:off x="722146" y="2636010"/>
                <a:ext cx="2409693" cy="4006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1123,0</a:t>
                </a:r>
                <a:endParaRPr lang="ru-RU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597" name="Группа 168"/>
            <p:cNvGrpSpPr>
              <a:grpSpLocks/>
            </p:cNvGrpSpPr>
            <p:nvPr/>
          </p:nvGrpSpPr>
          <p:grpSpPr bwMode="auto">
            <a:xfrm>
              <a:off x="145251" y="1599465"/>
              <a:ext cx="3166100" cy="833037"/>
              <a:chOff x="-34261" y="231313"/>
              <a:chExt cx="3166100" cy="833037"/>
            </a:xfrm>
          </p:grpSpPr>
          <p:sp>
            <p:nvSpPr>
              <p:cNvPr id="170" name="Прямоугольник 169"/>
              <p:cNvSpPr/>
              <p:nvPr/>
            </p:nvSpPr>
            <p:spPr>
              <a:xfrm>
                <a:off x="712135" y="231313"/>
                <a:ext cx="2252326" cy="46555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 на доходы физических лиц 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1" name="Прямоугольник 170"/>
              <p:cNvSpPr/>
              <p:nvPr/>
            </p:nvSpPr>
            <p:spPr>
              <a:xfrm>
                <a:off x="711835" y="696864"/>
                <a:ext cx="2420004" cy="3674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2616,4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2" name="Прямоугольник 171"/>
              <p:cNvSpPr/>
              <p:nvPr/>
            </p:nvSpPr>
            <p:spPr>
              <a:xfrm>
                <a:off x="-34261" y="231313"/>
                <a:ext cx="789834" cy="833037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598" name="Группа 172"/>
            <p:cNvGrpSpPr>
              <a:grpSpLocks/>
            </p:cNvGrpSpPr>
            <p:nvPr/>
          </p:nvGrpSpPr>
          <p:grpSpPr bwMode="auto">
            <a:xfrm>
              <a:off x="162315" y="5108283"/>
              <a:ext cx="2981658" cy="871148"/>
              <a:chOff x="-17197" y="2660011"/>
              <a:chExt cx="2981658" cy="871148"/>
            </a:xfrm>
          </p:grpSpPr>
          <p:sp>
            <p:nvSpPr>
              <p:cNvPr id="174" name="Прямоугольник 173"/>
              <p:cNvSpPr/>
              <p:nvPr/>
            </p:nvSpPr>
            <p:spPr>
              <a:xfrm>
                <a:off x="738526" y="2660011"/>
                <a:ext cx="2225935" cy="43087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Безвозмездные поступления</a:t>
                </a:r>
              </a:p>
            </p:txBody>
          </p:sp>
          <p:sp>
            <p:nvSpPr>
              <p:cNvPr id="175" name="Прямоугольник 174"/>
              <p:cNvSpPr/>
              <p:nvPr/>
            </p:nvSpPr>
            <p:spPr>
              <a:xfrm>
                <a:off x="722146" y="3090885"/>
                <a:ext cx="2217798" cy="4402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3036,8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6" name="Прямоугольник 175"/>
              <p:cNvSpPr/>
              <p:nvPr/>
            </p:nvSpPr>
            <p:spPr>
              <a:xfrm>
                <a:off x="-17197" y="2697883"/>
                <a:ext cx="755724" cy="833276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599" name="Группа 176"/>
            <p:cNvGrpSpPr>
              <a:grpSpLocks/>
            </p:cNvGrpSpPr>
            <p:nvPr/>
          </p:nvGrpSpPr>
          <p:grpSpPr bwMode="auto">
            <a:xfrm>
              <a:off x="162314" y="4275008"/>
              <a:ext cx="3149038" cy="833275"/>
              <a:chOff x="-17198" y="746616"/>
              <a:chExt cx="3149038" cy="833275"/>
            </a:xfrm>
          </p:grpSpPr>
          <p:sp>
            <p:nvSpPr>
              <p:cNvPr id="178" name="Прямоугольник 177"/>
              <p:cNvSpPr/>
              <p:nvPr/>
            </p:nvSpPr>
            <p:spPr>
              <a:xfrm>
                <a:off x="753308" y="769708"/>
                <a:ext cx="2378532" cy="38020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Прочие доходы</a:t>
                </a:r>
              </a:p>
            </p:txBody>
          </p:sp>
          <p:sp>
            <p:nvSpPr>
              <p:cNvPr id="179" name="Прямоугольник 178"/>
              <p:cNvSpPr/>
              <p:nvPr/>
            </p:nvSpPr>
            <p:spPr>
              <a:xfrm>
                <a:off x="722146" y="1149910"/>
                <a:ext cx="2409693" cy="4299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878,6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80" name="Прямоугольник 179"/>
              <p:cNvSpPr/>
              <p:nvPr/>
            </p:nvSpPr>
            <p:spPr>
              <a:xfrm>
                <a:off x="-17198" y="746616"/>
                <a:ext cx="755724" cy="833275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600" name="Группа 203"/>
            <p:cNvGrpSpPr>
              <a:grpSpLocks/>
            </p:cNvGrpSpPr>
            <p:nvPr/>
          </p:nvGrpSpPr>
          <p:grpSpPr bwMode="auto">
            <a:xfrm>
              <a:off x="5892587" y="2329320"/>
              <a:ext cx="1998719" cy="724942"/>
              <a:chOff x="6576155" y="3938393"/>
              <a:chExt cx="1998719" cy="869932"/>
            </a:xfrm>
          </p:grpSpPr>
          <p:sp>
            <p:nvSpPr>
              <p:cNvPr id="205" name="Прямоугольник 204"/>
              <p:cNvSpPr/>
              <p:nvPr/>
            </p:nvSpPr>
            <p:spPr>
              <a:xfrm>
                <a:off x="6576155" y="3938393"/>
                <a:ext cx="1979984" cy="49920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Национальная экономика</a:t>
                </a:r>
              </a:p>
            </p:txBody>
          </p:sp>
          <p:sp>
            <p:nvSpPr>
              <p:cNvPr id="206" name="Прямоугольник 205"/>
              <p:cNvSpPr/>
              <p:nvPr/>
            </p:nvSpPr>
            <p:spPr>
              <a:xfrm>
                <a:off x="6576155" y="4437595"/>
                <a:ext cx="1998719" cy="3707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667,4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22601" name="Группа 208"/>
            <p:cNvGrpSpPr>
              <a:grpSpLocks/>
            </p:cNvGrpSpPr>
            <p:nvPr/>
          </p:nvGrpSpPr>
          <p:grpSpPr bwMode="auto">
            <a:xfrm>
              <a:off x="5886267" y="3723817"/>
              <a:ext cx="2033038" cy="590227"/>
              <a:chOff x="6569835" y="4661291"/>
              <a:chExt cx="2033038" cy="708274"/>
            </a:xfrm>
          </p:grpSpPr>
          <p:sp>
            <p:nvSpPr>
              <p:cNvPr id="210" name="Прямоугольник 209"/>
              <p:cNvSpPr/>
              <p:nvPr/>
            </p:nvSpPr>
            <p:spPr>
              <a:xfrm>
                <a:off x="6576158" y="4661291"/>
                <a:ext cx="2026715" cy="38603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Образование</a:t>
                </a:r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Прямоугольник 210"/>
              <p:cNvSpPr/>
              <p:nvPr/>
            </p:nvSpPr>
            <p:spPr>
              <a:xfrm>
                <a:off x="6569835" y="4997202"/>
                <a:ext cx="2033038" cy="3723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4 798,3</a:t>
                </a:r>
                <a:endParaRPr lang="ru-RU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602" name="Группа 213"/>
            <p:cNvGrpSpPr>
              <a:grpSpLocks/>
            </p:cNvGrpSpPr>
            <p:nvPr/>
          </p:nvGrpSpPr>
          <p:grpSpPr bwMode="auto">
            <a:xfrm>
              <a:off x="5892590" y="4983928"/>
              <a:ext cx="2148524" cy="657951"/>
              <a:chOff x="6576158" y="5222890"/>
              <a:chExt cx="2148524" cy="789539"/>
            </a:xfrm>
          </p:grpSpPr>
          <p:sp>
            <p:nvSpPr>
              <p:cNvPr id="215" name="Прямоугольник 214"/>
              <p:cNvSpPr/>
              <p:nvPr/>
            </p:nvSpPr>
            <p:spPr>
              <a:xfrm>
                <a:off x="6576158" y="5222890"/>
                <a:ext cx="2148524" cy="42595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Социальная политика </a:t>
                </a:r>
              </a:p>
            </p:txBody>
          </p:sp>
          <p:sp>
            <p:nvSpPr>
              <p:cNvPr id="216" name="Прямоугольник 215"/>
              <p:cNvSpPr/>
              <p:nvPr/>
            </p:nvSpPr>
            <p:spPr>
              <a:xfrm>
                <a:off x="6772277" y="5648847"/>
                <a:ext cx="1900293" cy="3635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367,7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22606" name="Группа 223"/>
            <p:cNvGrpSpPr>
              <a:grpSpLocks/>
            </p:cNvGrpSpPr>
            <p:nvPr/>
          </p:nvGrpSpPr>
          <p:grpSpPr bwMode="auto">
            <a:xfrm>
              <a:off x="5892590" y="4320773"/>
              <a:ext cx="2052011" cy="663148"/>
              <a:chOff x="6576158" y="2526111"/>
              <a:chExt cx="2052011" cy="795777"/>
            </a:xfrm>
          </p:grpSpPr>
          <p:sp>
            <p:nvSpPr>
              <p:cNvPr id="225" name="Прямоугольник 224"/>
              <p:cNvSpPr/>
              <p:nvPr/>
            </p:nvSpPr>
            <p:spPr>
              <a:xfrm>
                <a:off x="6576158" y="2526111"/>
                <a:ext cx="2043705" cy="47611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Культура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26" name="Прямоугольник 225"/>
              <p:cNvSpPr/>
              <p:nvPr/>
            </p:nvSpPr>
            <p:spPr>
              <a:xfrm>
                <a:off x="6576158" y="3002225"/>
                <a:ext cx="2052011" cy="3196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199,7</a:t>
                </a:r>
                <a:endParaRPr lang="ru-RU" sz="1600" b="1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2607" name="Группа 228"/>
            <p:cNvGrpSpPr>
              <a:grpSpLocks/>
            </p:cNvGrpSpPr>
            <p:nvPr/>
          </p:nvGrpSpPr>
          <p:grpSpPr bwMode="auto">
            <a:xfrm>
              <a:off x="6098497" y="5630934"/>
              <a:ext cx="1934169" cy="620989"/>
              <a:chOff x="6782065" y="3147802"/>
              <a:chExt cx="1934169" cy="745188"/>
            </a:xfrm>
          </p:grpSpPr>
          <p:sp>
            <p:nvSpPr>
              <p:cNvPr id="230" name="Прямоугольник 229"/>
              <p:cNvSpPr/>
              <p:nvPr/>
            </p:nvSpPr>
            <p:spPr>
              <a:xfrm>
                <a:off x="6782065" y="3147802"/>
                <a:ext cx="1934169" cy="34007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Другие сферы</a:t>
                </a:r>
              </a:p>
            </p:txBody>
          </p:sp>
          <p:sp>
            <p:nvSpPr>
              <p:cNvPr id="231" name="Прямоугольник 230"/>
              <p:cNvSpPr/>
              <p:nvPr/>
            </p:nvSpPr>
            <p:spPr>
              <a:xfrm>
                <a:off x="6782065" y="3501007"/>
                <a:ext cx="1900292" cy="3919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229,1</a:t>
                </a:r>
                <a:endParaRPr lang="ru-RU" sz="16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4" name="Заголовок 1"/>
            <p:cNvSpPr txBox="1">
              <a:spLocks/>
            </p:cNvSpPr>
            <p:nvPr/>
          </p:nvSpPr>
          <p:spPr bwMode="auto">
            <a:xfrm>
              <a:off x="179377" y="1183793"/>
              <a:ext cx="2664252" cy="357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/>
          </p:spPr>
          <p:txBody>
            <a:bodyPr anchor="ctr"/>
            <a:lstStyle/>
            <a:p>
              <a:pPr algn="ctr">
                <a:defRPr/>
              </a:pPr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    </a:t>
              </a:r>
              <a:r>
                <a:rPr lang="ru-RU" b="1" dirty="0" smtClean="0">
                  <a:solidFill>
                    <a:schemeClr val="tx2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</a:t>
              </a:r>
              <a:r>
                <a:rPr lang="ru-RU" b="1" dirty="0">
                  <a:solidFill>
                    <a:schemeClr val="tx2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бюджета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tx2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    8238,2 млн</a:t>
              </a:r>
              <a:r>
                <a:rPr lang="ru-RU" b="1" dirty="0">
                  <a:solidFill>
                    <a:schemeClr val="tx2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. руб.</a:t>
              </a:r>
            </a:p>
            <a:p>
              <a:pPr algn="ctr">
                <a:defRPr/>
              </a:pP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35" name="Заголовок 1"/>
            <p:cNvSpPr txBox="1">
              <a:spLocks/>
            </p:cNvSpPr>
            <p:nvPr/>
          </p:nvSpPr>
          <p:spPr bwMode="auto">
            <a:xfrm>
              <a:off x="5940051" y="1183793"/>
              <a:ext cx="2520791" cy="357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/>
          </p:spPr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tx2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бюджета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tx2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8424,6 </a:t>
              </a:r>
              <a:r>
                <a:rPr lang="ru-RU" b="1" dirty="0">
                  <a:solidFill>
                    <a:schemeClr val="tx2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млн. руб.</a:t>
              </a:r>
            </a:p>
            <a:p>
              <a:pPr algn="ctr">
                <a:defRPr/>
              </a:pP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2610" name="Прямоугольник 150"/>
            <p:cNvSpPr>
              <a:spLocks noChangeArrowheads="1"/>
            </p:cNvSpPr>
            <p:nvPr/>
          </p:nvSpPr>
          <p:spPr bwMode="auto">
            <a:xfrm>
              <a:off x="4248505" y="5802593"/>
              <a:ext cx="1475622" cy="68117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Численность </a:t>
              </a:r>
            </a:p>
            <a:p>
              <a:pPr algn="ctr" eaLnBrk="1" hangingPunct="1"/>
              <a:r>
                <a:rPr lang="ru-RU" alt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</a:t>
              </a:r>
              <a:r>
                <a:rPr lang="ru-RU" alt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населения</a:t>
              </a:r>
              <a:endParaRPr lang="ru-RU" altLang="ru-RU" sz="1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 eaLnBrk="1" hangingPunct="1"/>
              <a:r>
                <a:rPr lang="ru-RU" alt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530,3 тыс. чел.</a:t>
              </a:r>
              <a:endParaRPr lang="ru-RU" altLang="ru-RU" sz="1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</p:grpSp>
      <p:sp>
        <p:nvSpPr>
          <p:cNvPr id="87" name="Прямоугольник 86"/>
          <p:cNvSpPr/>
          <p:nvPr/>
        </p:nvSpPr>
        <p:spPr>
          <a:xfrm>
            <a:off x="8370225" y="5662872"/>
            <a:ext cx="615617" cy="6458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05200" y="2241676"/>
            <a:ext cx="827746" cy="903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444208" y="1308678"/>
            <a:ext cx="1878866" cy="3921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Общегосударственные вопросы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228417" y="1700809"/>
            <a:ext cx="2111836" cy="3542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864,2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2554" name="TextBox 57"/>
          <p:cNvSpPr txBox="1">
            <a:spLocks noChangeArrowheads="1"/>
          </p:cNvSpPr>
          <p:nvPr/>
        </p:nvSpPr>
        <p:spPr bwMode="auto">
          <a:xfrm>
            <a:off x="8069259" y="534844"/>
            <a:ext cx="10874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sp>
        <p:nvSpPr>
          <p:cNvPr id="68" name="Прямоугольник 67"/>
          <p:cNvSpPr/>
          <p:nvPr/>
        </p:nvSpPr>
        <p:spPr bwMode="auto">
          <a:xfrm rot="10800000" flipV="1">
            <a:off x="6228416" y="3260952"/>
            <a:ext cx="2103129" cy="306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1298,2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228415" y="2841200"/>
            <a:ext cx="2094659" cy="4009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Жилищно-коммунальное хозяйство</a:t>
            </a:r>
          </a:p>
        </p:txBody>
      </p:sp>
      <p:pic>
        <p:nvPicPr>
          <p:cNvPr id="22565" name="Рисунок 75" descr="sz_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928" y="4953981"/>
            <a:ext cx="624980" cy="71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Прямоугольник 70"/>
          <p:cNvSpPr/>
          <p:nvPr/>
        </p:nvSpPr>
        <p:spPr bwMode="auto">
          <a:xfrm>
            <a:off x="980031" y="3151776"/>
            <a:ext cx="2543243" cy="7333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5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Доходы от использования имущества, находящегося в государственной  и муниципальной собственности</a:t>
            </a:r>
            <a:endParaRPr lang="ru-RU" sz="115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 bwMode="auto">
          <a:xfrm>
            <a:off x="1005725" y="3895401"/>
            <a:ext cx="2517551" cy="3056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583,4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22574" name="Рисунок 75" descr="эконом рост2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99" y="3199447"/>
            <a:ext cx="827747" cy="100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5" name="Рисунок 76" descr="завод с графиком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440" y="2027001"/>
            <a:ext cx="682400" cy="83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547" y="1308679"/>
            <a:ext cx="654293" cy="7463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dkEdg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224" y="4313182"/>
            <a:ext cx="633684" cy="692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W:\DELETED\каб. 3\ФОТО Рязань\Начало XXI века\21.bmp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700" y="5900861"/>
            <a:ext cx="852714" cy="5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Прямоугольник 84"/>
          <p:cNvSpPr/>
          <p:nvPr/>
        </p:nvSpPr>
        <p:spPr>
          <a:xfrm>
            <a:off x="8340253" y="2861455"/>
            <a:ext cx="645587" cy="7461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2567" name="Рисунок 79" descr="minobr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417" y="3609021"/>
            <a:ext cx="640882" cy="72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0621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504056"/>
          </a:xfrm>
          <a:noFill/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ДИНАМИКА ДОХОДОВ БЮДЖЕТА ГОРОДА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084394"/>
              </p:ext>
            </p:extLst>
          </p:nvPr>
        </p:nvGraphicFramePr>
        <p:xfrm>
          <a:off x="611560" y="849652"/>
          <a:ext cx="784800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852733002"/>
              </p:ext>
            </p:extLst>
          </p:nvPr>
        </p:nvGraphicFramePr>
        <p:xfrm>
          <a:off x="1619672" y="3933056"/>
          <a:ext cx="583264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308304" y="559788"/>
            <a:ext cx="144016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лн.</a:t>
            </a: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рублей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00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Осень</Template>
  <TotalTime>10335</TotalTime>
  <Words>4493</Words>
  <Application>Microsoft Office PowerPoint</Application>
  <PresentationFormat>Экран (4:3)</PresentationFormat>
  <Paragraphs>1149</Paragraphs>
  <Slides>30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ЧТО ТАКОЕ БЮДЖЕТ?</vt:lpstr>
      <vt:lpstr>ЭТАПЫ БЮДЖЕТНОГО ПРОЦЕССА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ПАРАМЕТРЫ БЮДЖЕТА ГОРОДА Рязани за 2013 год</vt:lpstr>
      <vt:lpstr>ОСНОВНЫЕ ХАРАКТЕРИСТИКИ БЮДЖЕТА ГОРОДА РЯЗАНИ 3А 2013 ГОД</vt:lpstr>
      <vt:lpstr>ДИНАМИКА ДОХОДОВ БЮДЖЕТА ГОРОДА</vt:lpstr>
      <vt:lpstr>Презентация PowerPoint</vt:lpstr>
      <vt:lpstr>ДИНАМИКА основных доходных источников ЗА 2012-2013 годы</vt:lpstr>
      <vt:lpstr>Презентация PowerPoint</vt:lpstr>
      <vt:lpstr>ДИНАМИКА РАСХОДОВ БЮДЖЕТА ГОРОДА</vt:lpstr>
      <vt:lpstr>СТРУКТУРА РАСХОДОВ БЮДЖЕТА ГОРОДА в 2013 году </vt:lpstr>
      <vt:lpstr>РАСХОДЫ БЮДЖЕТА ГОРОДА НА СОЦИАЛЬНО-КУЛЬТУРНУЮ СФЕРУ  в 2013 году  </vt:lpstr>
      <vt:lpstr>РАСХОДЫ бюджета города НА образование в 2013 году </vt:lpstr>
      <vt:lpstr>РАСХОДЫ бюджета города НА физическую культуру и спорт в 2013 году </vt:lpstr>
      <vt:lpstr>РАСХОДЫ бюджета города НА культуру в 2013 году </vt:lpstr>
      <vt:lpstr>РАСХОДЫ бюджета города НА социальную политику в 2013 году </vt:lpstr>
      <vt:lpstr>РАСХОДы бюджета города на национальную ЭКОНОМИКУ в 2013 году</vt:lpstr>
      <vt:lpstr>РАСХОДЫ бюджета города НА Жилищно-Коммунальное Хозяйство  в 2013 году </vt:lpstr>
      <vt:lpstr>Презентация PowerPoint</vt:lpstr>
      <vt:lpstr>ИНФОРМАЦИЯ ОБ ИСПОЛНЕНИИ МУНИЦИПАЛЬНЫХ ДОЛГОСРОЧНЫХ И ВЕДОМСТВЕННЫХ ЦЕЛЕВЫХ ПРОГРАММ ГОРОДА РЯЗАНИ в 2013 году</vt:lpstr>
      <vt:lpstr>ИНФОРМАЦИЯ ОБ ИСПОЛНЕНИИ МУНИЦИПАЛЬНЫХ ДОЛГОСРОЧНЫХ И ВЕДОМСТВЕННЫХ ЦЕЛЕВЫХ ПРОГРАММ ГОРОДА РЯЗАНИ в 2013 году</vt:lpstr>
      <vt:lpstr>ИНФОРМАЦИЯ ОБ ИСПОЛНЕНИИ МУНИЦИПАЛЬНЫХ ДОЛГОСРОЧНЫХ И ВЕДОМСТВЕННЫХ ЦЕЛЕВЫХ ПРОГРАММ ГОРОДА РЯЗАНИ в 2013 году</vt:lpstr>
      <vt:lpstr>ИНФОРМАЦИЯ ОБ ИСПОЛНЕНИИ МУНИЦИПАЛЬНЫХ ДОЛГОСРОЧНЫХ И ВЕДОМСТВЕННЫХ ЦЕЛЕВЫХ ПРОГРАММ ГОРОДА РЯЗАНИ в 2013 году</vt:lpstr>
      <vt:lpstr>ИНФОРМАЦИЯ ОБ ИСПОЛНЕНИИ МУНИЦИПАЛЬНЫХ ДОЛГОСРОЧНЫХ И ВЕДОМСТВЕННЫХ ЦЕЛЕВЫХ ПРОГРАММ ГОРОДА РЯЗАНИ в 2013 году</vt:lpstr>
      <vt:lpstr>ИНФОРМАЦИЯ ОБ ИСПОЛНЕНИИ МУНИЦИПАЛЬНЫХ ДОЛГОСРОЧНЫХ И ВЕДОМСТВЕННЫХ ЦЕЛЕВЫХ ПРОГРАММ ГОРОДА РЯЗАНИ в 2013 году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КОВЕНЕВА</dc:creator>
  <cp:lastModifiedBy>КОВЕНЕВА</cp:lastModifiedBy>
  <cp:revision>854</cp:revision>
  <cp:lastPrinted>2014-06-09T10:55:25Z</cp:lastPrinted>
  <dcterms:created xsi:type="dcterms:W3CDTF">2013-10-29T07:14:12Z</dcterms:created>
  <dcterms:modified xsi:type="dcterms:W3CDTF">2014-06-10T07:21:31Z</dcterms:modified>
</cp:coreProperties>
</file>