
<file path=[Content_Types].xml><?xml version="1.0" encoding="utf-8"?>
<Types xmlns="http://schemas.openxmlformats.org/package/2006/content-types">
  <Default Extension="png" ContentType="image/png"/>
  <Default Extension="bin" ContentType="application/vnd.ms-office.activeX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5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theme/theme7.xml" ContentType="application/vnd.openxmlformats-officedocument.theme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theme/theme8.xml" ContentType="application/vnd.openxmlformats-officedocument.theme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theme/theme9.xml" ContentType="application/vnd.openxmlformats-officedocument.theme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activeX/activeX1.xml" ContentType="application/vnd.ms-office.activeX+xml"/>
  <Override PartName="/ppt/notesSlides/notesSlide5.xml" ContentType="application/vnd.openxmlformats-officedocument.presentationml.notesSlide+xml"/>
  <Override PartName="/ppt/charts/chart3.xml" ContentType="application/vnd.openxmlformats-officedocument.drawingml.chart+xml"/>
  <Override PartName="/ppt/activeX/activeX2.xml" ContentType="application/vnd.ms-office.activeX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notesSlides/notesSlide7.xml" ContentType="application/vnd.openxmlformats-officedocument.presentationml.notesSlid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drawings/drawing2.xml" ContentType="application/vnd.openxmlformats-officedocument.drawingml.chartshapes+xml"/>
  <Override PartName="/ppt/notesSlides/notesSlide8.xml" ContentType="application/vnd.openxmlformats-officedocument.presentationml.notesSlide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activeX/activeX3.xml" ContentType="application/vnd.ms-office.activeX+xml"/>
  <Override PartName="/ppt/notesSlides/notesSlide9.xml" ContentType="application/vnd.openxmlformats-officedocument.presentationml.notesSlide+xml"/>
  <Override PartName="/ppt/charts/chart14.xml" ContentType="application/vnd.openxmlformats-officedocument.drawingml.chart+xml"/>
  <Override PartName="/ppt/notesSlides/notesSlide10.xml" ContentType="application/vnd.openxmlformats-officedocument.presentationml.notesSlide+xml"/>
  <Override PartName="/ppt/charts/chart15.xml" ContentType="application/vnd.openxmlformats-officedocument.drawingml.chart+xml"/>
  <Override PartName="/ppt/drawings/drawing3.xml" ContentType="application/vnd.openxmlformats-officedocument.drawingml.chartshapes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drawings/drawing4.xml" ContentType="application/vnd.openxmlformats-officedocument.drawingml.chartshapes+xml"/>
  <Override PartName="/ppt/charts/chart19.xml" ContentType="application/vnd.openxmlformats-officedocument.drawingml.chart+xml"/>
  <Override PartName="/ppt/drawings/drawing5.xml" ContentType="application/vnd.openxmlformats-officedocument.drawingml.chartshapes+xml"/>
  <Override PartName="/ppt/charts/chart20.xml" ContentType="application/vnd.openxmlformats-officedocument.drawingml.chart+xml"/>
  <Override PartName="/ppt/drawings/drawing6.xml" ContentType="application/vnd.openxmlformats-officedocument.drawingml.chartshapes+xml"/>
  <Override PartName="/ppt/charts/chart21.xml" ContentType="application/vnd.openxmlformats-officedocument.drawingml.chart+xml"/>
  <Override PartName="/ppt/drawings/drawing7.xml" ContentType="application/vnd.openxmlformats-officedocument.drawingml.chartshapes+xml"/>
  <Override PartName="/ppt/charts/chart22.xml" ContentType="application/vnd.openxmlformats-officedocument.drawingml.chart+xml"/>
  <Override PartName="/ppt/charts/chart23.xml" ContentType="application/vnd.openxmlformats-officedocument.drawingml.chart+xml"/>
  <Override PartName="/ppt/drawings/drawing8.xml" ContentType="application/vnd.openxmlformats-officedocument.drawingml.chartshapes+xml"/>
  <Override PartName="/ppt/charts/chart24.xml" ContentType="application/vnd.openxmlformats-officedocument.drawingml.chart+xml"/>
  <Override PartName="/ppt/charts/chart25.xml" ContentType="application/vnd.openxmlformats-officedocument.drawingml.chart+xml"/>
  <Override PartName="/ppt/charts/chart26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56" r:id="rId1"/>
    <p:sldMasterId id="2147483994" r:id="rId2"/>
    <p:sldMasterId id="2147484018" r:id="rId3"/>
    <p:sldMasterId id="2147484030" r:id="rId4"/>
    <p:sldMasterId id="2147484043" r:id="rId5"/>
    <p:sldMasterId id="2147484056" r:id="rId6"/>
    <p:sldMasterId id="2147484080" r:id="rId7"/>
    <p:sldMasterId id="2147484092" r:id="rId8"/>
    <p:sldMasterId id="2147484105" r:id="rId9"/>
    <p:sldMasterId id="2147484118" r:id="rId10"/>
  </p:sldMasterIdLst>
  <p:notesMasterIdLst>
    <p:notesMasterId r:id="rId39"/>
  </p:notesMasterIdLst>
  <p:sldIdLst>
    <p:sldId id="523" r:id="rId11"/>
    <p:sldId id="524" r:id="rId12"/>
    <p:sldId id="525" r:id="rId13"/>
    <p:sldId id="526" r:id="rId14"/>
    <p:sldId id="527" r:id="rId15"/>
    <p:sldId id="528" r:id="rId16"/>
    <p:sldId id="529" r:id="rId17"/>
    <p:sldId id="530" r:id="rId18"/>
    <p:sldId id="531" r:id="rId19"/>
    <p:sldId id="532" r:id="rId20"/>
    <p:sldId id="533" r:id="rId21"/>
    <p:sldId id="534" r:id="rId22"/>
    <p:sldId id="535" r:id="rId23"/>
    <p:sldId id="536" r:id="rId24"/>
    <p:sldId id="512" r:id="rId25"/>
    <p:sldId id="513" r:id="rId26"/>
    <p:sldId id="537" r:id="rId27"/>
    <p:sldId id="538" r:id="rId28"/>
    <p:sldId id="539" r:id="rId29"/>
    <p:sldId id="516" r:id="rId30"/>
    <p:sldId id="517" r:id="rId31"/>
    <p:sldId id="518" r:id="rId32"/>
    <p:sldId id="519" r:id="rId33"/>
    <p:sldId id="520" r:id="rId34"/>
    <p:sldId id="540" r:id="rId35"/>
    <p:sldId id="521" r:id="rId36"/>
    <p:sldId id="522" r:id="rId37"/>
    <p:sldId id="474" r:id="rId38"/>
  </p:sldIdLst>
  <p:sldSz cx="9144000" cy="5143500" type="screen16x9"/>
  <p:notesSz cx="6797675" cy="98742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без заголовка" id="{EEDAA72E-1455-429B-875A-C8AADDD7AB9E}">
          <p14:sldIdLst>
            <p14:sldId id="523"/>
            <p14:sldId id="524"/>
            <p14:sldId id="525"/>
            <p14:sldId id="526"/>
            <p14:sldId id="527"/>
            <p14:sldId id="528"/>
            <p14:sldId id="529"/>
            <p14:sldId id="530"/>
            <p14:sldId id="531"/>
            <p14:sldId id="532"/>
            <p14:sldId id="533"/>
            <p14:sldId id="534"/>
            <p14:sldId id="535"/>
            <p14:sldId id="536"/>
            <p14:sldId id="512"/>
            <p14:sldId id="513"/>
            <p14:sldId id="537"/>
            <p14:sldId id="538"/>
            <p14:sldId id="539"/>
            <p14:sldId id="516"/>
            <p14:sldId id="517"/>
            <p14:sldId id="518"/>
            <p14:sldId id="519"/>
            <p14:sldId id="520"/>
            <p14:sldId id="540"/>
            <p14:sldId id="521"/>
            <p14:sldId id="522"/>
            <p14:sldId id="474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62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10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DB"/>
    <a:srgbClr val="FFFF00"/>
    <a:srgbClr val="FF00FF"/>
    <a:srgbClr val="3399FF"/>
    <a:srgbClr val="33CCFF"/>
    <a:srgbClr val="C6E6A2"/>
    <a:srgbClr val="ABFFE3"/>
    <a:srgbClr val="FFFFC8"/>
    <a:srgbClr val="FFFFD7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359" autoAdjust="0"/>
    <p:restoredTop sz="99568" autoAdjust="0"/>
  </p:normalViewPr>
  <p:slideViewPr>
    <p:cSldViewPr>
      <p:cViewPr varScale="1">
        <p:scale>
          <a:sx n="117" d="100"/>
          <a:sy n="117" d="100"/>
        </p:scale>
        <p:origin x="-710" y="-82"/>
      </p:cViewPr>
      <p:guideLst>
        <p:guide orient="horz" pos="2160"/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2" d="100"/>
          <a:sy n="62" d="100"/>
        </p:scale>
        <p:origin x="-3240" y="-82"/>
      </p:cViewPr>
      <p:guideLst>
        <p:guide orient="horz" pos="3110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9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1.xml"/><Relationship Id="rId34" Type="http://schemas.openxmlformats.org/officeDocument/2006/relationships/slide" Target="slides/slide24.xml"/><Relationship Id="rId42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slide" Target="slides/slide23.xml"/><Relationship Id="rId38" Type="http://schemas.openxmlformats.org/officeDocument/2006/relationships/slide" Target="slides/slide28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slide" Target="slides/slide19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slide" Target="slides/slide22.xml"/><Relationship Id="rId37" Type="http://schemas.openxmlformats.org/officeDocument/2006/relationships/slide" Target="slides/slide27.xml"/><Relationship Id="rId40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slide" Target="slides/slide26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slide" Target="slides/slide2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slide" Target="slides/slide25.xml"/><Relationship Id="rId43" Type="http://schemas.openxmlformats.org/officeDocument/2006/relationships/tableStyles" Target="tableStyles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_rels/activeX3.xml.rels><?xml version="1.0" encoding="UTF-8" standalone="yes"?>
<Relationships xmlns="http://schemas.openxmlformats.org/package/2006/relationships"><Relationship Id="rId1" Type="http://schemas.microsoft.com/office/2006/relationships/activeXControlBinary" Target="activeX3.bin"/></Relationships>
</file>

<file path=ppt/activeX/activeX1.xml><?xml version="1.0" encoding="utf-8"?>
<ax:ocx xmlns:ax="http://schemas.microsoft.com/office/2006/activeX" xmlns:r="http://schemas.openxmlformats.org/officeDocument/2006/relationships" ax:classid="{978C9E23-D4B0-11CE-BF2D-00AA003F40D0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978C9E23-D4B0-11CE-BF2D-00AA003F40D0}" ax:persistence="persistStorage" r:id="rId1"/>
</file>

<file path=ppt/activeX/activeX3.xml><?xml version="1.0" encoding="utf-8"?>
<ax:ocx xmlns:ax="http://schemas.microsoft.com/office/2006/activeX" xmlns:r="http://schemas.openxmlformats.org/officeDocument/2006/relationships" ax:classid="{978C9E23-D4B0-11CE-BF2D-00AA003F40D0}" ax:persistence="persistStorage" r:id="rId1"/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15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7.xlsx"/></Relationships>
</file>

<file path=ppt/charts/_rels/chart1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Microsoft_Excel_Worksheet18.xlsx"/></Relationships>
</file>

<file path=ppt/charts/_rels/chart1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Microsoft_Excel_Worksheet19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2.xlsx"/></Relationships>
</file>

<file path=ppt/charts/_rels/chart2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package" Target="../embeddings/Microsoft_Excel_Worksheet20.xlsx"/></Relationships>
</file>

<file path=ppt/charts/_rels/chart2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package" Target="../embeddings/Microsoft_Excel_Worksheet21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2.xlsx"/></Relationships>
</file>

<file path=ppt/charts/_rels/chart2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8.xml"/><Relationship Id="rId1" Type="http://schemas.openxmlformats.org/officeDocument/2006/relationships/package" Target="../embeddings/Microsoft_Excel_Worksheet23.xlsx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4.xlsx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5.xlsx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6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488109002977721E-2"/>
          <c:y val="0.10606906772263398"/>
          <c:w val="0.83191991013344191"/>
          <c:h val="0.69961274144142716"/>
        </c:manualLayout>
      </c:layout>
      <c:bar3D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 и неналоговые доходы</c:v>
                </c:pt>
              </c:strCache>
            </c:strRef>
          </c:tx>
          <c:spPr>
            <a:solidFill>
              <a:srgbClr val="81C0FF"/>
            </a:solidFill>
            <a:ln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2021 год </c:v>
                </c:pt>
                <c:pt idx="1">
                  <c:v>2022 год (план)</c:v>
                </c:pt>
                <c:pt idx="2">
                  <c:v>2022 год (факт)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>
                  <c:v>37.700000000000003</c:v>
                </c:pt>
                <c:pt idx="1">
                  <c:v>31.9</c:v>
                </c:pt>
                <c:pt idx="2">
                  <c:v>34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Межбюджетные трансферты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2021 год </c:v>
                </c:pt>
                <c:pt idx="1">
                  <c:v>2022 год (план)</c:v>
                </c:pt>
                <c:pt idx="2">
                  <c:v>2022 год (факт)</c:v>
                </c:pt>
              </c:strCache>
            </c:strRef>
          </c:cat>
          <c:val>
            <c:numRef>
              <c:f>Лист1!$C$2:$C$4</c:f>
              <c:numCache>
                <c:formatCode>0.0</c:formatCode>
                <c:ptCount val="3"/>
                <c:pt idx="0">
                  <c:v>62.3</c:v>
                </c:pt>
                <c:pt idx="1">
                  <c:v>68.099999999999994</c:v>
                </c:pt>
                <c:pt idx="2">
                  <c:v>66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1186048"/>
        <c:axId val="21187584"/>
        <c:axId val="0"/>
      </c:bar3DChart>
      <c:catAx>
        <c:axId val="2118604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>
                <a:effectLst/>
                <a:latin typeface="Arial Narrow" panose="020B0606020202030204" pitchFamily="34" charset="0"/>
              </a:defRPr>
            </a:pPr>
            <a:endParaRPr lang="ru-RU"/>
          </a:p>
        </c:txPr>
        <c:crossAx val="21187584"/>
        <c:crosses val="autoZero"/>
        <c:auto val="1"/>
        <c:lblAlgn val="ctr"/>
        <c:lblOffset val="100"/>
        <c:noMultiLvlLbl val="0"/>
      </c:catAx>
      <c:valAx>
        <c:axId val="21187584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Arial Narrow" panose="020B0606020202030204" pitchFamily="34" charset="0"/>
              </a:defRPr>
            </a:pPr>
            <a:endParaRPr lang="ru-RU"/>
          </a:p>
        </c:txPr>
        <c:crossAx val="21186048"/>
        <c:crosses val="autoZero"/>
        <c:crossBetween val="between"/>
      </c:valAx>
      <c:spPr>
        <a:noFill/>
        <a:ln w="53975" cmpd="tri">
          <a:solidFill>
            <a:schemeClr val="accent1"/>
          </a:solidFill>
        </a:ln>
      </c:spPr>
    </c:plotArea>
    <c:plotVisOnly val="1"/>
    <c:dispBlanksAs val="gap"/>
    <c:showDLblsOverMax val="0"/>
  </c:chart>
  <c:spPr>
    <a:noFill/>
    <a:ln w="9525" cap="flat" cmpd="sng" algn="ctr">
      <a:noFill/>
      <a:prstDash val="solid"/>
    </a:ln>
    <a:effectLst/>
    <a:scene3d>
      <a:camera prst="orthographicFront"/>
      <a:lightRig rig="threePt" dir="t"/>
    </a:scene3d>
    <a:sp3d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  <c:spPr>
        <a:solidFill>
          <a:schemeClr val="bg1">
            <a:lumMod val="95000"/>
          </a:schemeClr>
        </a:solidFill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4120563271604941"/>
          <c:y val="7.6039478566978402E-2"/>
          <c:w val="0.79802854938271606"/>
          <c:h val="0.69734346966080984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  <a:effectLst>
              <a:outerShdw blurRad="76200" dist="12700" dir="2700000" sy="-23000" kx="-8004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hreePt" dir="t"/>
            </a:scene3d>
            <a:sp3d prstMaterial="matte">
              <a:bevelT/>
              <a:contourClr>
                <a:srgbClr val="000000"/>
              </a:contourClr>
            </a:sp3d>
          </c:spPr>
          <c:invertIfNegative val="0"/>
          <c:dLbls>
            <c:dLbl>
              <c:idx val="0"/>
              <c:layout>
                <c:manualLayout>
                  <c:x val="2.6678240740740742E-2"/>
                  <c:y val="0.2192386519546929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2.2703703703703705E-2"/>
                  <c:y val="0.2201621222283125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73,0</a:t>
                    </a:r>
                    <a:endParaRPr lang="ru-RU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6138481363025699E-2"/>
                  <c:y val="0.3836819057141799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8.3912073361616761E-3"/>
                  <c:y val="0.1126803811922132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8575">
                <a:noFill/>
              </a:ln>
            </c:spPr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2022 год (план)</c:v>
                </c:pt>
                <c:pt idx="1">
                  <c:v>2022 год (факт)</c:v>
                </c:pt>
              </c:strCache>
            </c:strRef>
          </c:cat>
          <c:val>
            <c:numRef>
              <c:f>Лист1!$B$2:$B$3</c:f>
              <c:numCache>
                <c:formatCode>0.0</c:formatCode>
                <c:ptCount val="2"/>
                <c:pt idx="0">
                  <c:v>72.599999999999994</c:v>
                </c:pt>
                <c:pt idx="1">
                  <c:v>73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8"/>
        <c:shape val="cylinder"/>
        <c:axId val="199413120"/>
        <c:axId val="200250496"/>
        <c:axId val="199299968"/>
      </c:bar3DChart>
      <c:catAx>
        <c:axId val="19941312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100" b="1" kern="1200" baseline="0">
                <a:latin typeface="Arial Narrow" panose="020B0606020202030204" pitchFamily="34" charset="0"/>
              </a:defRPr>
            </a:pPr>
            <a:endParaRPr lang="ru-RU"/>
          </a:p>
        </c:txPr>
        <c:crossAx val="200250496"/>
        <c:crosses val="autoZero"/>
        <c:auto val="0"/>
        <c:lblAlgn val="ctr"/>
        <c:lblOffset val="100"/>
        <c:tickMarkSkip val="2"/>
        <c:noMultiLvlLbl val="0"/>
      </c:catAx>
      <c:valAx>
        <c:axId val="200250496"/>
        <c:scaling>
          <c:orientation val="minMax"/>
          <c:min val="0"/>
        </c:scaling>
        <c:delete val="0"/>
        <c:axPos val="l"/>
        <c:majorGridlines/>
        <c:numFmt formatCode="0" sourceLinked="0"/>
        <c:majorTickMark val="out"/>
        <c:minorTickMark val="none"/>
        <c:tickLblPos val="nextTo"/>
        <c:spPr>
          <a:ln w="31750"/>
        </c:spPr>
        <c:txPr>
          <a:bodyPr/>
          <a:lstStyle/>
          <a:p>
            <a:pPr>
              <a:defRPr sz="900" baseline="0">
                <a:latin typeface="Arial Narrow" panose="020B0606020202030204" pitchFamily="34" charset="0"/>
              </a:defRPr>
            </a:pPr>
            <a:endParaRPr lang="ru-RU"/>
          </a:p>
        </c:txPr>
        <c:crossAx val="199413120"/>
        <c:crosses val="autoZero"/>
        <c:crossBetween val="between"/>
        <c:majorUnit val="30"/>
      </c:valAx>
      <c:serAx>
        <c:axId val="199299968"/>
        <c:scaling>
          <c:orientation val="minMax"/>
        </c:scaling>
        <c:delete val="1"/>
        <c:axPos val="b"/>
        <c:majorTickMark val="out"/>
        <c:minorTickMark val="none"/>
        <c:tickLblPos val="nextTo"/>
        <c:crossAx val="200250496"/>
        <c:crosses val="autoZero"/>
      </c:ser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rgbClr val="FFFFD7"/>
    </a:solidFill>
    <a:ln w="57150">
      <a:solidFill>
        <a:schemeClr val="tx2">
          <a:lumMod val="60000"/>
          <a:lumOff val="40000"/>
        </a:schemeClr>
      </a:solidFill>
    </a:ln>
    <a:effectLst/>
    <a:scene3d>
      <a:camera prst="orthographicFront"/>
      <a:lightRig rig="threePt" dir="t"/>
    </a:scene3d>
    <a:sp3d/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  <c:spPr>
        <a:solidFill>
          <a:schemeClr val="bg1">
            <a:lumMod val="95000"/>
          </a:schemeClr>
        </a:solidFill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3851591806982014"/>
          <c:y val="7.0359072478372919E-2"/>
          <c:w val="0.81631387636162567"/>
          <c:h val="0.76219900530579843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  <a:effectLst>
              <a:outerShdw blurRad="76200" dist="12700" dir="2700000" sy="-23000" kx="-8004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hreePt" dir="t"/>
            </a:scene3d>
            <a:sp3d prstMaterial="matte">
              <a:bevelT/>
              <a:contourClr>
                <a:srgbClr val="000000"/>
              </a:contourClr>
            </a:sp3d>
          </c:spPr>
          <c:invertIfNegative val="0"/>
          <c:dLbls>
            <c:dLbl>
              <c:idx val="0"/>
              <c:layout>
                <c:manualLayout>
                  <c:x val="1.6878851512788767E-2"/>
                  <c:y val="0.2300479353417606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325,9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3.7402763347699416E-2"/>
                  <c:y val="0.25258997238951558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335,4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6138481363025699E-2"/>
                  <c:y val="0.3836819057141799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8.3912073361616761E-3"/>
                  <c:y val="0.1126803811922132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8575">
                <a:noFill/>
              </a:ln>
            </c:spPr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2022 год (план)</c:v>
                </c:pt>
                <c:pt idx="1">
                  <c:v>2022 год (факт)</c:v>
                </c:pt>
              </c:strCache>
            </c:strRef>
          </c:cat>
          <c:val>
            <c:numRef>
              <c:f>Лист1!$B$2:$B$3</c:f>
              <c:numCache>
                <c:formatCode>0.0</c:formatCode>
                <c:ptCount val="2"/>
                <c:pt idx="0">
                  <c:v>307.7</c:v>
                </c:pt>
                <c:pt idx="1">
                  <c:v>316.8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8"/>
        <c:shape val="cylinder"/>
        <c:axId val="184301824"/>
        <c:axId val="184303616"/>
        <c:axId val="199301312"/>
      </c:bar3DChart>
      <c:catAx>
        <c:axId val="18430182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100" b="1" kern="1200" baseline="0">
                <a:latin typeface="Arial Narrow" panose="020B0606020202030204" pitchFamily="34" charset="0"/>
              </a:defRPr>
            </a:pPr>
            <a:endParaRPr lang="ru-RU"/>
          </a:p>
        </c:txPr>
        <c:crossAx val="184303616"/>
        <c:crosses val="autoZero"/>
        <c:auto val="0"/>
        <c:lblAlgn val="ctr"/>
        <c:lblOffset val="100"/>
        <c:tickMarkSkip val="2"/>
        <c:noMultiLvlLbl val="0"/>
      </c:catAx>
      <c:valAx>
        <c:axId val="184303616"/>
        <c:scaling>
          <c:orientation val="minMax"/>
          <c:max val="400"/>
          <c:min val="0"/>
        </c:scaling>
        <c:delete val="0"/>
        <c:axPos val="l"/>
        <c:majorGridlines/>
        <c:numFmt formatCode="0" sourceLinked="0"/>
        <c:majorTickMark val="out"/>
        <c:minorTickMark val="none"/>
        <c:tickLblPos val="nextTo"/>
        <c:spPr>
          <a:ln w="31750"/>
        </c:spPr>
        <c:txPr>
          <a:bodyPr/>
          <a:lstStyle/>
          <a:p>
            <a:pPr>
              <a:defRPr sz="900" baseline="0">
                <a:latin typeface="Arial Narrow" panose="020B0606020202030204" pitchFamily="34" charset="0"/>
              </a:defRPr>
            </a:pPr>
            <a:endParaRPr lang="ru-RU"/>
          </a:p>
        </c:txPr>
        <c:crossAx val="184301824"/>
        <c:crosses val="autoZero"/>
        <c:crossBetween val="between"/>
        <c:majorUnit val="200"/>
      </c:valAx>
      <c:serAx>
        <c:axId val="199301312"/>
        <c:scaling>
          <c:orientation val="minMax"/>
        </c:scaling>
        <c:delete val="1"/>
        <c:axPos val="b"/>
        <c:majorTickMark val="out"/>
        <c:minorTickMark val="none"/>
        <c:tickLblPos val="nextTo"/>
        <c:crossAx val="184303616"/>
        <c:crosses val="autoZero"/>
      </c:ser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rgbClr val="FFFFD7"/>
    </a:solidFill>
    <a:ln w="57150">
      <a:solidFill>
        <a:schemeClr val="tx2">
          <a:lumMod val="60000"/>
          <a:lumOff val="40000"/>
        </a:schemeClr>
      </a:solidFill>
    </a:ln>
    <a:effectLst/>
    <a:scene3d>
      <a:camera prst="orthographicFront"/>
      <a:lightRig rig="threePt" dir="t"/>
    </a:scene3d>
    <a:sp3d/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  <c:spPr>
        <a:solidFill>
          <a:schemeClr val="bg1">
            <a:lumMod val="95000"/>
          </a:schemeClr>
        </a:solidFill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1891705246913581"/>
          <c:y val="7.0359072478372919E-2"/>
          <c:w val="0.81631387636162567"/>
          <c:h val="0.76219900530579843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  <a:effectLst>
              <a:outerShdw blurRad="76200" dist="12700" dir="2700000" sy="-23000" kx="-8004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hreePt" dir="t"/>
            </a:scene3d>
            <a:sp3d prstMaterial="matte">
              <a:bevelT/>
              <a:contourClr>
                <a:srgbClr val="000000"/>
              </a:contourClr>
            </a:sp3d>
          </c:spPr>
          <c:invertIfNegative val="0"/>
          <c:dLbls>
            <c:dLbl>
              <c:idx val="0"/>
              <c:layout>
                <c:manualLayout>
                  <c:x val="2.1778549382716051E-2"/>
                  <c:y val="0.2408572187288282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2.7602237654320988E-2"/>
                  <c:y val="0.2093528388412448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6138481363025699E-2"/>
                  <c:y val="0.3836819057141799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8.3912073361616761E-3"/>
                  <c:y val="0.1126803811922132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8575">
                <a:noFill/>
              </a:ln>
            </c:spPr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2022 год (план)</c:v>
                </c:pt>
                <c:pt idx="1">
                  <c:v>2022 год (факт)</c:v>
                </c:pt>
              </c:strCache>
            </c:strRef>
          </c:cat>
          <c:val>
            <c:numRef>
              <c:f>Лист1!$B$2:$B$3</c:f>
              <c:numCache>
                <c:formatCode>0.0</c:formatCode>
                <c:ptCount val="2"/>
                <c:pt idx="0">
                  <c:v>113</c:v>
                </c:pt>
                <c:pt idx="1">
                  <c:v>120.2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8"/>
        <c:shape val="cylinder"/>
        <c:axId val="200369280"/>
        <c:axId val="200370816"/>
        <c:axId val="199302656"/>
      </c:bar3DChart>
      <c:catAx>
        <c:axId val="20036928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100" b="1" kern="1200" baseline="0">
                <a:latin typeface="Arial Narrow" panose="020B0606020202030204" pitchFamily="34" charset="0"/>
              </a:defRPr>
            </a:pPr>
            <a:endParaRPr lang="ru-RU"/>
          </a:p>
        </c:txPr>
        <c:crossAx val="200370816"/>
        <c:crosses val="autoZero"/>
        <c:auto val="0"/>
        <c:lblAlgn val="ctr"/>
        <c:lblOffset val="100"/>
        <c:tickMarkSkip val="2"/>
        <c:noMultiLvlLbl val="0"/>
      </c:catAx>
      <c:valAx>
        <c:axId val="200370816"/>
        <c:scaling>
          <c:orientation val="minMax"/>
          <c:max val="130"/>
          <c:min val="0"/>
        </c:scaling>
        <c:delete val="0"/>
        <c:axPos val="l"/>
        <c:majorGridlines/>
        <c:numFmt formatCode="0" sourceLinked="0"/>
        <c:majorTickMark val="out"/>
        <c:minorTickMark val="none"/>
        <c:tickLblPos val="nextTo"/>
        <c:spPr>
          <a:ln w="31750"/>
        </c:spPr>
        <c:txPr>
          <a:bodyPr/>
          <a:lstStyle/>
          <a:p>
            <a:pPr>
              <a:defRPr sz="900" baseline="0">
                <a:latin typeface="Arial Narrow" panose="020B0606020202030204" pitchFamily="34" charset="0"/>
              </a:defRPr>
            </a:pPr>
            <a:endParaRPr lang="ru-RU"/>
          </a:p>
        </c:txPr>
        <c:crossAx val="200369280"/>
        <c:crosses val="autoZero"/>
        <c:crossBetween val="between"/>
        <c:majorUnit val="40"/>
        <c:minorUnit val="1"/>
      </c:valAx>
      <c:serAx>
        <c:axId val="199302656"/>
        <c:scaling>
          <c:orientation val="minMax"/>
        </c:scaling>
        <c:delete val="1"/>
        <c:axPos val="b"/>
        <c:majorTickMark val="out"/>
        <c:minorTickMark val="none"/>
        <c:tickLblPos val="nextTo"/>
        <c:crossAx val="200370816"/>
        <c:crosses val="autoZero"/>
      </c:ser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rgbClr val="FFFFD7"/>
    </a:solidFill>
    <a:ln w="57150">
      <a:solidFill>
        <a:schemeClr val="tx2">
          <a:lumMod val="60000"/>
          <a:lumOff val="40000"/>
        </a:schemeClr>
      </a:solidFill>
    </a:ln>
    <a:effectLst/>
    <a:scene3d>
      <a:camera prst="orthographicFront"/>
      <a:lightRig rig="threePt" dir="t"/>
    </a:scene3d>
    <a:sp3d/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  <c:spPr>
        <a:solidFill>
          <a:schemeClr val="bg1">
            <a:lumMod val="95000"/>
          </a:schemeClr>
        </a:solidFill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3851581790123457"/>
          <c:y val="7.0359072478372919E-2"/>
          <c:w val="0.81631387636162567"/>
          <c:h val="0.76219900530579843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  <a:effectLst>
              <a:outerShdw blurRad="76200" dist="12700" dir="2700000" sy="-23000" kx="-8004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hreePt" dir="t"/>
            </a:scene3d>
            <a:sp3d prstMaterial="matte">
              <a:bevelT/>
              <a:contourClr>
                <a:srgbClr val="000000"/>
              </a:contourClr>
            </a:sp3d>
          </c:spPr>
          <c:invertIfNegative val="0"/>
          <c:dLbls>
            <c:dLbl>
              <c:idx val="0"/>
              <c:layout>
                <c:manualLayout>
                  <c:x val="3.1577932098765429E-2"/>
                  <c:y val="0.1760015184064222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7804012345679101E-2"/>
                  <c:y val="0.2201612711036363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6138481363025699E-2"/>
                  <c:y val="0.3836819057141799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8.3912073361616761E-3"/>
                  <c:y val="0.1126803811922132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8575">
                <a:noFill/>
              </a:ln>
            </c:spPr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2022 год (план)</c:v>
                </c:pt>
                <c:pt idx="1">
                  <c:v>2022 год (факт)</c:v>
                </c:pt>
              </c:strCache>
            </c:strRef>
          </c:cat>
          <c:val>
            <c:numRef>
              <c:f>Лист1!$B$2:$B$3</c:f>
              <c:numCache>
                <c:formatCode>0.0</c:formatCode>
                <c:ptCount val="2"/>
                <c:pt idx="0">
                  <c:v>31</c:v>
                </c:pt>
                <c:pt idx="1">
                  <c:v>36.6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8"/>
        <c:shape val="cylinder"/>
        <c:axId val="200278016"/>
        <c:axId val="200279552"/>
        <c:axId val="200254336"/>
      </c:bar3DChart>
      <c:catAx>
        <c:axId val="20027801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100" b="1" kern="1200" baseline="0">
                <a:latin typeface="Arial Narrow" panose="020B0606020202030204" pitchFamily="34" charset="0"/>
              </a:defRPr>
            </a:pPr>
            <a:endParaRPr lang="ru-RU"/>
          </a:p>
        </c:txPr>
        <c:crossAx val="200279552"/>
        <c:crosses val="autoZero"/>
        <c:auto val="0"/>
        <c:lblAlgn val="ctr"/>
        <c:lblOffset val="100"/>
        <c:tickMarkSkip val="2"/>
        <c:noMultiLvlLbl val="0"/>
      </c:catAx>
      <c:valAx>
        <c:axId val="200279552"/>
        <c:scaling>
          <c:orientation val="minMax"/>
          <c:max val="45"/>
          <c:min val="0"/>
        </c:scaling>
        <c:delete val="0"/>
        <c:axPos val="l"/>
        <c:majorGridlines/>
        <c:numFmt formatCode="0" sourceLinked="0"/>
        <c:majorTickMark val="out"/>
        <c:minorTickMark val="none"/>
        <c:tickLblPos val="nextTo"/>
        <c:spPr>
          <a:ln w="31750"/>
        </c:spPr>
        <c:txPr>
          <a:bodyPr/>
          <a:lstStyle/>
          <a:p>
            <a:pPr>
              <a:defRPr sz="900" baseline="0">
                <a:latin typeface="Arial Narrow" panose="020B0606020202030204" pitchFamily="34" charset="0"/>
              </a:defRPr>
            </a:pPr>
            <a:endParaRPr lang="ru-RU"/>
          </a:p>
        </c:txPr>
        <c:crossAx val="200278016"/>
        <c:crosses val="autoZero"/>
        <c:crossBetween val="between"/>
        <c:majorUnit val="20"/>
        <c:minorUnit val="10"/>
      </c:valAx>
      <c:serAx>
        <c:axId val="200254336"/>
        <c:scaling>
          <c:orientation val="minMax"/>
        </c:scaling>
        <c:delete val="1"/>
        <c:axPos val="b"/>
        <c:majorTickMark val="out"/>
        <c:minorTickMark val="none"/>
        <c:tickLblPos val="nextTo"/>
        <c:crossAx val="200279552"/>
        <c:crosses val="autoZero"/>
      </c:ser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rgbClr val="FFFFD7"/>
    </a:solidFill>
    <a:ln w="57150">
      <a:solidFill>
        <a:schemeClr val="tx2">
          <a:lumMod val="60000"/>
          <a:lumOff val="40000"/>
        </a:schemeClr>
      </a:solidFill>
    </a:ln>
    <a:effectLst/>
    <a:scene3d>
      <a:camera prst="orthographicFront"/>
      <a:lightRig rig="threePt" dir="t"/>
    </a:scene3d>
    <a:sp3d/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20"/>
      <c:hPercent val="100"/>
      <c:rotY val="212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5996737910347125"/>
          <c:y val="2.9303274275570761E-2"/>
          <c:w val="0.80537379627040162"/>
          <c:h val="0.7557006789745546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c:spPr>
          <c:explosion val="12"/>
          <c:dPt>
            <c:idx val="0"/>
            <c:bubble3D val="0"/>
            <c:spPr>
              <a:solidFill>
                <a:srgbClr val="81C0FF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"/>
            <c:bubble3D val="0"/>
            <c:spPr>
              <a:solidFill>
                <a:srgbClr val="D80000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2"/>
            <c:bubble3D val="0"/>
            <c:spPr>
              <a:solidFill>
                <a:srgbClr val="00CC00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3"/>
            <c:bubble3D val="0"/>
            <c:spPr>
              <a:solidFill>
                <a:srgbClr val="FFFF00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4"/>
            <c:bubble3D val="0"/>
            <c:spPr>
              <a:solidFill>
                <a:srgbClr val="FF00FF"/>
              </a:solidFill>
              <a:ln>
                <a:solidFill>
                  <a:srgbClr val="7030A0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5"/>
            <c:bubble3D val="0"/>
            <c:spPr>
              <a:solidFill>
                <a:srgbClr val="F676E4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6"/>
            <c:bubble3D val="0"/>
            <c:spPr>
              <a:solidFill>
                <a:srgbClr val="F79646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7"/>
            <c:bubble3D val="0"/>
            <c:spPr>
              <a:solidFill>
                <a:srgbClr val="AC74D6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Lbls>
            <c:dLbl>
              <c:idx val="0"/>
              <c:layout>
                <c:manualLayout>
                  <c:x val="9.0509739020057794E-2"/>
                  <c:y val="0.11599212734080093"/>
                </c:manualLayout>
              </c:layout>
              <c:tx>
                <c:rich>
                  <a:bodyPr/>
                  <a:lstStyle/>
                  <a:p>
                    <a:pPr>
                      <a:defRPr sz="1800" b="1">
                        <a:solidFill>
                          <a:schemeClr val="tx1"/>
                        </a:solidFill>
                      </a:defRPr>
                    </a:pPr>
                    <a:r>
                      <a:rPr lang="ru-RU" dirty="0"/>
                      <a:t>Субвенции
</a:t>
                    </a:r>
                    <a:r>
                      <a:rPr lang="ru-RU" dirty="0" smtClean="0"/>
                      <a:t>47,9</a:t>
                    </a:r>
                    <a:r>
                      <a:rPr lang="ru-RU" dirty="0"/>
                      <a:t>%</a:t>
                    </a:r>
                  </a:p>
                </c:rich>
              </c:tx>
              <c:numFmt formatCode="0.0%" sourceLinked="0"/>
              <c:spPr/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0.23791641286344933"/>
                  <c:y val="-0.28060077096068592"/>
                </c:manualLayout>
              </c:layout>
              <c:tx>
                <c:rich>
                  <a:bodyPr/>
                  <a:lstStyle/>
                  <a:p>
                    <a:pPr>
                      <a:defRPr sz="1800" b="1">
                        <a:solidFill>
                          <a:schemeClr val="bg1"/>
                        </a:solidFill>
                      </a:defRPr>
                    </a:pPr>
                    <a:r>
                      <a:rPr lang="ru-RU" dirty="0" smtClean="0"/>
                      <a:t>Субсидии</a:t>
                    </a:r>
                    <a:r>
                      <a:rPr lang="ru-RU" dirty="0"/>
                      <a:t>
</a:t>
                    </a:r>
                    <a:r>
                      <a:rPr lang="ru-RU" dirty="0" smtClean="0"/>
                      <a:t>48,8%</a:t>
                    </a:r>
                    <a:endParaRPr lang="ru-RU" dirty="0"/>
                  </a:p>
                </c:rich>
              </c:tx>
              <c:numFmt formatCode="0.0%" sourceLinked="0"/>
              <c:spPr/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3.7128218192870016E-2"/>
                  <c:y val="6.7210635934889823E-2"/>
                </c:manualLayout>
              </c:layout>
              <c:tx>
                <c:rich>
                  <a:bodyPr/>
                  <a:lstStyle/>
                  <a:p>
                    <a:pPr>
                      <a:defRPr sz="1500"/>
                    </a:pPr>
                    <a:r>
                      <a:rPr lang="ru-RU" dirty="0" smtClean="0"/>
                      <a:t>Дотации</a:t>
                    </a:r>
                    <a:r>
                      <a:rPr lang="ru-RU" dirty="0"/>
                      <a:t>
</a:t>
                    </a:r>
                    <a:r>
                      <a:rPr lang="ru-RU" dirty="0" smtClean="0"/>
                      <a:t>1,7%</a:t>
                    </a:r>
                    <a:endParaRPr lang="ru-RU" dirty="0"/>
                  </a:p>
                </c:rich>
              </c:tx>
              <c:numFmt formatCode="0.0%" sourceLinked="0"/>
              <c:spPr/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0.12279334863176122"/>
                  <c:y val="-0.1062989733855511"/>
                </c:manualLayout>
              </c:layout>
              <c:tx>
                <c:rich>
                  <a:bodyPr/>
                  <a:lstStyle/>
                  <a:p>
                    <a:pPr>
                      <a:defRPr sz="1500"/>
                    </a:pPr>
                    <a:r>
                      <a:rPr lang="ru-RU" dirty="0"/>
                      <a:t>Иные межбюджетные трансферты
</a:t>
                    </a:r>
                    <a:r>
                      <a:rPr lang="ru-RU" dirty="0" smtClean="0"/>
                      <a:t>1,5%</a:t>
                    </a:r>
                    <a:endParaRPr lang="ru-RU" dirty="0"/>
                  </a:p>
                </c:rich>
              </c:tx>
              <c:numFmt formatCode="0.0%" sourceLinked="0"/>
              <c:spPr/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dLblPos val="bestFit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Субвенции</c:v>
                </c:pt>
                <c:pt idx="1">
                  <c:v>Субсидии</c:v>
                </c:pt>
                <c:pt idx="2">
                  <c:v>Дотации</c:v>
                </c:pt>
                <c:pt idx="3">
                  <c:v>Иные межбюджетные трансферты</c:v>
                </c:pt>
              </c:strCache>
            </c:strRef>
          </c:cat>
          <c:val>
            <c:numRef>
              <c:f>Лист1!$B$2:$B$5</c:f>
              <c:numCache>
                <c:formatCode>#,##0.00</c:formatCode>
                <c:ptCount val="4"/>
                <c:pt idx="0">
                  <c:v>5170863.9000000004</c:v>
                </c:pt>
                <c:pt idx="1">
                  <c:v>3575897.2</c:v>
                </c:pt>
                <c:pt idx="2">
                  <c:v>206735.9</c:v>
                </c:pt>
                <c:pt idx="3">
                  <c:v>141038.9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  <c:spPr>
        <a:solidFill>
          <a:srgbClr val="FFFFDB"/>
        </a:solidFill>
        <a:ln>
          <a:noFill/>
        </a:ln>
      </c:spPr>
    </c:plotArea>
    <c:plotVisOnly val="1"/>
    <c:dispBlanksAs val="zero"/>
    <c:showDLblsOverMax val="0"/>
  </c:chart>
  <c:spPr>
    <a:solidFill>
      <a:srgbClr val="FFFFDB"/>
    </a:solidFill>
    <a:ln w="66675">
      <a:solidFill>
        <a:schemeClr val="accent1"/>
      </a:solidFill>
    </a:ln>
    <a:scene3d>
      <a:camera prst="orthographicFront"/>
      <a:lightRig rig="threePt" dir="t"/>
    </a:scene3d>
  </c:spPr>
  <c:txPr>
    <a:bodyPr/>
    <a:lstStyle/>
    <a:p>
      <a:pPr>
        <a:defRPr sz="1800">
          <a:latin typeface="Arial Narrow" panose="020B0606020202030204" pitchFamily="34" charset="0"/>
        </a:defRPr>
      </a:pPr>
      <a:endParaRPr lang="ru-RU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  <c:spPr>
        <a:solidFill>
          <a:schemeClr val="bg1">
            <a:lumMod val="95000"/>
          </a:schemeClr>
        </a:solidFill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0041004077471967"/>
          <c:y val="0.15095074615928206"/>
          <c:w val="0.7270194099990791"/>
          <c:h val="0.66873339124390441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Расходы за счет собственных доходов и источников финансирования дефицита</c:v>
                </c:pt>
              </c:strCache>
            </c:strRef>
          </c:tx>
          <c:spPr>
            <a:solidFill>
              <a:srgbClr val="97CBFF"/>
            </a:solidFill>
            <a:ln>
              <a:solidFill>
                <a:schemeClr val="tx1"/>
              </a:solidFill>
            </a:ln>
            <a:effectLst>
              <a:outerShdw blurRad="76200" dist="12700" dir="2700000" sy="-23000" kx="-8004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7.1693705216132287E-3"/>
                  <c:y val="-2.52867202789433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5.7355867414912373E-3"/>
                  <c:y val="-2.68791359364629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4.3015771508676109E-3"/>
                  <c:y val="-1.98726138691141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1.0037276797609658E-2"/>
                  <c:y val="-1.0159483704089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#,##0.0" sourceLinked="0"/>
            <c:spPr>
              <a:noFill/>
            </c:spPr>
            <c:txPr>
              <a:bodyPr/>
              <a:lstStyle/>
              <a:p>
                <a:pPr>
                  <a:defRPr sz="1350" b="1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2021 год </c:v>
                </c:pt>
                <c:pt idx="1">
                  <c:v>2022 год (план)</c:v>
                </c:pt>
                <c:pt idx="2">
                  <c:v>2022 год (факт)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>
                  <c:v>5985.5</c:v>
                </c:pt>
                <c:pt idx="1">
                  <c:v>6698.2</c:v>
                </c:pt>
                <c:pt idx="2">
                  <c:v>6675.3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Расходы за счет межбюджетных трансфертов</c:v>
                </c:pt>
              </c:strCache>
            </c:strRef>
          </c:tx>
          <c:spPr>
            <a:solidFill>
              <a:srgbClr val="C00000"/>
            </a:solidFill>
            <a:ln>
              <a:solidFill>
                <a:schemeClr val="tx1"/>
              </a:solidFill>
            </a:ln>
            <a:effectLst>
              <a:outerShdw algn="ctr" rotWithShape="0">
                <a:srgbClr val="92D050"/>
              </a:outerShdw>
            </a:effectLst>
            <a:scene3d>
              <a:camera prst="orthographicFront"/>
              <a:lightRig rig="threePt" dir="t"/>
            </a:scene3d>
            <a:sp3d>
              <a:bevelT w="165100" prst="coolSlant"/>
              <a:contourClr>
                <a:srgbClr val="000000"/>
              </a:contourClr>
            </a:sp3d>
          </c:spPr>
          <c:invertIfNegative val="0"/>
          <c:dLbls>
            <c:dLbl>
              <c:idx val="0"/>
              <c:layout>
                <c:manualLayout>
                  <c:x val="6.8439775887593627E-3"/>
                  <c:y val="-6.701890673116094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5.602923071781547E-3"/>
                  <c:y val="-7.345693783311834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9.856515491052039E-3"/>
                  <c:y val="-4.762647455126072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1.0037276797609658E-2"/>
                  <c:y val="-2.929873888656247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#,##0.0" sourceLinked="0"/>
            <c:spPr>
              <a:noFill/>
              <a:scene3d>
                <a:camera prst="orthographicFront"/>
                <a:lightRig rig="threePt" dir="t"/>
              </a:scene3d>
              <a:sp3d>
                <a:bevelB/>
              </a:sp3d>
            </c:spPr>
            <c:txPr>
              <a:bodyPr/>
              <a:lstStyle/>
              <a:p>
                <a:pPr>
                  <a:defRPr sz="1350" b="1">
                    <a:solidFill>
                      <a:schemeClr val="bg1"/>
                    </a:solidFill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2021 год </c:v>
                </c:pt>
                <c:pt idx="1">
                  <c:v>2022 год (план)</c:v>
                </c:pt>
                <c:pt idx="2">
                  <c:v>2022 год (факт)</c:v>
                </c:pt>
              </c:strCache>
            </c:strRef>
          </c:cat>
          <c:val>
            <c:numRef>
              <c:f>Лист1!$C$2:$C$4</c:f>
              <c:numCache>
                <c:formatCode>0.0</c:formatCode>
                <c:ptCount val="3"/>
                <c:pt idx="0">
                  <c:v>8884.1</c:v>
                </c:pt>
                <c:pt idx="1">
                  <c:v>12071.2</c:v>
                </c:pt>
                <c:pt idx="2">
                  <c:v>11981.5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8"/>
        <c:shape val="box"/>
        <c:axId val="200948736"/>
        <c:axId val="200979200"/>
        <c:axId val="0"/>
      </c:bar3DChart>
      <c:catAx>
        <c:axId val="20094873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200" b="1" kern="1200" baseline="0">
                <a:latin typeface="Arial Narrow" panose="020B0606020202030204" pitchFamily="34" charset="0"/>
              </a:defRPr>
            </a:pPr>
            <a:endParaRPr lang="ru-RU"/>
          </a:p>
        </c:txPr>
        <c:crossAx val="200979200"/>
        <c:crosses val="autoZero"/>
        <c:auto val="0"/>
        <c:lblAlgn val="ctr"/>
        <c:lblOffset val="100"/>
        <c:noMultiLvlLbl val="0"/>
      </c:catAx>
      <c:valAx>
        <c:axId val="200979200"/>
        <c:scaling>
          <c:orientation val="minMax"/>
          <c:max val="10000"/>
        </c:scaling>
        <c:delete val="0"/>
        <c:axPos val="l"/>
        <c:majorGridlines/>
        <c:numFmt formatCode="0" sourceLinked="0"/>
        <c:majorTickMark val="out"/>
        <c:minorTickMark val="none"/>
        <c:tickLblPos val="nextTo"/>
        <c:spPr>
          <a:ln w="31750"/>
        </c:spPr>
        <c:txPr>
          <a:bodyPr/>
          <a:lstStyle/>
          <a:p>
            <a:pPr>
              <a:defRPr sz="1400" baseline="0">
                <a:latin typeface="Arial Narrow" panose="020B0606020202030204" pitchFamily="34" charset="0"/>
              </a:defRPr>
            </a:pPr>
            <a:endParaRPr lang="ru-RU"/>
          </a:p>
        </c:txPr>
        <c:crossAx val="200948736"/>
        <c:crosses val="autoZero"/>
        <c:crossBetween val="between"/>
      </c:valAx>
      <c:spPr>
        <a:noFill/>
        <a:ln cmpd="sng"/>
      </c:spPr>
    </c:plotArea>
    <c:legend>
      <c:legendPos val="r"/>
      <c:legendEntry>
        <c:idx val="0"/>
        <c:txPr>
          <a:bodyPr/>
          <a:lstStyle/>
          <a:p>
            <a:pPr>
              <a:defRPr sz="1200">
                <a:latin typeface="Arial Narrow" panose="020B0606020202030204" pitchFamily="34" charset="0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200">
                <a:latin typeface="Arial Narrow" panose="020B0606020202030204" pitchFamily="34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78051401630988793"/>
          <c:y val="0.17416025743491595"/>
          <c:w val="0.21948598369011219"/>
          <c:h val="0.6462369770853269"/>
        </c:manualLayout>
      </c:layout>
      <c:overlay val="0"/>
      <c:spPr>
        <a:ln>
          <a:noFill/>
        </a:ln>
      </c:spPr>
      <c:txPr>
        <a:bodyPr/>
        <a:lstStyle/>
        <a:p>
          <a:pPr>
            <a:defRPr sz="1500">
              <a:latin typeface="Arial Narrow" panose="020B0606020202030204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rgbClr val="FFFFE7"/>
    </a:solidFill>
    <a:ln w="57150">
      <a:solidFill>
        <a:schemeClr val="accent1"/>
      </a:solidFill>
    </a:ln>
    <a:effectLst/>
    <a:scene3d>
      <a:camera prst="orthographicFront"/>
      <a:lightRig rig="threePt" dir="t"/>
    </a:scene3d>
    <a:sp3d>
      <a:bevelT/>
    </a:sp3d>
  </c:spPr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4881093797880858E-2"/>
          <c:y val="5.567772163246229E-2"/>
          <c:w val="0.78619456876267457"/>
          <c:h val="0.7374062814569422"/>
        </c:manualLayout>
      </c:layout>
      <c:bar3D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за счет собственных доходов</c:v>
                </c:pt>
              </c:strCache>
            </c:strRef>
          </c:tx>
          <c:spPr>
            <a:solidFill>
              <a:srgbClr val="97CBFF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2021 год </c:v>
                </c:pt>
                <c:pt idx="1">
                  <c:v>2022 год (план)</c:v>
                </c:pt>
                <c:pt idx="2">
                  <c:v>2022 год (факт)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>
                  <c:v>40.299999999999997</c:v>
                </c:pt>
                <c:pt idx="1">
                  <c:v>35.700000000000003</c:v>
                </c:pt>
                <c:pt idx="2">
                  <c:v>35.799999999999997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за счет межбюджетных трансфертов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2021 год </c:v>
                </c:pt>
                <c:pt idx="1">
                  <c:v>2022 год (план)</c:v>
                </c:pt>
                <c:pt idx="2">
                  <c:v>2022 год (факт)</c:v>
                </c:pt>
              </c:strCache>
            </c:strRef>
          </c:cat>
          <c:val>
            <c:numRef>
              <c:f>Лист1!$C$2:$C$4</c:f>
              <c:numCache>
                <c:formatCode>0.0</c:formatCode>
                <c:ptCount val="3"/>
                <c:pt idx="0">
                  <c:v>59.7</c:v>
                </c:pt>
                <c:pt idx="1">
                  <c:v>64.3</c:v>
                </c:pt>
                <c:pt idx="2">
                  <c:v>64.2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01399296"/>
        <c:axId val="201405184"/>
        <c:axId val="0"/>
      </c:bar3DChart>
      <c:catAx>
        <c:axId val="20139929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>
                <a:effectLst/>
                <a:latin typeface="Arial Narrow" panose="020B0606020202030204" pitchFamily="34" charset="0"/>
              </a:defRPr>
            </a:pPr>
            <a:endParaRPr lang="ru-RU"/>
          </a:p>
        </c:txPr>
        <c:crossAx val="201405184"/>
        <c:crosses val="autoZero"/>
        <c:auto val="1"/>
        <c:lblAlgn val="ctr"/>
        <c:lblOffset val="100"/>
        <c:noMultiLvlLbl val="0"/>
      </c:catAx>
      <c:valAx>
        <c:axId val="201405184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Arial Narrow" panose="020B0606020202030204" pitchFamily="34" charset="0"/>
              </a:defRPr>
            </a:pPr>
            <a:endParaRPr lang="ru-RU"/>
          </a:p>
        </c:txPr>
        <c:crossAx val="201399296"/>
        <c:crosses val="autoZero"/>
        <c:crossBetween val="between"/>
      </c:valAx>
      <c:spPr>
        <a:noFill/>
      </c:spPr>
    </c:plotArea>
    <c:plotVisOnly val="1"/>
    <c:dispBlanksAs val="gap"/>
    <c:showDLblsOverMax val="0"/>
  </c:chart>
  <c:spPr>
    <a:gradFill rotWithShape="1">
      <a:gsLst>
        <a:gs pos="0">
          <a:srgbClr val="97CBFF"/>
        </a:gs>
        <a:gs pos="43000">
          <a:srgbClr val="FFFFDD"/>
        </a:gs>
        <a:gs pos="100000">
          <a:srgbClr val="97CBFF"/>
        </a:gs>
      </a:gsLst>
      <a:lin ang="16200000" scaled="1"/>
    </a:gradFill>
    <a:ln w="25400" cap="flat" cmpd="sng" algn="ctr">
      <a:solidFill>
        <a:schemeClr val="accent1"/>
      </a:solidFill>
      <a:prstDash val="solid"/>
    </a:ln>
    <a:effectLst/>
    <a:scene3d>
      <a:camera prst="orthographicFront"/>
      <a:lightRig rig="threePt" dir="t"/>
    </a:scene3d>
    <a:sp3d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1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0.12270392066152429"/>
          <c:w val="1"/>
          <c:h val="0.8772958918543101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65100" prst="coolSlant"/>
            </a:sp3d>
          </c:spPr>
          <c:explosion val="26"/>
          <c:dPt>
            <c:idx val="0"/>
            <c:bubble3D val="0"/>
            <c:spPr>
              <a:solidFill>
                <a:srgbClr val="92D050"/>
              </a:solidFill>
              <a:ln>
                <a:solidFill>
                  <a:srgbClr val="954ECA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rgbClr val="00B050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65100" prst="coolSlant"/>
              </a:sp3d>
            </c:spPr>
          </c:dPt>
          <c:dPt>
            <c:idx val="2"/>
            <c:bubble3D val="0"/>
            <c:spPr>
              <a:solidFill>
                <a:srgbClr val="FF0000"/>
              </a:solidFill>
              <a:ln>
                <a:solidFill>
                  <a:srgbClr val="0070C0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65100" prst="coolSlant"/>
              </a:sp3d>
            </c:spPr>
          </c:dPt>
          <c:dPt>
            <c:idx val="3"/>
            <c:bubble3D val="0"/>
            <c:spPr>
              <a:solidFill>
                <a:srgbClr val="FFFF00"/>
              </a:solidFill>
              <a:ln w="0">
                <a:solidFill>
                  <a:srgbClr val="FFFF00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65100" prst="coolSlant"/>
              </a:sp3d>
            </c:spPr>
          </c:dPt>
          <c:dPt>
            <c:idx val="4"/>
            <c:bubble3D val="0"/>
            <c:spPr>
              <a:solidFill>
                <a:schemeClr val="accent3">
                  <a:lumMod val="40000"/>
                  <a:lumOff val="60000"/>
                </a:schemeClr>
              </a:solidFill>
              <a:ln>
                <a:solidFill>
                  <a:srgbClr val="C00000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65100" prst="coolSlant"/>
              </a:sp3d>
            </c:spPr>
          </c:dPt>
          <c:dPt>
            <c:idx val="5"/>
            <c:bubble3D val="0"/>
            <c:spPr>
              <a:solidFill>
                <a:srgbClr val="F676E4"/>
              </a:solidFill>
              <a:ln>
                <a:solidFill>
                  <a:srgbClr val="00B0F0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65100" prst="coolSlant"/>
              </a:sp3d>
            </c:spPr>
          </c:dPt>
          <c:dPt>
            <c:idx val="6"/>
            <c:bubble3D val="0"/>
            <c:spPr>
              <a:solidFill>
                <a:srgbClr val="7030A0"/>
              </a:solidFill>
              <a:ln>
                <a:solidFill>
                  <a:srgbClr val="FFFF00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65100" prst="coolSlant"/>
              </a:sp3d>
            </c:spPr>
          </c:dPt>
          <c:dPt>
            <c:idx val="7"/>
            <c:bubble3D val="0"/>
            <c:spPr>
              <a:solidFill>
                <a:srgbClr val="F68426"/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65100" prst="coolSlant"/>
              </a:sp3d>
            </c:spPr>
          </c:dPt>
          <c:dLbls>
            <c:dLbl>
              <c:idx val="0"/>
              <c:layout>
                <c:manualLayout>
                  <c:x val="-0.14240385802469135"/>
                  <c:y val="-0.17069265663372227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53,8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8.2488425925925923E-2"/>
                  <c:y val="-3.8720642796537655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16,0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8.7050000000000002E-2"/>
                  <c:y val="-1.7847495302937041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14,1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8.8620216049382722E-2"/>
                  <c:y val="-1.0365345038136478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5,8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8.9543672839506178E-2"/>
                  <c:y val="-8.8193684746215254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5,1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1.4381944444444444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2,5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3.2421296296296295E-3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1,6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7.4969907407407402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1,</a:t>
                    </a:r>
                    <a:r>
                      <a:rPr lang="en-US" smtClean="0"/>
                      <a:t>1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Лист1!$A$2:$A$9</c:f>
              <c:strCache>
                <c:ptCount val="8"/>
                <c:pt idx="0">
                  <c:v>Образование</c:v>
                </c:pt>
                <c:pt idx="1">
                  <c:v>Жилищно-коммунальное хозяйство</c:v>
                </c:pt>
                <c:pt idx="2">
                  <c:v>Национальная экономика</c:v>
                </c:pt>
                <c:pt idx="3">
                  <c:v>Общегосударственные вопросы</c:v>
                </c:pt>
                <c:pt idx="4">
                  <c:v>Социальная политика</c:v>
                </c:pt>
                <c:pt idx="5">
                  <c:v>Культура</c:v>
                </c:pt>
                <c:pt idx="6">
                  <c:v>Физическая культура и спорт</c:v>
                </c:pt>
                <c:pt idx="7">
                  <c:v>Другие расходы</c:v>
                </c:pt>
              </c:strCache>
            </c:strRef>
          </c:cat>
          <c:val>
            <c:numRef>
              <c:f>Лист1!$B$2:$B$9</c:f>
              <c:numCache>
                <c:formatCode>0.0</c:formatCode>
                <c:ptCount val="8"/>
                <c:pt idx="0">
                  <c:v>62.027223328132578</c:v>
                </c:pt>
                <c:pt idx="1">
                  <c:v>10.798541991714639</c:v>
                </c:pt>
                <c:pt idx="2">
                  <c:v>8.7386345295098735</c:v>
                </c:pt>
                <c:pt idx="3">
                  <c:v>7.0439016516920434</c:v>
                </c:pt>
                <c:pt idx="4">
                  <c:v>4.588556517996448</c:v>
                </c:pt>
                <c:pt idx="5">
                  <c:v>3.5085005649109595</c:v>
                </c:pt>
                <c:pt idx="6">
                  <c:v>1.82251035670092</c:v>
                </c:pt>
                <c:pt idx="7">
                  <c:v>1.4721310593425514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Столбец3</c:v>
                </c:pt>
              </c:strCache>
            </c:strRef>
          </c:tx>
          <c:explosion val="25"/>
          <c:cat>
            <c:strRef>
              <c:f>Лист1!$A$2:$A$9</c:f>
              <c:strCache>
                <c:ptCount val="8"/>
                <c:pt idx="0">
                  <c:v>Образование</c:v>
                </c:pt>
                <c:pt idx="1">
                  <c:v>Жилищно-коммунальное хозяйство</c:v>
                </c:pt>
                <c:pt idx="2">
                  <c:v>Национальная экономика</c:v>
                </c:pt>
                <c:pt idx="3">
                  <c:v>Общегосударственные вопросы</c:v>
                </c:pt>
                <c:pt idx="4">
                  <c:v>Социальная политика</c:v>
                </c:pt>
                <c:pt idx="5">
                  <c:v>Культура</c:v>
                </c:pt>
                <c:pt idx="6">
                  <c:v>Физическая культура и спорт</c:v>
                </c:pt>
                <c:pt idx="7">
                  <c:v>Другие расходы</c:v>
                </c:pt>
              </c:strCache>
            </c:strRef>
          </c:cat>
          <c:val>
            <c:numRef>
              <c:f>Лист1!$C$2:$C$9</c:f>
              <c:numCache>
                <c:formatCode>0.0</c:formatCode>
                <c:ptCount val="8"/>
                <c:pt idx="0">
                  <c:v>9223.2000000000007</c:v>
                </c:pt>
                <c:pt idx="1">
                  <c:v>1605.7</c:v>
                </c:pt>
                <c:pt idx="2">
                  <c:v>1299.4000000000001</c:v>
                </c:pt>
                <c:pt idx="3">
                  <c:v>1047.4000000000001</c:v>
                </c:pt>
                <c:pt idx="4">
                  <c:v>682.3</c:v>
                </c:pt>
                <c:pt idx="5">
                  <c:v>521.70000000000005</c:v>
                </c:pt>
                <c:pt idx="6">
                  <c:v>271</c:v>
                </c:pt>
                <c:pt idx="7">
                  <c:v>218.9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Столбец4</c:v>
                </c:pt>
              </c:strCache>
            </c:strRef>
          </c:tx>
          <c:explosion val="25"/>
          <c:cat>
            <c:strRef>
              <c:f>Лист1!$A$2:$A$9</c:f>
              <c:strCache>
                <c:ptCount val="8"/>
                <c:pt idx="0">
                  <c:v>Образование</c:v>
                </c:pt>
                <c:pt idx="1">
                  <c:v>Жилищно-коммунальное хозяйство</c:v>
                </c:pt>
                <c:pt idx="2">
                  <c:v>Национальная экономика</c:v>
                </c:pt>
                <c:pt idx="3">
                  <c:v>Общегосударственные вопросы</c:v>
                </c:pt>
                <c:pt idx="4">
                  <c:v>Социальная политика</c:v>
                </c:pt>
                <c:pt idx="5">
                  <c:v>Культура</c:v>
                </c:pt>
                <c:pt idx="6">
                  <c:v>Физическая культура и спорт</c:v>
                </c:pt>
                <c:pt idx="7">
                  <c:v>Другие расходы</c:v>
                </c:pt>
              </c:strCache>
            </c:strRef>
          </c:cat>
          <c:val>
            <c:numRef>
              <c:f>Лист1!$D$2:$D$9</c:f>
              <c:numCache>
                <c:formatCode>0.0</c:formatCode>
                <c:ptCount val="8"/>
                <c:pt idx="0">
                  <c:v>14869.6</c:v>
                </c:pt>
                <c:pt idx="1">
                  <c:v>14869.6</c:v>
                </c:pt>
                <c:pt idx="2">
                  <c:v>14869.6</c:v>
                </c:pt>
                <c:pt idx="3">
                  <c:v>14869.6</c:v>
                </c:pt>
                <c:pt idx="4">
                  <c:v>14869.6</c:v>
                </c:pt>
                <c:pt idx="5">
                  <c:v>14869.6</c:v>
                </c:pt>
                <c:pt idx="6">
                  <c:v>14869.6</c:v>
                </c:pt>
                <c:pt idx="7">
                  <c:v>14869.6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9525" cap="flat" cmpd="sng" algn="ctr">
          <a:noFill/>
          <a:prstDash val="solid"/>
        </a:ln>
        <a:effectLst/>
        <a:scene3d>
          <a:camera prst="orthographicFront"/>
          <a:lightRig rig="threePt" dir="t"/>
        </a:scene3d>
      </c:spPr>
    </c:plotArea>
    <c:plotVisOnly val="1"/>
    <c:dispBlanksAs val="zero"/>
    <c:showDLblsOverMax val="0"/>
  </c:chart>
  <c:spPr>
    <a:solidFill>
      <a:srgbClr val="FFFFE7"/>
    </a:solidFill>
    <a:ln w="57150">
      <a:solidFill>
        <a:schemeClr val="accent1"/>
      </a:solidFill>
    </a:ln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  <c:spPr>
        <a:solidFill>
          <a:srgbClr val="F2F2F2"/>
        </a:solidFill>
      </c:spPr>
    </c:floor>
    <c:sideWall>
      <c:thickness val="0"/>
      <c:spPr>
        <a:solidFill>
          <a:schemeClr val="bg1">
            <a:lumMod val="95000"/>
          </a:schemeClr>
        </a:soli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c:spPr>
    </c:sideWall>
    <c:backWall>
      <c:thickness val="0"/>
      <c:spPr>
        <a:solidFill>
          <a:schemeClr val="bg1">
            <a:lumMod val="95000"/>
          </a:schemeClr>
        </a:soli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c:spPr>
    </c:backWall>
    <c:plotArea>
      <c:layout>
        <c:manualLayout>
          <c:layoutTarget val="inner"/>
          <c:xMode val="edge"/>
          <c:yMode val="edge"/>
          <c:x val="0.11396650872127297"/>
          <c:y val="2.4520053327408059E-2"/>
          <c:w val="0.56602646999576423"/>
          <c:h val="0.88165564937229202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Дошкольное образование</c:v>
                </c:pt>
              </c:strCache>
            </c:strRef>
          </c:tx>
          <c:spPr>
            <a:solidFill>
              <a:srgbClr val="558ED5"/>
            </a:solidFill>
            <a:ln>
              <a:solidFill>
                <a:srgbClr val="558ED5"/>
              </a:solidFill>
            </a:ln>
            <a:scene3d>
              <a:camera prst="orthographicFront"/>
              <a:lightRig rig="threePt" dir="t"/>
            </a:scene3d>
            <a:sp3d>
              <a:bevelT/>
              <a:contourClr>
                <a:srgbClr val="000000"/>
              </a:contourClr>
            </a:sp3d>
          </c:spPr>
          <c:invertIfNegative val="0"/>
          <c:cat>
            <c:strRef>
              <c:f>Лист1!$A$2:$A$3</c:f>
              <c:strCache>
                <c:ptCount val="2"/>
                <c:pt idx="0">
                  <c:v>Факт 2021 года</c:v>
                </c:pt>
                <c:pt idx="1">
                  <c:v>Факт 2022 года</c:v>
                </c:pt>
              </c:strCache>
            </c:strRef>
          </c:cat>
          <c:val>
            <c:numRef>
              <c:f>Лист1!$B$2:$B$3</c:f>
              <c:numCache>
                <c:formatCode>#\ ##0.0</c:formatCode>
                <c:ptCount val="2"/>
                <c:pt idx="0">
                  <c:v>3793.4</c:v>
                </c:pt>
                <c:pt idx="1">
                  <c:v>3722.1</c:v>
                </c:pt>
              </c:numCache>
            </c:numRef>
          </c:val>
        </c:ser>
        <c:ser>
          <c:idx val="3"/>
          <c:order val="1"/>
          <c:tx>
            <c:strRef>
              <c:f>Лист1!$C$1</c:f>
              <c:strCache>
                <c:ptCount val="1"/>
                <c:pt idx="0">
                  <c:v>Общее образование</c:v>
                </c:pt>
              </c:strCache>
            </c:strRef>
          </c:tx>
          <c:spPr>
            <a:solidFill>
              <a:srgbClr val="C00000"/>
            </a:solidFill>
            <a:ln>
              <a:solidFill>
                <a:srgbClr val="C00000"/>
              </a:solidFill>
            </a:ln>
            <a:scene3d>
              <a:camera prst="orthographicFront"/>
              <a:lightRig rig="threePt" dir="t"/>
            </a:scene3d>
            <a:sp3d>
              <a:bevelT/>
              <a:contourClr>
                <a:srgbClr val="000000"/>
              </a:contourClr>
            </a:sp3d>
          </c:spPr>
          <c:invertIfNegative val="0"/>
          <c:cat>
            <c:strRef>
              <c:f>Лист1!$A$2:$A$3</c:f>
              <c:strCache>
                <c:ptCount val="2"/>
                <c:pt idx="0">
                  <c:v>Факт 2021 года</c:v>
                </c:pt>
                <c:pt idx="1">
                  <c:v>Факт 2022 года</c:v>
                </c:pt>
              </c:strCache>
            </c:strRef>
          </c:cat>
          <c:val>
            <c:numRef>
              <c:f>Лист1!$C$2:$C$3</c:f>
              <c:numCache>
                <c:formatCode>#\ ##0.0</c:formatCode>
                <c:ptCount val="2"/>
                <c:pt idx="0">
                  <c:v>4432.5</c:v>
                </c:pt>
                <c:pt idx="1">
                  <c:v>5184.6000000000004</c:v>
                </c:pt>
              </c:numCache>
            </c:numRef>
          </c:val>
        </c:ser>
        <c:ser>
          <c:idx val="4"/>
          <c:order val="2"/>
          <c:tx>
            <c:strRef>
              <c:f>Лист1!$D$1</c:f>
              <c:strCache>
                <c:ptCount val="1"/>
                <c:pt idx="0">
                  <c:v>Дополнительное образование детей</c:v>
                </c:pt>
              </c:strCache>
            </c:strRef>
          </c:tx>
          <c:spPr>
            <a:solidFill>
              <a:srgbClr val="66FF66"/>
            </a:solidFill>
            <a:ln w="9525" cap="flat" cmpd="sng" algn="ctr">
              <a:solidFill>
                <a:srgbClr val="00B050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  <a:contourClr>
                <a:srgbClr val="000000"/>
              </a:contourClr>
            </a:sp3d>
          </c:spPr>
          <c:invertIfNegative val="0"/>
          <c:cat>
            <c:strRef>
              <c:f>Лист1!$A$2:$A$3</c:f>
              <c:strCache>
                <c:ptCount val="2"/>
                <c:pt idx="0">
                  <c:v>Факт 2021 года</c:v>
                </c:pt>
                <c:pt idx="1">
                  <c:v>Факт 2022 года</c:v>
                </c:pt>
              </c:strCache>
            </c:strRef>
          </c:cat>
          <c:val>
            <c:numRef>
              <c:f>Лист1!$D$2:$D$3</c:f>
              <c:numCache>
                <c:formatCode>#\ ##0.0</c:formatCode>
                <c:ptCount val="2"/>
                <c:pt idx="0">
                  <c:v>821.5</c:v>
                </c:pt>
                <c:pt idx="1">
                  <c:v>938.6</c:v>
                </c:pt>
              </c:numCache>
            </c:numRef>
          </c:val>
        </c:ser>
        <c:ser>
          <c:idx val="1"/>
          <c:order val="3"/>
          <c:tx>
            <c:strRef>
              <c:f>Лист1!$E$1</c:f>
              <c:strCache>
                <c:ptCount val="1"/>
                <c:pt idx="0">
                  <c:v>Молодежная политика </c:v>
                </c:pt>
              </c:strCache>
            </c:strRef>
          </c:tx>
          <c:spPr>
            <a:solidFill>
              <a:srgbClr val="7030A0"/>
            </a:solidFill>
            <a:ln>
              <a:solidFill>
                <a:srgbClr val="7030A0"/>
              </a:solidFill>
            </a:ln>
            <a:scene3d>
              <a:camera prst="orthographicFront"/>
              <a:lightRig rig="threePt" dir="t"/>
            </a:scene3d>
            <a:sp3d>
              <a:bevelT/>
              <a:contourClr>
                <a:srgbClr val="000000"/>
              </a:contourClr>
            </a:sp3d>
          </c:spPr>
          <c:invertIfNegative val="0"/>
          <c:cat>
            <c:strRef>
              <c:f>Лист1!$A$2:$A$3</c:f>
              <c:strCache>
                <c:ptCount val="2"/>
                <c:pt idx="0">
                  <c:v>Факт 2021 года</c:v>
                </c:pt>
                <c:pt idx="1">
                  <c:v>Факт 2022 года</c:v>
                </c:pt>
              </c:strCache>
            </c:strRef>
          </c:cat>
          <c:val>
            <c:numRef>
              <c:f>Лист1!$E$2:$E$3</c:f>
              <c:numCache>
                <c:formatCode>#\ ##0.0</c:formatCode>
                <c:ptCount val="2"/>
                <c:pt idx="0">
                  <c:v>56.5</c:v>
                </c:pt>
                <c:pt idx="1">
                  <c:v>71.3</c:v>
                </c:pt>
              </c:numCache>
            </c:numRef>
          </c:val>
        </c:ser>
        <c:ser>
          <c:idx val="2"/>
          <c:order val="4"/>
          <c:tx>
            <c:strRef>
              <c:f>Лист1!$F$1</c:f>
              <c:strCache>
                <c:ptCount val="1"/>
                <c:pt idx="0">
                  <c:v>Другие вопросы в области образования</c:v>
                </c:pt>
              </c:strCache>
            </c:strRef>
          </c:tx>
          <c:spPr>
            <a:solidFill>
              <a:srgbClr val="FFFF00"/>
            </a:solidFill>
            <a:ln>
              <a:solidFill>
                <a:srgbClr val="FFD85D"/>
              </a:solidFill>
            </a:ln>
            <a:scene3d>
              <a:camera prst="orthographicFront"/>
              <a:lightRig rig="threePt" dir="t"/>
            </a:scene3d>
            <a:sp3d>
              <a:bevelT/>
              <a:contourClr>
                <a:srgbClr val="000000"/>
              </a:contourClr>
            </a:sp3d>
          </c:spPr>
          <c:invertIfNegative val="0"/>
          <c:cat>
            <c:strRef>
              <c:f>Лист1!$A$2:$A$3</c:f>
              <c:strCache>
                <c:ptCount val="2"/>
                <c:pt idx="0">
                  <c:v>Факт 2021 года</c:v>
                </c:pt>
                <c:pt idx="1">
                  <c:v>Факт 2022 года</c:v>
                </c:pt>
              </c:strCache>
            </c:strRef>
          </c:cat>
          <c:val>
            <c:numRef>
              <c:f>Лист1!$F$2:$F$3</c:f>
              <c:numCache>
                <c:formatCode>#\ ##0.0</c:formatCode>
                <c:ptCount val="2"/>
                <c:pt idx="0">
                  <c:v>119.3</c:v>
                </c:pt>
                <c:pt idx="1">
                  <c:v>126.8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57765632"/>
        <c:axId val="157767168"/>
        <c:axId val="0"/>
      </c:bar3DChart>
      <c:catAx>
        <c:axId val="1577656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>
                <a:effectLst/>
                <a:latin typeface="Arial Narrow" panose="020B0606020202030204" pitchFamily="34" charset="0"/>
              </a:defRPr>
            </a:pPr>
            <a:endParaRPr lang="ru-RU"/>
          </a:p>
        </c:txPr>
        <c:crossAx val="157767168"/>
        <c:crosses val="autoZero"/>
        <c:auto val="1"/>
        <c:lblAlgn val="ctr"/>
        <c:lblOffset val="100"/>
        <c:noMultiLvlLbl val="0"/>
      </c:catAx>
      <c:valAx>
        <c:axId val="157767168"/>
        <c:scaling>
          <c:orientation val="minMax"/>
          <c:max val="10000"/>
          <c:min val="0"/>
        </c:scaling>
        <c:delete val="0"/>
        <c:axPos val="l"/>
        <c:majorGridlines>
          <c:spPr>
            <a:ln>
              <a:solidFill>
                <a:schemeClr val="tx1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c:spPr>
        </c:majorGridlines>
        <c:numFmt formatCode="#\ ##0.0" sourceLinked="1"/>
        <c:majorTickMark val="out"/>
        <c:minorTickMark val="none"/>
        <c:tickLblPos val="nextTo"/>
        <c:txPr>
          <a:bodyPr/>
          <a:lstStyle/>
          <a:p>
            <a:pPr>
              <a:defRPr sz="1100">
                <a:latin typeface="Arial Narrow" panose="020B0606020202030204" pitchFamily="34" charset="0"/>
              </a:defRPr>
            </a:pPr>
            <a:endParaRPr lang="ru-RU"/>
          </a:p>
        </c:txPr>
        <c:crossAx val="157765632"/>
        <c:crosses val="autoZero"/>
        <c:crossBetween val="between"/>
        <c:majorUnit val="1000"/>
      </c:valAx>
      <c:spPr>
        <a:scene3d>
          <a:camera prst="orthographicFront"/>
          <a:lightRig rig="threePt" dir="t"/>
        </a:scene3d>
        <a:sp3d/>
      </c:spPr>
    </c:plotArea>
    <c:legend>
      <c:legendPos val="r"/>
      <c:layout>
        <c:manualLayout>
          <c:xMode val="edge"/>
          <c:yMode val="edge"/>
          <c:x val="0.67772491954947323"/>
          <c:y val="0.13615889084219401"/>
          <c:w val="0.32227504041712818"/>
          <c:h val="0.84494517970225536"/>
        </c:manualLayout>
      </c:layout>
      <c:overlay val="0"/>
      <c:txPr>
        <a:bodyPr/>
        <a:lstStyle/>
        <a:p>
          <a:pPr algn="l">
            <a:defRPr sz="1100">
              <a:latin typeface="Arial Narrow" panose="020B0606020202030204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gradFill>
      <a:gsLst>
        <a:gs pos="0">
          <a:srgbClr val="C6D9F1"/>
        </a:gs>
        <a:gs pos="49000">
          <a:srgbClr val="FFFFDD"/>
        </a:gs>
        <a:gs pos="100000">
          <a:srgbClr val="C6D9F1"/>
        </a:gs>
      </a:gsLst>
      <a:lin ang="16200000" scaled="1"/>
    </a:gradFill>
    <a:ln w="9525" cap="flat" cmpd="sng" algn="ctr">
      <a:noFill/>
      <a:prstDash val="solid"/>
    </a:ln>
    <a:effectLst/>
    <a:scene3d>
      <a:camera prst="orthographicFront"/>
      <a:lightRig rig="threePt" dir="t"/>
    </a:scene3d>
    <a:sp3d>
      <a:bevelT/>
    </a:sp3d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>
    <c:autoUpdate val="0"/>
  </c:externalData>
  <c:userShapes r:id="rId2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  <c:spPr>
        <a:solidFill>
          <a:srgbClr val="F2F2F2"/>
        </a:solidFill>
      </c:spPr>
    </c:floor>
    <c:sideWall>
      <c:thickness val="0"/>
      <c:spPr>
        <a:solidFill>
          <a:schemeClr val="bg1">
            <a:lumMod val="95000"/>
          </a:schemeClr>
        </a:soli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c:spPr>
    </c:sideWall>
    <c:backWall>
      <c:thickness val="0"/>
      <c:spPr>
        <a:solidFill>
          <a:schemeClr val="bg1">
            <a:lumMod val="95000"/>
          </a:schemeClr>
        </a:soli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c:spPr>
    </c:backWall>
    <c:plotArea>
      <c:layout>
        <c:manualLayout>
          <c:layoutTarget val="inner"/>
          <c:xMode val="edge"/>
          <c:yMode val="edge"/>
          <c:x val="0.11396650872127297"/>
          <c:y val="2.4520053327408059E-2"/>
          <c:w val="0.56602646999576423"/>
          <c:h val="0.88165564937229202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Культура</c:v>
                </c:pt>
              </c:strCache>
            </c:strRef>
          </c:tx>
          <c:spPr>
            <a:solidFill>
              <a:srgbClr val="558ED5"/>
            </a:solidFill>
            <a:ln>
              <a:solidFill>
                <a:srgbClr val="558ED5"/>
              </a:solidFill>
            </a:ln>
            <a:scene3d>
              <a:camera prst="orthographicFront"/>
              <a:lightRig rig="threePt" dir="t"/>
            </a:scene3d>
            <a:sp3d>
              <a:bevelT/>
              <a:contourClr>
                <a:srgbClr val="000000"/>
              </a:contourClr>
            </a:sp3d>
          </c:spPr>
          <c:invertIfNegative val="0"/>
          <c:cat>
            <c:strRef>
              <c:f>Лист1!$A$2:$A$3</c:f>
              <c:strCache>
                <c:ptCount val="2"/>
                <c:pt idx="0">
                  <c:v>Факт 2021 года</c:v>
                </c:pt>
                <c:pt idx="1">
                  <c:v>Факт 2022 года</c:v>
                </c:pt>
              </c:strCache>
            </c:strRef>
          </c:cat>
          <c:val>
            <c:numRef>
              <c:f>Лист1!$B$2:$B$3</c:f>
              <c:numCache>
                <c:formatCode>#\ ##0.0</c:formatCode>
                <c:ptCount val="2"/>
                <c:pt idx="0">
                  <c:v>500.8</c:v>
                </c:pt>
                <c:pt idx="1">
                  <c:v>448.6</c:v>
                </c:pt>
              </c:numCache>
            </c:numRef>
          </c:val>
        </c:ser>
        <c:ser>
          <c:idx val="3"/>
          <c:order val="1"/>
          <c:tx>
            <c:strRef>
              <c:f>Лист1!$C$1</c:f>
              <c:strCache>
                <c:ptCount val="1"/>
                <c:pt idx="0">
                  <c:v>Другие вопросы в области культуры</c:v>
                </c:pt>
              </c:strCache>
            </c:strRef>
          </c:tx>
          <c:spPr>
            <a:solidFill>
              <a:srgbClr val="C00000"/>
            </a:solidFill>
            <a:ln>
              <a:solidFill>
                <a:srgbClr val="C00000"/>
              </a:solidFill>
            </a:ln>
            <a:scene3d>
              <a:camera prst="orthographicFront"/>
              <a:lightRig rig="threePt" dir="t"/>
            </a:scene3d>
            <a:sp3d>
              <a:bevelT/>
              <a:contourClr>
                <a:srgbClr val="000000"/>
              </a:contourClr>
            </a:sp3d>
          </c:spPr>
          <c:invertIfNegative val="0"/>
          <c:cat>
            <c:strRef>
              <c:f>Лист1!$A$2:$A$3</c:f>
              <c:strCache>
                <c:ptCount val="2"/>
                <c:pt idx="0">
                  <c:v>Факт 2021 года</c:v>
                </c:pt>
                <c:pt idx="1">
                  <c:v>Факт 2022 года</c:v>
                </c:pt>
              </c:strCache>
            </c:strRef>
          </c:cat>
          <c:val>
            <c:numRef>
              <c:f>Лист1!$C$2:$C$3</c:f>
              <c:numCache>
                <c:formatCode>#\ ##0.0</c:formatCode>
                <c:ptCount val="2"/>
                <c:pt idx="0">
                  <c:v>20.9</c:v>
                </c:pt>
                <c:pt idx="1">
                  <c:v>20.5</c:v>
                </c:pt>
              </c:numCache>
            </c:numRef>
          </c:val>
        </c:ser>
        <c:ser>
          <c:idx val="4"/>
          <c:order val="2"/>
          <c:tx>
            <c:strRef>
              <c:f>Лист1!$D$1</c:f>
              <c:strCache>
                <c:ptCount val="1"/>
                <c:pt idx="0">
                  <c:v>Расходы, всего</c:v>
                </c:pt>
              </c:strCache>
            </c:strRef>
          </c:tx>
          <c:spPr>
            <a:noFill/>
            <a:ln w="9525" cap="flat" cmpd="sng" algn="ctr">
              <a:noFill/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cat>
            <c:strRef>
              <c:f>Лист1!$A$2:$A$3</c:f>
              <c:strCache>
                <c:ptCount val="2"/>
                <c:pt idx="0">
                  <c:v>Факт 2021 года</c:v>
                </c:pt>
                <c:pt idx="1">
                  <c:v>Факт 2022 года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01247744"/>
        <c:axId val="219463680"/>
        <c:axId val="0"/>
      </c:bar3DChart>
      <c:catAx>
        <c:axId val="2012477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>
                <a:effectLst/>
                <a:latin typeface="Arial Narrow" panose="020B0606020202030204" pitchFamily="34" charset="0"/>
              </a:defRPr>
            </a:pPr>
            <a:endParaRPr lang="ru-RU"/>
          </a:p>
        </c:txPr>
        <c:crossAx val="219463680"/>
        <c:crosses val="autoZero"/>
        <c:auto val="1"/>
        <c:lblAlgn val="ctr"/>
        <c:lblOffset val="100"/>
        <c:noMultiLvlLbl val="0"/>
      </c:catAx>
      <c:valAx>
        <c:axId val="219463680"/>
        <c:scaling>
          <c:orientation val="minMax"/>
          <c:max val="600"/>
          <c:min val="0"/>
        </c:scaling>
        <c:delete val="0"/>
        <c:axPos val="l"/>
        <c:majorGridlines>
          <c:spPr>
            <a:ln>
              <a:solidFill>
                <a:schemeClr val="tx1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c:spPr>
        </c:majorGridlines>
        <c:numFmt formatCode="#\ ##0.0" sourceLinked="1"/>
        <c:majorTickMark val="out"/>
        <c:minorTickMark val="none"/>
        <c:tickLblPos val="nextTo"/>
        <c:txPr>
          <a:bodyPr/>
          <a:lstStyle/>
          <a:p>
            <a:pPr>
              <a:defRPr sz="1100">
                <a:latin typeface="Arial Narrow" panose="020B0606020202030204" pitchFamily="34" charset="0"/>
              </a:defRPr>
            </a:pPr>
            <a:endParaRPr lang="ru-RU"/>
          </a:p>
        </c:txPr>
        <c:crossAx val="201247744"/>
        <c:crosses val="autoZero"/>
        <c:crossBetween val="between"/>
      </c:valAx>
      <c:spPr>
        <a:scene3d>
          <a:camera prst="orthographicFront"/>
          <a:lightRig rig="threePt" dir="t"/>
        </a:scene3d>
        <a:sp3d/>
      </c:spPr>
    </c:plotArea>
    <c:legend>
      <c:legendPos val="r"/>
      <c:layout>
        <c:manualLayout>
          <c:xMode val="edge"/>
          <c:yMode val="edge"/>
          <c:x val="0.67772491954947323"/>
          <c:y val="0.13615889084219401"/>
          <c:w val="0.2655167944302485"/>
          <c:h val="0.46782013738515427"/>
        </c:manualLayout>
      </c:layout>
      <c:overlay val="0"/>
      <c:txPr>
        <a:bodyPr/>
        <a:lstStyle/>
        <a:p>
          <a:pPr algn="l">
            <a:defRPr sz="1300">
              <a:latin typeface="Arial Narrow" panose="020B0606020202030204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gradFill>
      <a:gsLst>
        <a:gs pos="0">
          <a:srgbClr val="C6D9F1"/>
        </a:gs>
        <a:gs pos="49000">
          <a:srgbClr val="FFFFDD"/>
        </a:gs>
        <a:gs pos="100000">
          <a:srgbClr val="C6D9F1"/>
        </a:gs>
      </a:gsLst>
      <a:lin ang="16200000" scaled="1"/>
    </a:gradFill>
    <a:ln w="9525" cap="flat" cmpd="sng" algn="ctr">
      <a:noFill/>
      <a:prstDash val="solid"/>
    </a:ln>
    <a:effectLst/>
    <a:scene3d>
      <a:camera prst="orthographicFront"/>
      <a:lightRig rig="threePt" dir="t"/>
    </a:scene3d>
    <a:sp3d>
      <a:bevelT/>
    </a:sp3d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  <c:spPr>
        <a:solidFill>
          <a:schemeClr val="bg1">
            <a:lumMod val="95000"/>
          </a:schemeClr>
        </a:solidFill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8239768640031113E-2"/>
          <c:y val="4.3437531956689979E-2"/>
          <c:w val="0.70478793672785189"/>
          <c:h val="0.81023849914112112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 и неналоговые доходы</c:v>
                </c:pt>
              </c:strCache>
            </c:strRef>
          </c:tx>
          <c:spPr>
            <a:solidFill>
              <a:srgbClr val="97CBFF"/>
            </a:solidFill>
            <a:ln>
              <a:solidFill>
                <a:srgbClr val="00B0F0"/>
              </a:solidFill>
            </a:ln>
            <a:effectLst>
              <a:outerShdw blurRad="76200" dist="12700" dir="2700000" sy="-23000" kx="-8004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hreePt" dir="t"/>
            </a:scene3d>
            <a:sp3d prstMaterial="matte">
              <a:bevelT/>
              <a:contourClr>
                <a:srgbClr val="000000"/>
              </a:contourClr>
            </a:sp3d>
          </c:spPr>
          <c:invertIfNegative val="0"/>
          <c:dLbls>
            <c:dLbl>
              <c:idx val="0"/>
              <c:layout>
                <c:manualLayout>
                  <c:x val="7.1693642461359277E-3"/>
                  <c:y val="1.8805644340578624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5 </a:t>
                    </a:r>
                    <a:r>
                      <a:rPr lang="ru-RU" dirty="0" smtClean="0"/>
                      <a:t>513</a:t>
                    </a:r>
                    <a:r>
                      <a:rPr lang="en-US" dirty="0" smtClean="0"/>
                      <a:t>,</a:t>
                    </a:r>
                    <a:r>
                      <a:rPr lang="ru-RU" dirty="0" smtClean="0"/>
                      <a:t>1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5.735637212015165E-3"/>
                  <c:y val="1.7213372651898335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5 </a:t>
                    </a:r>
                    <a:r>
                      <a:rPr lang="ru-RU" dirty="0" smtClean="0"/>
                      <a:t>754</a:t>
                    </a:r>
                    <a:r>
                      <a:rPr lang="en-US" dirty="0" smtClean="0"/>
                      <a:t>,</a:t>
                    </a:r>
                    <a:r>
                      <a:rPr lang="ru-RU" dirty="0" smtClean="0"/>
                      <a:t>1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5.8447555166715268E-3"/>
                  <c:y val="1.8707998897691445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6</a:t>
                    </a:r>
                    <a:r>
                      <a:rPr lang="en-US" dirty="0" smtClean="0"/>
                      <a:t> </a:t>
                    </a:r>
                    <a:r>
                      <a:rPr lang="ru-RU" dirty="0" smtClean="0"/>
                      <a:t>285</a:t>
                    </a:r>
                    <a:r>
                      <a:rPr lang="en-US" dirty="0" smtClean="0"/>
                      <a:t>,</a:t>
                    </a:r>
                    <a:r>
                      <a:rPr lang="ru-RU" dirty="0" smtClean="0"/>
                      <a:t>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1.003727679760966E-2"/>
                  <c:y val="-1.0159483704089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#,##0.0" sourceLinked="0"/>
            <c:spPr>
              <a:noFill/>
            </c:spPr>
            <c:txPr>
              <a:bodyPr/>
              <a:lstStyle/>
              <a:p>
                <a:pPr>
                  <a:defRPr sz="1350" b="1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2021 год </c:v>
                </c:pt>
                <c:pt idx="1">
                  <c:v>2022 год (план)</c:v>
                </c:pt>
                <c:pt idx="2">
                  <c:v>2022 год (факт)</c:v>
                </c:pt>
              </c:strCache>
            </c:str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5513.1</c:v>
                </c:pt>
                <c:pt idx="1">
                  <c:v>5753.7</c:v>
                </c:pt>
                <c:pt idx="2">
                  <c:v>6285.3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Безвозмездные поступления</c:v>
                </c:pt>
              </c:strCache>
            </c:strRef>
          </c:tx>
          <c:spPr>
            <a:solidFill>
              <a:srgbClr val="C00000"/>
            </a:solidFill>
            <a:ln>
              <a:solidFill>
                <a:srgbClr val="C00000"/>
              </a:solidFill>
            </a:ln>
            <a:effectLst>
              <a:outerShdw sx="1000" sy="1000" algn="ctr" rotWithShape="0">
                <a:srgbClr val="FFFF00"/>
              </a:outerShdw>
            </a:effectLst>
            <a:scene3d>
              <a:camera prst="orthographicFront"/>
              <a:lightRig rig="threePt" dir="t"/>
            </a:scene3d>
            <a:sp3d prstMaterial="matte">
              <a:bevelT/>
              <a:contourClr>
                <a:srgbClr val="000000"/>
              </a:contourClr>
            </a:sp3d>
          </c:spPr>
          <c:invertIfNegative val="0"/>
          <c:dLbls>
            <c:dLbl>
              <c:idx val="0"/>
              <c:layout>
                <c:manualLayout>
                  <c:x val="6.1728395061728392E-3"/>
                  <c:y val="1.0689052516493333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9 114,1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4.6296296296296294E-3"/>
                  <c:y val="1.6033578774740001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12</a:t>
                    </a:r>
                    <a:r>
                      <a:rPr lang="ru-RU" baseline="0" dirty="0" smtClean="0"/>
                      <a:t> 282</a:t>
                    </a:r>
                    <a:r>
                      <a:rPr lang="en-US" dirty="0" smtClean="0"/>
                      <a:t>,</a:t>
                    </a:r>
                    <a:r>
                      <a:rPr lang="ru-RU" dirty="0" smtClean="0"/>
                      <a:t>7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3.0864197530864196E-3"/>
                  <c:y val="2.1378105032986667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12 192,4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350" b="1">
                    <a:solidFill>
                      <a:schemeClr val="bg1"/>
                    </a:solidFill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2021 год </c:v>
                </c:pt>
                <c:pt idx="1">
                  <c:v>2022 год (план)</c:v>
                </c:pt>
                <c:pt idx="2">
                  <c:v>2022 год (факт)</c:v>
                </c:pt>
              </c:strCache>
            </c:strRef>
          </c:cat>
          <c:val>
            <c:numRef>
              <c:f>Лист1!$C$2:$C$4</c:f>
              <c:numCache>
                <c:formatCode>#,##0.0</c:formatCode>
                <c:ptCount val="3"/>
                <c:pt idx="0">
                  <c:v>9114.1</c:v>
                </c:pt>
                <c:pt idx="1">
                  <c:v>12282.7</c:v>
                </c:pt>
                <c:pt idx="2">
                  <c:v>12192.4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8"/>
        <c:shape val="box"/>
        <c:axId val="16880000"/>
        <c:axId val="20808448"/>
        <c:axId val="0"/>
      </c:bar3DChart>
      <c:catAx>
        <c:axId val="1688000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400" b="1" kern="1200" baseline="0">
                <a:latin typeface="Arial Narrow" panose="020B0606020202030204" pitchFamily="34" charset="0"/>
              </a:defRPr>
            </a:pPr>
            <a:endParaRPr lang="ru-RU"/>
          </a:p>
        </c:txPr>
        <c:crossAx val="20808448"/>
        <c:crosses val="autoZero"/>
        <c:auto val="0"/>
        <c:lblAlgn val="ctr"/>
        <c:lblOffset val="100"/>
        <c:noMultiLvlLbl val="0"/>
      </c:catAx>
      <c:valAx>
        <c:axId val="20808448"/>
        <c:scaling>
          <c:orientation val="minMax"/>
          <c:min val="0"/>
        </c:scaling>
        <c:delete val="0"/>
        <c:axPos val="l"/>
        <c:majorGridlines/>
        <c:numFmt formatCode="0" sourceLinked="0"/>
        <c:majorTickMark val="out"/>
        <c:minorTickMark val="none"/>
        <c:tickLblPos val="nextTo"/>
        <c:spPr>
          <a:ln w="31750"/>
        </c:spPr>
        <c:txPr>
          <a:bodyPr/>
          <a:lstStyle/>
          <a:p>
            <a:pPr>
              <a:defRPr sz="1400" baseline="0">
                <a:latin typeface="Arial Narrow" panose="020B0606020202030204" pitchFamily="34" charset="0"/>
              </a:defRPr>
            </a:pPr>
            <a:endParaRPr lang="ru-RU"/>
          </a:p>
        </c:txPr>
        <c:crossAx val="16880000"/>
        <c:crosses val="autoZero"/>
        <c:crossBetween val="between"/>
        <c:majorUnit val="5000"/>
      </c:valAx>
      <c:spPr>
        <a:solidFill>
          <a:srgbClr val="FFFFDD"/>
        </a:solidFill>
        <a:ln cmpd="sng"/>
      </c:spPr>
    </c:plotArea>
    <c:legend>
      <c:legendPos val="r"/>
      <c:layout>
        <c:manualLayout>
          <c:xMode val="edge"/>
          <c:yMode val="edge"/>
          <c:x val="0.74146349761835328"/>
          <c:y val="0.33150160567243608"/>
          <c:w val="0.22988820841839214"/>
          <c:h val="0.32827931925043652"/>
        </c:manualLayout>
      </c:layout>
      <c:overlay val="0"/>
      <c:spPr>
        <a:ln>
          <a:noFill/>
        </a:ln>
        <a:effectLst>
          <a:glow rad="228600">
            <a:schemeClr val="accent1">
              <a:satMod val="175000"/>
              <a:alpha val="40000"/>
            </a:schemeClr>
          </a:glow>
        </a:effectLst>
      </c:spPr>
      <c:txPr>
        <a:bodyPr/>
        <a:lstStyle/>
        <a:p>
          <a:pPr>
            <a:defRPr sz="1000">
              <a:latin typeface="Arial Narrow" panose="020B0606020202030204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rgbClr val="FFFFDD"/>
    </a:solidFill>
    <a:ln w="57150">
      <a:solidFill>
        <a:schemeClr val="accent1"/>
      </a:solidFill>
    </a:ln>
    <a:effectLst/>
    <a:scene3d>
      <a:camera prst="orthographicFront"/>
      <a:lightRig rig="threePt" dir="t"/>
    </a:scene3d>
    <a:sp3d>
      <a:bevelT/>
    </a:sp3d>
  </c:spPr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  <c:spPr>
        <a:solidFill>
          <a:srgbClr val="F2F2F2"/>
        </a:solidFill>
      </c:spPr>
    </c:floor>
    <c:sideWall>
      <c:thickness val="0"/>
      <c:spPr>
        <a:solidFill>
          <a:schemeClr val="bg1">
            <a:lumMod val="95000"/>
          </a:schemeClr>
        </a:soli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c:spPr>
    </c:sideWall>
    <c:backWall>
      <c:thickness val="0"/>
      <c:spPr>
        <a:solidFill>
          <a:schemeClr val="bg1">
            <a:lumMod val="95000"/>
          </a:schemeClr>
        </a:soli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c:spPr>
    </c:backWall>
    <c:plotArea>
      <c:layout>
        <c:manualLayout>
          <c:layoutTarget val="inner"/>
          <c:xMode val="edge"/>
          <c:yMode val="edge"/>
          <c:x val="0.11396650872127297"/>
          <c:y val="2.4520053327408059E-2"/>
          <c:w val="0.56602646999576423"/>
          <c:h val="0.88165564937229202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Физическая культура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  <a:contourClr>
                <a:srgbClr val="000000"/>
              </a:contourClr>
            </a:sp3d>
          </c:spPr>
          <c:invertIfNegative val="0"/>
          <c:cat>
            <c:strRef>
              <c:f>Лист1!$A$2:$A$3</c:f>
              <c:strCache>
                <c:ptCount val="2"/>
                <c:pt idx="0">
                  <c:v>Факт 2021 года</c:v>
                </c:pt>
                <c:pt idx="1">
                  <c:v>Факт 2022 года</c:v>
                </c:pt>
              </c:strCache>
            </c:strRef>
          </c:cat>
          <c:val>
            <c:numRef>
              <c:f>Лист1!$B$2:$B$3</c:f>
              <c:numCache>
                <c:formatCode>#\ ##0.0</c:formatCode>
                <c:ptCount val="2"/>
                <c:pt idx="0">
                  <c:v>16.100000000000001</c:v>
                </c:pt>
                <c:pt idx="1">
                  <c:v>17.600000000000001</c:v>
                </c:pt>
              </c:numCache>
            </c:numRef>
          </c:val>
        </c:ser>
        <c:ser>
          <c:idx val="3"/>
          <c:order val="1"/>
          <c:tx>
            <c:strRef>
              <c:f>Лист1!$C$1</c:f>
              <c:strCache>
                <c:ptCount val="1"/>
                <c:pt idx="0">
                  <c:v>Массовый спорт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  <a:contourClr>
                <a:srgbClr val="000000"/>
              </a:contourClr>
            </a:sp3d>
          </c:spPr>
          <c:invertIfNegative val="0"/>
          <c:cat>
            <c:strRef>
              <c:f>Лист1!$A$2:$A$3</c:f>
              <c:strCache>
                <c:ptCount val="2"/>
                <c:pt idx="0">
                  <c:v>Факт 2021 года</c:v>
                </c:pt>
                <c:pt idx="1">
                  <c:v>Факт 2022 года</c:v>
                </c:pt>
              </c:strCache>
            </c:strRef>
          </c:cat>
          <c:val>
            <c:numRef>
              <c:f>Лист1!$C$2:$C$3</c:f>
              <c:numCache>
                <c:formatCode>#\ ##0.0</c:formatCode>
                <c:ptCount val="2"/>
                <c:pt idx="0">
                  <c:v>5.0999999999999996</c:v>
                </c:pt>
                <c:pt idx="1">
                  <c:v>4.9000000000000004</c:v>
                </c:pt>
              </c:numCache>
            </c:numRef>
          </c:val>
        </c:ser>
        <c:ser>
          <c:idx val="4"/>
          <c:order val="2"/>
          <c:tx>
            <c:strRef>
              <c:f>Лист1!$D$1</c:f>
              <c:strCache>
                <c:ptCount val="1"/>
                <c:pt idx="0">
                  <c:v>Спорт высших достижений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 w="9525" cap="flat" cmpd="sng" algn="ctr">
              <a:noFill/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  <a:contourClr>
                <a:srgbClr val="000000"/>
              </a:contourClr>
            </a:sp3d>
          </c:spPr>
          <c:invertIfNegative val="0"/>
          <c:cat>
            <c:strRef>
              <c:f>Лист1!$A$2:$A$3</c:f>
              <c:strCache>
                <c:ptCount val="2"/>
                <c:pt idx="0">
                  <c:v>Факт 2021 года</c:v>
                </c:pt>
                <c:pt idx="1">
                  <c:v>Факт 2022 года</c:v>
                </c:pt>
              </c:strCache>
            </c:strRef>
          </c:cat>
          <c:val>
            <c:numRef>
              <c:f>Лист1!$D$2:$D$3</c:f>
              <c:numCache>
                <c:formatCode>#\ ##0.0</c:formatCode>
                <c:ptCount val="2"/>
                <c:pt idx="0">
                  <c:v>235.4</c:v>
                </c:pt>
                <c:pt idx="1">
                  <c:v>269.5</c:v>
                </c:pt>
              </c:numCache>
            </c:numRef>
          </c:val>
        </c:ser>
        <c:ser>
          <c:idx val="1"/>
          <c:order val="3"/>
          <c:tx>
            <c:strRef>
              <c:f>Лист1!$E$1</c:f>
              <c:strCache>
                <c:ptCount val="1"/>
                <c:pt idx="0">
                  <c:v>Другие вопросы в области физической культуры и спорта</c:v>
                </c:pt>
              </c:strCache>
            </c:strRef>
          </c:tx>
          <c:spPr>
            <a:solidFill>
              <a:srgbClr val="FFFF00"/>
            </a:solidFill>
            <a:ln>
              <a:solidFill>
                <a:srgbClr val="FFFF00"/>
              </a:solidFill>
            </a:ln>
            <a:scene3d>
              <a:camera prst="orthographicFront"/>
              <a:lightRig rig="threePt" dir="t"/>
            </a:scene3d>
            <a:sp3d>
              <a:bevelT/>
              <a:contourClr>
                <a:srgbClr val="000000"/>
              </a:contourClr>
            </a:sp3d>
          </c:spPr>
          <c:invertIfNegative val="0"/>
          <c:cat>
            <c:strRef>
              <c:f>Лист1!$A$2:$A$3</c:f>
              <c:strCache>
                <c:ptCount val="2"/>
                <c:pt idx="0">
                  <c:v>Факт 2021 года</c:v>
                </c:pt>
                <c:pt idx="1">
                  <c:v>Факт 2022 года</c:v>
                </c:pt>
              </c:strCache>
            </c:strRef>
          </c:cat>
          <c:val>
            <c:numRef>
              <c:f>Лист1!$E$2:$E$3</c:f>
              <c:numCache>
                <c:formatCode>#\ ##0.0</c:formatCode>
                <c:ptCount val="2"/>
                <c:pt idx="0">
                  <c:v>14.4</c:v>
                </c:pt>
                <c:pt idx="1">
                  <c:v>14.2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23749248"/>
        <c:axId val="223750784"/>
        <c:axId val="0"/>
      </c:bar3DChart>
      <c:catAx>
        <c:axId val="2237492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>
                <a:effectLst/>
                <a:latin typeface="Arial Narrow" panose="020B0606020202030204" pitchFamily="34" charset="0"/>
              </a:defRPr>
            </a:pPr>
            <a:endParaRPr lang="ru-RU"/>
          </a:p>
        </c:txPr>
        <c:crossAx val="223750784"/>
        <c:crosses val="autoZero"/>
        <c:auto val="1"/>
        <c:lblAlgn val="ctr"/>
        <c:lblOffset val="100"/>
        <c:noMultiLvlLbl val="0"/>
      </c:catAx>
      <c:valAx>
        <c:axId val="223750784"/>
        <c:scaling>
          <c:orientation val="minMax"/>
          <c:max val="300"/>
          <c:min val="0"/>
        </c:scaling>
        <c:delete val="0"/>
        <c:axPos val="l"/>
        <c:majorGridlines>
          <c:spPr>
            <a:ln w="0">
              <a:solidFill>
                <a:schemeClr val="tx1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c:spPr>
        </c:majorGridlines>
        <c:numFmt formatCode="#\ ##0.0" sourceLinked="1"/>
        <c:majorTickMark val="out"/>
        <c:minorTickMark val="none"/>
        <c:tickLblPos val="nextTo"/>
        <c:txPr>
          <a:bodyPr/>
          <a:lstStyle/>
          <a:p>
            <a:pPr>
              <a:defRPr sz="1100">
                <a:latin typeface="Arial Narrow" panose="020B0606020202030204" pitchFamily="34" charset="0"/>
              </a:defRPr>
            </a:pPr>
            <a:endParaRPr lang="ru-RU"/>
          </a:p>
        </c:txPr>
        <c:crossAx val="223749248"/>
        <c:crosses val="autoZero"/>
        <c:crossBetween val="between"/>
      </c:valAx>
      <c:spPr>
        <a:scene3d>
          <a:camera prst="orthographicFront"/>
          <a:lightRig rig="threePt" dir="t"/>
        </a:scene3d>
        <a:sp3d/>
      </c:spPr>
    </c:plotArea>
    <c:legend>
      <c:legendPos val="r"/>
      <c:layout>
        <c:manualLayout>
          <c:xMode val="edge"/>
          <c:yMode val="edge"/>
          <c:x val="0.67772491954947323"/>
          <c:y val="0.13615889084219401"/>
          <c:w val="0.32227504041712818"/>
          <c:h val="0.84494517970225536"/>
        </c:manualLayout>
      </c:layout>
      <c:overlay val="0"/>
      <c:txPr>
        <a:bodyPr/>
        <a:lstStyle/>
        <a:p>
          <a:pPr algn="l">
            <a:defRPr sz="1100">
              <a:latin typeface="Arial Narrow" panose="020B0606020202030204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gradFill>
      <a:gsLst>
        <a:gs pos="0">
          <a:srgbClr val="C6D9F1"/>
        </a:gs>
        <a:gs pos="49000">
          <a:srgbClr val="FFFFDD"/>
        </a:gs>
        <a:gs pos="100000">
          <a:srgbClr val="C6D9F1"/>
        </a:gs>
      </a:gsLst>
      <a:lin ang="16200000" scaled="1"/>
    </a:gradFill>
    <a:ln w="9525" cap="flat" cmpd="sng" algn="ctr">
      <a:noFill/>
      <a:prstDash val="solid"/>
    </a:ln>
    <a:effectLst/>
    <a:scene3d>
      <a:camera prst="orthographicFront"/>
      <a:lightRig rig="threePt" dir="t"/>
    </a:scene3d>
    <a:sp3d>
      <a:bevelT/>
    </a:sp3d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>
    <c:autoUpdate val="0"/>
  </c:externalData>
  <c:userShapes r:id="rId2"/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  <c:spPr>
        <a:solidFill>
          <a:srgbClr val="F2F2F2"/>
        </a:solidFill>
      </c:spPr>
    </c:floor>
    <c:sideWall>
      <c:thickness val="0"/>
      <c:spPr>
        <a:solidFill>
          <a:schemeClr val="bg1">
            <a:lumMod val="95000"/>
          </a:schemeClr>
        </a:soli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c:spPr>
    </c:sideWall>
    <c:backWall>
      <c:thickness val="0"/>
      <c:spPr>
        <a:solidFill>
          <a:schemeClr val="bg1">
            <a:lumMod val="95000"/>
          </a:schemeClr>
        </a:soli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c:spPr>
    </c:backWall>
    <c:plotArea>
      <c:layout>
        <c:manualLayout>
          <c:layoutTarget val="inner"/>
          <c:xMode val="edge"/>
          <c:yMode val="edge"/>
          <c:x val="9.6819507867086499E-2"/>
          <c:y val="2.8976432765142841E-2"/>
          <c:w val="0.56602646999576423"/>
          <c:h val="0.88165566007492424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Пенсионное обеспечение</c:v>
                </c:pt>
              </c:strCache>
            </c:strRef>
          </c:tx>
          <c:spPr>
            <a:solidFill>
              <a:srgbClr val="FFFF00"/>
            </a:solidFill>
            <a:ln>
              <a:solidFill>
                <a:srgbClr val="FFFF00"/>
              </a:solidFill>
            </a:ln>
            <a:scene3d>
              <a:camera prst="orthographicFront"/>
              <a:lightRig rig="threePt" dir="t"/>
            </a:scene3d>
            <a:sp3d>
              <a:bevelT/>
              <a:contourClr>
                <a:srgbClr val="000000"/>
              </a:contourClr>
            </a:sp3d>
          </c:spPr>
          <c:invertIfNegative val="0"/>
          <c:cat>
            <c:strRef>
              <c:f>Лист1!$A$3:$A$4</c:f>
              <c:strCache>
                <c:ptCount val="2"/>
                <c:pt idx="0">
                  <c:v>Факт 2021 года</c:v>
                </c:pt>
                <c:pt idx="1">
                  <c:v>Факт 2022 года</c:v>
                </c:pt>
              </c:strCache>
            </c:strRef>
          </c:cat>
          <c:val>
            <c:numRef>
              <c:f>Лист1!$B$3:$B$4</c:f>
              <c:numCache>
                <c:formatCode>#,##0.0</c:formatCode>
                <c:ptCount val="2"/>
                <c:pt idx="0">
                  <c:v>40.5</c:v>
                </c:pt>
                <c:pt idx="1">
                  <c:v>40.700000000000003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Социальное обеспечение населения</c:v>
                </c:pt>
              </c:strCache>
            </c:strRef>
          </c:tx>
          <c:spPr>
            <a:solidFill>
              <a:srgbClr val="558ED5"/>
            </a:solidFill>
            <a:ln>
              <a:solidFill>
                <a:srgbClr val="558ED5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  <a:contourClr>
                <a:srgbClr val="000000"/>
              </a:contourClr>
            </a:sp3d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cat>
            <c:strRef>
              <c:f>Лист1!$A$3:$A$4</c:f>
              <c:strCache>
                <c:ptCount val="2"/>
                <c:pt idx="0">
                  <c:v>Факт 2021 года</c:v>
                </c:pt>
                <c:pt idx="1">
                  <c:v>Факт 2022 года</c:v>
                </c:pt>
              </c:strCache>
            </c:strRef>
          </c:cat>
          <c:val>
            <c:numRef>
              <c:f>Лист1!$C$3:$C$4</c:f>
              <c:numCache>
                <c:formatCode>#,##0.0</c:formatCode>
                <c:ptCount val="2"/>
                <c:pt idx="0">
                  <c:v>413.8</c:v>
                </c:pt>
                <c:pt idx="1">
                  <c:v>420.1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Охрана семьи и детства</c:v>
                </c:pt>
              </c:strCache>
            </c:strRef>
          </c:tx>
          <c:spPr>
            <a:solidFill>
              <a:srgbClr val="C00000"/>
            </a:solidFill>
            <a:ln>
              <a:solidFill>
                <a:srgbClr val="C00000"/>
              </a:solidFill>
            </a:ln>
            <a:scene3d>
              <a:camera prst="orthographicFront"/>
              <a:lightRig rig="threePt" dir="t"/>
            </a:scene3d>
            <a:sp3d>
              <a:bevelT/>
              <a:contourClr>
                <a:srgbClr val="000000"/>
              </a:contourClr>
            </a:sp3d>
          </c:spPr>
          <c:invertIfNegative val="0"/>
          <c:cat>
            <c:strRef>
              <c:f>Лист1!$A$3:$A$4</c:f>
              <c:strCache>
                <c:ptCount val="2"/>
                <c:pt idx="0">
                  <c:v>Факт 2021 года</c:v>
                </c:pt>
                <c:pt idx="1">
                  <c:v>Факт 2022 года</c:v>
                </c:pt>
              </c:strCache>
            </c:strRef>
          </c:cat>
          <c:val>
            <c:numRef>
              <c:f>Лист1!$D$3:$D$4</c:f>
              <c:numCache>
                <c:formatCode>#,##0.0</c:formatCode>
                <c:ptCount val="2"/>
                <c:pt idx="0">
                  <c:v>212</c:v>
                </c:pt>
                <c:pt idx="1">
                  <c:v>469.2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Другие вопросы в области социальной политики</c:v>
                </c:pt>
              </c:strCache>
            </c:strRef>
          </c:tx>
          <c:spPr>
            <a:solidFill>
              <a:srgbClr val="92D050"/>
            </a:solidFill>
            <a:ln>
              <a:solidFill>
                <a:srgbClr val="2F527D"/>
              </a:solidFill>
            </a:ln>
            <a:scene3d>
              <a:camera prst="orthographicFront"/>
              <a:lightRig rig="threePt" dir="t"/>
            </a:scene3d>
            <a:sp3d>
              <a:bevelT/>
              <a:contourClr>
                <a:srgbClr val="000000"/>
              </a:contourClr>
            </a:sp3d>
          </c:spPr>
          <c:invertIfNegative val="0"/>
          <c:cat>
            <c:strRef>
              <c:f>Лист1!$A$3:$A$4</c:f>
              <c:strCache>
                <c:ptCount val="2"/>
                <c:pt idx="0">
                  <c:v>Факт 2021 года</c:v>
                </c:pt>
                <c:pt idx="1">
                  <c:v>Факт 2022 года</c:v>
                </c:pt>
              </c:strCache>
            </c:strRef>
          </c:cat>
          <c:val>
            <c:numRef>
              <c:f>Лист1!$E$3:$E$4</c:f>
              <c:numCache>
                <c:formatCode>#,##0.0</c:formatCode>
                <c:ptCount val="2"/>
                <c:pt idx="0">
                  <c:v>16</c:v>
                </c:pt>
                <c:pt idx="1">
                  <c:v>15.6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Расходы, всего</c:v>
                </c:pt>
              </c:strCache>
            </c:strRef>
          </c:tx>
          <c:spPr>
            <a:noFill/>
            <a:ln w="9525" cap="flat" cmpd="sng" algn="ctr">
              <a:noFill/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cat>
            <c:strRef>
              <c:f>Лист1!$A$3:$A$4</c:f>
              <c:strCache>
                <c:ptCount val="2"/>
                <c:pt idx="0">
                  <c:v>Факт 2021 года</c:v>
                </c:pt>
                <c:pt idx="1">
                  <c:v>Факт 2022 года</c:v>
                </c:pt>
              </c:strCache>
            </c:strRef>
          </c:cat>
          <c:val>
            <c:numRef>
              <c:f>Лист1!$F$3:$F$4</c:f>
              <c:numCache>
                <c:formatCode>General</c:formatCode>
                <c:ptCount val="2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28542336"/>
        <c:axId val="228543872"/>
        <c:axId val="0"/>
      </c:bar3DChart>
      <c:catAx>
        <c:axId val="22854233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>
                <a:effectLst/>
                <a:latin typeface="Arial Narrow" panose="020B0606020202030204" pitchFamily="34" charset="0"/>
              </a:defRPr>
            </a:pPr>
            <a:endParaRPr lang="ru-RU"/>
          </a:p>
        </c:txPr>
        <c:crossAx val="228543872"/>
        <c:crosses val="autoZero"/>
        <c:auto val="1"/>
        <c:lblAlgn val="ctr"/>
        <c:lblOffset val="100"/>
        <c:noMultiLvlLbl val="0"/>
      </c:catAx>
      <c:valAx>
        <c:axId val="228543872"/>
        <c:scaling>
          <c:orientation val="minMax"/>
          <c:max val="900"/>
          <c:min val="0"/>
        </c:scaling>
        <c:delete val="0"/>
        <c:axPos val="l"/>
        <c:majorGridlines>
          <c:spPr>
            <a:ln>
              <a:solidFill>
                <a:schemeClr val="tx1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c:spPr>
        </c:majorGridlines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500" b="0" baseline="0">
                <a:latin typeface="Arial Narrow" panose="020B0606020202030204" pitchFamily="34" charset="0"/>
              </a:defRPr>
            </a:pPr>
            <a:endParaRPr lang="ru-RU"/>
          </a:p>
        </c:txPr>
        <c:crossAx val="228542336"/>
        <c:crosses val="autoZero"/>
        <c:crossBetween val="between"/>
        <c:majorUnit val="100"/>
        <c:minorUnit val="40"/>
      </c:valAx>
      <c:spPr>
        <a:scene3d>
          <a:camera prst="orthographicFront"/>
          <a:lightRig rig="threePt" dir="t"/>
        </a:scene3d>
        <a:sp3d/>
      </c:spPr>
    </c:plotArea>
    <c:legend>
      <c:legendPos val="r"/>
      <c:layout>
        <c:manualLayout>
          <c:xMode val="edge"/>
          <c:yMode val="edge"/>
          <c:x val="0.67282579519333618"/>
          <c:y val="5.1105269424878863E-2"/>
          <c:w val="0.31726601908657132"/>
          <c:h val="0.9122882767121151"/>
        </c:manualLayout>
      </c:layout>
      <c:overlay val="0"/>
      <c:txPr>
        <a:bodyPr/>
        <a:lstStyle/>
        <a:p>
          <a:pPr algn="l">
            <a:defRPr sz="1200">
              <a:latin typeface="Arial Narrow" panose="020B0606020202030204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gradFill>
      <a:gsLst>
        <a:gs pos="0">
          <a:srgbClr val="C6D9F1"/>
        </a:gs>
        <a:gs pos="51000">
          <a:srgbClr val="FFFFDD"/>
        </a:gs>
        <a:gs pos="100000">
          <a:srgbClr val="C6D9F1"/>
        </a:gs>
      </a:gsLst>
      <a:lin ang="16200000" scaled="1"/>
    </a:gradFill>
    <a:ln w="9525" cap="flat" cmpd="sng" algn="ctr">
      <a:noFill/>
      <a:prstDash val="solid"/>
    </a:ln>
    <a:effectLst/>
    <a:scene3d>
      <a:camera prst="orthographicFront"/>
      <a:lightRig rig="threePt" dir="t"/>
    </a:scene3d>
    <a:sp3d>
      <a:bevelT/>
    </a:sp3d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>
    <c:autoUpdate val="0"/>
  </c:externalData>
  <c:userShapes r:id="rId2"/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6"/>
    </mc:Choice>
    <mc:Fallback>
      <c:style val="36"/>
    </mc:Fallback>
  </mc:AlternateContent>
  <c:chart>
    <c:autoTitleDeleted val="0"/>
    <c:view3D>
      <c:rotX val="15"/>
      <c:rotY val="20"/>
      <c:rAngAx val="1"/>
    </c:view3D>
    <c:floor>
      <c:thickness val="0"/>
      <c:spPr>
        <a:solidFill>
          <a:schemeClr val="bg1">
            <a:lumMod val="95000"/>
          </a:schemeClr>
        </a:solidFill>
      </c:spPr>
    </c:floor>
    <c:sideWall>
      <c:thickness val="0"/>
      <c:spPr>
        <a:solidFill>
          <a:schemeClr val="bg1">
            <a:lumMod val="95000"/>
          </a:schemeClr>
        </a:solidFill>
      </c:spPr>
    </c:sideWall>
    <c:backWall>
      <c:thickness val="0"/>
      <c:spPr>
        <a:solidFill>
          <a:schemeClr val="bg1">
            <a:lumMod val="95000"/>
          </a:schemeClr>
        </a:solidFill>
      </c:spPr>
    </c:backWall>
    <c:plotArea>
      <c:layout>
        <c:manualLayout>
          <c:layoutTarget val="inner"/>
          <c:xMode val="edge"/>
          <c:yMode val="edge"/>
          <c:x val="9.5626762191588416E-2"/>
          <c:y val="4.7593322964115115E-2"/>
          <c:w val="0.83531457074933591"/>
          <c:h val="0.71955395073981632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FFFF00"/>
            </a:solidFill>
            <a:ln w="3175">
              <a:solidFill>
                <a:srgbClr val="FFC000"/>
              </a:solidFill>
            </a:ln>
            <a:scene3d>
              <a:camera prst="orthographicFront"/>
              <a:lightRig rig="threePt" dir="t"/>
            </a:scene3d>
            <a:sp3d>
              <a:bevelT/>
              <a:contourClr>
                <a:srgbClr val="000000"/>
              </a:contourClr>
            </a:sp3d>
          </c:spPr>
          <c:invertIfNegative val="0"/>
          <c:cat>
            <c:strRef>
              <c:f>Лист1!$A$2:$A$3</c:f>
              <c:strCache>
                <c:ptCount val="2"/>
                <c:pt idx="0">
                  <c:v>Факт 2021 года</c:v>
                </c:pt>
                <c:pt idx="1">
                  <c:v>Факт 2022 года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Дорожное хозяйство</c:v>
                </c:pt>
              </c:strCache>
            </c:strRef>
          </c:tx>
          <c:spPr>
            <a:solidFill>
              <a:schemeClr val="accent2"/>
            </a:solidFill>
            <a:ln w="3175">
              <a:solidFill>
                <a:srgbClr val="71A2DD"/>
              </a:solidFill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  <a:contourClr>
                <a:srgbClr val="000000"/>
              </a:contourClr>
            </a:sp3d>
          </c:spPr>
          <c:invertIfNegative val="0"/>
          <c:cat>
            <c:strRef>
              <c:f>Лист1!$A$2:$A$3</c:f>
              <c:strCache>
                <c:ptCount val="2"/>
                <c:pt idx="0">
                  <c:v>Факт 2021 года</c:v>
                </c:pt>
                <c:pt idx="1">
                  <c:v>Факт 2022 года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1236.5999999999999</c:v>
                </c:pt>
                <c:pt idx="1">
                  <c:v>1727.8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Транспорт</c:v>
                </c:pt>
              </c:strCache>
            </c:strRef>
          </c:tx>
          <c:spPr>
            <a:solidFill>
              <a:srgbClr val="C00000"/>
            </a:solidFill>
            <a:ln w="3175">
              <a:solidFill>
                <a:srgbClr val="C00000"/>
              </a:solidFill>
            </a:ln>
            <a:scene3d>
              <a:camera prst="orthographicFront"/>
              <a:lightRig rig="threePt" dir="t"/>
            </a:scene3d>
            <a:sp3d>
              <a:bevelT/>
              <a:contourClr>
                <a:srgbClr val="000000"/>
              </a:contourClr>
            </a:sp3d>
          </c:spPr>
          <c:invertIfNegative val="0"/>
          <c:cat>
            <c:strRef>
              <c:f>Лист1!$A$2:$A$3</c:f>
              <c:strCache>
                <c:ptCount val="2"/>
                <c:pt idx="0">
                  <c:v>Факт 2021 года</c:v>
                </c:pt>
                <c:pt idx="1">
                  <c:v>Факт 2022 года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Столбец2</c:v>
                </c:pt>
              </c:strCache>
            </c:strRef>
          </c:tx>
          <c:spPr>
            <a:solidFill>
              <a:srgbClr val="92D050"/>
            </a:solidFill>
            <a:ln w="3175">
              <a:solidFill>
                <a:srgbClr val="2F527D"/>
              </a:solidFill>
            </a:ln>
            <a:scene3d>
              <a:camera prst="orthographicFront"/>
              <a:lightRig rig="threePt" dir="t"/>
            </a:scene3d>
            <a:sp3d>
              <a:bevelT/>
              <a:contourClr>
                <a:srgbClr val="000000"/>
              </a:contourClr>
            </a:sp3d>
          </c:spPr>
          <c:invertIfNegative val="0"/>
          <c:cat>
            <c:strRef>
              <c:f>Лист1!$A$2:$A$3</c:f>
              <c:strCache>
                <c:ptCount val="2"/>
                <c:pt idx="0">
                  <c:v>Факт 2021 года</c:v>
                </c:pt>
                <c:pt idx="1">
                  <c:v>Факт 2022 года</c:v>
                </c:pt>
              </c:strCache>
            </c:strRef>
          </c:cat>
          <c:val>
            <c:numRef>
              <c:f>Лист1!$E$2:$E$3</c:f>
              <c:numCache>
                <c:formatCode>General</c:formatCode>
                <c:ptCount val="2"/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Расходы, всего</c:v>
                </c:pt>
              </c:strCache>
            </c:strRef>
          </c:tx>
          <c:spPr>
            <a:noFill/>
            <a:ln>
              <a:noFill/>
            </a:ln>
          </c:spPr>
          <c:invertIfNegative val="0"/>
          <c:cat>
            <c:strRef>
              <c:f>Лист1!$A$2:$A$3</c:f>
              <c:strCache>
                <c:ptCount val="2"/>
                <c:pt idx="0">
                  <c:v>Факт 2021 года</c:v>
                </c:pt>
                <c:pt idx="1">
                  <c:v>Факт 2022 года</c:v>
                </c:pt>
              </c:strCache>
            </c:strRef>
          </c:cat>
          <c:val>
            <c:numRef>
              <c:f>Лист1!$F$2:$F$3</c:f>
              <c:numCache>
                <c:formatCode>General</c:formatCode>
                <c:ptCount val="2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29041664"/>
        <c:axId val="229043200"/>
        <c:axId val="0"/>
      </c:bar3DChart>
      <c:catAx>
        <c:axId val="22904166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 i="0">
                <a:latin typeface="Arial Narrow" panose="020B0606020202030204" pitchFamily="34" charset="0"/>
              </a:defRPr>
            </a:pPr>
            <a:endParaRPr lang="ru-RU"/>
          </a:p>
        </c:txPr>
        <c:crossAx val="229043200"/>
        <c:crosses val="autoZero"/>
        <c:auto val="1"/>
        <c:lblAlgn val="ctr"/>
        <c:lblOffset val="100"/>
        <c:noMultiLvlLbl val="0"/>
      </c:catAx>
      <c:valAx>
        <c:axId val="229043200"/>
        <c:scaling>
          <c:orientation val="minMax"/>
          <c:max val="1700"/>
          <c:min val="0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500" b="0">
                <a:latin typeface="Arial Narrow" panose="020B0606020202030204" pitchFamily="34" charset="0"/>
              </a:defRPr>
            </a:pPr>
            <a:endParaRPr lang="ru-RU"/>
          </a:p>
        </c:txPr>
        <c:crossAx val="229041664"/>
        <c:crosses val="autoZero"/>
        <c:crossBetween val="between"/>
        <c:majorUnit val="850"/>
      </c:valAx>
      <c:spPr>
        <a:noFill/>
        <a:ln w="25400">
          <a:noFill/>
        </a:ln>
      </c:spPr>
    </c:plotArea>
    <c:plotVisOnly val="1"/>
    <c:dispBlanksAs val="gap"/>
    <c:showDLblsOverMax val="0"/>
  </c:chart>
  <c:spPr>
    <a:gradFill>
      <a:gsLst>
        <a:gs pos="0">
          <a:srgbClr val="C6D9F1"/>
        </a:gs>
        <a:gs pos="0">
          <a:srgbClr val="ADC9EB"/>
        </a:gs>
        <a:gs pos="50000">
          <a:srgbClr val="FFFFDD"/>
        </a:gs>
        <a:gs pos="100000">
          <a:srgbClr val="C6D9F1"/>
        </a:gs>
      </a:gsLst>
      <a:lin ang="5400000" scaled="0"/>
    </a:gradFill>
    <a:ln w="76200">
      <a:noFill/>
    </a:ln>
    <a:effectLst/>
    <a:scene3d>
      <a:camera prst="orthographicFront"/>
      <a:lightRig rig="threePt" dir="t"/>
    </a:scene3d>
    <a:sp3d>
      <a:bevelT/>
    </a:sp3d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  <c:spPr>
        <a:solidFill>
          <a:srgbClr val="F2F2F2"/>
        </a:solidFill>
      </c:spPr>
    </c:floor>
    <c:sideWall>
      <c:thickness val="0"/>
      <c:spPr>
        <a:solidFill>
          <a:schemeClr val="bg1">
            <a:lumMod val="95000"/>
          </a:schemeClr>
        </a:soli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c:spPr>
    </c:sideWall>
    <c:backWall>
      <c:thickness val="0"/>
      <c:spPr>
        <a:solidFill>
          <a:schemeClr val="bg1">
            <a:lumMod val="95000"/>
          </a:schemeClr>
        </a:soli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c:spPr>
    </c:backWall>
    <c:plotArea>
      <c:layout>
        <c:manualLayout>
          <c:layoutTarget val="inner"/>
          <c:xMode val="edge"/>
          <c:yMode val="edge"/>
          <c:x val="0.11396650872127299"/>
          <c:y val="6.1615772850635644E-2"/>
          <c:w val="0.56602646999576411"/>
          <c:h val="0.76841462059771137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Жилищное хозяйство</c:v>
                </c:pt>
              </c:strCache>
            </c:strRef>
          </c:tx>
          <c:spPr>
            <a:solidFill>
              <a:srgbClr val="FFFF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  <a:contourClr>
                <a:srgbClr val="000000"/>
              </a:contourClr>
            </a:sp3d>
          </c:spPr>
          <c:invertIfNegative val="0"/>
          <c:cat>
            <c:strRef>
              <c:f>Лист1!$A$3:$A$4</c:f>
              <c:strCache>
                <c:ptCount val="2"/>
                <c:pt idx="0">
                  <c:v>Факт 2021 года</c:v>
                </c:pt>
                <c:pt idx="1">
                  <c:v>Факт 2022 года</c:v>
                </c:pt>
              </c:strCache>
            </c:strRef>
          </c:cat>
          <c:val>
            <c:numRef>
              <c:f>Лист1!$B$3:$B$4</c:f>
              <c:numCache>
                <c:formatCode>0.0</c:formatCode>
                <c:ptCount val="2"/>
                <c:pt idx="0">
                  <c:v>109.3</c:v>
                </c:pt>
                <c:pt idx="1">
                  <c:v>90.4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Благоустройство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accent1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  <a:contourClr>
                <a:srgbClr val="000000"/>
              </a:contourClr>
            </a:sp3d>
          </c:spPr>
          <c:invertIfNegative val="0"/>
          <c:cat>
            <c:strRef>
              <c:f>Лист1!$A$3:$A$4</c:f>
              <c:strCache>
                <c:ptCount val="2"/>
                <c:pt idx="0">
                  <c:v>Факт 2021 года</c:v>
                </c:pt>
                <c:pt idx="1">
                  <c:v>Факт 2022 года</c:v>
                </c:pt>
              </c:strCache>
            </c:strRef>
          </c:cat>
          <c:val>
            <c:numRef>
              <c:f>Лист1!$C$3:$C$4</c:f>
              <c:numCache>
                <c:formatCode>0.0</c:formatCode>
                <c:ptCount val="2"/>
                <c:pt idx="0">
                  <c:v>1087</c:v>
                </c:pt>
                <c:pt idx="1">
                  <c:v>1756.5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Коммунальное хозяйство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  <a:contourClr>
                <a:srgbClr val="000000"/>
              </a:contourClr>
            </a:sp3d>
          </c:spPr>
          <c:invertIfNegative val="0"/>
          <c:cat>
            <c:strRef>
              <c:f>Лист1!$A$3:$A$4</c:f>
              <c:strCache>
                <c:ptCount val="2"/>
                <c:pt idx="0">
                  <c:v>Факт 2021 года</c:v>
                </c:pt>
                <c:pt idx="1">
                  <c:v>Факт 2022 года</c:v>
                </c:pt>
              </c:strCache>
            </c:strRef>
          </c:cat>
          <c:val>
            <c:numRef>
              <c:f>Лист1!$D$3:$D$4</c:f>
              <c:numCache>
                <c:formatCode>0.0</c:formatCode>
                <c:ptCount val="2"/>
                <c:pt idx="0">
                  <c:v>237.6</c:v>
                </c:pt>
                <c:pt idx="1">
                  <c:v>971.6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Другие вопросы в области ЖКХ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  <a:contourClr>
                <a:srgbClr val="000000"/>
              </a:contourClr>
            </a:sp3d>
          </c:spPr>
          <c:invertIfNegative val="0"/>
          <c:cat>
            <c:strRef>
              <c:f>Лист1!$A$3:$A$4</c:f>
              <c:strCache>
                <c:ptCount val="2"/>
                <c:pt idx="0">
                  <c:v>Факт 2021 года</c:v>
                </c:pt>
                <c:pt idx="1">
                  <c:v>Факт 2022 года</c:v>
                </c:pt>
              </c:strCache>
            </c:strRef>
          </c:cat>
          <c:val>
            <c:numRef>
              <c:f>Лист1!$E$3:$E$4</c:f>
              <c:numCache>
                <c:formatCode>0.0</c:formatCode>
                <c:ptCount val="2"/>
                <c:pt idx="0">
                  <c:v>171.8</c:v>
                </c:pt>
                <c:pt idx="1">
                  <c:v>163.4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Расходы, всего</c:v>
                </c:pt>
              </c:strCache>
            </c:strRef>
          </c:tx>
          <c:spPr>
            <a:noFill/>
            <a:ln w="9525" cap="flat" cmpd="sng" algn="ctr">
              <a:noFill/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cat>
            <c:strRef>
              <c:f>Лист1!$A$3:$A$4</c:f>
              <c:strCache>
                <c:ptCount val="2"/>
                <c:pt idx="0">
                  <c:v>Факт 2021 года</c:v>
                </c:pt>
                <c:pt idx="1">
                  <c:v>Факт 2022 года</c:v>
                </c:pt>
              </c:strCache>
            </c:strRef>
          </c:cat>
          <c:val>
            <c:numRef>
              <c:f>Лист1!$F$3:$F$4</c:f>
              <c:numCache>
                <c:formatCode>General</c:formatCode>
                <c:ptCount val="2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54405888"/>
        <c:axId val="154411776"/>
        <c:axId val="0"/>
      </c:bar3DChart>
      <c:catAx>
        <c:axId val="15440588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>
                <a:effectLst/>
                <a:latin typeface="Arial Narrow" panose="020B0606020202030204" pitchFamily="34" charset="0"/>
              </a:defRPr>
            </a:pPr>
            <a:endParaRPr lang="ru-RU"/>
          </a:p>
        </c:txPr>
        <c:crossAx val="154411776"/>
        <c:crosses val="autoZero"/>
        <c:auto val="1"/>
        <c:lblAlgn val="ctr"/>
        <c:lblOffset val="100"/>
        <c:noMultiLvlLbl val="0"/>
      </c:catAx>
      <c:valAx>
        <c:axId val="154411776"/>
        <c:scaling>
          <c:orientation val="minMax"/>
          <c:max val="2900"/>
          <c:min val="500"/>
        </c:scaling>
        <c:delete val="0"/>
        <c:axPos val="l"/>
        <c:majorGridlines>
          <c:spPr>
            <a:ln>
              <a:solidFill>
                <a:schemeClr val="tx1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c:spPr>
        </c:majorGridlines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sz="1100" b="0">
                <a:latin typeface="Arial Narrow" panose="020B0606020202030204" pitchFamily="34" charset="0"/>
              </a:defRPr>
            </a:pPr>
            <a:endParaRPr lang="ru-RU"/>
          </a:p>
        </c:txPr>
        <c:crossAx val="154405888"/>
        <c:crosses val="autoZero"/>
        <c:crossBetween val="between"/>
        <c:majorUnit val="1200"/>
      </c:valAx>
      <c:spPr>
        <a:scene3d>
          <a:camera prst="orthographicFront"/>
          <a:lightRig rig="threePt" dir="t"/>
        </a:scene3d>
        <a:sp3d/>
      </c:spPr>
    </c:plotArea>
    <c:legend>
      <c:legendPos val="r"/>
      <c:layout>
        <c:manualLayout>
          <c:xMode val="edge"/>
          <c:yMode val="edge"/>
          <c:x val="0.67772491954947356"/>
          <c:y val="6.007804688367957E-2"/>
          <c:w val="0.31726601908657132"/>
          <c:h val="0.87819871866088939"/>
        </c:manualLayout>
      </c:layout>
      <c:overlay val="0"/>
      <c:txPr>
        <a:bodyPr/>
        <a:lstStyle/>
        <a:p>
          <a:pPr algn="l">
            <a:defRPr sz="1300">
              <a:latin typeface="Arial Narrow" panose="020B0606020202030204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gradFill>
      <a:gsLst>
        <a:gs pos="0">
          <a:srgbClr val="C6D9F1"/>
        </a:gs>
        <a:gs pos="46000">
          <a:srgbClr val="FFFFDD"/>
        </a:gs>
        <a:gs pos="100000">
          <a:srgbClr val="C6D9F1"/>
        </a:gs>
      </a:gsLst>
      <a:lin ang="16200000" scaled="1"/>
    </a:gradFill>
    <a:ln w="9525" cap="flat" cmpd="sng" algn="ctr">
      <a:noFill/>
      <a:prstDash val="solid"/>
    </a:ln>
    <a:effectLst/>
    <a:scene3d>
      <a:camera prst="orthographicFront"/>
      <a:lightRig rig="threePt" dir="t"/>
    </a:scene3d>
    <a:sp3d>
      <a:bevelT/>
    </a:sp3d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>
    <c:autoUpdate val="0"/>
  </c:externalData>
  <c:userShapes r:id="rId2"/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170"/>
      <c:depthPercent val="10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077170619386517"/>
          <c:y val="2.5747495292545844E-2"/>
          <c:w val="0.79110953902725401"/>
          <c:h val="0.8867522554474004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%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  <a:ln>
              <a:solidFill>
                <a:srgbClr val="007FDE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c:spPr>
          <c:explosion val="2"/>
          <c:dPt>
            <c:idx val="0"/>
            <c:bubble3D val="0"/>
            <c:explosion val="10"/>
            <c:spPr>
              <a:solidFill>
                <a:srgbClr val="72A2DC"/>
              </a:solidFill>
              <a:ln>
                <a:solidFill>
                  <a:srgbClr val="007FDE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"/>
            <c:bubble3D val="0"/>
            <c:explosion val="12"/>
            <c:spPr>
              <a:solidFill>
                <a:srgbClr val="FAC090"/>
              </a:solidFill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2"/>
            <c:bubble3D val="0"/>
            <c:spPr>
              <a:solidFill>
                <a:srgbClr val="C9E7A7"/>
              </a:solidFill>
              <a:ln>
                <a:solidFill>
                  <a:srgbClr val="C9E7A7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3"/>
            <c:bubble3D val="0"/>
          </c:dPt>
          <c:dPt>
            <c:idx val="4"/>
            <c:bubble3D val="0"/>
          </c:dPt>
          <c:dPt>
            <c:idx val="5"/>
            <c:bubble3D val="0"/>
          </c:dPt>
          <c:dPt>
            <c:idx val="6"/>
            <c:bubble3D val="0"/>
          </c:dPt>
          <c:dPt>
            <c:idx val="7"/>
            <c:bubble3D val="0"/>
          </c:dPt>
          <c:dLbls>
            <c:dLbl>
              <c:idx val="0"/>
              <c:layout>
                <c:manualLayout>
                  <c:x val="0.15404375004084514"/>
                  <c:y val="0.1476303202778039"/>
                </c:manualLayout>
              </c:layout>
              <c:numFmt formatCode="0.0%" sourceLinked="0"/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numFmt formatCode="0.0%" sourceLinked="0"/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</c:dLbl>
            <c:numFmt formatCode="0.00%" sourceLinked="0"/>
            <c:showLegendKey val="0"/>
            <c:showVal val="0"/>
            <c:showCatName val="0"/>
            <c:showSerName val="0"/>
            <c:showPercent val="1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Кредиты кредитных организаций</c:v>
                </c:pt>
                <c:pt idx="1">
                  <c:v>Бюджетные кредиты</c:v>
                </c:pt>
              </c:strCache>
            </c:strRef>
          </c:cat>
          <c:val>
            <c:numRef>
              <c:f>Лист1!$C$2:$C$3</c:f>
              <c:numCache>
                <c:formatCode>0.0</c:formatCode>
                <c:ptCount val="2"/>
                <c:pt idx="0">
                  <c:v>2000</c:v>
                </c:pt>
                <c:pt idx="1">
                  <c:v>589</c:v>
                </c:pt>
              </c:numCache>
            </c:numRef>
          </c:val>
          <c:extLst/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Кредиты кредитных организаций</c:v>
                </c:pt>
                <c:pt idx="1">
                  <c:v>Бюджетные кредиты</c:v>
                </c:pt>
              </c:strCache>
            </c:strRef>
          </c:cat>
          <c:val>
            <c:numRef>
              <c:f>Лист1!#REF!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</c:pie3DChart>
      <c:spPr>
        <a:noFill/>
        <a:ln w="25400">
          <a:noFill/>
        </a:ln>
      </c:spPr>
    </c:plotArea>
    <c:legend>
      <c:legendPos val="r"/>
      <c:legendEntry>
        <c:idx val="1"/>
        <c:txPr>
          <a:bodyPr/>
          <a:lstStyle/>
          <a:p>
            <a:pPr>
              <a:defRPr sz="1400" b="0"/>
            </a:pPr>
            <a:endParaRPr lang="ru-RU"/>
          </a:p>
        </c:txPr>
      </c:legendEntry>
      <c:layout>
        <c:manualLayout>
          <c:xMode val="edge"/>
          <c:yMode val="edge"/>
          <c:x val="3.6335015063685736E-2"/>
          <c:y val="0.79635489219146594"/>
          <c:w val="0.67891737227609628"/>
          <c:h val="0.18780854833793395"/>
        </c:manualLayout>
      </c:layout>
      <c:overlay val="0"/>
      <c:spPr>
        <a:ln>
          <a:noFill/>
        </a:ln>
      </c:spPr>
      <c:txPr>
        <a:bodyPr/>
        <a:lstStyle/>
        <a:p>
          <a:pPr>
            <a:defRPr sz="1400" b="0"/>
          </a:pPr>
          <a:endParaRPr lang="ru-RU"/>
        </a:p>
      </c:txPr>
    </c:legend>
    <c:plotVisOnly val="1"/>
    <c:dispBlanksAs val="zero"/>
    <c:showDLblsOverMax val="0"/>
  </c:chart>
  <c:spPr>
    <a:solidFill>
      <a:srgbClr val="FFFFE5"/>
    </a:solidFill>
    <a:ln w="57150" cap="rnd" cmpd="sng">
      <a:solidFill>
        <a:srgbClr val="72A2DC"/>
      </a:solidFill>
      <a:prstDash val="solid"/>
      <a:bevel/>
    </a:ln>
    <a:effectLst>
      <a:softEdge rad="63500"/>
    </a:effectLst>
    <a:scene3d>
      <a:camera prst="orthographicFront"/>
      <a:lightRig rig="threePt" dir="t"/>
    </a:scene3d>
    <a:sp3d prstMaterial="dkEdge"/>
  </c:spPr>
  <c:txPr>
    <a:bodyPr/>
    <a:lstStyle/>
    <a:p>
      <a:pPr>
        <a:defRPr sz="1800">
          <a:latin typeface="Arial Narrow" panose="020B0606020202030204" pitchFamily="34" charset="0"/>
        </a:defRPr>
      </a:pPr>
      <a:endParaRPr lang="ru-RU"/>
    </a:p>
  </c:txPr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176"/>
      <c:depthPercent val="10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0596453469422468"/>
          <c:y val="9.0804699457087046E-4"/>
          <c:w val="0.78808125429846376"/>
          <c:h val="0.9092933432636428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%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  <a:ln>
              <a:solidFill>
                <a:srgbClr val="007FDE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c:spPr>
          <c:dPt>
            <c:idx val="0"/>
            <c:bubble3D val="0"/>
            <c:spPr>
              <a:solidFill>
                <a:srgbClr val="72A2DC"/>
              </a:solidFill>
              <a:ln>
                <a:solidFill>
                  <a:srgbClr val="007FDE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"/>
            <c:bubble3D val="0"/>
            <c:explosion val="22"/>
            <c:spPr>
              <a:solidFill>
                <a:srgbClr val="FAC090"/>
              </a:solidFill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2"/>
            <c:bubble3D val="0"/>
          </c:dPt>
          <c:dPt>
            <c:idx val="3"/>
            <c:bubble3D val="0"/>
          </c:dPt>
          <c:dPt>
            <c:idx val="4"/>
            <c:bubble3D val="0"/>
          </c:dPt>
          <c:dPt>
            <c:idx val="5"/>
            <c:bubble3D val="0"/>
          </c:dPt>
          <c:dPt>
            <c:idx val="6"/>
            <c:bubble3D val="0"/>
          </c:dPt>
          <c:dPt>
            <c:idx val="7"/>
            <c:bubble3D val="0"/>
          </c:dPt>
          <c:dLbls>
            <c:dLbl>
              <c:idx val="0"/>
              <c:layout>
                <c:manualLayout>
                  <c:x val="-6.501416013167266E-2"/>
                  <c:y val="0.19270294753574388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numFmt formatCode="0.0%" sourceLinked="0"/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Лист1!$A$2:$A$3</c:f>
              <c:strCache>
                <c:ptCount val="2"/>
                <c:pt idx="0">
                  <c:v>Кредиты кредитных организаций</c:v>
                </c:pt>
                <c:pt idx="1">
                  <c:v>Бюджетные кредиты</c:v>
                </c:pt>
              </c:strCache>
            </c:strRef>
          </c:cat>
          <c:val>
            <c:numRef>
              <c:f>Лист1!$B$2:$B$3</c:f>
              <c:numCache>
                <c:formatCode>0.0</c:formatCode>
                <c:ptCount val="2"/>
                <c:pt idx="0">
                  <c:v>99.40503432494279</c:v>
                </c:pt>
                <c:pt idx="1">
                  <c:v>0.59496567505720821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</c:spPr>
    </c:plotArea>
    <c:legend>
      <c:legendPos val="r"/>
      <c:legendEntry>
        <c:idx val="1"/>
        <c:txPr>
          <a:bodyPr/>
          <a:lstStyle/>
          <a:p>
            <a:pPr>
              <a:defRPr sz="1400" b="0"/>
            </a:pPr>
            <a:endParaRPr lang="ru-RU"/>
          </a:p>
        </c:txPr>
      </c:legendEntry>
      <c:layout>
        <c:manualLayout>
          <c:xMode val="edge"/>
          <c:yMode val="edge"/>
          <c:x val="2.9766440881568716E-2"/>
          <c:y val="0.79284731149801713"/>
          <c:w val="0.6591064504853853"/>
          <c:h val="0.19024098733297712"/>
        </c:manualLayout>
      </c:layout>
      <c:overlay val="0"/>
      <c:txPr>
        <a:bodyPr/>
        <a:lstStyle/>
        <a:p>
          <a:pPr>
            <a:defRPr sz="1400" b="0"/>
          </a:pPr>
          <a:endParaRPr lang="ru-RU"/>
        </a:p>
      </c:txPr>
    </c:legend>
    <c:plotVisOnly val="1"/>
    <c:dispBlanksAs val="zero"/>
    <c:showDLblsOverMax val="0"/>
  </c:chart>
  <c:spPr>
    <a:solidFill>
      <a:srgbClr val="FFFFE5"/>
    </a:solidFill>
    <a:ln w="57150" cap="rnd" cmpd="sng">
      <a:solidFill>
        <a:srgbClr val="72A2DC"/>
      </a:solidFill>
      <a:bevel/>
    </a:ln>
    <a:effectLst>
      <a:softEdge rad="63500"/>
    </a:effectLst>
    <a:scene3d>
      <a:camera prst="orthographicFront"/>
      <a:lightRig rig="threePt" dir="t"/>
    </a:scene3d>
    <a:sp3d prstMaterial="dkEdge"/>
  </c:spPr>
  <c:txPr>
    <a:bodyPr/>
    <a:lstStyle/>
    <a:p>
      <a:pPr>
        <a:defRPr sz="1800">
          <a:latin typeface="Arial Narrow" panose="020B0606020202030204" pitchFamily="34" charset="0"/>
        </a:defRPr>
      </a:pPr>
      <a:endParaRPr lang="ru-RU"/>
    </a:p>
  </c:txPr>
  <c:externalData r:id="rId1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681561349966465"/>
          <c:y val="0.38152459456072485"/>
          <c:w val="0.86118586760740778"/>
          <c:h val="0.39024357393242426"/>
        </c:manualLayout>
      </c:layout>
      <c:lineChart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Динамика объема муниципального долга, млн. руб.</c:v>
                </c:pt>
              </c:strCache>
            </c:strRef>
          </c:tx>
          <c:spPr>
            <a:ln w="44450" cap="sq" cmpd="sng">
              <a:solidFill>
                <a:srgbClr val="72A2DC"/>
              </a:solidFill>
              <a:prstDash val="solid"/>
            </a:ln>
          </c:spPr>
          <c:marker>
            <c:symbol val="circle"/>
            <c:size val="12"/>
            <c:spPr>
              <a:solidFill>
                <a:srgbClr val="C00000"/>
              </a:solidFill>
              <a:ln>
                <a:solidFill>
                  <a:srgbClr val="72A2DC"/>
                </a:solidFill>
              </a:ln>
              <a:scene3d>
                <a:camera prst="orthographicFront"/>
                <a:lightRig rig="threePt" dir="t"/>
              </a:scene3d>
              <a:sp3d prstMaterial="dkEdge">
                <a:bevelT/>
              </a:sp3d>
            </c:spPr>
          </c:marker>
          <c:dLbls>
            <c:dLbl>
              <c:idx val="0"/>
              <c:layout>
                <c:manualLayout>
                  <c:x val="-6.9948161252463892E-2"/>
                  <c:y val="0.15617917915455948"/>
                </c:manualLayout>
              </c:layout>
              <c:spPr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7.1946680145391462E-2"/>
                  <c:y val="0.15617917915455942"/>
                </c:manualLayout>
              </c:layout>
              <c:spPr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7.5943717931246546E-2"/>
                  <c:y val="0.17105338669308889"/>
                </c:manualLayout>
              </c:layout>
              <c:spPr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>
                  <c:v>1924</c:v>
                </c:pt>
                <c:pt idx="1">
                  <c:v>2185</c:v>
                </c:pt>
                <c:pt idx="2">
                  <c:v>2589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5607424"/>
        <c:axId val="155608960"/>
      </c:lineChart>
      <c:catAx>
        <c:axId val="155607424"/>
        <c:scaling>
          <c:orientation val="minMax"/>
        </c:scaling>
        <c:delete val="0"/>
        <c:axPos val="b"/>
        <c:minorGridlines/>
        <c:numFmt formatCode="General" sourceLinked="0"/>
        <c:majorTickMark val="none"/>
        <c:minorTickMark val="cross"/>
        <c:tickLblPos val="low"/>
        <c:spPr>
          <a:ln w="28575">
            <a:solidFill>
              <a:schemeClr val="tx1"/>
            </a:solidFill>
          </a:ln>
        </c:spPr>
        <c:txPr>
          <a:bodyPr/>
          <a:lstStyle/>
          <a:p>
            <a:pPr>
              <a:defRPr sz="1600">
                <a:latin typeface="Arial Narrow" panose="020B0606020202030204" pitchFamily="34" charset="0"/>
              </a:defRPr>
            </a:pPr>
            <a:endParaRPr lang="ru-RU"/>
          </a:p>
        </c:txPr>
        <c:crossAx val="155608960"/>
        <c:crossesAt val="0"/>
        <c:auto val="1"/>
        <c:lblAlgn val="ctr"/>
        <c:lblOffset val="100"/>
        <c:tickLblSkip val="1"/>
        <c:noMultiLvlLbl val="0"/>
      </c:catAx>
      <c:valAx>
        <c:axId val="155608960"/>
        <c:scaling>
          <c:orientation val="minMax"/>
          <c:max val="2600"/>
          <c:min val="0"/>
        </c:scaling>
        <c:delete val="0"/>
        <c:axPos val="l"/>
        <c:majorGridlines>
          <c:spPr>
            <a:ln>
              <a:solidFill>
                <a:schemeClr val="tx1"/>
              </a:solidFill>
            </a:ln>
          </c:spPr>
        </c:majorGridlines>
        <c:numFmt formatCode="0.0" sourceLinked="1"/>
        <c:majorTickMark val="in"/>
        <c:minorTickMark val="none"/>
        <c:tickLblPos val="nextTo"/>
        <c:spPr>
          <a:ln w="28575">
            <a:solidFill>
              <a:schemeClr val="tx1"/>
            </a:solidFill>
          </a:ln>
        </c:spPr>
        <c:txPr>
          <a:bodyPr/>
          <a:lstStyle/>
          <a:p>
            <a:pPr>
              <a:defRPr sz="1400"/>
            </a:pPr>
            <a:endParaRPr lang="ru-RU"/>
          </a:p>
        </c:txPr>
        <c:crossAx val="155607424"/>
        <c:crossesAt val="1"/>
        <c:crossBetween val="between"/>
        <c:majorUnit val="500"/>
        <c:minorUnit val="100"/>
      </c:valAx>
      <c:spPr>
        <a:noFill/>
        <a:ln w="25400">
          <a:noFill/>
        </a:ln>
      </c:spPr>
    </c:plotArea>
    <c:legend>
      <c:legendPos val="t"/>
      <c:legendEntry>
        <c:idx val="0"/>
        <c:txPr>
          <a:bodyPr/>
          <a:lstStyle/>
          <a:p>
            <a:pPr>
              <a:defRPr b="1"/>
            </a:pPr>
            <a:endParaRPr lang="ru-RU"/>
          </a:p>
        </c:txPr>
      </c:legendEntry>
      <c:layout/>
      <c:overlay val="0"/>
      <c:txPr>
        <a:bodyPr/>
        <a:lstStyle/>
        <a:p>
          <a:pPr>
            <a:defRPr b="1"/>
          </a:pPr>
          <a:endParaRPr lang="ru-RU"/>
        </a:p>
      </c:txPr>
    </c:legend>
    <c:plotVisOnly val="1"/>
    <c:dispBlanksAs val="zero"/>
    <c:showDLblsOverMax val="0"/>
  </c:chart>
  <c:spPr>
    <a:noFill/>
    <a:ln w="38100" cap="sq">
      <a:solidFill>
        <a:schemeClr val="tx1"/>
      </a:solidFill>
      <a:prstDash val="solid"/>
      <a:bevel/>
    </a:ln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20"/>
      <c:rotY val="90"/>
      <c:depthPercent val="10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5851352433708918E-3"/>
          <c:y val="0.12090144528991237"/>
          <c:w val="0.99441486475662866"/>
          <c:h val="0.8060026256622265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c:spPr>
          <c:explosion val="15"/>
          <c:dPt>
            <c:idx val="0"/>
            <c:bubble3D val="0"/>
            <c:explosion val="18"/>
            <c:spPr>
              <a:solidFill>
                <a:srgbClr val="97CBFF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"/>
            <c:bubble3D val="0"/>
            <c:explosion val="9"/>
            <c:spPr>
              <a:solidFill>
                <a:srgbClr val="FF0000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2"/>
            <c:bubble3D val="0"/>
          </c:dPt>
          <c:dPt>
            <c:idx val="3"/>
            <c:bubble3D val="0"/>
          </c:dPt>
          <c:dPt>
            <c:idx val="4"/>
            <c:bubble3D val="0"/>
          </c:dPt>
          <c:dPt>
            <c:idx val="5"/>
            <c:bubble3D val="0"/>
          </c:dPt>
          <c:dPt>
            <c:idx val="6"/>
            <c:bubble3D val="0"/>
          </c:dPt>
          <c:dPt>
            <c:idx val="7"/>
            <c:bubble3D val="0"/>
          </c:dPt>
          <c:dLbls>
            <c:dLbl>
              <c:idx val="0"/>
              <c:layout>
                <c:manualLayout>
                  <c:x val="0.16027763792771269"/>
                  <c:y val="-0.25988277537063781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86%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0.20613620286916082"/>
                  <c:y val="4.7488164895258554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14%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1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Налоговые доходы </c:v>
                </c:pt>
                <c:pt idx="1">
                  <c:v>Неналоговые доходы </c:v>
                </c:pt>
              </c:strCache>
            </c:strRef>
          </c:cat>
          <c:val>
            <c:numRef>
              <c:f>Лист1!$B$2:$B$3</c:f>
              <c:numCache>
                <c:formatCode>0.0</c:formatCode>
                <c:ptCount val="2"/>
                <c:pt idx="0">
                  <c:v>4696</c:v>
                </c:pt>
                <c:pt idx="1">
                  <c:v>817.1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0"/>
        </c:dLbls>
      </c:pie3DChart>
      <c:spPr>
        <a:noFill/>
        <a:ln w="25400">
          <a:noFill/>
        </a:ln>
      </c:spPr>
    </c:plotArea>
    <c:plotVisOnly val="1"/>
    <c:dispBlanksAs val="zero"/>
    <c:showDLblsOverMax val="0"/>
  </c:chart>
  <c:spPr>
    <a:solidFill>
      <a:srgbClr val="FFFFE7"/>
    </a:solidFill>
    <a:ln w="57150">
      <a:solidFill>
        <a:schemeClr val="accent1"/>
      </a:solidFill>
    </a:ln>
    <a:scene3d>
      <a:camera prst="orthographicFront"/>
      <a:lightRig rig="threePt" dir="t"/>
    </a:scene3d>
  </c:spPr>
  <c:txPr>
    <a:bodyPr/>
    <a:lstStyle/>
    <a:p>
      <a:pPr>
        <a:defRPr sz="1800">
          <a:latin typeface="Arial Narrow" panose="020B0606020202030204" pitchFamily="34" charset="0"/>
        </a:defRPr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9981423252713527E-2"/>
          <c:y val="0.15296853899830209"/>
          <c:w val="0.91853505295277271"/>
          <c:h val="0.7447081558445569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c:spPr>
          <c:explosion val="16"/>
          <c:dPt>
            <c:idx val="0"/>
            <c:bubble3D val="0"/>
            <c:spPr>
              <a:solidFill>
                <a:srgbClr val="97CBFF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"/>
            <c:bubble3D val="0"/>
            <c:spPr>
              <a:solidFill>
                <a:schemeClr val="accent3">
                  <a:lumMod val="75000"/>
                </a:schemeClr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2"/>
            <c:bubble3D val="0"/>
            <c:spPr>
              <a:solidFill>
                <a:srgbClr val="F8F200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3"/>
            <c:bubble3D val="0"/>
            <c:spPr>
              <a:solidFill>
                <a:srgbClr val="C00000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4"/>
            <c:bubble3D val="0"/>
            <c:spPr>
              <a:solidFill>
                <a:srgbClr val="C9E7A7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5"/>
            <c:bubble3D val="0"/>
            <c:spPr>
              <a:solidFill>
                <a:srgbClr val="F676E4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6"/>
            <c:bubble3D val="0"/>
            <c:spPr>
              <a:solidFill>
                <a:srgbClr val="F79646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7"/>
            <c:bubble3D val="0"/>
            <c:spPr>
              <a:solidFill>
                <a:srgbClr val="AC74D6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Lbls>
            <c:dLbl>
              <c:idx val="0"/>
              <c:layout>
                <c:manualLayout>
                  <c:x val="7.382900607942787E-2"/>
                  <c:y val="6.1294560421474908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49,1%</a:t>
                    </a:r>
                    <a:endParaRPr lang="en-US" dirty="0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.20508057244285527"/>
                  <c:y val="-3.0647280210737454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6,5</a:t>
                    </a:r>
                    <a:r>
                      <a:rPr lang="en-US" dirty="0"/>
                      <a:t>%</a:t>
                    </a:r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0.10459109194585614"/>
                  <c:y val="6.1294560421474914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13,4%</a:t>
                    </a:r>
                    <a:endParaRPr lang="en-US" dirty="0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0.13125172784419303"/>
                  <c:y val="0.1838836812644247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14,9%</a:t>
                    </a:r>
                    <a:endParaRPr lang="en-US" dirty="0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0.16406445795428415"/>
                  <c:y val="0.12258863820861579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1,5%</a:t>
                    </a:r>
                    <a:endParaRPr lang="en-US" dirty="0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0.10459109194585614"/>
                  <c:y val="-3.6776736252884946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1,2%</a:t>
                    </a:r>
                    <a:endParaRPr lang="en-US" dirty="0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3.8965308764142483E-2"/>
                  <c:y val="-4.9277448138527635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10%</a:t>
                    </a:r>
                    <a:endParaRPr lang="en-US" dirty="0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0.10869270339471325"/>
                  <c:y val="-1.2544631610039179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3,5%</a:t>
                    </a:r>
                    <a:endParaRPr lang="en-US" dirty="0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dLblPos val="out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Лист1!$A$2:$A$9</c:f>
              <c:strCache>
                <c:ptCount val="8"/>
                <c:pt idx="0">
                  <c:v>Налог на доходы физических лиц</c:v>
                </c:pt>
                <c:pt idx="1">
                  <c:v>Налог на совокупный доход</c:v>
                </c:pt>
                <c:pt idx="2">
                  <c:v>Налог на имущество физических лиц</c:v>
                </c:pt>
                <c:pt idx="3">
                  <c:v>Земельный налог</c:v>
                </c:pt>
                <c:pt idx="4">
                  <c:v>Государственная пошлина</c:v>
                </c:pt>
                <c:pt idx="5">
                  <c:v>Плата за негативное воздействие на окружающую среду</c:v>
                </c:pt>
                <c:pt idx="6">
                  <c:v>Доходы от использования имущества, находящегося в государственной и муниципальной собственности</c:v>
                </c:pt>
                <c:pt idx="7">
                  <c:v>Прочие доходы</c:v>
                </c:pt>
              </c:strCache>
            </c:strRef>
          </c:cat>
          <c:val>
            <c:numRef>
              <c:f>Лист1!$B$2:$B$9</c:f>
              <c:numCache>
                <c:formatCode>0.0</c:formatCode>
                <c:ptCount val="8"/>
                <c:pt idx="0">
                  <c:v>2676.6</c:v>
                </c:pt>
                <c:pt idx="1">
                  <c:v>305.89999999999998</c:v>
                </c:pt>
                <c:pt idx="2">
                  <c:v>666.1</c:v>
                </c:pt>
                <c:pt idx="3">
                  <c:v>925</c:v>
                </c:pt>
                <c:pt idx="4">
                  <c:v>87.1</c:v>
                </c:pt>
                <c:pt idx="5">
                  <c:v>88</c:v>
                </c:pt>
                <c:pt idx="6">
                  <c:v>575.4</c:v>
                </c:pt>
                <c:pt idx="7">
                  <c:v>189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  <c:spPr>
        <a:solidFill>
          <a:srgbClr val="FFFFDD"/>
        </a:solidFill>
        <a:ln>
          <a:noFill/>
        </a:ln>
      </c:spPr>
    </c:plotArea>
    <c:plotVisOnly val="1"/>
    <c:dispBlanksAs val="zero"/>
    <c:showDLblsOverMax val="0"/>
  </c:chart>
  <c:spPr>
    <a:solidFill>
      <a:srgbClr val="FFFFDD"/>
    </a:solidFill>
    <a:ln w="57150">
      <a:solidFill>
        <a:schemeClr val="accent1"/>
      </a:solidFill>
    </a:ln>
    <a:scene3d>
      <a:camera prst="orthographicFront"/>
      <a:lightRig rig="threePt" dir="t"/>
    </a:scene3d>
  </c:spPr>
  <c:txPr>
    <a:bodyPr/>
    <a:lstStyle/>
    <a:p>
      <a:pPr>
        <a:defRPr sz="1800">
          <a:latin typeface="Arial Narrow" panose="020B0606020202030204" pitchFamily="34" charset="0"/>
        </a:defRPr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10"/>
      <c:rAngAx val="1"/>
    </c:view3D>
    <c:floor>
      <c:thickness val="0"/>
      <c:spPr>
        <a:solidFill>
          <a:schemeClr val="bg1">
            <a:lumMod val="95000"/>
          </a:schemeClr>
        </a:solidFill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1689971739259726"/>
          <c:y val="3.4322598299083122E-2"/>
          <c:w val="0.81915164562428078"/>
          <c:h val="0.85564187101011657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 на имущество физических лиц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  <a:effectLst>
              <a:outerShdw blurRad="76200" dist="12700" dir="2700000" sy="-23000" kx="-8004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hreePt" dir="t"/>
            </a:scene3d>
            <a:sp3d prstMaterial="matte">
              <a:bevelT/>
              <a:contourClr>
                <a:srgbClr val="000000"/>
              </a:contourClr>
            </a:sp3d>
          </c:spPr>
          <c:invertIfNegative val="0"/>
          <c:dLbls>
            <c:dLbl>
              <c:idx val="0"/>
              <c:layout>
                <c:manualLayout>
                  <c:x val="2.0593418184990862E-2"/>
                  <c:y val="0.1117977195161578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2.1728520150005252E-2"/>
                  <c:y val="0.2061340552111763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1827706763484993E-2"/>
                  <c:y val="0.3350262403685350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8.7180427101717587E-3"/>
                  <c:y val="0.3037471145181399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8575">
                <a:noFill/>
              </a:ln>
            </c:spPr>
            <c:txPr>
              <a:bodyPr/>
              <a:lstStyle/>
              <a:p>
                <a:pPr>
                  <a:defRPr sz="1300" b="1">
                    <a:solidFill>
                      <a:schemeClr val="bg1"/>
                    </a:solidFill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2021 год (факт)</c:v>
                </c:pt>
                <c:pt idx="1">
                  <c:v>2022 год (факт)</c:v>
                </c:pt>
              </c:strCache>
            </c:strRef>
          </c:cat>
          <c:val>
            <c:numRef>
              <c:f>Лист1!$B$2:$B$3</c:f>
              <c:numCache>
                <c:formatCode>0.0</c:formatCode>
                <c:ptCount val="2"/>
                <c:pt idx="0">
                  <c:v>666.1</c:v>
                </c:pt>
                <c:pt idx="1">
                  <c:v>840.2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7"/>
        <c:shape val="cylinder"/>
        <c:axId val="2546688"/>
        <c:axId val="183931648"/>
        <c:axId val="143441408"/>
      </c:bar3DChart>
      <c:catAx>
        <c:axId val="254668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200" b="1" kern="1200" baseline="0">
                <a:latin typeface="Arial Narrow" panose="020B0606020202030204" pitchFamily="34" charset="0"/>
              </a:defRPr>
            </a:pPr>
            <a:endParaRPr lang="ru-RU"/>
          </a:p>
        </c:txPr>
        <c:crossAx val="183931648"/>
        <c:crosses val="autoZero"/>
        <c:auto val="0"/>
        <c:lblAlgn val="ctr"/>
        <c:lblOffset val="100"/>
        <c:noMultiLvlLbl val="0"/>
      </c:catAx>
      <c:valAx>
        <c:axId val="183931648"/>
        <c:scaling>
          <c:orientation val="minMax"/>
          <c:max val="900"/>
          <c:min val="600"/>
        </c:scaling>
        <c:delete val="0"/>
        <c:axPos val="l"/>
        <c:majorGridlines/>
        <c:numFmt formatCode="0" sourceLinked="0"/>
        <c:majorTickMark val="out"/>
        <c:minorTickMark val="none"/>
        <c:tickLblPos val="nextTo"/>
        <c:spPr>
          <a:ln w="31750"/>
        </c:spPr>
        <c:txPr>
          <a:bodyPr/>
          <a:lstStyle/>
          <a:p>
            <a:pPr>
              <a:defRPr sz="1200" baseline="0">
                <a:latin typeface="Arial Narrow" panose="020B0606020202030204" pitchFamily="34" charset="0"/>
              </a:defRPr>
            </a:pPr>
            <a:endParaRPr lang="ru-RU"/>
          </a:p>
        </c:txPr>
        <c:crossAx val="2546688"/>
        <c:crosses val="autoZero"/>
        <c:crossBetween val="between"/>
        <c:majorUnit val="50"/>
      </c:valAx>
      <c:serAx>
        <c:axId val="143441408"/>
        <c:scaling>
          <c:orientation val="minMax"/>
        </c:scaling>
        <c:delete val="1"/>
        <c:axPos val="b"/>
        <c:majorTickMark val="out"/>
        <c:minorTickMark val="none"/>
        <c:tickLblPos val="nextTo"/>
        <c:crossAx val="183931648"/>
        <c:crosses val="autoZero"/>
      </c:serAx>
      <c:spPr>
        <a:noFill/>
        <a:ln cmpd="sng"/>
      </c:spPr>
    </c:plotArea>
    <c:plotVisOnly val="1"/>
    <c:dispBlanksAs val="gap"/>
    <c:showDLblsOverMax val="0"/>
  </c:chart>
  <c:spPr>
    <a:solidFill>
      <a:srgbClr val="FFFFD9"/>
    </a:solidFill>
    <a:ln w="57150">
      <a:solidFill>
        <a:schemeClr val="tx2">
          <a:lumMod val="60000"/>
          <a:lumOff val="40000"/>
        </a:schemeClr>
      </a:solidFill>
    </a:ln>
    <a:effectLst/>
    <a:scene3d>
      <a:camera prst="orthographicFront"/>
      <a:lightRig rig="threePt" dir="t"/>
    </a:scene3d>
    <a:sp3d>
      <a:bevelT/>
    </a:sp3d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  <c:spPr>
        <a:solidFill>
          <a:schemeClr val="bg1">
            <a:lumMod val="95000"/>
          </a:schemeClr>
        </a:solidFill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2746249234718601"/>
          <c:y val="5.2346744133139667E-2"/>
          <c:w val="0.83540954078388452"/>
          <c:h val="0.83991010920589371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Земельный налог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  <a:effectLst>
              <a:outerShdw blurRad="76200" dist="12700" dir="2700000" sy="-23000" kx="-8004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hreePt" dir="t"/>
            </a:scene3d>
            <a:sp3d prstMaterial="matte">
              <a:bevelT/>
              <a:contourClr>
                <a:srgbClr val="000000"/>
              </a:contourClr>
            </a:sp3d>
          </c:spPr>
          <c:invertIfNegative val="0"/>
          <c:dLbls>
            <c:dLbl>
              <c:idx val="0"/>
              <c:layout>
                <c:manualLayout>
                  <c:x val="1.3223117053187943E-2"/>
                  <c:y val="0.1913365671131276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3668398546733579E-2"/>
                  <c:y val="0.1440242422121217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8.3306859828765449E-3"/>
                  <c:y val="0.3505121394001532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1.2464875061710946E-2"/>
                  <c:y val="0.3223288896784959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8575">
                <a:noFill/>
              </a:ln>
            </c:spPr>
            <c:txPr>
              <a:bodyPr/>
              <a:lstStyle/>
              <a:p>
                <a:pPr>
                  <a:defRPr sz="1300" b="1">
                    <a:solidFill>
                      <a:schemeClr val="bg1"/>
                    </a:solidFill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2021 год (факт)</c:v>
                </c:pt>
                <c:pt idx="1">
                  <c:v>2022 год (факт)</c:v>
                </c:pt>
              </c:strCache>
            </c:strRef>
          </c:cat>
          <c:val>
            <c:numRef>
              <c:f>Лист1!$B$2:$B$3</c:f>
              <c:numCache>
                <c:formatCode>0.0</c:formatCode>
                <c:ptCount val="2"/>
                <c:pt idx="0">
                  <c:v>925</c:v>
                </c:pt>
                <c:pt idx="1">
                  <c:v>934.8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8"/>
        <c:shape val="cylinder"/>
        <c:axId val="184849920"/>
        <c:axId val="184851456"/>
        <c:axId val="184243072"/>
      </c:bar3DChart>
      <c:catAx>
        <c:axId val="18484992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200" b="1" kern="1200" baseline="0">
                <a:latin typeface="Arial Narrow" panose="020B0606020202030204" pitchFamily="34" charset="0"/>
              </a:defRPr>
            </a:pPr>
            <a:endParaRPr lang="ru-RU"/>
          </a:p>
        </c:txPr>
        <c:crossAx val="184851456"/>
        <c:crosses val="autoZero"/>
        <c:auto val="0"/>
        <c:lblAlgn val="ctr"/>
        <c:lblOffset val="100"/>
        <c:tickMarkSkip val="10"/>
        <c:noMultiLvlLbl val="0"/>
      </c:catAx>
      <c:valAx>
        <c:axId val="184851456"/>
        <c:scaling>
          <c:orientation val="minMax"/>
          <c:min val="800"/>
        </c:scaling>
        <c:delete val="0"/>
        <c:axPos val="l"/>
        <c:majorGridlines/>
        <c:numFmt formatCode="0" sourceLinked="0"/>
        <c:majorTickMark val="out"/>
        <c:minorTickMark val="none"/>
        <c:tickLblPos val="nextTo"/>
        <c:spPr>
          <a:ln w="31750"/>
        </c:spPr>
        <c:txPr>
          <a:bodyPr/>
          <a:lstStyle/>
          <a:p>
            <a:pPr>
              <a:defRPr sz="1200" baseline="0">
                <a:latin typeface="Arial Narrow" panose="020B0606020202030204" pitchFamily="34" charset="0"/>
              </a:defRPr>
            </a:pPr>
            <a:endParaRPr lang="ru-RU"/>
          </a:p>
        </c:txPr>
        <c:crossAx val="184849920"/>
        <c:crosses val="autoZero"/>
        <c:crossBetween val="between"/>
        <c:majorUnit val="50"/>
      </c:valAx>
      <c:serAx>
        <c:axId val="184243072"/>
        <c:scaling>
          <c:orientation val="minMax"/>
        </c:scaling>
        <c:delete val="1"/>
        <c:axPos val="b"/>
        <c:majorTickMark val="out"/>
        <c:minorTickMark val="none"/>
        <c:tickLblPos val="nextTo"/>
        <c:crossAx val="184851456"/>
        <c:crosses val="autoZero"/>
      </c:serAx>
      <c:spPr>
        <a:noFill/>
        <a:ln cmpd="sng"/>
      </c:spPr>
    </c:plotArea>
    <c:plotVisOnly val="1"/>
    <c:dispBlanksAs val="gap"/>
    <c:showDLblsOverMax val="0"/>
  </c:chart>
  <c:spPr>
    <a:solidFill>
      <a:srgbClr val="FFFFD9"/>
    </a:solidFill>
    <a:ln w="57150">
      <a:solidFill>
        <a:schemeClr val="tx2">
          <a:lumMod val="60000"/>
          <a:lumOff val="40000"/>
        </a:schemeClr>
      </a:solidFill>
    </a:ln>
    <a:effectLst/>
    <a:scene3d>
      <a:camera prst="orthographicFront"/>
      <a:lightRig rig="threePt" dir="t"/>
    </a:scene3d>
    <a:sp3d>
      <a:bevelT/>
    </a:sp3d>
  </c:spPr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  <c:spPr>
        <a:pattFill prst="solidDmnd">
          <a:fgClr>
            <a:srgbClr val="0070C0"/>
          </a:fgClr>
          <a:bgClr>
            <a:schemeClr val="bg1"/>
          </a:bgClr>
        </a:pattFill>
        <a:ln>
          <a:solidFill>
            <a:schemeClr val="tx1">
              <a:tint val="75000"/>
              <a:shade val="95000"/>
              <a:satMod val="105000"/>
            </a:schemeClr>
          </a:solidFill>
        </a:ln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3935694811054811"/>
          <c:y val="0.1264275990453223"/>
          <c:w val="0.77905889990549415"/>
          <c:h val="0.59299758843829176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76200" dist="12700" dir="2700000" sy="-23000" kx="-8004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hreePt" dir="t"/>
            </a:scene3d>
            <a:sp3d prstMaterial="matte">
              <a:bevelT/>
              <a:contourClr>
                <a:srgbClr val="000000"/>
              </a:contourClr>
            </a:sp3d>
          </c:spPr>
          <c:invertIfNegative val="0"/>
          <c:dLbls>
            <c:dLbl>
              <c:idx val="0"/>
              <c:layout>
                <c:manualLayout>
                  <c:x val="1.9962743335775503E-2"/>
                  <c:y val="0.2265131257101114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9923888777856592E-2"/>
                  <c:y val="0.2148749209514200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6138481363025699E-2"/>
                  <c:y val="0.3836819057141799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8.3912073361616761E-3"/>
                  <c:y val="0.1126803811922132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8575">
                <a:noFill/>
              </a:ln>
            </c:spPr>
            <c:txPr>
              <a:bodyPr/>
              <a:lstStyle/>
              <a:p>
                <a:pPr>
                  <a:defRPr sz="1600" b="1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2022 год (план)</c:v>
                </c:pt>
                <c:pt idx="1">
                  <c:v>2022 год (факт)</c:v>
                </c:pt>
              </c:strCache>
            </c:strRef>
          </c:cat>
          <c:val>
            <c:numRef>
              <c:f>Лист1!$B$2:$B$3</c:f>
              <c:numCache>
                <c:formatCode>0.0</c:formatCode>
                <c:ptCount val="2"/>
                <c:pt idx="0">
                  <c:v>826.7</c:v>
                </c:pt>
                <c:pt idx="1">
                  <c:v>880.7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8"/>
        <c:shape val="cylinder"/>
        <c:axId val="199269376"/>
        <c:axId val="199279360"/>
        <c:axId val="143438272"/>
      </c:bar3DChart>
      <c:catAx>
        <c:axId val="19926937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400" b="1" kern="1200" baseline="0">
                <a:latin typeface="Arial Narrow" panose="020B0606020202030204" pitchFamily="34" charset="0"/>
              </a:defRPr>
            </a:pPr>
            <a:endParaRPr lang="ru-RU"/>
          </a:p>
        </c:txPr>
        <c:crossAx val="199279360"/>
        <c:crosses val="autoZero"/>
        <c:auto val="0"/>
        <c:lblAlgn val="ctr"/>
        <c:lblOffset val="100"/>
        <c:tickMarkSkip val="2"/>
        <c:noMultiLvlLbl val="0"/>
      </c:catAx>
      <c:valAx>
        <c:axId val="199279360"/>
        <c:scaling>
          <c:orientation val="minMax"/>
          <c:min val="0"/>
        </c:scaling>
        <c:delete val="0"/>
        <c:axPos val="l"/>
        <c:majorGridlines>
          <c:spPr>
            <a:ln>
              <a:noFill/>
            </a:ln>
          </c:spPr>
        </c:majorGridlines>
        <c:numFmt formatCode="0" sourceLinked="0"/>
        <c:majorTickMark val="none"/>
        <c:minorTickMark val="none"/>
        <c:tickLblPos val="none"/>
        <c:spPr>
          <a:ln w="31750">
            <a:noFill/>
          </a:ln>
        </c:spPr>
        <c:txPr>
          <a:bodyPr/>
          <a:lstStyle/>
          <a:p>
            <a:pPr>
              <a:defRPr sz="1200" baseline="0">
                <a:latin typeface="Arial Narrow" panose="020B0606020202030204" pitchFamily="34" charset="0"/>
              </a:defRPr>
            </a:pPr>
            <a:endParaRPr lang="ru-RU"/>
          </a:p>
        </c:txPr>
        <c:crossAx val="199269376"/>
        <c:crosses val="autoZero"/>
        <c:crossBetween val="between"/>
        <c:majorUnit val="200"/>
      </c:valAx>
      <c:serAx>
        <c:axId val="143438272"/>
        <c:scaling>
          <c:orientation val="minMax"/>
        </c:scaling>
        <c:delete val="1"/>
        <c:axPos val="b"/>
        <c:majorTickMark val="out"/>
        <c:minorTickMark val="none"/>
        <c:tickLblPos val="nextTo"/>
        <c:crossAx val="199279360"/>
        <c:crosses val="autoZero"/>
      </c:serAx>
      <c:spPr>
        <a:noFill/>
        <a:ln cmpd="sng"/>
      </c:spPr>
    </c:plotArea>
    <c:plotVisOnly val="1"/>
    <c:dispBlanksAs val="gap"/>
    <c:showDLblsOverMax val="0"/>
  </c:chart>
  <c:spPr>
    <a:noFill/>
    <a:ln w="57150">
      <a:noFill/>
    </a:ln>
    <a:effectLst/>
    <a:scene3d>
      <a:camera prst="orthographicFront"/>
      <a:lightRig rig="threePt" dir="t"/>
    </a:scene3d>
    <a:sp3d/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  <c:spPr>
        <a:solidFill>
          <a:schemeClr val="bg1">
            <a:lumMod val="95000"/>
          </a:schemeClr>
        </a:solidFill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4786098227352013"/>
          <c:y val="8.4197066910591381E-2"/>
          <c:w val="0.81631387636162567"/>
          <c:h val="0.76219900530579843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  <a:effectLst>
              <a:outerShdw blurRad="76200" dist="12700" dir="2700000" sy="-23000" kx="-8004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hreePt" dir="t"/>
            </a:scene3d>
            <a:sp3d prstMaterial="matte">
              <a:bevelT/>
              <a:contourClr>
                <a:srgbClr val="000000"/>
              </a:contourClr>
            </a:sp3d>
          </c:spPr>
          <c:invertIfNegative val="0"/>
          <c:dLbls>
            <c:dLbl>
              <c:idx val="0"/>
              <c:layout>
                <c:manualLayout>
                  <c:x val="1.1979166666666667E-2"/>
                  <c:y val="0.20846625766871166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28,4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2418595679012346E-2"/>
                  <c:y val="0.21458588957055214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30,9</a:t>
                    </a:r>
                    <a:endParaRPr lang="ru-RU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6138481363025699E-2"/>
                  <c:y val="0.3836819057141799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8.3912073361616761E-3"/>
                  <c:y val="0.1126803811922132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8575">
                <a:noFill/>
              </a:ln>
            </c:spPr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2022 год (план)</c:v>
                </c:pt>
                <c:pt idx="1">
                  <c:v>2022 год (факт)</c:v>
                </c:pt>
              </c:strCache>
            </c:strRef>
          </c:cat>
          <c:val>
            <c:numRef>
              <c:f>Лист1!$B$2:$B$3</c:f>
              <c:numCache>
                <c:formatCode>0.0</c:formatCode>
                <c:ptCount val="2"/>
                <c:pt idx="0">
                  <c:v>28.2</c:v>
                </c:pt>
                <c:pt idx="1">
                  <c:v>30.6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8"/>
        <c:shape val="cylinder"/>
        <c:axId val="199358336"/>
        <c:axId val="199359872"/>
        <c:axId val="184244864"/>
      </c:bar3DChart>
      <c:catAx>
        <c:axId val="19935833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100" b="1" kern="1200" baseline="0">
                <a:latin typeface="Arial Narrow" panose="020B0606020202030204" pitchFamily="34" charset="0"/>
              </a:defRPr>
            </a:pPr>
            <a:endParaRPr lang="ru-RU"/>
          </a:p>
        </c:txPr>
        <c:crossAx val="199359872"/>
        <c:crosses val="autoZero"/>
        <c:auto val="0"/>
        <c:lblAlgn val="ctr"/>
        <c:lblOffset val="100"/>
        <c:tickMarkSkip val="2"/>
        <c:noMultiLvlLbl val="0"/>
      </c:catAx>
      <c:valAx>
        <c:axId val="199359872"/>
        <c:scaling>
          <c:orientation val="minMax"/>
          <c:min val="0"/>
        </c:scaling>
        <c:delete val="0"/>
        <c:axPos val="l"/>
        <c:majorGridlines/>
        <c:numFmt formatCode="0" sourceLinked="0"/>
        <c:majorTickMark val="out"/>
        <c:minorTickMark val="none"/>
        <c:tickLblPos val="nextTo"/>
        <c:spPr>
          <a:ln w="31750"/>
        </c:spPr>
        <c:txPr>
          <a:bodyPr/>
          <a:lstStyle/>
          <a:p>
            <a:pPr>
              <a:defRPr sz="900" baseline="0">
                <a:latin typeface="Arial Narrow" panose="020B0606020202030204" pitchFamily="34" charset="0"/>
              </a:defRPr>
            </a:pPr>
            <a:endParaRPr lang="ru-RU"/>
          </a:p>
        </c:txPr>
        <c:crossAx val="199358336"/>
        <c:crosses val="autoZero"/>
        <c:crossBetween val="between"/>
        <c:majorUnit val="20"/>
      </c:valAx>
      <c:serAx>
        <c:axId val="184244864"/>
        <c:scaling>
          <c:orientation val="minMax"/>
        </c:scaling>
        <c:delete val="1"/>
        <c:axPos val="b"/>
        <c:majorTickMark val="out"/>
        <c:minorTickMark val="none"/>
        <c:tickLblPos val="nextTo"/>
        <c:crossAx val="199359872"/>
        <c:crosses val="autoZero"/>
      </c:ser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rgbClr val="FFFFD7"/>
    </a:solidFill>
    <a:ln w="57150">
      <a:solidFill>
        <a:schemeClr val="tx2">
          <a:lumMod val="60000"/>
          <a:lumOff val="40000"/>
        </a:schemeClr>
      </a:solidFill>
    </a:ln>
    <a:effectLst/>
    <a:scene3d>
      <a:camera prst="orthographicFront"/>
      <a:lightRig rig="threePt" dir="t"/>
    </a:scene3d>
    <a:sp3d/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  <c:spPr>
        <a:solidFill>
          <a:schemeClr val="bg1">
            <a:lumMod val="95000"/>
          </a:schemeClr>
        </a:solidFill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5092167208194013"/>
          <c:y val="5.6521272498159941E-2"/>
          <c:w val="0.81631387636162567"/>
          <c:h val="0.76219900530579843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  <a:effectLst>
              <a:outerShdw blurRad="76200" dist="12700" dir="2700000" sy="-23000" kx="-8004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hreePt" dir="t"/>
            </a:scene3d>
            <a:sp3d prstMaterial="matte">
              <a:bevelT/>
              <a:contourClr>
                <a:srgbClr val="000000"/>
              </a:contourClr>
            </a:sp3d>
          </c:spPr>
          <c:invertIfNegative val="0"/>
          <c:dLbls>
            <c:dLbl>
              <c:idx val="0"/>
              <c:layout>
                <c:manualLayout>
                  <c:x val="1.1979166666666667E-2"/>
                  <c:y val="0.2192876618950238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3875385802469135E-2"/>
                  <c:y val="0.2271787661895023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6138481363025699E-2"/>
                  <c:y val="0.3836819057141799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8.3912073361616761E-3"/>
                  <c:y val="0.1126803811922132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8575">
                <a:noFill/>
              </a:ln>
            </c:spPr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2022 год (план)</c:v>
                </c:pt>
                <c:pt idx="1">
                  <c:v>2022 год (факт)</c:v>
                </c:pt>
              </c:strCache>
            </c:strRef>
          </c:cat>
          <c:val>
            <c:numRef>
              <c:f>Лист1!$B$2:$B$3</c:f>
              <c:numCache>
                <c:formatCode>0.0</c:formatCode>
                <c:ptCount val="2"/>
                <c:pt idx="0">
                  <c:v>89.9</c:v>
                </c:pt>
                <c:pt idx="1">
                  <c:v>111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8"/>
        <c:shape val="cylinder"/>
        <c:axId val="199394048"/>
        <c:axId val="199395584"/>
        <c:axId val="199299072"/>
      </c:bar3DChart>
      <c:catAx>
        <c:axId val="19939404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100" b="1" kern="1200" baseline="0">
                <a:latin typeface="Arial Narrow" panose="020B0606020202030204" pitchFamily="34" charset="0"/>
              </a:defRPr>
            </a:pPr>
            <a:endParaRPr lang="ru-RU"/>
          </a:p>
        </c:txPr>
        <c:crossAx val="199395584"/>
        <c:crosses val="autoZero"/>
        <c:auto val="0"/>
        <c:lblAlgn val="ctr"/>
        <c:lblOffset val="100"/>
        <c:tickMarkSkip val="2"/>
        <c:noMultiLvlLbl val="0"/>
      </c:catAx>
      <c:valAx>
        <c:axId val="199395584"/>
        <c:scaling>
          <c:orientation val="minMax"/>
          <c:min val="0"/>
        </c:scaling>
        <c:delete val="0"/>
        <c:axPos val="l"/>
        <c:majorGridlines/>
        <c:numFmt formatCode="0" sourceLinked="0"/>
        <c:majorTickMark val="out"/>
        <c:minorTickMark val="none"/>
        <c:tickLblPos val="nextTo"/>
        <c:spPr>
          <a:ln w="31750"/>
        </c:spPr>
        <c:txPr>
          <a:bodyPr/>
          <a:lstStyle/>
          <a:p>
            <a:pPr>
              <a:defRPr sz="900" baseline="0">
                <a:latin typeface="Arial Narrow" panose="020B0606020202030204" pitchFamily="34" charset="0"/>
              </a:defRPr>
            </a:pPr>
            <a:endParaRPr lang="ru-RU"/>
          </a:p>
        </c:txPr>
        <c:crossAx val="199394048"/>
        <c:crosses val="autoZero"/>
        <c:crossBetween val="between"/>
        <c:majorUnit val="40"/>
      </c:valAx>
      <c:serAx>
        <c:axId val="199299072"/>
        <c:scaling>
          <c:orientation val="minMax"/>
        </c:scaling>
        <c:delete val="1"/>
        <c:axPos val="b"/>
        <c:majorTickMark val="out"/>
        <c:minorTickMark val="none"/>
        <c:tickLblPos val="nextTo"/>
        <c:crossAx val="199395584"/>
        <c:crosses val="autoZero"/>
      </c:ser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rgbClr val="FFFFD7"/>
    </a:solidFill>
    <a:ln w="57150">
      <a:solidFill>
        <a:schemeClr val="tx2">
          <a:lumMod val="60000"/>
          <a:lumOff val="40000"/>
        </a:schemeClr>
      </a:solidFill>
    </a:ln>
    <a:effectLst/>
    <a:scene3d>
      <a:camera prst="orthographicFront"/>
      <a:lightRig rig="threePt" dir="t"/>
    </a:scene3d>
    <a:sp3d/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FBAAD1B-5BAC-4AC0-8BA9-6D0621EB872A}" type="doc">
      <dgm:prSet loTypeId="urn:microsoft.com/office/officeart/2005/8/layout/cycle5" loCatId="cycle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443ECAFA-A6D7-41FF-AC7E-E0473AEE9907}">
      <dgm:prSet phldrT="[Текст]" custT="1"/>
      <dgm:spPr>
        <a:solidFill>
          <a:srgbClr val="FFFFDD"/>
        </a:solidFill>
        <a:ln w="127000">
          <a:solidFill>
            <a:schemeClr val="tx2">
              <a:lumMod val="60000"/>
              <a:lumOff val="40000"/>
            </a:schemeClr>
          </a:solidFill>
        </a:ln>
        <a:effectLst>
          <a:reflection blurRad="6350" stA="52000" endA="300" endPos="35000" dir="5400000" sy="-100000" algn="bl" rotWithShape="0"/>
        </a:effectLst>
      </dgm:spPr>
      <dgm:t>
        <a:bodyPr/>
        <a:lstStyle/>
        <a:p>
          <a:r>
            <a:rPr lang="ru-RU" sz="1100" b="1" i="0" dirty="0" smtClean="0">
              <a:solidFill>
                <a:schemeClr val="tx1"/>
              </a:solidFill>
              <a:latin typeface="Arial Narrow" panose="020B0606020202030204" pitchFamily="34" charset="0"/>
            </a:rPr>
            <a:t>РАЗРАБОТКА ПРОГНОЗА СОЦИАЛЬНО-ЭКОНОМИЧЕСКОГО РАЗВИТИЯ ГОРОДА НА ОЧЕРЕДНОЙ ФИНАНСОВЫЙ ГОД И ПЛАНОВЫЙ ПЕРИОД</a:t>
          </a:r>
          <a:endParaRPr lang="ru-RU" sz="1100" b="1" i="0" dirty="0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80443694-B682-45A2-95DE-FF3E15237DEA}" type="parTrans" cxnId="{3FC22665-63D9-484D-AF19-34C633E78123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1F9A309A-9FC0-485D-BD9D-D3AA06914A86}" type="sibTrans" cxnId="{3FC22665-63D9-484D-AF19-34C633E78123}">
      <dgm:prSet/>
      <dgm:spPr>
        <a:ln w="22225"/>
        <a:scene3d>
          <a:camera prst="orthographicFront">
            <a:rot lat="20999999" lon="0" rev="0"/>
          </a:camera>
          <a:lightRig rig="contrasting" dir="t">
            <a:rot lat="0" lon="0" rev="1200000"/>
          </a:lightRig>
        </a:scene3d>
        <a:sp3d z="-110000"/>
      </dgm:spPr>
      <dgm:t>
        <a:bodyPr/>
        <a:lstStyle/>
        <a:p>
          <a:endParaRPr lang="ru-RU" sz="1400">
            <a:solidFill>
              <a:schemeClr val="tx1"/>
            </a:solidFill>
          </a:endParaRPr>
        </a:p>
      </dgm:t>
    </dgm:pt>
    <dgm:pt modelId="{724D7F1B-A1E0-49D7-BF3E-FEFCD1C743CE}">
      <dgm:prSet phldrT="[Текст]" custT="1"/>
      <dgm:spPr>
        <a:solidFill>
          <a:srgbClr val="FFFFDD"/>
        </a:solidFill>
        <a:ln w="127000">
          <a:solidFill>
            <a:schemeClr val="tx2">
              <a:lumMod val="60000"/>
              <a:lumOff val="40000"/>
            </a:schemeClr>
          </a:solidFill>
        </a:ln>
        <a:effectLst>
          <a:reflection blurRad="6350" stA="52000" endA="300" endPos="35000" dir="5400000" sy="-100000" algn="bl" rotWithShape="0"/>
        </a:effectLst>
      </dgm:spPr>
      <dgm:t>
        <a:bodyPr/>
        <a:lstStyle/>
        <a:p>
          <a:r>
            <a:rPr lang="ru-RU" sz="1100" b="1" i="0" dirty="0" smtClean="0">
              <a:solidFill>
                <a:schemeClr val="tx1"/>
              </a:solidFill>
              <a:latin typeface="Arial Narrow" panose="020B0606020202030204" pitchFamily="34" charset="0"/>
            </a:rPr>
            <a:t>РАЗРАБОТКА ДОКУМЕНТОВ И МАТЕРИАЛОВ, НЕОБХОДИМЫХ ДЛЯ ФОРМИРОВАНИЯ БЮДЖЕТА ГОРОДА</a:t>
          </a:r>
          <a:endParaRPr lang="ru-RU" sz="1100" b="1" i="0" dirty="0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8421A8F1-BAEA-4CEE-B30C-84C25247883B}" type="parTrans" cxnId="{C6A0782F-1121-413E-BFF4-9C91A43198B6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8BA3E322-4EFF-422F-8958-15FC13EBBE0A}" type="sibTrans" cxnId="{C6A0782F-1121-413E-BFF4-9C91A43198B6}">
      <dgm:prSet/>
      <dgm:spPr>
        <a:ln w="22225"/>
      </dgm:spPr>
      <dgm:t>
        <a:bodyPr/>
        <a:lstStyle/>
        <a:p>
          <a:endParaRPr lang="ru-RU" sz="1400">
            <a:solidFill>
              <a:schemeClr val="tx1"/>
            </a:solidFill>
          </a:endParaRPr>
        </a:p>
      </dgm:t>
    </dgm:pt>
    <dgm:pt modelId="{3E04EBF9-6BCF-4C97-97CC-16053D8ADECA}">
      <dgm:prSet phldrT="[Текст]" custT="1"/>
      <dgm:spPr>
        <a:solidFill>
          <a:srgbClr val="FFFFDD"/>
        </a:solidFill>
        <a:ln w="127000">
          <a:solidFill>
            <a:schemeClr val="tx2">
              <a:lumMod val="60000"/>
              <a:lumOff val="40000"/>
            </a:schemeClr>
          </a:solidFill>
        </a:ln>
        <a:effectLst>
          <a:reflection blurRad="6350" stA="52000" endA="300" endPos="35000" dir="5400000" sy="-100000" algn="bl" rotWithShape="0"/>
        </a:effectLst>
      </dgm:spPr>
      <dgm:t>
        <a:bodyPr/>
        <a:lstStyle/>
        <a:p>
          <a:r>
            <a:rPr lang="ru-RU" sz="1200" b="1" i="0" smtClean="0">
              <a:solidFill>
                <a:schemeClr val="tx1"/>
              </a:solidFill>
              <a:latin typeface="Arial Narrow" panose="020B0606020202030204" pitchFamily="34" charset="0"/>
            </a:rPr>
            <a:t>СОСТАВЛЕНИЕ ПРОЕКТА БЮДЖЕТА ГОРОДА</a:t>
          </a:r>
          <a:endParaRPr lang="ru-RU" sz="1200" b="1" i="0" dirty="0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300F097E-CD7D-4D51-A520-F17C4F00BCF8}" type="parTrans" cxnId="{EB02B10B-C7DF-4C93-973D-78E12C579033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7D26771F-14FC-487C-BE39-6B56926D70D0}" type="sibTrans" cxnId="{EB02B10B-C7DF-4C93-973D-78E12C579033}">
      <dgm:prSet/>
      <dgm:spPr>
        <a:ln w="22225"/>
      </dgm:spPr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AC3117F4-22F7-4278-9E67-6CE483EEA235}">
      <dgm:prSet phldrT="[Текст]" custT="1"/>
      <dgm:spPr>
        <a:solidFill>
          <a:srgbClr val="FFFFDD"/>
        </a:solidFill>
        <a:ln w="127000">
          <a:solidFill>
            <a:srgbClr val="C00000"/>
          </a:solidFill>
        </a:ln>
        <a:effectLst>
          <a:reflection blurRad="6350" stA="52000" endA="300" endPos="35000" dir="5400000" sy="-100000" algn="bl" rotWithShape="0"/>
        </a:effectLst>
      </dgm:spPr>
      <dgm:t>
        <a:bodyPr/>
        <a:lstStyle/>
        <a:p>
          <a:r>
            <a:rPr lang="ru-RU" sz="1100" b="1" i="0" dirty="0" smtClean="0">
              <a:solidFill>
                <a:schemeClr val="tx1"/>
              </a:solidFill>
              <a:latin typeface="Arial Narrow" panose="020B0606020202030204" pitchFamily="34" charset="0"/>
            </a:rPr>
            <a:t>РАССМОТРЕНИЕ        И УТВЕРЖДЕНИЕ БЮДЖЕТА ГОРОДА</a:t>
          </a:r>
          <a:endParaRPr lang="ru-RU" sz="1100" b="1" i="0" dirty="0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FFECE32E-61FB-48FC-B2EB-498B71F1D7E8}" type="parTrans" cxnId="{56B4D61A-9A37-4512-94F3-E427B0977017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83D8F672-682C-4EEF-83C3-46A0F47A1E51}" type="sibTrans" cxnId="{56B4D61A-9A37-4512-94F3-E427B0977017}">
      <dgm:prSet/>
      <dgm:spPr>
        <a:ln w="22225"/>
      </dgm:spPr>
      <dgm:t>
        <a:bodyPr/>
        <a:lstStyle/>
        <a:p>
          <a:endParaRPr lang="ru-RU" sz="1400">
            <a:solidFill>
              <a:schemeClr val="tx1"/>
            </a:solidFill>
          </a:endParaRPr>
        </a:p>
      </dgm:t>
    </dgm:pt>
    <dgm:pt modelId="{582979A8-C384-483D-9063-70433550210F}">
      <dgm:prSet phldrT="[Текст]" custT="1"/>
      <dgm:spPr>
        <a:solidFill>
          <a:srgbClr val="FFFFDD"/>
        </a:solidFill>
        <a:ln w="127000">
          <a:solidFill>
            <a:schemeClr val="tx2">
              <a:lumMod val="60000"/>
              <a:lumOff val="40000"/>
            </a:schemeClr>
          </a:solidFill>
        </a:ln>
        <a:effectLst>
          <a:reflection blurRad="6350" stA="52000" endA="300" endPos="35000" dir="5400000" sy="-100000" algn="bl" rotWithShape="0"/>
        </a:effectLst>
      </dgm:spPr>
      <dgm:t>
        <a:bodyPr/>
        <a:lstStyle/>
        <a:p>
          <a:r>
            <a:rPr lang="ru-RU" sz="1200" b="1" i="0" smtClean="0">
              <a:solidFill>
                <a:schemeClr val="tx1"/>
              </a:solidFill>
              <a:latin typeface="Arial Narrow" panose="020B0606020202030204" pitchFamily="34" charset="0"/>
            </a:rPr>
            <a:t>ИСПОЛНЕНИЕ БЮДЖЕТА ГОРОДА</a:t>
          </a:r>
          <a:endParaRPr lang="ru-RU" sz="1200" b="1" i="0" dirty="0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27AB9AEC-E8AF-41DD-9374-87F1F2B00302}" type="parTrans" cxnId="{A5A1EF05-7827-4CEA-ABDE-26873AECCC68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CBBE3567-C6F7-4BAB-9067-FDC8A32F0041}" type="sibTrans" cxnId="{A5A1EF05-7827-4CEA-ABDE-26873AECCC68}">
      <dgm:prSet/>
      <dgm:spPr>
        <a:ln w="22225"/>
      </dgm:spPr>
      <dgm:t>
        <a:bodyPr/>
        <a:lstStyle/>
        <a:p>
          <a:endParaRPr lang="ru-RU" sz="1400">
            <a:solidFill>
              <a:schemeClr val="tx1"/>
            </a:solidFill>
          </a:endParaRPr>
        </a:p>
      </dgm:t>
    </dgm:pt>
    <dgm:pt modelId="{99AA82BB-5D7A-4078-8B23-18C254D0DC4B}">
      <dgm:prSet phldrT="[Текст]" custT="1"/>
      <dgm:spPr>
        <a:solidFill>
          <a:srgbClr val="FFFFDD"/>
        </a:solidFill>
        <a:ln w="127000">
          <a:solidFill>
            <a:schemeClr val="tx2">
              <a:lumMod val="60000"/>
              <a:lumOff val="40000"/>
            </a:schemeClr>
          </a:solidFill>
        </a:ln>
        <a:effectLst>
          <a:reflection blurRad="6350" stA="52000" endA="300" endPos="35000" dir="5400000" sy="-100000" algn="bl" rotWithShape="0"/>
        </a:effectLst>
      </dgm:spPr>
      <dgm:t>
        <a:bodyPr/>
        <a:lstStyle/>
        <a:p>
          <a:r>
            <a:rPr lang="ru-RU" sz="1100" b="1" i="0" dirty="0" smtClean="0">
              <a:solidFill>
                <a:schemeClr val="tx1"/>
              </a:solidFill>
              <a:latin typeface="Arial Narrow" panose="020B0606020202030204" pitchFamily="34" charset="0"/>
            </a:rPr>
            <a:t>ОСУЩЕСТВЛЕНИЕ БЮДЖЕТНОГО УЧЕТА</a:t>
          </a:r>
          <a:endParaRPr lang="ru-RU" sz="1100" b="1" i="0" dirty="0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66269EDA-3B26-44F0-9EAF-0EAB9C77E571}" type="parTrans" cxnId="{576E8FAF-673E-4EEE-A299-EFE205D95367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CE6B3773-E288-4ED6-8D2D-7A94A1E9116E}" type="sibTrans" cxnId="{576E8FAF-673E-4EEE-A299-EFE205D95367}">
      <dgm:prSet/>
      <dgm:spPr>
        <a:ln w="22225"/>
      </dgm:spPr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FD2A65F7-0EFD-427A-9350-4EE82EF8A3A3}">
      <dgm:prSet custT="1"/>
      <dgm:spPr>
        <a:solidFill>
          <a:srgbClr val="FFFFDD"/>
        </a:solidFill>
        <a:ln w="127000">
          <a:solidFill>
            <a:srgbClr val="C00000"/>
          </a:solidFill>
        </a:ln>
        <a:effectLst>
          <a:reflection blurRad="6350" stA="52000" endA="300" endPos="35000" dir="5400000" sy="-100000" algn="bl" rotWithShape="0"/>
        </a:effectLst>
      </dgm:spPr>
      <dgm:t>
        <a:bodyPr/>
        <a:lstStyle/>
        <a:p>
          <a:r>
            <a:rPr lang="ru-RU" sz="1100" b="1" dirty="0" smtClean="0">
              <a:solidFill>
                <a:schemeClr val="tx1"/>
              </a:solidFill>
              <a:latin typeface="Arial Narrow" panose="020B0606020202030204" pitchFamily="34" charset="0"/>
            </a:rPr>
            <a:t>УТВЕРЖДЕНИЕ ОТЧЕТА ОБ ИСПОЛНЕНИИ БЮДЖЕТА ГОРОДА</a:t>
          </a:r>
          <a:endParaRPr lang="ru-RU" sz="1100" b="1" dirty="0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697F9671-3336-441A-86F1-2B39F8A830C4}" type="parTrans" cxnId="{9B40075E-B9C8-4BE1-9B72-6DF318F1311A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1B6EB8D1-E4C2-40F7-BAF0-BED45F5C904D}" type="sibTrans" cxnId="{9B40075E-B9C8-4BE1-9B72-6DF318F1311A}">
      <dgm:prSet/>
      <dgm:spPr>
        <a:ln w="22225"/>
      </dgm:spPr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2F3150F9-E42C-4C20-8C2E-D3A5F4293F34}">
      <dgm:prSet custT="1"/>
      <dgm:spPr>
        <a:solidFill>
          <a:srgbClr val="FFFFDD"/>
        </a:solidFill>
        <a:ln w="127000">
          <a:solidFill>
            <a:srgbClr val="558ED5"/>
          </a:solidFill>
        </a:ln>
        <a:effectLst>
          <a:reflection blurRad="6350" stA="52000" endA="300" endPos="35000" dir="5400000" sy="-100000" algn="bl" rotWithShape="0"/>
        </a:effectLst>
      </dgm:spPr>
      <dgm:t>
        <a:bodyPr/>
        <a:lstStyle/>
        <a:p>
          <a:r>
            <a:rPr lang="ru-RU" sz="1100" b="1" i="0" dirty="0" smtClean="0">
              <a:solidFill>
                <a:schemeClr val="tx1"/>
              </a:solidFill>
              <a:latin typeface="Arial Narrow" panose="020B0606020202030204" pitchFamily="34" charset="0"/>
            </a:rPr>
            <a:t>ОРГАНИЗАЦИЯ И ОСУЩЕСТВЛЕНИЕ МУНИЦИПАЛЬНОГО ФИНАНСОВОГО КОНТРОЛЯ</a:t>
          </a:r>
          <a:endParaRPr lang="ru-RU" sz="1100" i="0" dirty="0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181EA984-4962-4DC5-8CDA-71251781BB72}" type="sibTrans" cxnId="{77D5992B-068F-41BE-893C-465B035676FF}">
      <dgm:prSet/>
      <dgm:spPr>
        <a:ln w="19050" cmpd="sng">
          <a:noFill/>
        </a:ln>
      </dgm:spPr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02174457-6DCF-4007-82A9-E75531C9624E}" type="parTrans" cxnId="{77D5992B-068F-41BE-893C-465B035676FF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5C1B40A2-C95B-481E-9090-4B7BCF3B56CE}" type="pres">
      <dgm:prSet presAssocID="{8FBAAD1B-5BAC-4AC0-8BA9-6D0621EB872A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8E1BD14-653F-47B3-BB46-667C8FB2497F}" type="pres">
      <dgm:prSet presAssocID="{443ECAFA-A6D7-41FF-AC7E-E0473AEE9907}" presName="node" presStyleLbl="node1" presStyleIdx="0" presStyleCnt="8" custScaleX="208191" custScaleY="225692" custRadScaleRad="84124" custRadScaleInc="-3720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F2586D-5C2A-47F2-8FBF-D647F1535402}" type="pres">
      <dgm:prSet presAssocID="{443ECAFA-A6D7-41FF-AC7E-E0473AEE9907}" presName="spNode" presStyleCnt="0"/>
      <dgm:spPr/>
      <dgm:t>
        <a:bodyPr/>
        <a:lstStyle/>
        <a:p>
          <a:endParaRPr lang="ru-RU"/>
        </a:p>
      </dgm:t>
    </dgm:pt>
    <dgm:pt modelId="{43434E4B-C4FB-4DAC-9533-71DBE9279538}" type="pres">
      <dgm:prSet presAssocID="{1F9A309A-9FC0-485D-BD9D-D3AA06914A86}" presName="sibTrans" presStyleLbl="sibTrans1D1" presStyleIdx="0" presStyleCnt="8"/>
      <dgm:spPr/>
      <dgm:t>
        <a:bodyPr/>
        <a:lstStyle/>
        <a:p>
          <a:endParaRPr lang="ru-RU"/>
        </a:p>
      </dgm:t>
    </dgm:pt>
    <dgm:pt modelId="{A54D8CAD-B47B-492A-A92F-69E42EBB0CBD}" type="pres">
      <dgm:prSet presAssocID="{724D7F1B-A1E0-49D7-BF3E-FEFCD1C743CE}" presName="node" presStyleLbl="node1" presStyleIdx="1" presStyleCnt="8" custScaleX="186736" custScaleY="202103" custRadScaleRad="116084" custRadScaleInc="8664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BE9F86-1024-42B7-8000-210EB09C538A}" type="pres">
      <dgm:prSet presAssocID="{724D7F1B-A1E0-49D7-BF3E-FEFCD1C743CE}" presName="spNode" presStyleCnt="0"/>
      <dgm:spPr/>
      <dgm:t>
        <a:bodyPr/>
        <a:lstStyle/>
        <a:p>
          <a:endParaRPr lang="ru-RU"/>
        </a:p>
      </dgm:t>
    </dgm:pt>
    <dgm:pt modelId="{F93ECD45-54D8-465B-A0C2-914295F3C5BD}" type="pres">
      <dgm:prSet presAssocID="{8BA3E322-4EFF-422F-8958-15FC13EBBE0A}" presName="sibTrans" presStyleLbl="sibTrans1D1" presStyleIdx="1" presStyleCnt="8"/>
      <dgm:spPr/>
      <dgm:t>
        <a:bodyPr/>
        <a:lstStyle/>
        <a:p>
          <a:endParaRPr lang="ru-RU"/>
        </a:p>
      </dgm:t>
    </dgm:pt>
    <dgm:pt modelId="{D76CEF15-AD37-4FF7-A9D9-F30101483B47}" type="pres">
      <dgm:prSet presAssocID="{3E04EBF9-6BCF-4C97-97CC-16053D8ADECA}" presName="node" presStyleLbl="node1" presStyleIdx="2" presStyleCnt="8" custScaleX="148208" custScaleY="177669" custRadScaleRad="161153" custRadScaleInc="4007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9825730-0866-4745-85D0-1D1DCFBF2A18}" type="pres">
      <dgm:prSet presAssocID="{3E04EBF9-6BCF-4C97-97CC-16053D8ADECA}" presName="spNode" presStyleCnt="0"/>
      <dgm:spPr/>
      <dgm:t>
        <a:bodyPr/>
        <a:lstStyle/>
        <a:p>
          <a:endParaRPr lang="ru-RU"/>
        </a:p>
      </dgm:t>
    </dgm:pt>
    <dgm:pt modelId="{DA554C6D-A2BD-4B94-802C-6C55DB9F2BF8}" type="pres">
      <dgm:prSet presAssocID="{7D26771F-14FC-487C-BE39-6B56926D70D0}" presName="sibTrans" presStyleLbl="sibTrans1D1" presStyleIdx="2" presStyleCnt="8"/>
      <dgm:spPr/>
      <dgm:t>
        <a:bodyPr/>
        <a:lstStyle/>
        <a:p>
          <a:endParaRPr lang="ru-RU"/>
        </a:p>
      </dgm:t>
    </dgm:pt>
    <dgm:pt modelId="{644BD4D3-8D2A-489F-BC0B-191B4AEF9533}" type="pres">
      <dgm:prSet presAssocID="{AC3117F4-22F7-4278-9E67-6CE483EEA235}" presName="node" presStyleLbl="node1" presStyleIdx="3" presStyleCnt="8" custScaleX="166112" custScaleY="156189" custRadScaleRad="128974" custRadScaleInc="-3996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C3B005-4E2A-4348-9B77-486F2914FE10}" type="pres">
      <dgm:prSet presAssocID="{AC3117F4-22F7-4278-9E67-6CE483EEA235}" presName="spNode" presStyleCnt="0"/>
      <dgm:spPr/>
      <dgm:t>
        <a:bodyPr/>
        <a:lstStyle/>
        <a:p>
          <a:endParaRPr lang="ru-RU"/>
        </a:p>
      </dgm:t>
    </dgm:pt>
    <dgm:pt modelId="{2C814299-90FC-466A-8C27-58BBE7C3AD9B}" type="pres">
      <dgm:prSet presAssocID="{83D8F672-682C-4EEF-83C3-46A0F47A1E51}" presName="sibTrans" presStyleLbl="sibTrans1D1" presStyleIdx="3" presStyleCnt="8"/>
      <dgm:spPr/>
      <dgm:t>
        <a:bodyPr/>
        <a:lstStyle/>
        <a:p>
          <a:endParaRPr lang="ru-RU"/>
        </a:p>
      </dgm:t>
    </dgm:pt>
    <dgm:pt modelId="{03867FA4-A613-4921-92BD-CBD0DE5AF6C1}" type="pres">
      <dgm:prSet presAssocID="{582979A8-C384-483D-9063-70433550210F}" presName="node" presStyleLbl="node1" presStyleIdx="4" presStyleCnt="8" custScaleX="148208" custScaleY="166898" custRadScaleRad="96729" custRadScaleInc="572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43EB03-7087-4967-BA16-52B020590675}" type="pres">
      <dgm:prSet presAssocID="{582979A8-C384-483D-9063-70433550210F}" presName="spNode" presStyleCnt="0"/>
      <dgm:spPr/>
      <dgm:t>
        <a:bodyPr/>
        <a:lstStyle/>
        <a:p>
          <a:endParaRPr lang="ru-RU"/>
        </a:p>
      </dgm:t>
    </dgm:pt>
    <dgm:pt modelId="{191E1915-7B43-453A-9B3B-8BE365BAB7F0}" type="pres">
      <dgm:prSet presAssocID="{CBBE3567-C6F7-4BAB-9067-FDC8A32F0041}" presName="sibTrans" presStyleLbl="sibTrans1D1" presStyleIdx="4" presStyleCnt="8"/>
      <dgm:spPr/>
      <dgm:t>
        <a:bodyPr/>
        <a:lstStyle/>
        <a:p>
          <a:endParaRPr lang="ru-RU"/>
        </a:p>
      </dgm:t>
    </dgm:pt>
    <dgm:pt modelId="{529DDF86-EE24-4644-BF9F-F7994B1A08DB}" type="pres">
      <dgm:prSet presAssocID="{99AA82BB-5D7A-4078-8B23-18C254D0DC4B}" presName="node" presStyleLbl="node1" presStyleIdx="5" presStyleCnt="8" custScaleX="163690" custScaleY="146941" custRadScaleRad="133079" custRadScaleInc="5129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73D6908-0A8E-4F45-889A-67CE25D68E3E}" type="pres">
      <dgm:prSet presAssocID="{99AA82BB-5D7A-4078-8B23-18C254D0DC4B}" presName="spNode" presStyleCnt="0"/>
      <dgm:spPr/>
      <dgm:t>
        <a:bodyPr/>
        <a:lstStyle/>
        <a:p>
          <a:endParaRPr lang="ru-RU"/>
        </a:p>
      </dgm:t>
    </dgm:pt>
    <dgm:pt modelId="{B61698C4-7017-4D89-87F7-56075D701F9E}" type="pres">
      <dgm:prSet presAssocID="{CE6B3773-E288-4ED6-8D2D-7A94A1E9116E}" presName="sibTrans" presStyleLbl="sibTrans1D1" presStyleIdx="5" presStyleCnt="8"/>
      <dgm:spPr/>
      <dgm:t>
        <a:bodyPr/>
        <a:lstStyle/>
        <a:p>
          <a:endParaRPr lang="ru-RU"/>
        </a:p>
      </dgm:t>
    </dgm:pt>
    <dgm:pt modelId="{E20084B0-DED3-4DEB-8998-F77FEE57635D}" type="pres">
      <dgm:prSet presAssocID="{FD2A65F7-0EFD-427A-9350-4EE82EF8A3A3}" presName="node" presStyleLbl="node1" presStyleIdx="6" presStyleCnt="8" custScaleX="142945" custScaleY="168216" custRadScaleRad="170613" custRadScaleInc="-3479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4E5A02-1953-4AC1-8DE5-B9171905FABE}" type="pres">
      <dgm:prSet presAssocID="{FD2A65F7-0EFD-427A-9350-4EE82EF8A3A3}" presName="spNode" presStyleCnt="0"/>
      <dgm:spPr/>
      <dgm:t>
        <a:bodyPr/>
        <a:lstStyle/>
        <a:p>
          <a:endParaRPr lang="ru-RU"/>
        </a:p>
      </dgm:t>
    </dgm:pt>
    <dgm:pt modelId="{37B34B6A-4DCE-4DE3-951A-2EF6B41DAEEC}" type="pres">
      <dgm:prSet presAssocID="{1B6EB8D1-E4C2-40F7-BAF0-BED45F5C904D}" presName="sibTrans" presStyleLbl="sibTrans1D1" presStyleIdx="6" presStyleCnt="8"/>
      <dgm:spPr/>
      <dgm:t>
        <a:bodyPr/>
        <a:lstStyle/>
        <a:p>
          <a:endParaRPr lang="ru-RU"/>
        </a:p>
      </dgm:t>
    </dgm:pt>
    <dgm:pt modelId="{26BC9EC0-F33D-4C53-893E-E607BC23B588}" type="pres">
      <dgm:prSet presAssocID="{2F3150F9-E42C-4C20-8C2E-D3A5F4293F34}" presName="node" presStyleLbl="node1" presStyleIdx="7" presStyleCnt="8" custScaleX="179010" custScaleY="169230" custRadScaleRad="124885" custRadScaleInc="-11788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F36583-BB7F-476C-A980-E0851D9947DB}" type="pres">
      <dgm:prSet presAssocID="{2F3150F9-E42C-4C20-8C2E-D3A5F4293F34}" presName="spNode" presStyleCnt="0"/>
      <dgm:spPr/>
      <dgm:t>
        <a:bodyPr/>
        <a:lstStyle/>
        <a:p>
          <a:endParaRPr lang="ru-RU"/>
        </a:p>
      </dgm:t>
    </dgm:pt>
    <dgm:pt modelId="{6B2E63ED-B4B9-4312-8B34-C6298E61E31E}" type="pres">
      <dgm:prSet presAssocID="{181EA984-4962-4DC5-8CDA-71251781BB72}" presName="sibTrans" presStyleLbl="sibTrans1D1" presStyleIdx="7" presStyleCnt="8"/>
      <dgm:spPr/>
      <dgm:t>
        <a:bodyPr/>
        <a:lstStyle/>
        <a:p>
          <a:endParaRPr lang="ru-RU"/>
        </a:p>
      </dgm:t>
    </dgm:pt>
  </dgm:ptLst>
  <dgm:cxnLst>
    <dgm:cxn modelId="{A5A1EF05-7827-4CEA-ABDE-26873AECCC68}" srcId="{8FBAAD1B-5BAC-4AC0-8BA9-6D0621EB872A}" destId="{582979A8-C384-483D-9063-70433550210F}" srcOrd="4" destOrd="0" parTransId="{27AB9AEC-E8AF-41DD-9374-87F1F2B00302}" sibTransId="{CBBE3567-C6F7-4BAB-9067-FDC8A32F0041}"/>
    <dgm:cxn modelId="{04307D1E-6907-4876-A997-8B99040DB49D}" type="presOf" srcId="{582979A8-C384-483D-9063-70433550210F}" destId="{03867FA4-A613-4921-92BD-CBD0DE5AF6C1}" srcOrd="0" destOrd="0" presId="urn:microsoft.com/office/officeart/2005/8/layout/cycle5"/>
    <dgm:cxn modelId="{5418E24B-848E-421C-9998-B75EDB7A15CF}" type="presOf" srcId="{443ECAFA-A6D7-41FF-AC7E-E0473AEE9907}" destId="{18E1BD14-653F-47B3-BB46-667C8FB2497F}" srcOrd="0" destOrd="0" presId="urn:microsoft.com/office/officeart/2005/8/layout/cycle5"/>
    <dgm:cxn modelId="{56B4D61A-9A37-4512-94F3-E427B0977017}" srcId="{8FBAAD1B-5BAC-4AC0-8BA9-6D0621EB872A}" destId="{AC3117F4-22F7-4278-9E67-6CE483EEA235}" srcOrd="3" destOrd="0" parTransId="{FFECE32E-61FB-48FC-B2EB-498B71F1D7E8}" sibTransId="{83D8F672-682C-4EEF-83C3-46A0F47A1E51}"/>
    <dgm:cxn modelId="{775B8C8B-59C3-4019-A729-AFF9AD57C65A}" type="presOf" srcId="{99AA82BB-5D7A-4078-8B23-18C254D0DC4B}" destId="{529DDF86-EE24-4644-BF9F-F7994B1A08DB}" srcOrd="0" destOrd="0" presId="urn:microsoft.com/office/officeart/2005/8/layout/cycle5"/>
    <dgm:cxn modelId="{334E770E-2407-4D6B-919A-A71B45E1CD0B}" type="presOf" srcId="{8BA3E322-4EFF-422F-8958-15FC13EBBE0A}" destId="{F93ECD45-54D8-465B-A0C2-914295F3C5BD}" srcOrd="0" destOrd="0" presId="urn:microsoft.com/office/officeart/2005/8/layout/cycle5"/>
    <dgm:cxn modelId="{EB02B10B-C7DF-4C93-973D-78E12C579033}" srcId="{8FBAAD1B-5BAC-4AC0-8BA9-6D0621EB872A}" destId="{3E04EBF9-6BCF-4C97-97CC-16053D8ADECA}" srcOrd="2" destOrd="0" parTransId="{300F097E-CD7D-4D51-A520-F17C4F00BCF8}" sibTransId="{7D26771F-14FC-487C-BE39-6B56926D70D0}"/>
    <dgm:cxn modelId="{7B73A76D-A0E3-4650-97B4-84D4BC98A00F}" type="presOf" srcId="{1B6EB8D1-E4C2-40F7-BAF0-BED45F5C904D}" destId="{37B34B6A-4DCE-4DE3-951A-2EF6B41DAEEC}" srcOrd="0" destOrd="0" presId="urn:microsoft.com/office/officeart/2005/8/layout/cycle5"/>
    <dgm:cxn modelId="{E4FB23BB-4CA3-4218-981E-A80D39A966AF}" type="presOf" srcId="{CE6B3773-E288-4ED6-8D2D-7A94A1E9116E}" destId="{B61698C4-7017-4D89-87F7-56075D701F9E}" srcOrd="0" destOrd="0" presId="urn:microsoft.com/office/officeart/2005/8/layout/cycle5"/>
    <dgm:cxn modelId="{3509C918-BCD6-419C-A00D-876E63B800CD}" type="presOf" srcId="{724D7F1B-A1E0-49D7-BF3E-FEFCD1C743CE}" destId="{A54D8CAD-B47B-492A-A92F-69E42EBB0CBD}" srcOrd="0" destOrd="0" presId="urn:microsoft.com/office/officeart/2005/8/layout/cycle5"/>
    <dgm:cxn modelId="{BFAFE441-8EE0-4017-8BC7-F24B340F3F31}" type="presOf" srcId="{3E04EBF9-6BCF-4C97-97CC-16053D8ADECA}" destId="{D76CEF15-AD37-4FF7-A9D9-F30101483B47}" srcOrd="0" destOrd="0" presId="urn:microsoft.com/office/officeart/2005/8/layout/cycle5"/>
    <dgm:cxn modelId="{C6A0782F-1121-413E-BFF4-9C91A43198B6}" srcId="{8FBAAD1B-5BAC-4AC0-8BA9-6D0621EB872A}" destId="{724D7F1B-A1E0-49D7-BF3E-FEFCD1C743CE}" srcOrd="1" destOrd="0" parTransId="{8421A8F1-BAEA-4CEE-B30C-84C25247883B}" sibTransId="{8BA3E322-4EFF-422F-8958-15FC13EBBE0A}"/>
    <dgm:cxn modelId="{7DC06955-34A9-421D-BEAF-6EE474341BFC}" type="presOf" srcId="{83D8F672-682C-4EEF-83C3-46A0F47A1E51}" destId="{2C814299-90FC-466A-8C27-58BBE7C3AD9B}" srcOrd="0" destOrd="0" presId="urn:microsoft.com/office/officeart/2005/8/layout/cycle5"/>
    <dgm:cxn modelId="{DDBF35AE-D3BE-4F22-9BF5-D92DB454334C}" type="presOf" srcId="{FD2A65F7-0EFD-427A-9350-4EE82EF8A3A3}" destId="{E20084B0-DED3-4DEB-8998-F77FEE57635D}" srcOrd="0" destOrd="0" presId="urn:microsoft.com/office/officeart/2005/8/layout/cycle5"/>
    <dgm:cxn modelId="{77D5992B-068F-41BE-893C-465B035676FF}" srcId="{8FBAAD1B-5BAC-4AC0-8BA9-6D0621EB872A}" destId="{2F3150F9-E42C-4C20-8C2E-D3A5F4293F34}" srcOrd="7" destOrd="0" parTransId="{02174457-6DCF-4007-82A9-E75531C9624E}" sibTransId="{181EA984-4962-4DC5-8CDA-71251781BB72}"/>
    <dgm:cxn modelId="{944C6565-E348-494F-AE63-A25BBDA01729}" type="presOf" srcId="{8FBAAD1B-5BAC-4AC0-8BA9-6D0621EB872A}" destId="{5C1B40A2-C95B-481E-9090-4B7BCF3B56CE}" srcOrd="0" destOrd="0" presId="urn:microsoft.com/office/officeart/2005/8/layout/cycle5"/>
    <dgm:cxn modelId="{3FC22665-63D9-484D-AF19-34C633E78123}" srcId="{8FBAAD1B-5BAC-4AC0-8BA9-6D0621EB872A}" destId="{443ECAFA-A6D7-41FF-AC7E-E0473AEE9907}" srcOrd="0" destOrd="0" parTransId="{80443694-B682-45A2-95DE-FF3E15237DEA}" sibTransId="{1F9A309A-9FC0-485D-BD9D-D3AA06914A86}"/>
    <dgm:cxn modelId="{0B719D2E-25E7-4E3B-A514-42AF09672EE8}" type="presOf" srcId="{2F3150F9-E42C-4C20-8C2E-D3A5F4293F34}" destId="{26BC9EC0-F33D-4C53-893E-E607BC23B588}" srcOrd="0" destOrd="0" presId="urn:microsoft.com/office/officeart/2005/8/layout/cycle5"/>
    <dgm:cxn modelId="{9AE9EEA6-462F-4851-9D3A-05E3F74826ED}" type="presOf" srcId="{7D26771F-14FC-487C-BE39-6B56926D70D0}" destId="{DA554C6D-A2BD-4B94-802C-6C55DB9F2BF8}" srcOrd="0" destOrd="0" presId="urn:microsoft.com/office/officeart/2005/8/layout/cycle5"/>
    <dgm:cxn modelId="{EA569397-0DE9-4255-8904-57BD5DE61EBE}" type="presOf" srcId="{181EA984-4962-4DC5-8CDA-71251781BB72}" destId="{6B2E63ED-B4B9-4312-8B34-C6298E61E31E}" srcOrd="0" destOrd="0" presId="urn:microsoft.com/office/officeart/2005/8/layout/cycle5"/>
    <dgm:cxn modelId="{F5134BBC-10E1-422C-B8EF-9A0DA94F268D}" type="presOf" srcId="{CBBE3567-C6F7-4BAB-9067-FDC8A32F0041}" destId="{191E1915-7B43-453A-9B3B-8BE365BAB7F0}" srcOrd="0" destOrd="0" presId="urn:microsoft.com/office/officeart/2005/8/layout/cycle5"/>
    <dgm:cxn modelId="{576E8FAF-673E-4EEE-A299-EFE205D95367}" srcId="{8FBAAD1B-5BAC-4AC0-8BA9-6D0621EB872A}" destId="{99AA82BB-5D7A-4078-8B23-18C254D0DC4B}" srcOrd="5" destOrd="0" parTransId="{66269EDA-3B26-44F0-9EAF-0EAB9C77E571}" sibTransId="{CE6B3773-E288-4ED6-8D2D-7A94A1E9116E}"/>
    <dgm:cxn modelId="{9B40075E-B9C8-4BE1-9B72-6DF318F1311A}" srcId="{8FBAAD1B-5BAC-4AC0-8BA9-6D0621EB872A}" destId="{FD2A65F7-0EFD-427A-9350-4EE82EF8A3A3}" srcOrd="6" destOrd="0" parTransId="{697F9671-3336-441A-86F1-2B39F8A830C4}" sibTransId="{1B6EB8D1-E4C2-40F7-BAF0-BED45F5C904D}"/>
    <dgm:cxn modelId="{0E6686F0-EF5C-425D-8948-5E8BAA14AC9B}" type="presOf" srcId="{1F9A309A-9FC0-485D-BD9D-D3AA06914A86}" destId="{43434E4B-C4FB-4DAC-9533-71DBE9279538}" srcOrd="0" destOrd="0" presId="urn:microsoft.com/office/officeart/2005/8/layout/cycle5"/>
    <dgm:cxn modelId="{BD403B8A-8C96-4D4C-9F85-59174A137F66}" type="presOf" srcId="{AC3117F4-22F7-4278-9E67-6CE483EEA235}" destId="{644BD4D3-8D2A-489F-BC0B-191B4AEF9533}" srcOrd="0" destOrd="0" presId="urn:microsoft.com/office/officeart/2005/8/layout/cycle5"/>
    <dgm:cxn modelId="{76ECD3EC-DBA7-4E9A-A283-DC263B761A49}" type="presParOf" srcId="{5C1B40A2-C95B-481E-9090-4B7BCF3B56CE}" destId="{18E1BD14-653F-47B3-BB46-667C8FB2497F}" srcOrd="0" destOrd="0" presId="urn:microsoft.com/office/officeart/2005/8/layout/cycle5"/>
    <dgm:cxn modelId="{2D38A5CD-6629-40DB-8531-C98D3C67180A}" type="presParOf" srcId="{5C1B40A2-C95B-481E-9090-4B7BCF3B56CE}" destId="{63F2586D-5C2A-47F2-8FBF-D647F1535402}" srcOrd="1" destOrd="0" presId="urn:microsoft.com/office/officeart/2005/8/layout/cycle5"/>
    <dgm:cxn modelId="{7BB37C33-C802-43C1-AB40-39029C7FFE83}" type="presParOf" srcId="{5C1B40A2-C95B-481E-9090-4B7BCF3B56CE}" destId="{43434E4B-C4FB-4DAC-9533-71DBE9279538}" srcOrd="2" destOrd="0" presId="urn:microsoft.com/office/officeart/2005/8/layout/cycle5"/>
    <dgm:cxn modelId="{1D99C281-3D35-408D-BFE1-891628A8CA8D}" type="presParOf" srcId="{5C1B40A2-C95B-481E-9090-4B7BCF3B56CE}" destId="{A54D8CAD-B47B-492A-A92F-69E42EBB0CBD}" srcOrd="3" destOrd="0" presId="urn:microsoft.com/office/officeart/2005/8/layout/cycle5"/>
    <dgm:cxn modelId="{9B5956D7-96E2-4E18-9D0B-237D89F36464}" type="presParOf" srcId="{5C1B40A2-C95B-481E-9090-4B7BCF3B56CE}" destId="{C1BE9F86-1024-42B7-8000-210EB09C538A}" srcOrd="4" destOrd="0" presId="urn:microsoft.com/office/officeart/2005/8/layout/cycle5"/>
    <dgm:cxn modelId="{13577E45-F389-4A2D-8819-E9B1CE130AAD}" type="presParOf" srcId="{5C1B40A2-C95B-481E-9090-4B7BCF3B56CE}" destId="{F93ECD45-54D8-465B-A0C2-914295F3C5BD}" srcOrd="5" destOrd="0" presId="urn:microsoft.com/office/officeart/2005/8/layout/cycle5"/>
    <dgm:cxn modelId="{D12C84C9-F38A-4E00-AB94-3ABB99F36002}" type="presParOf" srcId="{5C1B40A2-C95B-481E-9090-4B7BCF3B56CE}" destId="{D76CEF15-AD37-4FF7-A9D9-F30101483B47}" srcOrd="6" destOrd="0" presId="urn:microsoft.com/office/officeart/2005/8/layout/cycle5"/>
    <dgm:cxn modelId="{18DB33A8-11BF-4FA0-9DE6-E800F3FAD34A}" type="presParOf" srcId="{5C1B40A2-C95B-481E-9090-4B7BCF3B56CE}" destId="{89825730-0866-4745-85D0-1D1DCFBF2A18}" srcOrd="7" destOrd="0" presId="urn:microsoft.com/office/officeart/2005/8/layout/cycle5"/>
    <dgm:cxn modelId="{6BBD56D7-45F7-405D-B0C0-1E364C335932}" type="presParOf" srcId="{5C1B40A2-C95B-481E-9090-4B7BCF3B56CE}" destId="{DA554C6D-A2BD-4B94-802C-6C55DB9F2BF8}" srcOrd="8" destOrd="0" presId="urn:microsoft.com/office/officeart/2005/8/layout/cycle5"/>
    <dgm:cxn modelId="{D2A5440E-B3CA-4163-A2FA-1CD412D03553}" type="presParOf" srcId="{5C1B40A2-C95B-481E-9090-4B7BCF3B56CE}" destId="{644BD4D3-8D2A-489F-BC0B-191B4AEF9533}" srcOrd="9" destOrd="0" presId="urn:microsoft.com/office/officeart/2005/8/layout/cycle5"/>
    <dgm:cxn modelId="{09333C73-3642-43B1-AEF4-C7A8EFDB8894}" type="presParOf" srcId="{5C1B40A2-C95B-481E-9090-4B7BCF3B56CE}" destId="{DAC3B005-4E2A-4348-9B77-486F2914FE10}" srcOrd="10" destOrd="0" presId="urn:microsoft.com/office/officeart/2005/8/layout/cycle5"/>
    <dgm:cxn modelId="{11E73925-755A-419E-90BA-AA5CCC21B668}" type="presParOf" srcId="{5C1B40A2-C95B-481E-9090-4B7BCF3B56CE}" destId="{2C814299-90FC-466A-8C27-58BBE7C3AD9B}" srcOrd="11" destOrd="0" presId="urn:microsoft.com/office/officeart/2005/8/layout/cycle5"/>
    <dgm:cxn modelId="{8FDBF07F-8740-46F6-AC21-605E289FD599}" type="presParOf" srcId="{5C1B40A2-C95B-481E-9090-4B7BCF3B56CE}" destId="{03867FA4-A613-4921-92BD-CBD0DE5AF6C1}" srcOrd="12" destOrd="0" presId="urn:microsoft.com/office/officeart/2005/8/layout/cycle5"/>
    <dgm:cxn modelId="{273138A8-7A94-4D4B-8DC8-38459007AE34}" type="presParOf" srcId="{5C1B40A2-C95B-481E-9090-4B7BCF3B56CE}" destId="{A543EB03-7087-4967-BA16-52B020590675}" srcOrd="13" destOrd="0" presId="urn:microsoft.com/office/officeart/2005/8/layout/cycle5"/>
    <dgm:cxn modelId="{BE4C8184-F501-4997-B26F-E3858C5FAD5B}" type="presParOf" srcId="{5C1B40A2-C95B-481E-9090-4B7BCF3B56CE}" destId="{191E1915-7B43-453A-9B3B-8BE365BAB7F0}" srcOrd="14" destOrd="0" presId="urn:microsoft.com/office/officeart/2005/8/layout/cycle5"/>
    <dgm:cxn modelId="{7D35E64A-B47B-4420-88AC-087936CCB7FA}" type="presParOf" srcId="{5C1B40A2-C95B-481E-9090-4B7BCF3B56CE}" destId="{529DDF86-EE24-4644-BF9F-F7994B1A08DB}" srcOrd="15" destOrd="0" presId="urn:microsoft.com/office/officeart/2005/8/layout/cycle5"/>
    <dgm:cxn modelId="{8545F486-C7E0-4860-AEE9-5B029E4A106B}" type="presParOf" srcId="{5C1B40A2-C95B-481E-9090-4B7BCF3B56CE}" destId="{273D6908-0A8E-4F45-889A-67CE25D68E3E}" srcOrd="16" destOrd="0" presId="urn:microsoft.com/office/officeart/2005/8/layout/cycle5"/>
    <dgm:cxn modelId="{9425F384-C2D1-4588-92A1-546A2DF97F95}" type="presParOf" srcId="{5C1B40A2-C95B-481E-9090-4B7BCF3B56CE}" destId="{B61698C4-7017-4D89-87F7-56075D701F9E}" srcOrd="17" destOrd="0" presId="urn:microsoft.com/office/officeart/2005/8/layout/cycle5"/>
    <dgm:cxn modelId="{760D51B2-CB68-48EB-A86A-1A6F3030524E}" type="presParOf" srcId="{5C1B40A2-C95B-481E-9090-4B7BCF3B56CE}" destId="{E20084B0-DED3-4DEB-8998-F77FEE57635D}" srcOrd="18" destOrd="0" presId="urn:microsoft.com/office/officeart/2005/8/layout/cycle5"/>
    <dgm:cxn modelId="{0304A0FF-D74B-4E37-87DA-5EE91DC9091B}" type="presParOf" srcId="{5C1B40A2-C95B-481E-9090-4B7BCF3B56CE}" destId="{284E5A02-1953-4AC1-8DE5-B9171905FABE}" srcOrd="19" destOrd="0" presId="urn:microsoft.com/office/officeart/2005/8/layout/cycle5"/>
    <dgm:cxn modelId="{19E76D07-7BF3-4BE1-8400-46B8ADEBAD68}" type="presParOf" srcId="{5C1B40A2-C95B-481E-9090-4B7BCF3B56CE}" destId="{37B34B6A-4DCE-4DE3-951A-2EF6B41DAEEC}" srcOrd="20" destOrd="0" presId="urn:microsoft.com/office/officeart/2005/8/layout/cycle5"/>
    <dgm:cxn modelId="{E9993631-06A7-4927-B7FF-5BDB26AD19EF}" type="presParOf" srcId="{5C1B40A2-C95B-481E-9090-4B7BCF3B56CE}" destId="{26BC9EC0-F33D-4C53-893E-E607BC23B588}" srcOrd="21" destOrd="0" presId="urn:microsoft.com/office/officeart/2005/8/layout/cycle5"/>
    <dgm:cxn modelId="{7057710C-FC65-48D7-87B8-AD3D16DF97B1}" type="presParOf" srcId="{5C1B40A2-C95B-481E-9090-4B7BCF3B56CE}" destId="{AAF36583-BB7F-476C-A980-E0851D9947DB}" srcOrd="22" destOrd="0" presId="urn:microsoft.com/office/officeart/2005/8/layout/cycle5"/>
    <dgm:cxn modelId="{90F485C2-C864-42D2-8D77-DAD916C85DA6}" type="presParOf" srcId="{5C1B40A2-C95B-481E-9090-4B7BCF3B56CE}" destId="{6B2E63ED-B4B9-4312-8B34-C6298E61E31E}" srcOrd="23" destOrd="0" presId="urn:microsoft.com/office/officeart/2005/8/layout/cycle5"/>
  </dgm:cxnLst>
  <dgm:bg>
    <a:noFill/>
    <a:effectLst/>
  </dgm:bg>
  <dgm:whole>
    <a:ln w="31750" cap="flat" cmpd="sng" algn="ctr">
      <a:noFill/>
      <a:prstDash val="sysDot"/>
      <a:round/>
      <a:headEnd type="none" w="med" len="med"/>
      <a:tailEnd type="none" w="med" len="med"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9BABCCA-8569-4ABA-B03B-D830CDA9F6D4}" type="doc">
      <dgm:prSet loTypeId="urn:microsoft.com/office/officeart/2008/layout/RadialCluster" loCatId="relationship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FB48CFB2-2144-464F-99B0-7B4517BBF385}">
      <dgm:prSet phldrT="[Текст]" custT="1"/>
      <dgm:spPr>
        <a:solidFill>
          <a:schemeClr val="bg1"/>
        </a:solidFill>
        <a:ln w="127000">
          <a:solidFill>
            <a:srgbClr val="C00000"/>
          </a:solidFill>
        </a:ln>
        <a:scene3d>
          <a:camera prst="orthographicFront"/>
          <a:lightRig rig="threePt" dir="t">
            <a:rot lat="0" lon="0" rev="7500000"/>
          </a:lightRig>
        </a:scene3d>
        <a:sp3d prstMaterial="dkEdge">
          <a:bevelT w="120650" h="88900"/>
          <a:bevelB w="88900" h="31750"/>
        </a:sp3d>
      </dgm:spPr>
      <dgm:t>
        <a:bodyPr/>
        <a:lstStyle/>
        <a:p>
          <a:pPr>
            <a:lnSpc>
              <a:spcPct val="90000"/>
            </a:lnSpc>
          </a:pPr>
          <a:endParaRPr lang="ru-RU" sz="2800" b="1" dirty="0" smtClean="0">
            <a:solidFill>
              <a:schemeClr val="tx1"/>
            </a:solidFill>
            <a:latin typeface="Arial Narrow" panose="020B0606020202030204" pitchFamily="34" charset="0"/>
            <a:cs typeface="Times New Roman" panose="02020603050405020304" pitchFamily="18" charset="0"/>
          </a:endParaRPr>
        </a:p>
        <a:p>
          <a:pPr>
            <a:lnSpc>
              <a:spcPct val="70000"/>
            </a:lnSpc>
          </a:pPr>
          <a:r>
            <a:rPr lang="ru-RU" sz="2800" b="1" dirty="0" smtClean="0">
              <a:solidFill>
                <a:schemeClr val="tx1"/>
              </a:solidFill>
              <a:latin typeface="Arial Narrow" panose="020B0606020202030204" pitchFamily="34" charset="0"/>
              <a:cs typeface="Times New Roman" panose="02020603050405020304" pitchFamily="18" charset="0"/>
            </a:rPr>
            <a:t>Доходы бюджета - поступающие в бюджет денежные средства</a:t>
          </a:r>
        </a:p>
        <a:p>
          <a:pPr>
            <a:lnSpc>
              <a:spcPct val="90000"/>
            </a:lnSpc>
          </a:pPr>
          <a:endParaRPr lang="ru-RU" sz="22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AAEB99F-186D-4EBF-BBED-2B0E5A5148BE}" type="parTrans" cxnId="{5D4F3C9E-B10F-444A-BA8E-62C311060DBF}">
      <dgm:prSet/>
      <dgm:spPr/>
      <dgm:t>
        <a:bodyPr/>
        <a:lstStyle/>
        <a:p>
          <a:endParaRPr lang="ru-RU"/>
        </a:p>
      </dgm:t>
    </dgm:pt>
    <dgm:pt modelId="{39196133-48A8-43A8-922F-0E3AC7557F38}" type="sibTrans" cxnId="{5D4F3C9E-B10F-444A-BA8E-62C311060DBF}">
      <dgm:prSet/>
      <dgm:spPr/>
      <dgm:t>
        <a:bodyPr/>
        <a:lstStyle/>
        <a:p>
          <a:endParaRPr lang="ru-RU"/>
        </a:p>
      </dgm:t>
    </dgm:pt>
    <dgm:pt modelId="{BF147029-5588-4C67-A975-3EDDF959302B}">
      <dgm:prSet phldrT="[Текст]" custT="1"/>
      <dgm:spPr>
        <a:solidFill>
          <a:schemeClr val="accent1">
            <a:lumMod val="20000"/>
            <a:lumOff val="80000"/>
          </a:schemeClr>
        </a:solidFill>
        <a:ln w="127000">
          <a:solidFill>
            <a:schemeClr val="tx2">
              <a:lumMod val="60000"/>
              <a:lumOff val="40000"/>
            </a:schemeClr>
          </a:solidFill>
        </a:ln>
        <a:scene3d>
          <a:camera prst="orthographicFront"/>
          <a:lightRig rig="threePt" dir="t">
            <a:rot lat="0" lon="0" rev="7500000"/>
          </a:lightRig>
        </a:scene3d>
        <a:sp3d prstMaterial="dkEdge">
          <a:bevelT w="120650" h="88900"/>
          <a:bevelB w="88900" h="31750"/>
        </a:sp3d>
      </dgm:spPr>
      <dgm:t>
        <a:bodyPr/>
        <a:lstStyle/>
        <a:p>
          <a:pPr>
            <a:lnSpc>
              <a:spcPct val="70000"/>
            </a:lnSpc>
          </a:pPr>
          <a:r>
            <a:rPr lang="ru-RU" sz="2400" b="1" dirty="0" smtClean="0">
              <a:solidFill>
                <a:schemeClr val="tx1"/>
              </a:solidFill>
              <a:latin typeface="Arial Narrow" panose="020B0606020202030204" pitchFamily="34" charset="0"/>
              <a:cs typeface="Times New Roman" panose="02020603050405020304" pitchFamily="18" charset="0"/>
            </a:rPr>
            <a:t>Безвозмездные поступления</a:t>
          </a:r>
          <a:endParaRPr lang="ru-RU" sz="2400" b="1" dirty="0">
            <a:solidFill>
              <a:schemeClr val="tx1"/>
            </a:solidFill>
            <a:latin typeface="Arial Narrow" panose="020B0606020202030204" pitchFamily="34" charset="0"/>
            <a:cs typeface="Times New Roman" panose="02020603050405020304" pitchFamily="18" charset="0"/>
          </a:endParaRPr>
        </a:p>
      </dgm:t>
    </dgm:pt>
    <dgm:pt modelId="{2C971819-3A7E-44D6-A607-E41E2CC546CA}" type="parTrans" cxnId="{457702C6-AE99-4C2D-96D9-995BC995E75C}">
      <dgm:prSet/>
      <dgm:spPr>
        <a:ln w="38100">
          <a:solidFill>
            <a:schemeClr val="accent2">
              <a:lumMod val="75000"/>
            </a:schemeClr>
          </a:solidFill>
        </a:ln>
        <a:scene3d>
          <a:camera prst="orthographicFront"/>
          <a:lightRig rig="threePt" dir="t">
            <a:rot lat="0" lon="0" rev="7500000"/>
          </a:lightRig>
        </a:scene3d>
        <a:sp3d z="-40000" prstMaterial="matte">
          <a:bevelT/>
        </a:sp3d>
      </dgm:spPr>
      <dgm:t>
        <a:bodyPr/>
        <a:lstStyle/>
        <a:p>
          <a:endParaRPr lang="ru-RU"/>
        </a:p>
      </dgm:t>
    </dgm:pt>
    <dgm:pt modelId="{E327513B-1FDF-48E7-9E5A-99220A35E89A}" type="sibTrans" cxnId="{457702C6-AE99-4C2D-96D9-995BC995E75C}">
      <dgm:prSet/>
      <dgm:spPr/>
      <dgm:t>
        <a:bodyPr/>
        <a:lstStyle/>
        <a:p>
          <a:endParaRPr lang="ru-RU"/>
        </a:p>
      </dgm:t>
    </dgm:pt>
    <dgm:pt modelId="{B48DC76A-8C89-4A47-A084-03205D8C4A2A}">
      <dgm:prSet phldrT="[Текст]" custT="1"/>
      <dgm:spPr>
        <a:solidFill>
          <a:schemeClr val="accent1">
            <a:lumMod val="20000"/>
            <a:lumOff val="80000"/>
          </a:schemeClr>
        </a:solidFill>
        <a:ln w="127000">
          <a:solidFill>
            <a:schemeClr val="tx2">
              <a:lumMod val="60000"/>
              <a:lumOff val="40000"/>
            </a:schemeClr>
          </a:solidFill>
        </a:ln>
        <a:scene3d>
          <a:camera prst="orthographicFront"/>
          <a:lightRig rig="threePt" dir="t">
            <a:rot lat="0" lon="0" rev="7500000"/>
          </a:lightRig>
        </a:scene3d>
        <a:sp3d prstMaterial="dkEdge">
          <a:bevelT w="120650" h="88900"/>
          <a:bevelB w="88900" h="31750"/>
        </a:sp3d>
      </dgm:spPr>
      <dgm:t>
        <a:bodyPr/>
        <a:lstStyle/>
        <a:p>
          <a:pPr>
            <a:lnSpc>
              <a:spcPct val="70000"/>
            </a:lnSpc>
          </a:pPr>
          <a:r>
            <a:rPr lang="ru-RU" sz="2800" b="1" dirty="0" smtClean="0">
              <a:solidFill>
                <a:schemeClr val="tx1"/>
              </a:solidFill>
              <a:latin typeface="Arial Narrow" panose="020B0606020202030204" pitchFamily="34" charset="0"/>
              <a:cs typeface="Times New Roman" panose="02020603050405020304" pitchFamily="18" charset="0"/>
            </a:rPr>
            <a:t>Налоговые доходы</a:t>
          </a:r>
          <a:endParaRPr lang="ru-RU" sz="2800" b="1" dirty="0">
            <a:solidFill>
              <a:schemeClr val="tx1"/>
            </a:solidFill>
            <a:latin typeface="Arial Narrow" panose="020B0606020202030204" pitchFamily="34" charset="0"/>
            <a:cs typeface="Times New Roman" panose="02020603050405020304" pitchFamily="18" charset="0"/>
          </a:endParaRPr>
        </a:p>
      </dgm:t>
    </dgm:pt>
    <dgm:pt modelId="{9D6328B3-3D5F-410C-9275-2F3B736C0074}" type="parTrans" cxnId="{154E241D-2D22-4E0E-8438-BC731CBD30B3}">
      <dgm:prSet/>
      <dgm:spPr>
        <a:ln w="38100">
          <a:solidFill>
            <a:schemeClr val="accent2">
              <a:lumMod val="75000"/>
            </a:schemeClr>
          </a:solidFill>
        </a:ln>
        <a:scene3d>
          <a:camera prst="orthographicFront"/>
          <a:lightRig rig="threePt" dir="t">
            <a:rot lat="0" lon="0" rev="7500000"/>
          </a:lightRig>
        </a:scene3d>
        <a:sp3d z="-40000" prstMaterial="matte">
          <a:bevelT/>
        </a:sp3d>
      </dgm:spPr>
      <dgm:t>
        <a:bodyPr/>
        <a:lstStyle/>
        <a:p>
          <a:endParaRPr lang="ru-RU"/>
        </a:p>
      </dgm:t>
    </dgm:pt>
    <dgm:pt modelId="{1847B8B9-2FEB-499A-AACE-A89168127650}" type="sibTrans" cxnId="{154E241D-2D22-4E0E-8438-BC731CBD30B3}">
      <dgm:prSet/>
      <dgm:spPr/>
      <dgm:t>
        <a:bodyPr/>
        <a:lstStyle/>
        <a:p>
          <a:endParaRPr lang="ru-RU"/>
        </a:p>
      </dgm:t>
    </dgm:pt>
    <dgm:pt modelId="{51B0975B-EA65-4A15-BAF2-DB307B86BC96}">
      <dgm:prSet phldrT="[Текст]" custT="1"/>
      <dgm:spPr>
        <a:solidFill>
          <a:schemeClr val="accent1">
            <a:lumMod val="20000"/>
            <a:lumOff val="80000"/>
          </a:schemeClr>
        </a:solidFill>
        <a:ln w="127000">
          <a:solidFill>
            <a:schemeClr val="tx2">
              <a:lumMod val="60000"/>
              <a:lumOff val="40000"/>
            </a:schemeClr>
          </a:solidFill>
        </a:ln>
        <a:scene3d>
          <a:camera prst="orthographicFront"/>
          <a:lightRig rig="threePt" dir="t">
            <a:rot lat="0" lon="0" rev="7500000"/>
          </a:lightRig>
        </a:scene3d>
        <a:sp3d prstMaterial="dkEdge">
          <a:bevelT w="120650" h="88900"/>
          <a:bevelB w="88900" h="31750"/>
        </a:sp3d>
      </dgm:spPr>
      <dgm:t>
        <a:bodyPr/>
        <a:lstStyle/>
        <a:p>
          <a:pPr>
            <a:lnSpc>
              <a:spcPct val="70000"/>
            </a:lnSpc>
          </a:pPr>
          <a:r>
            <a:rPr lang="ru-RU" sz="2800" b="1" dirty="0" smtClean="0">
              <a:solidFill>
                <a:schemeClr val="tx1"/>
              </a:solidFill>
              <a:latin typeface="Arial Narrow" panose="020B0606020202030204" pitchFamily="34" charset="0"/>
              <a:cs typeface="Times New Roman" panose="02020603050405020304" pitchFamily="18" charset="0"/>
            </a:rPr>
            <a:t>Неналоговые доходы</a:t>
          </a:r>
          <a:endParaRPr lang="ru-RU" sz="2800" b="1" dirty="0">
            <a:solidFill>
              <a:schemeClr val="tx1"/>
            </a:solidFill>
            <a:latin typeface="Arial Narrow" panose="020B0606020202030204" pitchFamily="34" charset="0"/>
            <a:cs typeface="Times New Roman" panose="02020603050405020304" pitchFamily="18" charset="0"/>
          </a:endParaRPr>
        </a:p>
      </dgm:t>
    </dgm:pt>
    <dgm:pt modelId="{30BF6DE8-1E0A-4F3F-9C5D-54B1D0FEA649}" type="parTrans" cxnId="{2F7F97AF-1C51-47F7-AED3-20851A7120E9}">
      <dgm:prSet/>
      <dgm:spPr>
        <a:ln w="38100">
          <a:solidFill>
            <a:schemeClr val="accent2">
              <a:lumMod val="75000"/>
            </a:schemeClr>
          </a:solidFill>
        </a:ln>
        <a:scene3d>
          <a:camera prst="orthographicFront"/>
          <a:lightRig rig="threePt" dir="t">
            <a:rot lat="0" lon="0" rev="7500000"/>
          </a:lightRig>
        </a:scene3d>
        <a:sp3d z="-40000" prstMaterial="matte">
          <a:bevelT/>
        </a:sp3d>
      </dgm:spPr>
      <dgm:t>
        <a:bodyPr/>
        <a:lstStyle/>
        <a:p>
          <a:endParaRPr lang="ru-RU"/>
        </a:p>
      </dgm:t>
    </dgm:pt>
    <dgm:pt modelId="{F5480A95-2FFD-46E9-8288-C8419BA04595}" type="sibTrans" cxnId="{2F7F97AF-1C51-47F7-AED3-20851A7120E9}">
      <dgm:prSet/>
      <dgm:spPr/>
      <dgm:t>
        <a:bodyPr/>
        <a:lstStyle/>
        <a:p>
          <a:endParaRPr lang="ru-RU"/>
        </a:p>
      </dgm:t>
    </dgm:pt>
    <dgm:pt modelId="{4E3CB81D-5BD5-41C8-8D7E-41348F2F94B8}">
      <dgm:prSet/>
      <dgm:spPr/>
      <dgm:t>
        <a:bodyPr/>
        <a:lstStyle/>
        <a:p>
          <a:endParaRPr lang="ru-RU"/>
        </a:p>
      </dgm:t>
    </dgm:pt>
    <dgm:pt modelId="{CB1AFA49-7FFC-4CC1-ABCF-E6C85BDD0CDF}" type="parTrans" cxnId="{353F71E6-1BF3-4808-8C5A-4F3A0A4469B6}">
      <dgm:prSet/>
      <dgm:spPr/>
      <dgm:t>
        <a:bodyPr/>
        <a:lstStyle/>
        <a:p>
          <a:endParaRPr lang="ru-RU"/>
        </a:p>
      </dgm:t>
    </dgm:pt>
    <dgm:pt modelId="{22A13CCC-4F53-4984-919B-DA9857491D50}" type="sibTrans" cxnId="{353F71E6-1BF3-4808-8C5A-4F3A0A4469B6}">
      <dgm:prSet/>
      <dgm:spPr/>
      <dgm:t>
        <a:bodyPr/>
        <a:lstStyle/>
        <a:p>
          <a:endParaRPr lang="ru-RU"/>
        </a:p>
      </dgm:t>
    </dgm:pt>
    <dgm:pt modelId="{EBBCDB51-8D9D-41C5-9512-A7CBCEB26C2A}">
      <dgm:prSet/>
      <dgm:spPr/>
      <dgm:t>
        <a:bodyPr/>
        <a:lstStyle/>
        <a:p>
          <a:endParaRPr lang="ru-RU" dirty="0"/>
        </a:p>
      </dgm:t>
    </dgm:pt>
    <dgm:pt modelId="{88AF2814-A6DF-449B-A708-4AD232106244}" type="parTrans" cxnId="{084B9E86-4CAC-45A9-B370-423FBD730BEC}">
      <dgm:prSet/>
      <dgm:spPr/>
      <dgm:t>
        <a:bodyPr/>
        <a:lstStyle/>
        <a:p>
          <a:endParaRPr lang="ru-RU"/>
        </a:p>
      </dgm:t>
    </dgm:pt>
    <dgm:pt modelId="{4E805DCF-6BEF-46D5-BAEB-4A4B47EA680F}" type="sibTrans" cxnId="{084B9E86-4CAC-45A9-B370-423FBD730BEC}">
      <dgm:prSet/>
      <dgm:spPr/>
      <dgm:t>
        <a:bodyPr/>
        <a:lstStyle/>
        <a:p>
          <a:endParaRPr lang="ru-RU"/>
        </a:p>
      </dgm:t>
    </dgm:pt>
    <dgm:pt modelId="{8B244CFF-22F3-49C3-BAD4-562F5B34DCEA}" type="pres">
      <dgm:prSet presAssocID="{C9BABCCA-8569-4ABA-B03B-D830CDA9F6D4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767A95D3-4209-465C-93E1-7443651645A0}" type="pres">
      <dgm:prSet presAssocID="{FB48CFB2-2144-464F-99B0-7B4517BBF385}" presName="singleCycle" presStyleCnt="0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ru-RU"/>
        </a:p>
      </dgm:t>
    </dgm:pt>
    <dgm:pt modelId="{55E128A9-086C-4AB0-9BB3-7B78F9CA19C8}" type="pres">
      <dgm:prSet presAssocID="{FB48CFB2-2144-464F-99B0-7B4517BBF385}" presName="singleCenter" presStyleLbl="node1" presStyleIdx="0" presStyleCnt="4" custScaleX="469693" custScaleY="54339" custLinFactNeighborX="472" custLinFactNeighborY="-55169">
        <dgm:presLayoutVars>
          <dgm:chMax val="7"/>
          <dgm:chPref val="7"/>
        </dgm:presLayoutVars>
      </dgm:prSet>
      <dgm:spPr/>
      <dgm:t>
        <a:bodyPr/>
        <a:lstStyle/>
        <a:p>
          <a:endParaRPr lang="ru-RU"/>
        </a:p>
      </dgm:t>
    </dgm:pt>
    <dgm:pt modelId="{2A42BF92-E0CA-4C74-94D9-9AE3F4260038}" type="pres">
      <dgm:prSet presAssocID="{2C971819-3A7E-44D6-A607-E41E2CC546CA}" presName="Name56" presStyleLbl="parChTrans1D2" presStyleIdx="0" presStyleCnt="3"/>
      <dgm:spPr/>
      <dgm:t>
        <a:bodyPr/>
        <a:lstStyle/>
        <a:p>
          <a:endParaRPr lang="ru-RU"/>
        </a:p>
      </dgm:t>
    </dgm:pt>
    <dgm:pt modelId="{A7E70BED-E9F9-4186-91D6-4C4AD5C34513}" type="pres">
      <dgm:prSet presAssocID="{BF147029-5588-4C67-A975-3EDDF959302B}" presName="text0" presStyleLbl="node1" presStyleIdx="1" presStyleCnt="4" custScaleX="367025" custScaleY="75391" custRadScaleRad="125567" custRadScaleInc="-19645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99DAA6-78E7-4C62-AD9F-BB89E1F317A5}" type="pres">
      <dgm:prSet presAssocID="{9D6328B3-3D5F-410C-9275-2F3B736C0074}" presName="Name56" presStyleLbl="parChTrans1D2" presStyleIdx="1" presStyleCnt="3"/>
      <dgm:spPr/>
      <dgm:t>
        <a:bodyPr/>
        <a:lstStyle/>
        <a:p>
          <a:endParaRPr lang="ru-RU"/>
        </a:p>
      </dgm:t>
    </dgm:pt>
    <dgm:pt modelId="{A1F9C609-4FDF-427E-A3A7-017CF8E0D1F8}" type="pres">
      <dgm:prSet presAssocID="{B48DC76A-8C89-4A47-A084-03205D8C4A2A}" presName="text0" presStyleLbl="node1" presStyleIdx="2" presStyleCnt="4" custScaleX="354870" custScaleY="94470" custRadScaleRad="97805" custRadScaleInc="-11496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F1427F8-47F7-429E-8B9A-D7AD3446727D}" type="pres">
      <dgm:prSet presAssocID="{30BF6DE8-1E0A-4F3F-9C5D-54B1D0FEA649}" presName="Name56" presStyleLbl="parChTrans1D2" presStyleIdx="2" presStyleCnt="3"/>
      <dgm:spPr/>
      <dgm:t>
        <a:bodyPr/>
        <a:lstStyle/>
        <a:p>
          <a:endParaRPr lang="ru-RU"/>
        </a:p>
      </dgm:t>
    </dgm:pt>
    <dgm:pt modelId="{341F0CCF-4C81-46C6-BAD1-DDC17631079D}" type="pres">
      <dgm:prSet presAssocID="{51B0975B-EA65-4A15-BAF2-DB307B86BC96}" presName="text0" presStyleLbl="node1" presStyleIdx="3" presStyleCnt="4" custScaleX="281728" custScaleY="87686" custRadScaleRad="119154" custRadScaleInc="9494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BDC747F-D487-4946-8569-58C4FB583F95}" type="presOf" srcId="{2C971819-3A7E-44D6-A607-E41E2CC546CA}" destId="{2A42BF92-E0CA-4C74-94D9-9AE3F4260038}" srcOrd="0" destOrd="0" presId="urn:microsoft.com/office/officeart/2008/layout/RadialCluster"/>
    <dgm:cxn modelId="{363B2510-7418-499C-8693-09500131819F}" type="presOf" srcId="{B48DC76A-8C89-4A47-A084-03205D8C4A2A}" destId="{A1F9C609-4FDF-427E-A3A7-017CF8E0D1F8}" srcOrd="0" destOrd="0" presId="urn:microsoft.com/office/officeart/2008/layout/RadialCluster"/>
    <dgm:cxn modelId="{353F71E6-1BF3-4808-8C5A-4F3A0A4469B6}" srcId="{C9BABCCA-8569-4ABA-B03B-D830CDA9F6D4}" destId="{4E3CB81D-5BD5-41C8-8D7E-41348F2F94B8}" srcOrd="1" destOrd="0" parTransId="{CB1AFA49-7FFC-4CC1-ABCF-E6C85BDD0CDF}" sibTransId="{22A13CCC-4F53-4984-919B-DA9857491D50}"/>
    <dgm:cxn modelId="{2F7F97AF-1C51-47F7-AED3-20851A7120E9}" srcId="{FB48CFB2-2144-464F-99B0-7B4517BBF385}" destId="{51B0975B-EA65-4A15-BAF2-DB307B86BC96}" srcOrd="2" destOrd="0" parTransId="{30BF6DE8-1E0A-4F3F-9C5D-54B1D0FEA649}" sibTransId="{F5480A95-2FFD-46E9-8288-C8419BA04595}"/>
    <dgm:cxn modelId="{084B9E86-4CAC-45A9-B370-423FBD730BEC}" srcId="{C9BABCCA-8569-4ABA-B03B-D830CDA9F6D4}" destId="{EBBCDB51-8D9D-41C5-9512-A7CBCEB26C2A}" srcOrd="2" destOrd="0" parTransId="{88AF2814-A6DF-449B-A708-4AD232106244}" sibTransId="{4E805DCF-6BEF-46D5-BAEB-4A4B47EA680F}"/>
    <dgm:cxn modelId="{F2336538-DE1F-42B0-AD08-976F17538530}" type="presOf" srcId="{C9BABCCA-8569-4ABA-B03B-D830CDA9F6D4}" destId="{8B244CFF-22F3-49C3-BAD4-562F5B34DCEA}" srcOrd="0" destOrd="0" presId="urn:microsoft.com/office/officeart/2008/layout/RadialCluster"/>
    <dgm:cxn modelId="{154E241D-2D22-4E0E-8438-BC731CBD30B3}" srcId="{FB48CFB2-2144-464F-99B0-7B4517BBF385}" destId="{B48DC76A-8C89-4A47-A084-03205D8C4A2A}" srcOrd="1" destOrd="0" parTransId="{9D6328B3-3D5F-410C-9275-2F3B736C0074}" sibTransId="{1847B8B9-2FEB-499A-AACE-A89168127650}"/>
    <dgm:cxn modelId="{FC86E18C-E263-434F-95FC-6F7CFEEF53B1}" type="presOf" srcId="{30BF6DE8-1E0A-4F3F-9C5D-54B1D0FEA649}" destId="{BF1427F8-47F7-429E-8B9A-D7AD3446727D}" srcOrd="0" destOrd="0" presId="urn:microsoft.com/office/officeart/2008/layout/RadialCluster"/>
    <dgm:cxn modelId="{6290FCD4-89C1-41B0-B15E-28DE9F064448}" type="presOf" srcId="{51B0975B-EA65-4A15-BAF2-DB307B86BC96}" destId="{341F0CCF-4C81-46C6-BAD1-DDC17631079D}" srcOrd="0" destOrd="0" presId="urn:microsoft.com/office/officeart/2008/layout/RadialCluster"/>
    <dgm:cxn modelId="{FE6F70C5-8D0D-40BB-9D8D-19092E680986}" type="presOf" srcId="{9D6328B3-3D5F-410C-9275-2F3B736C0074}" destId="{0999DAA6-78E7-4C62-AD9F-BB89E1F317A5}" srcOrd="0" destOrd="0" presId="urn:microsoft.com/office/officeart/2008/layout/RadialCluster"/>
    <dgm:cxn modelId="{247DFF6B-97D2-41A2-96F1-72AC2FE971A0}" type="presOf" srcId="{FB48CFB2-2144-464F-99B0-7B4517BBF385}" destId="{55E128A9-086C-4AB0-9BB3-7B78F9CA19C8}" srcOrd="0" destOrd="0" presId="urn:microsoft.com/office/officeart/2008/layout/RadialCluster"/>
    <dgm:cxn modelId="{457702C6-AE99-4C2D-96D9-995BC995E75C}" srcId="{FB48CFB2-2144-464F-99B0-7B4517BBF385}" destId="{BF147029-5588-4C67-A975-3EDDF959302B}" srcOrd="0" destOrd="0" parTransId="{2C971819-3A7E-44D6-A607-E41E2CC546CA}" sibTransId="{E327513B-1FDF-48E7-9E5A-99220A35E89A}"/>
    <dgm:cxn modelId="{5D4F3C9E-B10F-444A-BA8E-62C311060DBF}" srcId="{C9BABCCA-8569-4ABA-B03B-D830CDA9F6D4}" destId="{FB48CFB2-2144-464F-99B0-7B4517BBF385}" srcOrd="0" destOrd="0" parTransId="{AAAEB99F-186D-4EBF-BBED-2B0E5A5148BE}" sibTransId="{39196133-48A8-43A8-922F-0E3AC7557F38}"/>
    <dgm:cxn modelId="{3349D313-2B4E-445A-BBEC-D78FFD023448}" type="presOf" srcId="{BF147029-5588-4C67-A975-3EDDF959302B}" destId="{A7E70BED-E9F9-4186-91D6-4C4AD5C34513}" srcOrd="0" destOrd="0" presId="urn:microsoft.com/office/officeart/2008/layout/RadialCluster"/>
    <dgm:cxn modelId="{4B0FA6B1-6E8C-40A0-B2D8-1096247BD174}" type="presParOf" srcId="{8B244CFF-22F3-49C3-BAD4-562F5B34DCEA}" destId="{767A95D3-4209-465C-93E1-7443651645A0}" srcOrd="0" destOrd="0" presId="urn:microsoft.com/office/officeart/2008/layout/RadialCluster"/>
    <dgm:cxn modelId="{510068A6-1731-44CA-9E04-578DE2F7D820}" type="presParOf" srcId="{767A95D3-4209-465C-93E1-7443651645A0}" destId="{55E128A9-086C-4AB0-9BB3-7B78F9CA19C8}" srcOrd="0" destOrd="0" presId="urn:microsoft.com/office/officeart/2008/layout/RadialCluster"/>
    <dgm:cxn modelId="{7C083B7A-0EF6-4893-AF0D-C937C8EF800C}" type="presParOf" srcId="{767A95D3-4209-465C-93E1-7443651645A0}" destId="{2A42BF92-E0CA-4C74-94D9-9AE3F4260038}" srcOrd="1" destOrd="0" presId="urn:microsoft.com/office/officeart/2008/layout/RadialCluster"/>
    <dgm:cxn modelId="{DE383C75-B9CD-4601-8F0B-02134BFF947F}" type="presParOf" srcId="{767A95D3-4209-465C-93E1-7443651645A0}" destId="{A7E70BED-E9F9-4186-91D6-4C4AD5C34513}" srcOrd="2" destOrd="0" presId="urn:microsoft.com/office/officeart/2008/layout/RadialCluster"/>
    <dgm:cxn modelId="{332B1FD9-322D-4723-BEC3-60C13F8BE9AD}" type="presParOf" srcId="{767A95D3-4209-465C-93E1-7443651645A0}" destId="{0999DAA6-78E7-4C62-AD9F-BB89E1F317A5}" srcOrd="3" destOrd="0" presId="urn:microsoft.com/office/officeart/2008/layout/RadialCluster"/>
    <dgm:cxn modelId="{55B38963-4C31-4405-BABA-86837983F2A5}" type="presParOf" srcId="{767A95D3-4209-465C-93E1-7443651645A0}" destId="{A1F9C609-4FDF-427E-A3A7-017CF8E0D1F8}" srcOrd="4" destOrd="0" presId="urn:microsoft.com/office/officeart/2008/layout/RadialCluster"/>
    <dgm:cxn modelId="{F8E7C149-3EEE-4E74-B1D0-9814CF5E58F2}" type="presParOf" srcId="{767A95D3-4209-465C-93E1-7443651645A0}" destId="{BF1427F8-47F7-429E-8B9A-D7AD3446727D}" srcOrd="5" destOrd="0" presId="urn:microsoft.com/office/officeart/2008/layout/RadialCluster"/>
    <dgm:cxn modelId="{8D8A64B9-9D9F-43A1-9AFD-D154E046AA56}" type="presParOf" srcId="{767A95D3-4209-465C-93E1-7443651645A0}" destId="{341F0CCF-4C81-46C6-BAD1-DDC17631079D}" srcOrd="6" destOrd="0" presId="urn:microsoft.com/office/officeart/2008/layout/RadialCluster"/>
  </dgm:cxnLst>
  <dgm:bg>
    <a:noFill/>
  </dgm:bg>
  <dgm:whole>
    <a:ln w="63500" cmpd="sng"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B4A9C71-5243-4375-98C7-BA189146832B}" type="doc">
      <dgm:prSet loTypeId="urn:microsoft.com/office/officeart/2005/8/layout/radial5" loCatId="cycle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6F647F05-65E5-443B-9310-4AF895EEC1B0}">
      <dgm:prSet phldrT="[Текст]" custT="1"/>
      <dgm:spPr/>
      <dgm:t>
        <a:bodyPr/>
        <a:lstStyle/>
        <a:p>
          <a:pPr algn="ctr"/>
          <a:r>
            <a:rPr lang="ru-RU" sz="1000" b="1" dirty="0" smtClean="0"/>
            <a:t>Расходы бюджета – это выплачиваемые из бюджета денежные средства, за исключением средств, являющихся источниками финансирования дефицита бюджета</a:t>
          </a:r>
          <a:endParaRPr lang="ru-RU" sz="1000" b="1" dirty="0"/>
        </a:p>
      </dgm:t>
    </dgm:pt>
    <dgm:pt modelId="{75BFC95B-EA58-4583-BC2B-08582B3ED8DC}" type="parTrans" cxnId="{F280695C-BCD4-44D5-BD42-7B1024E9C69E}">
      <dgm:prSet/>
      <dgm:spPr/>
      <dgm:t>
        <a:bodyPr/>
        <a:lstStyle/>
        <a:p>
          <a:endParaRPr lang="ru-RU"/>
        </a:p>
      </dgm:t>
    </dgm:pt>
    <dgm:pt modelId="{FCC559A8-CB2E-461F-864E-CCB99C0FD9A4}" type="sibTrans" cxnId="{F280695C-BCD4-44D5-BD42-7B1024E9C69E}">
      <dgm:prSet/>
      <dgm:spPr/>
      <dgm:t>
        <a:bodyPr/>
        <a:lstStyle/>
        <a:p>
          <a:endParaRPr lang="ru-RU"/>
        </a:p>
      </dgm:t>
    </dgm:pt>
    <dgm:pt modelId="{3BA0FA79-0F0A-4F39-8C6F-85BF113366C3}">
      <dgm:prSet phldrT="[Текст]"/>
      <dgm:spPr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 smtClean="0"/>
        </a:p>
        <a:p>
          <a:endParaRPr lang="ru-RU" dirty="0"/>
        </a:p>
      </dgm:t>
    </dgm:pt>
    <dgm:pt modelId="{66E51CD7-05D6-4658-BDAA-92C6F3E19708}" type="parTrans" cxnId="{4A189105-0239-4451-ACE0-D31E9CBF66B8}">
      <dgm:prSet/>
      <dgm:spPr/>
      <dgm:t>
        <a:bodyPr/>
        <a:lstStyle/>
        <a:p>
          <a:endParaRPr lang="ru-RU"/>
        </a:p>
      </dgm:t>
    </dgm:pt>
    <dgm:pt modelId="{3F86135B-3CC7-4CEB-B411-92453A9354E3}" type="sibTrans" cxnId="{4A189105-0239-4451-ACE0-D31E9CBF66B8}">
      <dgm:prSet/>
      <dgm:spPr/>
      <dgm:t>
        <a:bodyPr/>
        <a:lstStyle/>
        <a:p>
          <a:endParaRPr lang="ru-RU"/>
        </a:p>
      </dgm:t>
    </dgm:pt>
    <dgm:pt modelId="{420BA717-63F2-4ED1-9193-BDF0AD7BC7EB}">
      <dgm:prSet phldrT="[Текст]"/>
      <dgm:spPr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A8FC0520-4E1C-47C9-9459-5A566E2A3269}" type="parTrans" cxnId="{420E5929-73A4-4A38-8264-96367E09F888}">
      <dgm:prSet/>
      <dgm:spPr/>
      <dgm:t>
        <a:bodyPr/>
        <a:lstStyle/>
        <a:p>
          <a:endParaRPr lang="ru-RU"/>
        </a:p>
      </dgm:t>
    </dgm:pt>
    <dgm:pt modelId="{93B10FAD-F9FB-447F-AB26-67CC3C3A8B52}" type="sibTrans" cxnId="{420E5929-73A4-4A38-8264-96367E09F888}">
      <dgm:prSet/>
      <dgm:spPr/>
      <dgm:t>
        <a:bodyPr/>
        <a:lstStyle/>
        <a:p>
          <a:endParaRPr lang="ru-RU"/>
        </a:p>
      </dgm:t>
    </dgm:pt>
    <dgm:pt modelId="{AA0A2BD5-A368-4F17-8E9D-23F1FC377812}">
      <dgm:prSet phldrT="[Текст]"/>
      <dgm:spPr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6598F354-400C-439C-BDD5-729D663E252E}" type="parTrans" cxnId="{48ECD170-E6C5-489E-A263-20CC615C17AB}">
      <dgm:prSet/>
      <dgm:spPr/>
      <dgm:t>
        <a:bodyPr/>
        <a:lstStyle/>
        <a:p>
          <a:endParaRPr lang="ru-RU"/>
        </a:p>
      </dgm:t>
    </dgm:pt>
    <dgm:pt modelId="{0A69E1AC-CA25-4F66-967D-B64CF01B740F}" type="sibTrans" cxnId="{48ECD170-E6C5-489E-A263-20CC615C17AB}">
      <dgm:prSet/>
      <dgm:spPr/>
      <dgm:t>
        <a:bodyPr/>
        <a:lstStyle/>
        <a:p>
          <a:endParaRPr lang="ru-RU"/>
        </a:p>
      </dgm:t>
    </dgm:pt>
    <dgm:pt modelId="{D78F1D4C-A2EF-4C56-940B-FB3F18A7298D}">
      <dgm:prSet phldrT="[Текст]"/>
      <dgm:spPr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3B6B2775-EA0D-4CA6-A4A3-0187E341F68C}" type="sibTrans" cxnId="{A00878C0-A87A-42B9-83D7-EE8880E34935}">
      <dgm:prSet/>
      <dgm:spPr/>
      <dgm:t>
        <a:bodyPr/>
        <a:lstStyle/>
        <a:p>
          <a:endParaRPr lang="ru-RU"/>
        </a:p>
      </dgm:t>
    </dgm:pt>
    <dgm:pt modelId="{08170AFC-8E89-4179-A96D-636AFFD8C3F3}" type="parTrans" cxnId="{A00878C0-A87A-42B9-83D7-EE8880E34935}">
      <dgm:prSet/>
      <dgm:spPr/>
      <dgm:t>
        <a:bodyPr/>
        <a:lstStyle/>
        <a:p>
          <a:endParaRPr lang="ru-RU"/>
        </a:p>
      </dgm:t>
    </dgm:pt>
    <dgm:pt modelId="{62E153EB-408C-4CB3-B6CA-2A439518E14B}">
      <dgm:prSet phldrT="[Текст]"/>
      <dgm:spPr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69F9F7AF-4DAB-4B6C-A26F-22C945FB8A80}" type="sibTrans" cxnId="{54059384-7D56-4783-9E6B-CB7051B26B45}">
      <dgm:prSet/>
      <dgm:spPr/>
      <dgm:t>
        <a:bodyPr/>
        <a:lstStyle/>
        <a:p>
          <a:endParaRPr lang="ru-RU"/>
        </a:p>
      </dgm:t>
    </dgm:pt>
    <dgm:pt modelId="{77DF95E1-3397-43CE-99EF-E82D1E9B2066}" type="parTrans" cxnId="{54059384-7D56-4783-9E6B-CB7051B26B45}">
      <dgm:prSet/>
      <dgm:spPr/>
      <dgm:t>
        <a:bodyPr/>
        <a:lstStyle/>
        <a:p>
          <a:endParaRPr lang="ru-RU"/>
        </a:p>
      </dgm:t>
    </dgm:pt>
    <dgm:pt modelId="{9F96D360-CB55-48DB-9778-BF90DCE1129E}">
      <dgm:prSet phldrT="[Текст]"/>
      <dgm:spPr>
        <a:solidFill>
          <a:schemeClr val="accent3">
            <a:lumMod val="75000"/>
          </a:schemeClr>
        </a:solidFill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286A4893-ECEC-4EFE-BAC3-3F1C84511E21}" type="sibTrans" cxnId="{ABB8D3AC-32ED-44B8-98D1-601987ACC1D1}">
      <dgm:prSet/>
      <dgm:spPr/>
      <dgm:t>
        <a:bodyPr/>
        <a:lstStyle/>
        <a:p>
          <a:endParaRPr lang="ru-RU"/>
        </a:p>
      </dgm:t>
    </dgm:pt>
    <dgm:pt modelId="{BC4B6763-2F33-4CCB-B9CC-377BBD0F0800}" type="parTrans" cxnId="{ABB8D3AC-32ED-44B8-98D1-601987ACC1D1}">
      <dgm:prSet/>
      <dgm:spPr/>
      <dgm:t>
        <a:bodyPr/>
        <a:lstStyle/>
        <a:p>
          <a:endParaRPr lang="ru-RU"/>
        </a:p>
      </dgm:t>
    </dgm:pt>
    <dgm:pt modelId="{D2A69AB7-A0A6-4501-95CD-2902A3384DE3}">
      <dgm:prSet phldrT="[Текст]"/>
      <dgm:spPr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B4AB27D7-F679-4C2F-B351-354C992C8F30}" type="sibTrans" cxnId="{BDBC8127-C9A5-4636-AF0A-79E42F53D923}">
      <dgm:prSet/>
      <dgm:spPr/>
      <dgm:t>
        <a:bodyPr/>
        <a:lstStyle/>
        <a:p>
          <a:endParaRPr lang="ru-RU"/>
        </a:p>
      </dgm:t>
    </dgm:pt>
    <dgm:pt modelId="{9DEE7B50-C1CB-48D2-999B-DF1098A88396}" type="parTrans" cxnId="{BDBC8127-C9A5-4636-AF0A-79E42F53D923}">
      <dgm:prSet/>
      <dgm:spPr/>
      <dgm:t>
        <a:bodyPr/>
        <a:lstStyle/>
        <a:p>
          <a:endParaRPr lang="ru-RU"/>
        </a:p>
      </dgm:t>
    </dgm:pt>
    <dgm:pt modelId="{637E412C-91EE-486E-8354-15F2384BE3EA}">
      <dgm:prSet phldrT="[Текст]"/>
      <dgm:spPr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C021BE46-16AF-4372-B2A0-67875E2C82CF}" type="parTrans" cxnId="{EA60BD94-54CE-450D-A117-19A3057D3DE3}">
      <dgm:prSet/>
      <dgm:spPr/>
      <dgm:t>
        <a:bodyPr/>
        <a:lstStyle/>
        <a:p>
          <a:endParaRPr lang="ru-RU"/>
        </a:p>
      </dgm:t>
    </dgm:pt>
    <dgm:pt modelId="{6923DAD3-03A3-4184-9D76-6CCF9386A60A}" type="sibTrans" cxnId="{EA60BD94-54CE-450D-A117-19A3057D3DE3}">
      <dgm:prSet/>
      <dgm:spPr/>
      <dgm:t>
        <a:bodyPr/>
        <a:lstStyle/>
        <a:p>
          <a:endParaRPr lang="ru-RU"/>
        </a:p>
      </dgm:t>
    </dgm:pt>
    <dgm:pt modelId="{D63A74EC-A1EC-4823-AB28-835C2DE63D58}">
      <dgm:prSet phldrT="[Текст]"/>
      <dgm:spPr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8D513BD1-7137-4BB2-A1F4-1B02EFB0F34F}" type="parTrans" cxnId="{A5BC18A6-1C74-45AC-A35E-DB57538BF8E8}">
      <dgm:prSet/>
      <dgm:spPr/>
      <dgm:t>
        <a:bodyPr/>
        <a:lstStyle/>
        <a:p>
          <a:endParaRPr lang="ru-RU"/>
        </a:p>
      </dgm:t>
    </dgm:pt>
    <dgm:pt modelId="{791BBDCE-20BF-42D5-A05C-65C02968CEA7}" type="sibTrans" cxnId="{A5BC18A6-1C74-45AC-A35E-DB57538BF8E8}">
      <dgm:prSet/>
      <dgm:spPr/>
      <dgm:t>
        <a:bodyPr/>
        <a:lstStyle/>
        <a:p>
          <a:endParaRPr lang="ru-RU"/>
        </a:p>
      </dgm:t>
    </dgm:pt>
    <dgm:pt modelId="{4B1A8440-411B-4A5D-AFC7-3583C59ADD0E}">
      <dgm:prSet phldrT="[Текст]"/>
      <dgm:spPr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082CE592-953F-441B-B0C2-F864433A8493}" type="parTrans" cxnId="{C76B1FDD-1515-4548-A84A-CDE5C2B70761}">
      <dgm:prSet/>
      <dgm:spPr/>
      <dgm:t>
        <a:bodyPr/>
        <a:lstStyle/>
        <a:p>
          <a:endParaRPr lang="ru-RU"/>
        </a:p>
      </dgm:t>
    </dgm:pt>
    <dgm:pt modelId="{0D0679BE-35CF-4C4A-B8A9-7CB6E4D6163D}" type="sibTrans" cxnId="{C76B1FDD-1515-4548-A84A-CDE5C2B70761}">
      <dgm:prSet/>
      <dgm:spPr/>
      <dgm:t>
        <a:bodyPr/>
        <a:lstStyle/>
        <a:p>
          <a:endParaRPr lang="ru-RU"/>
        </a:p>
      </dgm:t>
    </dgm:pt>
    <dgm:pt modelId="{8B82EA68-B59A-424E-9756-C221A13DB47F}" type="pres">
      <dgm:prSet presAssocID="{6B4A9C71-5243-4375-98C7-BA189146832B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D72E44C-8498-48F8-9652-E5DD6AC5818D}" type="pres">
      <dgm:prSet presAssocID="{6F647F05-65E5-443B-9310-4AF895EEC1B0}" presName="centerShape" presStyleLbl="node0" presStyleIdx="0" presStyleCnt="1" custScaleX="172936" custScaleY="181259" custLinFactNeighborX="-908" custLinFactNeighborY="1704"/>
      <dgm:spPr/>
      <dgm:t>
        <a:bodyPr/>
        <a:lstStyle/>
        <a:p>
          <a:endParaRPr lang="ru-RU"/>
        </a:p>
      </dgm:t>
    </dgm:pt>
    <dgm:pt modelId="{4731EA70-1FA8-49F5-A6BF-4AE9CB97C303}" type="pres">
      <dgm:prSet presAssocID="{8D513BD1-7137-4BB2-A1F4-1B02EFB0F34F}" presName="parTrans" presStyleLbl="sibTrans2D1" presStyleIdx="0" presStyleCnt="10"/>
      <dgm:spPr/>
      <dgm:t>
        <a:bodyPr/>
        <a:lstStyle/>
        <a:p>
          <a:endParaRPr lang="ru-RU"/>
        </a:p>
      </dgm:t>
    </dgm:pt>
    <dgm:pt modelId="{8D15C70B-27DC-4BC4-8B54-1A6B8CC1DBC1}" type="pres">
      <dgm:prSet presAssocID="{8D513BD1-7137-4BB2-A1F4-1B02EFB0F34F}" presName="connectorText" presStyleLbl="sibTrans2D1" presStyleIdx="0" presStyleCnt="10"/>
      <dgm:spPr/>
      <dgm:t>
        <a:bodyPr/>
        <a:lstStyle/>
        <a:p>
          <a:endParaRPr lang="ru-RU"/>
        </a:p>
      </dgm:t>
    </dgm:pt>
    <dgm:pt modelId="{E2EC1D87-F728-458A-8AB1-7A3D78F9D25E}" type="pres">
      <dgm:prSet presAssocID="{D63A74EC-A1EC-4823-AB28-835C2DE63D58}" presName="node" presStyleLbl="node1" presStyleIdx="0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E222DD-64BD-4A89-BBB9-2B80D8318D4A}" type="pres">
      <dgm:prSet presAssocID="{082CE592-953F-441B-B0C2-F864433A8493}" presName="parTrans" presStyleLbl="sibTrans2D1" presStyleIdx="1" presStyleCnt="10"/>
      <dgm:spPr/>
      <dgm:t>
        <a:bodyPr/>
        <a:lstStyle/>
        <a:p>
          <a:endParaRPr lang="ru-RU"/>
        </a:p>
      </dgm:t>
    </dgm:pt>
    <dgm:pt modelId="{839DF450-14DD-4280-9AEE-DA73938E9B9D}" type="pres">
      <dgm:prSet presAssocID="{082CE592-953F-441B-B0C2-F864433A8493}" presName="connectorText" presStyleLbl="sibTrans2D1" presStyleIdx="1" presStyleCnt="10"/>
      <dgm:spPr/>
      <dgm:t>
        <a:bodyPr/>
        <a:lstStyle/>
        <a:p>
          <a:endParaRPr lang="ru-RU"/>
        </a:p>
      </dgm:t>
    </dgm:pt>
    <dgm:pt modelId="{73BC26A8-8D0F-45E6-9E3B-37EADD227262}" type="pres">
      <dgm:prSet presAssocID="{4B1A8440-411B-4A5D-AFC7-3583C59ADD0E}" presName="node" presStyleLbl="node1" presStyleIdx="1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F93DE9-E67A-4CE1-BC6B-5C458B1137B0}" type="pres">
      <dgm:prSet presAssocID="{C021BE46-16AF-4372-B2A0-67875E2C82CF}" presName="parTrans" presStyleLbl="sibTrans2D1" presStyleIdx="2" presStyleCnt="10"/>
      <dgm:spPr/>
      <dgm:t>
        <a:bodyPr/>
        <a:lstStyle/>
        <a:p>
          <a:endParaRPr lang="ru-RU"/>
        </a:p>
      </dgm:t>
    </dgm:pt>
    <dgm:pt modelId="{DA660ED5-C4B7-4208-928A-B8DD66837486}" type="pres">
      <dgm:prSet presAssocID="{C021BE46-16AF-4372-B2A0-67875E2C82CF}" presName="connectorText" presStyleLbl="sibTrans2D1" presStyleIdx="2" presStyleCnt="10"/>
      <dgm:spPr/>
      <dgm:t>
        <a:bodyPr/>
        <a:lstStyle/>
        <a:p>
          <a:endParaRPr lang="ru-RU"/>
        </a:p>
      </dgm:t>
    </dgm:pt>
    <dgm:pt modelId="{D8B200F5-4D07-49B2-A587-C2FE6CEC49F8}" type="pres">
      <dgm:prSet presAssocID="{637E412C-91EE-486E-8354-15F2384BE3EA}" presName="node" presStyleLbl="node1" presStyleIdx="2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EAB10C-E176-4610-B2C6-BE8F83AD0F9B}" type="pres">
      <dgm:prSet presAssocID="{A8FC0520-4E1C-47C9-9459-5A566E2A3269}" presName="parTrans" presStyleLbl="sibTrans2D1" presStyleIdx="3" presStyleCnt="10"/>
      <dgm:spPr/>
      <dgm:t>
        <a:bodyPr/>
        <a:lstStyle/>
        <a:p>
          <a:endParaRPr lang="ru-RU"/>
        </a:p>
      </dgm:t>
    </dgm:pt>
    <dgm:pt modelId="{47F0322C-5978-482D-A409-1280E22C6D82}" type="pres">
      <dgm:prSet presAssocID="{A8FC0520-4E1C-47C9-9459-5A566E2A3269}" presName="connectorText" presStyleLbl="sibTrans2D1" presStyleIdx="3" presStyleCnt="10"/>
      <dgm:spPr/>
      <dgm:t>
        <a:bodyPr/>
        <a:lstStyle/>
        <a:p>
          <a:endParaRPr lang="ru-RU"/>
        </a:p>
      </dgm:t>
    </dgm:pt>
    <dgm:pt modelId="{FFE63D16-C443-42C8-BB30-4CA61876A647}" type="pres">
      <dgm:prSet presAssocID="{420BA717-63F2-4ED1-9193-BDF0AD7BC7EB}" presName="node" presStyleLbl="node1" presStyleIdx="3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950D33-9BD9-4D37-A533-789F5554AFB5}" type="pres">
      <dgm:prSet presAssocID="{6598F354-400C-439C-BDD5-729D663E252E}" presName="parTrans" presStyleLbl="sibTrans2D1" presStyleIdx="4" presStyleCnt="10"/>
      <dgm:spPr/>
      <dgm:t>
        <a:bodyPr/>
        <a:lstStyle/>
        <a:p>
          <a:endParaRPr lang="ru-RU"/>
        </a:p>
      </dgm:t>
    </dgm:pt>
    <dgm:pt modelId="{F326903B-AF5C-41D9-A950-9DE60C069BDF}" type="pres">
      <dgm:prSet presAssocID="{6598F354-400C-439C-BDD5-729D663E252E}" presName="connectorText" presStyleLbl="sibTrans2D1" presStyleIdx="4" presStyleCnt="10"/>
      <dgm:spPr/>
      <dgm:t>
        <a:bodyPr/>
        <a:lstStyle/>
        <a:p>
          <a:endParaRPr lang="ru-RU"/>
        </a:p>
      </dgm:t>
    </dgm:pt>
    <dgm:pt modelId="{EB1C3899-7B42-47CD-912B-DD035472498D}" type="pres">
      <dgm:prSet presAssocID="{AA0A2BD5-A368-4F17-8E9D-23F1FC377812}" presName="node" presStyleLbl="node1" presStyleIdx="4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5553CB-2478-4421-B002-5FA728364A78}" type="pres">
      <dgm:prSet presAssocID="{9DEE7B50-C1CB-48D2-999B-DF1098A88396}" presName="parTrans" presStyleLbl="sibTrans2D1" presStyleIdx="5" presStyleCnt="10"/>
      <dgm:spPr/>
      <dgm:t>
        <a:bodyPr/>
        <a:lstStyle/>
        <a:p>
          <a:endParaRPr lang="ru-RU"/>
        </a:p>
      </dgm:t>
    </dgm:pt>
    <dgm:pt modelId="{881BA4B6-6173-4BE7-ACB0-127409627ABA}" type="pres">
      <dgm:prSet presAssocID="{9DEE7B50-C1CB-48D2-999B-DF1098A88396}" presName="connectorText" presStyleLbl="sibTrans2D1" presStyleIdx="5" presStyleCnt="10"/>
      <dgm:spPr/>
      <dgm:t>
        <a:bodyPr/>
        <a:lstStyle/>
        <a:p>
          <a:endParaRPr lang="ru-RU"/>
        </a:p>
      </dgm:t>
    </dgm:pt>
    <dgm:pt modelId="{FED909B6-8F19-4D98-AAC2-EBEEF4830C2B}" type="pres">
      <dgm:prSet presAssocID="{D2A69AB7-A0A6-4501-95CD-2902A3384DE3}" presName="node" presStyleLbl="node1" presStyleIdx="5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B7EB92-DF16-476D-BB87-6C0D26E26F61}" type="pres">
      <dgm:prSet presAssocID="{BC4B6763-2F33-4CCB-B9CC-377BBD0F0800}" presName="parTrans" presStyleLbl="sibTrans2D1" presStyleIdx="6" presStyleCnt="10"/>
      <dgm:spPr/>
      <dgm:t>
        <a:bodyPr/>
        <a:lstStyle/>
        <a:p>
          <a:endParaRPr lang="ru-RU"/>
        </a:p>
      </dgm:t>
    </dgm:pt>
    <dgm:pt modelId="{E3A5A4EE-729B-477E-AEA8-7FC61FA6B941}" type="pres">
      <dgm:prSet presAssocID="{BC4B6763-2F33-4CCB-B9CC-377BBD0F0800}" presName="connectorText" presStyleLbl="sibTrans2D1" presStyleIdx="6" presStyleCnt="10"/>
      <dgm:spPr/>
      <dgm:t>
        <a:bodyPr/>
        <a:lstStyle/>
        <a:p>
          <a:endParaRPr lang="ru-RU"/>
        </a:p>
      </dgm:t>
    </dgm:pt>
    <dgm:pt modelId="{69EA0517-EDCB-4CEB-899F-D56DCF7B4404}" type="pres">
      <dgm:prSet presAssocID="{9F96D360-CB55-48DB-9778-BF90DCE1129E}" presName="node" presStyleLbl="node1" presStyleIdx="6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035AEB-3A20-4DC3-9A60-032AB2743B03}" type="pres">
      <dgm:prSet presAssocID="{77DF95E1-3397-43CE-99EF-E82D1E9B2066}" presName="parTrans" presStyleLbl="sibTrans2D1" presStyleIdx="7" presStyleCnt="10"/>
      <dgm:spPr/>
      <dgm:t>
        <a:bodyPr/>
        <a:lstStyle/>
        <a:p>
          <a:endParaRPr lang="ru-RU"/>
        </a:p>
      </dgm:t>
    </dgm:pt>
    <dgm:pt modelId="{4273F29E-B93C-44D6-A671-FCDC77ED9BA3}" type="pres">
      <dgm:prSet presAssocID="{77DF95E1-3397-43CE-99EF-E82D1E9B2066}" presName="connectorText" presStyleLbl="sibTrans2D1" presStyleIdx="7" presStyleCnt="10"/>
      <dgm:spPr/>
      <dgm:t>
        <a:bodyPr/>
        <a:lstStyle/>
        <a:p>
          <a:endParaRPr lang="ru-RU"/>
        </a:p>
      </dgm:t>
    </dgm:pt>
    <dgm:pt modelId="{83F11675-07D9-406F-853D-13FD28BBB805}" type="pres">
      <dgm:prSet presAssocID="{62E153EB-408C-4CB3-B6CA-2A439518E14B}" presName="node" presStyleLbl="node1" presStyleIdx="7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27FC25-052B-426A-9E06-117E992234F6}" type="pres">
      <dgm:prSet presAssocID="{08170AFC-8E89-4179-A96D-636AFFD8C3F3}" presName="parTrans" presStyleLbl="sibTrans2D1" presStyleIdx="8" presStyleCnt="10"/>
      <dgm:spPr/>
      <dgm:t>
        <a:bodyPr/>
        <a:lstStyle/>
        <a:p>
          <a:endParaRPr lang="ru-RU"/>
        </a:p>
      </dgm:t>
    </dgm:pt>
    <dgm:pt modelId="{53D78D63-5F88-4163-9535-46A64127BD3A}" type="pres">
      <dgm:prSet presAssocID="{08170AFC-8E89-4179-A96D-636AFFD8C3F3}" presName="connectorText" presStyleLbl="sibTrans2D1" presStyleIdx="8" presStyleCnt="10"/>
      <dgm:spPr/>
      <dgm:t>
        <a:bodyPr/>
        <a:lstStyle/>
        <a:p>
          <a:endParaRPr lang="ru-RU"/>
        </a:p>
      </dgm:t>
    </dgm:pt>
    <dgm:pt modelId="{EDA34655-9131-4731-957F-5382F53A0660}" type="pres">
      <dgm:prSet presAssocID="{D78F1D4C-A2EF-4C56-940B-FB3F18A7298D}" presName="node" presStyleLbl="node1" presStyleIdx="8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3B84E4-4A31-43DB-B3BF-8E8EF2B79F2D}" type="pres">
      <dgm:prSet presAssocID="{66E51CD7-05D6-4658-BDAA-92C6F3E19708}" presName="parTrans" presStyleLbl="sibTrans2D1" presStyleIdx="9" presStyleCnt="10"/>
      <dgm:spPr/>
      <dgm:t>
        <a:bodyPr/>
        <a:lstStyle/>
        <a:p>
          <a:endParaRPr lang="ru-RU"/>
        </a:p>
      </dgm:t>
    </dgm:pt>
    <dgm:pt modelId="{C47D9E4B-AD47-4E79-B529-9B264E8F4F6B}" type="pres">
      <dgm:prSet presAssocID="{66E51CD7-05D6-4658-BDAA-92C6F3E19708}" presName="connectorText" presStyleLbl="sibTrans2D1" presStyleIdx="9" presStyleCnt="10"/>
      <dgm:spPr/>
      <dgm:t>
        <a:bodyPr/>
        <a:lstStyle/>
        <a:p>
          <a:endParaRPr lang="ru-RU"/>
        </a:p>
      </dgm:t>
    </dgm:pt>
    <dgm:pt modelId="{E0AC84DD-2093-416F-85DE-E547FE520660}" type="pres">
      <dgm:prSet presAssocID="{3BA0FA79-0F0A-4F39-8C6F-85BF113366C3}" presName="node" presStyleLbl="node1" presStyleIdx="9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5B1E6A6-C1DD-446C-8634-938A07C021F0}" type="presOf" srcId="{D2A69AB7-A0A6-4501-95CD-2902A3384DE3}" destId="{FED909B6-8F19-4D98-AAC2-EBEEF4830C2B}" srcOrd="0" destOrd="0" presId="urn:microsoft.com/office/officeart/2005/8/layout/radial5"/>
    <dgm:cxn modelId="{E17BAB67-500E-4DEF-91CA-2D0CA12B444D}" type="presOf" srcId="{08170AFC-8E89-4179-A96D-636AFFD8C3F3}" destId="{53D78D63-5F88-4163-9535-46A64127BD3A}" srcOrd="1" destOrd="0" presId="urn:microsoft.com/office/officeart/2005/8/layout/radial5"/>
    <dgm:cxn modelId="{1721A9C6-092C-4B6F-8B3E-B3AA4CB64100}" type="presOf" srcId="{6598F354-400C-439C-BDD5-729D663E252E}" destId="{FA950D33-9BD9-4D37-A533-789F5554AFB5}" srcOrd="0" destOrd="0" presId="urn:microsoft.com/office/officeart/2005/8/layout/radial5"/>
    <dgm:cxn modelId="{C76B1FDD-1515-4548-A84A-CDE5C2B70761}" srcId="{6F647F05-65E5-443B-9310-4AF895EEC1B0}" destId="{4B1A8440-411B-4A5D-AFC7-3583C59ADD0E}" srcOrd="1" destOrd="0" parTransId="{082CE592-953F-441B-B0C2-F864433A8493}" sibTransId="{0D0679BE-35CF-4C4A-B8A9-7CB6E4D6163D}"/>
    <dgm:cxn modelId="{0083A8EF-11EA-4173-B5AF-21ED3376DAE0}" type="presOf" srcId="{A8FC0520-4E1C-47C9-9459-5A566E2A3269}" destId="{E7EAB10C-E176-4610-B2C6-BE8F83AD0F9B}" srcOrd="0" destOrd="0" presId="urn:microsoft.com/office/officeart/2005/8/layout/radial5"/>
    <dgm:cxn modelId="{4A189105-0239-4451-ACE0-D31E9CBF66B8}" srcId="{6F647F05-65E5-443B-9310-4AF895EEC1B0}" destId="{3BA0FA79-0F0A-4F39-8C6F-85BF113366C3}" srcOrd="9" destOrd="0" parTransId="{66E51CD7-05D6-4658-BDAA-92C6F3E19708}" sibTransId="{3F86135B-3CC7-4CEB-B411-92453A9354E3}"/>
    <dgm:cxn modelId="{F280695C-BCD4-44D5-BD42-7B1024E9C69E}" srcId="{6B4A9C71-5243-4375-98C7-BA189146832B}" destId="{6F647F05-65E5-443B-9310-4AF895EEC1B0}" srcOrd="0" destOrd="0" parTransId="{75BFC95B-EA58-4583-BC2B-08582B3ED8DC}" sibTransId="{FCC559A8-CB2E-461F-864E-CCB99C0FD9A4}"/>
    <dgm:cxn modelId="{6884C3B0-0C52-40D5-ACC5-21E7CF06932B}" type="presOf" srcId="{BC4B6763-2F33-4CCB-B9CC-377BBD0F0800}" destId="{E3A5A4EE-729B-477E-AEA8-7FC61FA6B941}" srcOrd="1" destOrd="0" presId="urn:microsoft.com/office/officeart/2005/8/layout/radial5"/>
    <dgm:cxn modelId="{BDBC8127-C9A5-4636-AF0A-79E42F53D923}" srcId="{6F647F05-65E5-443B-9310-4AF895EEC1B0}" destId="{D2A69AB7-A0A6-4501-95CD-2902A3384DE3}" srcOrd="5" destOrd="0" parTransId="{9DEE7B50-C1CB-48D2-999B-DF1098A88396}" sibTransId="{B4AB27D7-F679-4C2F-B351-354C992C8F30}"/>
    <dgm:cxn modelId="{B89A7A53-DE1A-465D-A41D-B2A640157D4B}" type="presOf" srcId="{9DEE7B50-C1CB-48D2-999B-DF1098A88396}" destId="{2F5553CB-2478-4421-B002-5FA728364A78}" srcOrd="0" destOrd="0" presId="urn:microsoft.com/office/officeart/2005/8/layout/radial5"/>
    <dgm:cxn modelId="{DACC7F92-EAF7-46A4-8D05-594CC5F2EB44}" type="presOf" srcId="{9F96D360-CB55-48DB-9778-BF90DCE1129E}" destId="{69EA0517-EDCB-4CEB-899F-D56DCF7B4404}" srcOrd="0" destOrd="0" presId="urn:microsoft.com/office/officeart/2005/8/layout/radial5"/>
    <dgm:cxn modelId="{0CA010A5-E849-4A1C-81B7-7AF4F30CB114}" type="presOf" srcId="{082CE592-953F-441B-B0C2-F864433A8493}" destId="{A0E222DD-64BD-4A89-BBB9-2B80D8318D4A}" srcOrd="0" destOrd="0" presId="urn:microsoft.com/office/officeart/2005/8/layout/radial5"/>
    <dgm:cxn modelId="{95A46935-765F-4748-BC2A-FDFA9BF5B525}" type="presOf" srcId="{66E51CD7-05D6-4658-BDAA-92C6F3E19708}" destId="{553B84E4-4A31-43DB-B3BF-8E8EF2B79F2D}" srcOrd="0" destOrd="0" presId="urn:microsoft.com/office/officeart/2005/8/layout/radial5"/>
    <dgm:cxn modelId="{F8EBD28F-E1E7-4BC8-949E-9305ED431A50}" type="presOf" srcId="{D63A74EC-A1EC-4823-AB28-835C2DE63D58}" destId="{E2EC1D87-F728-458A-8AB1-7A3D78F9D25E}" srcOrd="0" destOrd="0" presId="urn:microsoft.com/office/officeart/2005/8/layout/radial5"/>
    <dgm:cxn modelId="{A00878C0-A87A-42B9-83D7-EE8880E34935}" srcId="{6F647F05-65E5-443B-9310-4AF895EEC1B0}" destId="{D78F1D4C-A2EF-4C56-940B-FB3F18A7298D}" srcOrd="8" destOrd="0" parTransId="{08170AFC-8E89-4179-A96D-636AFFD8C3F3}" sibTransId="{3B6B2775-EA0D-4CA6-A4A3-0187E341F68C}"/>
    <dgm:cxn modelId="{3288EC4A-58DE-4FCA-BF92-B28F6A809194}" type="presOf" srcId="{8D513BD1-7137-4BB2-A1F4-1B02EFB0F34F}" destId="{8D15C70B-27DC-4BC4-8B54-1A6B8CC1DBC1}" srcOrd="1" destOrd="0" presId="urn:microsoft.com/office/officeart/2005/8/layout/radial5"/>
    <dgm:cxn modelId="{420E5929-73A4-4A38-8264-96367E09F888}" srcId="{6F647F05-65E5-443B-9310-4AF895EEC1B0}" destId="{420BA717-63F2-4ED1-9193-BDF0AD7BC7EB}" srcOrd="3" destOrd="0" parTransId="{A8FC0520-4E1C-47C9-9459-5A566E2A3269}" sibTransId="{93B10FAD-F9FB-447F-AB26-67CC3C3A8B52}"/>
    <dgm:cxn modelId="{AE52F81E-CE55-4B34-87C7-4AAD3689DE65}" type="presOf" srcId="{AA0A2BD5-A368-4F17-8E9D-23F1FC377812}" destId="{EB1C3899-7B42-47CD-912B-DD035472498D}" srcOrd="0" destOrd="0" presId="urn:microsoft.com/office/officeart/2005/8/layout/radial5"/>
    <dgm:cxn modelId="{ABB8D3AC-32ED-44B8-98D1-601987ACC1D1}" srcId="{6F647F05-65E5-443B-9310-4AF895EEC1B0}" destId="{9F96D360-CB55-48DB-9778-BF90DCE1129E}" srcOrd="6" destOrd="0" parTransId="{BC4B6763-2F33-4CCB-B9CC-377BBD0F0800}" sibTransId="{286A4893-ECEC-4EFE-BAC3-3F1C84511E21}"/>
    <dgm:cxn modelId="{5EDAC155-AC80-4600-AA0F-714456DBE1BD}" type="presOf" srcId="{A8FC0520-4E1C-47C9-9459-5A566E2A3269}" destId="{47F0322C-5978-482D-A409-1280E22C6D82}" srcOrd="1" destOrd="0" presId="urn:microsoft.com/office/officeart/2005/8/layout/radial5"/>
    <dgm:cxn modelId="{8B6B87E3-9D77-4298-82EB-A24E7A02A5AE}" type="presOf" srcId="{77DF95E1-3397-43CE-99EF-E82D1E9B2066}" destId="{7A035AEB-3A20-4DC3-9A60-032AB2743B03}" srcOrd="0" destOrd="0" presId="urn:microsoft.com/office/officeart/2005/8/layout/radial5"/>
    <dgm:cxn modelId="{BCB8A0F7-7B73-41C9-91CD-98B5740F95E9}" type="presOf" srcId="{C021BE46-16AF-4372-B2A0-67875E2C82CF}" destId="{06F93DE9-E67A-4CE1-BC6B-5C458B1137B0}" srcOrd="0" destOrd="0" presId="urn:microsoft.com/office/officeart/2005/8/layout/radial5"/>
    <dgm:cxn modelId="{69AF6A7F-94BC-469D-984D-3996FC20486A}" type="presOf" srcId="{6F647F05-65E5-443B-9310-4AF895EEC1B0}" destId="{ED72E44C-8498-48F8-9652-E5DD6AC5818D}" srcOrd="0" destOrd="0" presId="urn:microsoft.com/office/officeart/2005/8/layout/radial5"/>
    <dgm:cxn modelId="{EA60BD94-54CE-450D-A117-19A3057D3DE3}" srcId="{6F647F05-65E5-443B-9310-4AF895EEC1B0}" destId="{637E412C-91EE-486E-8354-15F2384BE3EA}" srcOrd="2" destOrd="0" parTransId="{C021BE46-16AF-4372-B2A0-67875E2C82CF}" sibTransId="{6923DAD3-03A3-4184-9D76-6CCF9386A60A}"/>
    <dgm:cxn modelId="{3C25460B-B511-4299-96F4-A9B9E26F135F}" type="presOf" srcId="{66E51CD7-05D6-4658-BDAA-92C6F3E19708}" destId="{C47D9E4B-AD47-4E79-B529-9B264E8F4F6B}" srcOrd="1" destOrd="0" presId="urn:microsoft.com/office/officeart/2005/8/layout/radial5"/>
    <dgm:cxn modelId="{48ECD170-E6C5-489E-A263-20CC615C17AB}" srcId="{6F647F05-65E5-443B-9310-4AF895EEC1B0}" destId="{AA0A2BD5-A368-4F17-8E9D-23F1FC377812}" srcOrd="4" destOrd="0" parTransId="{6598F354-400C-439C-BDD5-729D663E252E}" sibTransId="{0A69E1AC-CA25-4F66-967D-B64CF01B740F}"/>
    <dgm:cxn modelId="{C0F3E8B7-ACDF-4D10-995B-472ED415D3E3}" type="presOf" srcId="{3BA0FA79-0F0A-4F39-8C6F-85BF113366C3}" destId="{E0AC84DD-2093-416F-85DE-E547FE520660}" srcOrd="0" destOrd="0" presId="urn:microsoft.com/office/officeart/2005/8/layout/radial5"/>
    <dgm:cxn modelId="{050720CB-EEB7-4862-8BB4-E9804E92E2F2}" type="presOf" srcId="{6598F354-400C-439C-BDD5-729D663E252E}" destId="{F326903B-AF5C-41D9-A950-9DE60C069BDF}" srcOrd="1" destOrd="0" presId="urn:microsoft.com/office/officeart/2005/8/layout/radial5"/>
    <dgm:cxn modelId="{BF836530-6CC7-4BED-9B74-413883AFCA63}" type="presOf" srcId="{D78F1D4C-A2EF-4C56-940B-FB3F18A7298D}" destId="{EDA34655-9131-4731-957F-5382F53A0660}" srcOrd="0" destOrd="0" presId="urn:microsoft.com/office/officeart/2005/8/layout/radial5"/>
    <dgm:cxn modelId="{0C336539-92D2-41DF-B57B-6DF00A089AA0}" type="presOf" srcId="{08170AFC-8E89-4179-A96D-636AFFD8C3F3}" destId="{DF27FC25-052B-426A-9E06-117E992234F6}" srcOrd="0" destOrd="0" presId="urn:microsoft.com/office/officeart/2005/8/layout/radial5"/>
    <dgm:cxn modelId="{54059384-7D56-4783-9E6B-CB7051B26B45}" srcId="{6F647F05-65E5-443B-9310-4AF895EEC1B0}" destId="{62E153EB-408C-4CB3-B6CA-2A439518E14B}" srcOrd="7" destOrd="0" parTransId="{77DF95E1-3397-43CE-99EF-E82D1E9B2066}" sibTransId="{69F9F7AF-4DAB-4B6C-A26F-22C945FB8A80}"/>
    <dgm:cxn modelId="{712E52BE-1D38-45D3-B4C9-A44D3A5D48A5}" type="presOf" srcId="{8D513BD1-7137-4BB2-A1F4-1B02EFB0F34F}" destId="{4731EA70-1FA8-49F5-A6BF-4AE9CB97C303}" srcOrd="0" destOrd="0" presId="urn:microsoft.com/office/officeart/2005/8/layout/radial5"/>
    <dgm:cxn modelId="{829236C2-07DC-4E33-94F4-3627330AA204}" type="presOf" srcId="{BC4B6763-2F33-4CCB-B9CC-377BBD0F0800}" destId="{A0B7EB92-DF16-476D-BB87-6C0D26E26F61}" srcOrd="0" destOrd="0" presId="urn:microsoft.com/office/officeart/2005/8/layout/radial5"/>
    <dgm:cxn modelId="{1A62ED73-FC92-4A83-B4E3-A56E2C7E540D}" type="presOf" srcId="{9DEE7B50-C1CB-48D2-999B-DF1098A88396}" destId="{881BA4B6-6173-4BE7-ACB0-127409627ABA}" srcOrd="1" destOrd="0" presId="urn:microsoft.com/office/officeart/2005/8/layout/radial5"/>
    <dgm:cxn modelId="{DD5B7BF0-49E7-4937-9E9C-CA75C083A4E5}" type="presOf" srcId="{62E153EB-408C-4CB3-B6CA-2A439518E14B}" destId="{83F11675-07D9-406F-853D-13FD28BBB805}" srcOrd="0" destOrd="0" presId="urn:microsoft.com/office/officeart/2005/8/layout/radial5"/>
    <dgm:cxn modelId="{102B473C-B877-4ECC-B280-349B121A0304}" type="presOf" srcId="{637E412C-91EE-486E-8354-15F2384BE3EA}" destId="{D8B200F5-4D07-49B2-A587-C2FE6CEC49F8}" srcOrd="0" destOrd="0" presId="urn:microsoft.com/office/officeart/2005/8/layout/radial5"/>
    <dgm:cxn modelId="{447C269D-98EE-4F5D-B7A7-1F85F5563553}" type="presOf" srcId="{77DF95E1-3397-43CE-99EF-E82D1E9B2066}" destId="{4273F29E-B93C-44D6-A671-FCDC77ED9BA3}" srcOrd="1" destOrd="0" presId="urn:microsoft.com/office/officeart/2005/8/layout/radial5"/>
    <dgm:cxn modelId="{27E4E8C9-D678-4778-95A0-5DEC104747BC}" type="presOf" srcId="{6B4A9C71-5243-4375-98C7-BA189146832B}" destId="{8B82EA68-B59A-424E-9756-C221A13DB47F}" srcOrd="0" destOrd="0" presId="urn:microsoft.com/office/officeart/2005/8/layout/radial5"/>
    <dgm:cxn modelId="{A5BC18A6-1C74-45AC-A35E-DB57538BF8E8}" srcId="{6F647F05-65E5-443B-9310-4AF895EEC1B0}" destId="{D63A74EC-A1EC-4823-AB28-835C2DE63D58}" srcOrd="0" destOrd="0" parTransId="{8D513BD1-7137-4BB2-A1F4-1B02EFB0F34F}" sibTransId="{791BBDCE-20BF-42D5-A05C-65C02968CEA7}"/>
    <dgm:cxn modelId="{F2982A88-2B7D-4FD3-AB1C-633C1CFE6C8D}" type="presOf" srcId="{082CE592-953F-441B-B0C2-F864433A8493}" destId="{839DF450-14DD-4280-9AEE-DA73938E9B9D}" srcOrd="1" destOrd="0" presId="urn:microsoft.com/office/officeart/2005/8/layout/radial5"/>
    <dgm:cxn modelId="{C023B578-C444-4661-BB12-3985A53AF1B3}" type="presOf" srcId="{4B1A8440-411B-4A5D-AFC7-3583C59ADD0E}" destId="{73BC26A8-8D0F-45E6-9E3B-37EADD227262}" srcOrd="0" destOrd="0" presId="urn:microsoft.com/office/officeart/2005/8/layout/radial5"/>
    <dgm:cxn modelId="{C914B0A1-643A-4A21-8946-E9F7B0363202}" type="presOf" srcId="{420BA717-63F2-4ED1-9193-BDF0AD7BC7EB}" destId="{FFE63D16-C443-42C8-BB30-4CA61876A647}" srcOrd="0" destOrd="0" presId="urn:microsoft.com/office/officeart/2005/8/layout/radial5"/>
    <dgm:cxn modelId="{11B4F2F5-F6EB-472C-B5F4-00F23D920F10}" type="presOf" srcId="{C021BE46-16AF-4372-B2A0-67875E2C82CF}" destId="{DA660ED5-C4B7-4208-928A-B8DD66837486}" srcOrd="1" destOrd="0" presId="urn:microsoft.com/office/officeart/2005/8/layout/radial5"/>
    <dgm:cxn modelId="{741FFF00-6EE3-4E59-9AD3-1419FD9A7AB2}" type="presParOf" srcId="{8B82EA68-B59A-424E-9756-C221A13DB47F}" destId="{ED72E44C-8498-48F8-9652-E5DD6AC5818D}" srcOrd="0" destOrd="0" presId="urn:microsoft.com/office/officeart/2005/8/layout/radial5"/>
    <dgm:cxn modelId="{24856F52-A778-44D7-B031-68414B56E734}" type="presParOf" srcId="{8B82EA68-B59A-424E-9756-C221A13DB47F}" destId="{4731EA70-1FA8-49F5-A6BF-4AE9CB97C303}" srcOrd="1" destOrd="0" presId="urn:microsoft.com/office/officeart/2005/8/layout/radial5"/>
    <dgm:cxn modelId="{FF900B64-23DF-4A6D-A8AE-07525B3FC0F4}" type="presParOf" srcId="{4731EA70-1FA8-49F5-A6BF-4AE9CB97C303}" destId="{8D15C70B-27DC-4BC4-8B54-1A6B8CC1DBC1}" srcOrd="0" destOrd="0" presId="urn:microsoft.com/office/officeart/2005/8/layout/radial5"/>
    <dgm:cxn modelId="{84FE7649-2C48-40EA-B68B-3A46F2149B2F}" type="presParOf" srcId="{8B82EA68-B59A-424E-9756-C221A13DB47F}" destId="{E2EC1D87-F728-458A-8AB1-7A3D78F9D25E}" srcOrd="2" destOrd="0" presId="urn:microsoft.com/office/officeart/2005/8/layout/radial5"/>
    <dgm:cxn modelId="{8CFBF135-95CD-46A6-9989-109417A5A74B}" type="presParOf" srcId="{8B82EA68-B59A-424E-9756-C221A13DB47F}" destId="{A0E222DD-64BD-4A89-BBB9-2B80D8318D4A}" srcOrd="3" destOrd="0" presId="urn:microsoft.com/office/officeart/2005/8/layout/radial5"/>
    <dgm:cxn modelId="{94FAC32B-5EED-4F5A-A04E-CB4A4195E2FE}" type="presParOf" srcId="{A0E222DD-64BD-4A89-BBB9-2B80D8318D4A}" destId="{839DF450-14DD-4280-9AEE-DA73938E9B9D}" srcOrd="0" destOrd="0" presId="urn:microsoft.com/office/officeart/2005/8/layout/radial5"/>
    <dgm:cxn modelId="{0A55D492-DFDF-481F-864C-40FBCEC4E930}" type="presParOf" srcId="{8B82EA68-B59A-424E-9756-C221A13DB47F}" destId="{73BC26A8-8D0F-45E6-9E3B-37EADD227262}" srcOrd="4" destOrd="0" presId="urn:microsoft.com/office/officeart/2005/8/layout/radial5"/>
    <dgm:cxn modelId="{24515FBA-6E54-483A-8C37-E63C2ADF416D}" type="presParOf" srcId="{8B82EA68-B59A-424E-9756-C221A13DB47F}" destId="{06F93DE9-E67A-4CE1-BC6B-5C458B1137B0}" srcOrd="5" destOrd="0" presId="urn:microsoft.com/office/officeart/2005/8/layout/radial5"/>
    <dgm:cxn modelId="{0D14B25A-92D6-4FE2-8014-0CEECBE51CF3}" type="presParOf" srcId="{06F93DE9-E67A-4CE1-BC6B-5C458B1137B0}" destId="{DA660ED5-C4B7-4208-928A-B8DD66837486}" srcOrd="0" destOrd="0" presId="urn:microsoft.com/office/officeart/2005/8/layout/radial5"/>
    <dgm:cxn modelId="{65E77181-FFC1-4341-A0CE-328BA5D71434}" type="presParOf" srcId="{8B82EA68-B59A-424E-9756-C221A13DB47F}" destId="{D8B200F5-4D07-49B2-A587-C2FE6CEC49F8}" srcOrd="6" destOrd="0" presId="urn:microsoft.com/office/officeart/2005/8/layout/radial5"/>
    <dgm:cxn modelId="{8BCBDDDD-E207-4148-8321-9EE16DE69EA9}" type="presParOf" srcId="{8B82EA68-B59A-424E-9756-C221A13DB47F}" destId="{E7EAB10C-E176-4610-B2C6-BE8F83AD0F9B}" srcOrd="7" destOrd="0" presId="urn:microsoft.com/office/officeart/2005/8/layout/radial5"/>
    <dgm:cxn modelId="{26865A7A-5797-4585-B5D2-EA74AE06FCAF}" type="presParOf" srcId="{E7EAB10C-E176-4610-B2C6-BE8F83AD0F9B}" destId="{47F0322C-5978-482D-A409-1280E22C6D82}" srcOrd="0" destOrd="0" presId="urn:microsoft.com/office/officeart/2005/8/layout/radial5"/>
    <dgm:cxn modelId="{5622160D-19E3-43B2-B826-C9E8382FE0D6}" type="presParOf" srcId="{8B82EA68-B59A-424E-9756-C221A13DB47F}" destId="{FFE63D16-C443-42C8-BB30-4CA61876A647}" srcOrd="8" destOrd="0" presId="urn:microsoft.com/office/officeart/2005/8/layout/radial5"/>
    <dgm:cxn modelId="{1B1D3127-AA01-41E6-8F37-15323F74F6C8}" type="presParOf" srcId="{8B82EA68-B59A-424E-9756-C221A13DB47F}" destId="{FA950D33-9BD9-4D37-A533-789F5554AFB5}" srcOrd="9" destOrd="0" presId="urn:microsoft.com/office/officeart/2005/8/layout/radial5"/>
    <dgm:cxn modelId="{C94D9CCB-F371-4714-A577-D5BB28700ADF}" type="presParOf" srcId="{FA950D33-9BD9-4D37-A533-789F5554AFB5}" destId="{F326903B-AF5C-41D9-A950-9DE60C069BDF}" srcOrd="0" destOrd="0" presId="urn:microsoft.com/office/officeart/2005/8/layout/radial5"/>
    <dgm:cxn modelId="{3DC854D4-237C-4579-AE1D-41911DAAC6B4}" type="presParOf" srcId="{8B82EA68-B59A-424E-9756-C221A13DB47F}" destId="{EB1C3899-7B42-47CD-912B-DD035472498D}" srcOrd="10" destOrd="0" presId="urn:microsoft.com/office/officeart/2005/8/layout/radial5"/>
    <dgm:cxn modelId="{7F45652D-AD91-4A8D-B510-6B0A2FBE532D}" type="presParOf" srcId="{8B82EA68-B59A-424E-9756-C221A13DB47F}" destId="{2F5553CB-2478-4421-B002-5FA728364A78}" srcOrd="11" destOrd="0" presId="urn:microsoft.com/office/officeart/2005/8/layout/radial5"/>
    <dgm:cxn modelId="{F6531DFF-3832-49A7-8B08-DF53A3D14977}" type="presParOf" srcId="{2F5553CB-2478-4421-B002-5FA728364A78}" destId="{881BA4B6-6173-4BE7-ACB0-127409627ABA}" srcOrd="0" destOrd="0" presId="urn:microsoft.com/office/officeart/2005/8/layout/radial5"/>
    <dgm:cxn modelId="{D2CD814E-6E8E-4782-9F92-7B78F5BA57A0}" type="presParOf" srcId="{8B82EA68-B59A-424E-9756-C221A13DB47F}" destId="{FED909B6-8F19-4D98-AAC2-EBEEF4830C2B}" srcOrd="12" destOrd="0" presId="urn:microsoft.com/office/officeart/2005/8/layout/radial5"/>
    <dgm:cxn modelId="{4B882413-1E2F-4D6A-A968-B925050FAEB7}" type="presParOf" srcId="{8B82EA68-B59A-424E-9756-C221A13DB47F}" destId="{A0B7EB92-DF16-476D-BB87-6C0D26E26F61}" srcOrd="13" destOrd="0" presId="urn:microsoft.com/office/officeart/2005/8/layout/radial5"/>
    <dgm:cxn modelId="{D66713BF-E9EA-41A3-B6D8-4799DC83ED57}" type="presParOf" srcId="{A0B7EB92-DF16-476D-BB87-6C0D26E26F61}" destId="{E3A5A4EE-729B-477E-AEA8-7FC61FA6B941}" srcOrd="0" destOrd="0" presId="urn:microsoft.com/office/officeart/2005/8/layout/radial5"/>
    <dgm:cxn modelId="{39B7C3C0-3503-4F6F-AA77-068627863D72}" type="presParOf" srcId="{8B82EA68-B59A-424E-9756-C221A13DB47F}" destId="{69EA0517-EDCB-4CEB-899F-D56DCF7B4404}" srcOrd="14" destOrd="0" presId="urn:microsoft.com/office/officeart/2005/8/layout/radial5"/>
    <dgm:cxn modelId="{97144716-70A8-4D0B-98C3-CE74E01A06E4}" type="presParOf" srcId="{8B82EA68-B59A-424E-9756-C221A13DB47F}" destId="{7A035AEB-3A20-4DC3-9A60-032AB2743B03}" srcOrd="15" destOrd="0" presId="urn:microsoft.com/office/officeart/2005/8/layout/radial5"/>
    <dgm:cxn modelId="{7D1CAD61-5858-4102-8EFD-10AECAC3C28A}" type="presParOf" srcId="{7A035AEB-3A20-4DC3-9A60-032AB2743B03}" destId="{4273F29E-B93C-44D6-A671-FCDC77ED9BA3}" srcOrd="0" destOrd="0" presId="urn:microsoft.com/office/officeart/2005/8/layout/radial5"/>
    <dgm:cxn modelId="{9F150FB8-6F8E-4594-8829-5C402DA423B2}" type="presParOf" srcId="{8B82EA68-B59A-424E-9756-C221A13DB47F}" destId="{83F11675-07D9-406F-853D-13FD28BBB805}" srcOrd="16" destOrd="0" presId="urn:microsoft.com/office/officeart/2005/8/layout/radial5"/>
    <dgm:cxn modelId="{2BF241F3-CFD5-4254-A08F-43C33C53C275}" type="presParOf" srcId="{8B82EA68-B59A-424E-9756-C221A13DB47F}" destId="{DF27FC25-052B-426A-9E06-117E992234F6}" srcOrd="17" destOrd="0" presId="urn:microsoft.com/office/officeart/2005/8/layout/radial5"/>
    <dgm:cxn modelId="{7DDB6E13-BD0D-4263-BCE1-2A8C2466BA0A}" type="presParOf" srcId="{DF27FC25-052B-426A-9E06-117E992234F6}" destId="{53D78D63-5F88-4163-9535-46A64127BD3A}" srcOrd="0" destOrd="0" presId="urn:microsoft.com/office/officeart/2005/8/layout/radial5"/>
    <dgm:cxn modelId="{2F44A83D-F708-479D-B6B2-FDD564BBA0E5}" type="presParOf" srcId="{8B82EA68-B59A-424E-9756-C221A13DB47F}" destId="{EDA34655-9131-4731-957F-5382F53A0660}" srcOrd="18" destOrd="0" presId="urn:microsoft.com/office/officeart/2005/8/layout/radial5"/>
    <dgm:cxn modelId="{C0DD1912-F31D-4B03-8C62-A88664E1A4CE}" type="presParOf" srcId="{8B82EA68-B59A-424E-9756-C221A13DB47F}" destId="{553B84E4-4A31-43DB-B3BF-8E8EF2B79F2D}" srcOrd="19" destOrd="0" presId="urn:microsoft.com/office/officeart/2005/8/layout/radial5"/>
    <dgm:cxn modelId="{8C4F506F-0220-4CDD-9089-ACDD41D25707}" type="presParOf" srcId="{553B84E4-4A31-43DB-B3BF-8E8EF2B79F2D}" destId="{C47D9E4B-AD47-4E79-B529-9B264E8F4F6B}" srcOrd="0" destOrd="0" presId="urn:microsoft.com/office/officeart/2005/8/layout/radial5"/>
    <dgm:cxn modelId="{7286E498-B799-4AE4-83E4-C9689E8EACB8}" type="presParOf" srcId="{8B82EA68-B59A-424E-9756-C221A13DB47F}" destId="{E0AC84DD-2093-416F-85DE-E547FE520660}" srcOrd="2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E1BD14-653F-47B3-BB46-667C8FB2497F}">
      <dsp:nvSpPr>
        <dsp:cNvPr id="0" name=""/>
        <dsp:cNvSpPr/>
      </dsp:nvSpPr>
      <dsp:spPr>
        <a:xfrm>
          <a:off x="2963488" y="45141"/>
          <a:ext cx="1674629" cy="1180011"/>
        </a:xfrm>
        <a:prstGeom prst="roundRect">
          <a:avLst/>
        </a:prstGeom>
        <a:solidFill>
          <a:srgbClr val="FFFFDD"/>
        </a:solidFill>
        <a:ln w="127000">
          <a:solidFill>
            <a:schemeClr val="tx2">
              <a:lumMod val="60000"/>
              <a:lumOff val="40000"/>
            </a:schemeClr>
          </a:solidFill>
        </a:ln>
        <a:effectLst>
          <a:reflection blurRad="6350" stA="52000" endA="300" endPos="35000" dir="5400000" sy="-100000" algn="bl" rotWithShape="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i="0" kern="1200" dirty="0" smtClean="0">
              <a:solidFill>
                <a:schemeClr val="tx1"/>
              </a:solidFill>
              <a:latin typeface="Arial Narrow" panose="020B0606020202030204" pitchFamily="34" charset="0"/>
            </a:rPr>
            <a:t>РАЗРАБОТКА ПРОГНОЗА СОЦИАЛЬНО-ЭКОНОМИЧЕСКОГО РАЗВИТИЯ ГОРОДА НА ОЧЕРЕДНОЙ ФИНАНСОВЫЙ ГОД И ПЛАНОВЫЙ ПЕРИОД</a:t>
          </a:r>
          <a:endParaRPr lang="ru-RU" sz="1100" b="1" i="0" kern="1200" dirty="0">
            <a:solidFill>
              <a:schemeClr val="tx1"/>
            </a:solidFill>
            <a:latin typeface="Arial Narrow" panose="020B0606020202030204" pitchFamily="34" charset="0"/>
          </a:endParaRPr>
        </a:p>
      </dsp:txBody>
      <dsp:txXfrm>
        <a:off x="3021091" y="102744"/>
        <a:ext cx="1559423" cy="1064805"/>
      </dsp:txXfrm>
    </dsp:sp>
    <dsp:sp modelId="{43434E4B-C4FB-4DAC-9533-71DBE9279538}">
      <dsp:nvSpPr>
        <dsp:cNvPr id="0" name=""/>
        <dsp:cNvSpPr/>
      </dsp:nvSpPr>
      <dsp:spPr>
        <a:xfrm>
          <a:off x="3864900" y="462386"/>
          <a:ext cx="3633149" cy="3633149"/>
        </a:xfrm>
        <a:custGeom>
          <a:avLst/>
          <a:gdLst/>
          <a:ahLst/>
          <a:cxnLst/>
          <a:rect l="0" t="0" r="0" b="0"/>
          <a:pathLst>
            <a:path>
              <a:moveTo>
                <a:pt x="889034" y="254648"/>
              </a:moveTo>
              <a:arcTo wR="1816574" hR="1816574" stAng="14357778" swAng="791092"/>
            </a:path>
          </a:pathLst>
        </a:custGeom>
        <a:noFill/>
        <a:ln w="22225" cap="flat" cmpd="sng" algn="ctr">
          <a:solidFill>
            <a:scrgbClr r="0" g="0" b="0">
              <a:shade val="95000"/>
              <a:satMod val="105000"/>
            </a:scrgbClr>
          </a:solidFill>
          <a:prstDash val="solid"/>
          <a:tailEnd type="arrow"/>
        </a:ln>
        <a:effectLst/>
        <a:scene3d>
          <a:camera prst="orthographicFront">
            <a:rot lat="20999999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54D8CAD-B47B-492A-A92F-69E42EBB0CBD}">
      <dsp:nvSpPr>
        <dsp:cNvPr id="0" name=""/>
        <dsp:cNvSpPr/>
      </dsp:nvSpPr>
      <dsp:spPr>
        <a:xfrm>
          <a:off x="4986623" y="510152"/>
          <a:ext cx="1502051" cy="1056678"/>
        </a:xfrm>
        <a:prstGeom prst="roundRect">
          <a:avLst/>
        </a:prstGeom>
        <a:solidFill>
          <a:srgbClr val="FFFFDD"/>
        </a:solidFill>
        <a:ln w="127000">
          <a:solidFill>
            <a:schemeClr val="tx2">
              <a:lumMod val="60000"/>
              <a:lumOff val="40000"/>
            </a:schemeClr>
          </a:solidFill>
        </a:ln>
        <a:effectLst>
          <a:reflection blurRad="6350" stA="52000" endA="300" endPos="35000" dir="5400000" sy="-100000" algn="bl" rotWithShape="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i="0" kern="1200" dirty="0" smtClean="0">
              <a:solidFill>
                <a:schemeClr val="tx1"/>
              </a:solidFill>
              <a:latin typeface="Arial Narrow" panose="020B0606020202030204" pitchFamily="34" charset="0"/>
            </a:rPr>
            <a:t>РАЗРАБОТКА ДОКУМЕНТОВ И МАТЕРИАЛОВ, НЕОБХОДИМЫХ ДЛЯ ФОРМИРОВАНИЯ БЮДЖЕТА ГОРОДА</a:t>
          </a:r>
          <a:endParaRPr lang="ru-RU" sz="1100" b="1" i="0" kern="1200" dirty="0">
            <a:solidFill>
              <a:schemeClr val="tx1"/>
            </a:solidFill>
            <a:latin typeface="Arial Narrow" panose="020B0606020202030204" pitchFamily="34" charset="0"/>
          </a:endParaRPr>
        </a:p>
      </dsp:txBody>
      <dsp:txXfrm>
        <a:off x="5038206" y="561735"/>
        <a:ext cx="1398885" cy="953512"/>
      </dsp:txXfrm>
    </dsp:sp>
    <dsp:sp modelId="{F93ECD45-54D8-465B-A0C2-914295F3C5BD}">
      <dsp:nvSpPr>
        <dsp:cNvPr id="0" name=""/>
        <dsp:cNvSpPr/>
      </dsp:nvSpPr>
      <dsp:spPr>
        <a:xfrm>
          <a:off x="3850681" y="1540719"/>
          <a:ext cx="3633149" cy="3633149"/>
        </a:xfrm>
        <a:custGeom>
          <a:avLst/>
          <a:gdLst/>
          <a:ahLst/>
          <a:cxnLst/>
          <a:rect l="0" t="0" r="0" b="0"/>
          <a:pathLst>
            <a:path>
              <a:moveTo>
                <a:pt x="2317697" y="70487"/>
              </a:moveTo>
              <a:arcTo wR="1816574" hR="1816574" stAng="17160800" swAng="1156154"/>
            </a:path>
          </a:pathLst>
        </a:custGeom>
        <a:noFill/>
        <a:ln w="22225" cap="flat" cmpd="sng" algn="ctr">
          <a:solidFill>
            <a:scrgbClr r="0" g="0" b="0">
              <a:shade val="95000"/>
              <a:satMod val="105000"/>
            </a:scrgbClr>
          </a:solidFill>
          <a:prstDash val="solid"/>
          <a:tailEnd type="arrow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6CEF15-AD37-4FF7-A9D9-F30101483B47}">
      <dsp:nvSpPr>
        <dsp:cNvPr id="0" name=""/>
        <dsp:cNvSpPr/>
      </dsp:nvSpPr>
      <dsp:spPr>
        <a:xfrm>
          <a:off x="6264693" y="1998222"/>
          <a:ext cx="1192143" cy="928927"/>
        </a:xfrm>
        <a:prstGeom prst="roundRect">
          <a:avLst/>
        </a:prstGeom>
        <a:solidFill>
          <a:srgbClr val="FFFFDD"/>
        </a:solidFill>
        <a:ln w="127000">
          <a:solidFill>
            <a:schemeClr val="tx2">
              <a:lumMod val="60000"/>
              <a:lumOff val="40000"/>
            </a:schemeClr>
          </a:solidFill>
        </a:ln>
        <a:effectLst>
          <a:reflection blurRad="6350" stA="52000" endA="300" endPos="35000" dir="5400000" sy="-100000" algn="bl" rotWithShape="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i="0" kern="1200" smtClean="0">
              <a:solidFill>
                <a:schemeClr val="tx1"/>
              </a:solidFill>
              <a:latin typeface="Arial Narrow" panose="020B0606020202030204" pitchFamily="34" charset="0"/>
            </a:rPr>
            <a:t>СОСТАВЛЕНИЕ ПРОЕКТА БЮДЖЕТА ГОРОДА</a:t>
          </a:r>
          <a:endParaRPr lang="ru-RU" sz="1200" b="1" i="0" kern="1200" dirty="0">
            <a:solidFill>
              <a:schemeClr val="tx1"/>
            </a:solidFill>
            <a:latin typeface="Arial Narrow" panose="020B0606020202030204" pitchFamily="34" charset="0"/>
          </a:endParaRPr>
        </a:p>
      </dsp:txBody>
      <dsp:txXfrm>
        <a:off x="6310039" y="2043568"/>
        <a:ext cx="1101451" cy="838235"/>
      </dsp:txXfrm>
    </dsp:sp>
    <dsp:sp modelId="{DA554C6D-A2BD-4B94-802C-6C55DB9F2BF8}">
      <dsp:nvSpPr>
        <dsp:cNvPr id="0" name=""/>
        <dsp:cNvSpPr/>
      </dsp:nvSpPr>
      <dsp:spPr>
        <a:xfrm>
          <a:off x="3929551" y="-387576"/>
          <a:ext cx="3633149" cy="3633149"/>
        </a:xfrm>
        <a:custGeom>
          <a:avLst/>
          <a:gdLst/>
          <a:ahLst/>
          <a:cxnLst/>
          <a:rect l="0" t="0" r="0" b="0"/>
          <a:pathLst>
            <a:path>
              <a:moveTo>
                <a:pt x="2709092" y="3398775"/>
              </a:moveTo>
              <a:arcTo wR="1816574" hR="1816574" stAng="3634362" swAng="914661"/>
            </a:path>
          </a:pathLst>
        </a:custGeom>
        <a:noFill/>
        <a:ln w="22225" cap="flat" cmpd="sng" algn="ctr">
          <a:solidFill>
            <a:scrgbClr r="0" g="0" b="0">
              <a:shade val="95000"/>
              <a:satMod val="105000"/>
            </a:scrgbClr>
          </a:solidFill>
          <a:prstDash val="solid"/>
          <a:tailEnd type="arrow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44BD4D3-8D2A-489F-BC0B-191B4AEF9533}">
      <dsp:nvSpPr>
        <dsp:cNvPr id="0" name=""/>
        <dsp:cNvSpPr/>
      </dsp:nvSpPr>
      <dsp:spPr>
        <a:xfrm>
          <a:off x="5101984" y="3222358"/>
          <a:ext cx="1336158" cy="816621"/>
        </a:xfrm>
        <a:prstGeom prst="roundRect">
          <a:avLst/>
        </a:prstGeom>
        <a:solidFill>
          <a:srgbClr val="FFFFDD"/>
        </a:solidFill>
        <a:ln w="127000">
          <a:solidFill>
            <a:srgbClr val="C00000"/>
          </a:solidFill>
        </a:ln>
        <a:effectLst>
          <a:reflection blurRad="6350" stA="52000" endA="300" endPos="35000" dir="5400000" sy="-100000" algn="bl" rotWithShape="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i="0" kern="1200" dirty="0" smtClean="0">
              <a:solidFill>
                <a:schemeClr val="tx1"/>
              </a:solidFill>
              <a:latin typeface="Arial Narrow" panose="020B0606020202030204" pitchFamily="34" charset="0"/>
            </a:rPr>
            <a:t>РАССМОТРЕНИЕ        И УТВЕРЖДЕНИЕ БЮДЖЕТА ГОРОДА</a:t>
          </a:r>
          <a:endParaRPr lang="ru-RU" sz="1100" b="1" i="0" kern="1200" dirty="0">
            <a:solidFill>
              <a:schemeClr val="tx1"/>
            </a:solidFill>
            <a:latin typeface="Arial Narrow" panose="020B0606020202030204" pitchFamily="34" charset="0"/>
          </a:endParaRPr>
        </a:p>
      </dsp:txBody>
      <dsp:txXfrm>
        <a:off x="5141848" y="3262222"/>
        <a:ext cx="1256430" cy="736893"/>
      </dsp:txXfrm>
    </dsp:sp>
    <dsp:sp modelId="{2C814299-90FC-466A-8C27-58BBE7C3AD9B}">
      <dsp:nvSpPr>
        <dsp:cNvPr id="0" name=""/>
        <dsp:cNvSpPr/>
      </dsp:nvSpPr>
      <dsp:spPr>
        <a:xfrm>
          <a:off x="3571357" y="406369"/>
          <a:ext cx="3633149" cy="3633149"/>
        </a:xfrm>
        <a:custGeom>
          <a:avLst/>
          <a:gdLst/>
          <a:ahLst/>
          <a:cxnLst/>
          <a:rect l="0" t="0" r="0" b="0"/>
          <a:pathLst>
            <a:path>
              <a:moveTo>
                <a:pt x="1602081" y="3620442"/>
              </a:moveTo>
              <a:arcTo wR="1816574" hR="1816574" stAng="5806864" swAng="984371"/>
            </a:path>
          </a:pathLst>
        </a:custGeom>
        <a:noFill/>
        <a:ln w="22225" cap="flat" cmpd="sng" algn="ctr">
          <a:solidFill>
            <a:scrgbClr r="0" g="0" b="0">
              <a:shade val="95000"/>
              <a:satMod val="105000"/>
            </a:scrgbClr>
          </a:solidFill>
          <a:prstDash val="solid"/>
          <a:tailEnd type="arrow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3867FA4-A613-4921-92BD-CBD0DE5AF6C1}">
      <dsp:nvSpPr>
        <dsp:cNvPr id="0" name=""/>
        <dsp:cNvSpPr/>
      </dsp:nvSpPr>
      <dsp:spPr>
        <a:xfrm>
          <a:off x="3327007" y="3476732"/>
          <a:ext cx="1192143" cy="872612"/>
        </a:xfrm>
        <a:prstGeom prst="roundRect">
          <a:avLst/>
        </a:prstGeom>
        <a:solidFill>
          <a:srgbClr val="FFFFDD"/>
        </a:solidFill>
        <a:ln w="127000">
          <a:solidFill>
            <a:schemeClr val="tx2">
              <a:lumMod val="60000"/>
              <a:lumOff val="40000"/>
            </a:schemeClr>
          </a:solidFill>
        </a:ln>
        <a:effectLst>
          <a:reflection blurRad="6350" stA="52000" endA="300" endPos="35000" dir="5400000" sy="-100000" algn="bl" rotWithShape="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i="0" kern="1200" smtClean="0">
              <a:solidFill>
                <a:schemeClr val="tx1"/>
              </a:solidFill>
              <a:latin typeface="Arial Narrow" panose="020B0606020202030204" pitchFamily="34" charset="0"/>
            </a:rPr>
            <a:t>ИСПОЛНЕНИЕ БЮДЖЕТА ГОРОДА</a:t>
          </a:r>
          <a:endParaRPr lang="ru-RU" sz="1200" b="1" i="0" kern="1200" dirty="0">
            <a:solidFill>
              <a:schemeClr val="tx1"/>
            </a:solidFill>
            <a:latin typeface="Arial Narrow" panose="020B0606020202030204" pitchFamily="34" charset="0"/>
          </a:endParaRPr>
        </a:p>
      </dsp:txBody>
      <dsp:txXfrm>
        <a:off x="3369604" y="3519329"/>
        <a:ext cx="1106949" cy="787418"/>
      </dsp:txXfrm>
    </dsp:sp>
    <dsp:sp modelId="{191E1915-7B43-453A-9B3B-8BE365BAB7F0}">
      <dsp:nvSpPr>
        <dsp:cNvPr id="0" name=""/>
        <dsp:cNvSpPr/>
      </dsp:nvSpPr>
      <dsp:spPr>
        <a:xfrm>
          <a:off x="665840" y="374446"/>
          <a:ext cx="3633149" cy="3633149"/>
        </a:xfrm>
        <a:custGeom>
          <a:avLst/>
          <a:gdLst/>
          <a:ahLst/>
          <a:cxnLst/>
          <a:rect l="0" t="0" r="0" b="0"/>
          <a:pathLst>
            <a:path>
              <a:moveTo>
                <a:pt x="2487325" y="3504780"/>
              </a:moveTo>
              <a:arcTo wR="1816574" hR="1816574" stAng="4099879" swAng="1108365"/>
            </a:path>
          </a:pathLst>
        </a:custGeom>
        <a:noFill/>
        <a:ln w="22225" cap="flat" cmpd="sng" algn="ctr">
          <a:solidFill>
            <a:scrgbClr r="0" g="0" b="0">
              <a:shade val="95000"/>
              <a:satMod val="105000"/>
            </a:scrgbClr>
          </a:solidFill>
          <a:prstDash val="solid"/>
          <a:tailEnd type="arrow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9DDF86-EE24-4644-BF9F-F7994B1A08DB}">
      <dsp:nvSpPr>
        <dsp:cNvPr id="0" name=""/>
        <dsp:cNvSpPr/>
      </dsp:nvSpPr>
      <dsp:spPr>
        <a:xfrm>
          <a:off x="1368160" y="3237094"/>
          <a:ext cx="1316676" cy="768268"/>
        </a:xfrm>
        <a:prstGeom prst="roundRect">
          <a:avLst/>
        </a:prstGeom>
        <a:solidFill>
          <a:srgbClr val="FFFFDD"/>
        </a:solidFill>
        <a:ln w="127000">
          <a:solidFill>
            <a:schemeClr val="tx2">
              <a:lumMod val="60000"/>
              <a:lumOff val="40000"/>
            </a:schemeClr>
          </a:solidFill>
        </a:ln>
        <a:effectLst>
          <a:reflection blurRad="6350" stA="52000" endA="300" endPos="35000" dir="5400000" sy="-100000" algn="bl" rotWithShape="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i="0" kern="1200" dirty="0" smtClean="0">
              <a:solidFill>
                <a:schemeClr val="tx1"/>
              </a:solidFill>
              <a:latin typeface="Arial Narrow" panose="020B0606020202030204" pitchFamily="34" charset="0"/>
            </a:rPr>
            <a:t>ОСУЩЕСТВЛЕНИЕ БЮДЖЕТНОГО УЧЕТА</a:t>
          </a:r>
          <a:endParaRPr lang="ru-RU" sz="1100" b="1" i="0" kern="1200" dirty="0">
            <a:solidFill>
              <a:schemeClr val="tx1"/>
            </a:solidFill>
            <a:latin typeface="Arial Narrow" panose="020B0606020202030204" pitchFamily="34" charset="0"/>
          </a:endParaRPr>
        </a:p>
      </dsp:txBody>
      <dsp:txXfrm>
        <a:off x="1405664" y="3274598"/>
        <a:ext cx="1241668" cy="693260"/>
      </dsp:txXfrm>
    </dsp:sp>
    <dsp:sp modelId="{B61698C4-7017-4D89-87F7-56075D701F9E}">
      <dsp:nvSpPr>
        <dsp:cNvPr id="0" name=""/>
        <dsp:cNvSpPr/>
      </dsp:nvSpPr>
      <dsp:spPr>
        <a:xfrm>
          <a:off x="227476" y="-377788"/>
          <a:ext cx="3633149" cy="3633149"/>
        </a:xfrm>
        <a:custGeom>
          <a:avLst/>
          <a:gdLst/>
          <a:ahLst/>
          <a:cxnLst/>
          <a:rect l="0" t="0" r="0" b="0"/>
          <a:pathLst>
            <a:path>
              <a:moveTo>
                <a:pt x="1378208" y="3579464"/>
              </a:moveTo>
              <a:arcTo wR="1816574" hR="1816574" stAng="6237850" swAng="1069202"/>
            </a:path>
          </a:pathLst>
        </a:custGeom>
        <a:noFill/>
        <a:ln w="22225" cap="flat" cmpd="sng" algn="ctr">
          <a:solidFill>
            <a:scrgbClr r="0" g="0" b="0">
              <a:shade val="95000"/>
              <a:satMod val="105000"/>
            </a:scrgbClr>
          </a:solidFill>
          <a:prstDash val="solid"/>
          <a:tailEnd type="arrow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20084B0-DED3-4DEB-8998-F77FEE57635D}">
      <dsp:nvSpPr>
        <dsp:cNvPr id="0" name=""/>
        <dsp:cNvSpPr/>
      </dsp:nvSpPr>
      <dsp:spPr>
        <a:xfrm>
          <a:off x="288029" y="1998224"/>
          <a:ext cx="1149809" cy="879503"/>
        </a:xfrm>
        <a:prstGeom prst="roundRect">
          <a:avLst/>
        </a:prstGeom>
        <a:solidFill>
          <a:srgbClr val="FFFFDD"/>
        </a:solidFill>
        <a:ln w="127000">
          <a:solidFill>
            <a:srgbClr val="C00000"/>
          </a:solidFill>
        </a:ln>
        <a:effectLst>
          <a:reflection blurRad="6350" stA="52000" endA="300" endPos="35000" dir="5400000" sy="-100000" algn="bl" rotWithShape="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chemeClr val="tx1"/>
              </a:solidFill>
              <a:latin typeface="Arial Narrow" panose="020B0606020202030204" pitchFamily="34" charset="0"/>
            </a:rPr>
            <a:t>УТВЕРЖДЕНИЕ ОТЧЕТА ОБ ИСПОЛНЕНИИ БЮДЖЕТА ГОРОДА</a:t>
          </a:r>
          <a:endParaRPr lang="ru-RU" sz="1100" b="1" kern="1200" dirty="0">
            <a:solidFill>
              <a:schemeClr val="tx1"/>
            </a:solidFill>
            <a:latin typeface="Arial Narrow" panose="020B0606020202030204" pitchFamily="34" charset="0"/>
          </a:endParaRPr>
        </a:p>
      </dsp:txBody>
      <dsp:txXfrm>
        <a:off x="330963" y="2041158"/>
        <a:ext cx="1063941" cy="793635"/>
      </dsp:txXfrm>
    </dsp:sp>
    <dsp:sp modelId="{37B34B6A-4DCE-4DE3-951A-2EF6B41DAEEC}">
      <dsp:nvSpPr>
        <dsp:cNvPr id="0" name=""/>
        <dsp:cNvSpPr/>
      </dsp:nvSpPr>
      <dsp:spPr>
        <a:xfrm>
          <a:off x="253910" y="1530862"/>
          <a:ext cx="3633149" cy="3633149"/>
        </a:xfrm>
        <a:custGeom>
          <a:avLst/>
          <a:gdLst/>
          <a:ahLst/>
          <a:cxnLst/>
          <a:rect l="0" t="0" r="0" b="0"/>
          <a:pathLst>
            <a:path>
              <a:moveTo>
                <a:pt x="757195" y="340885"/>
              </a:moveTo>
              <a:arcTo wR="1816574" hR="1816574" stAng="14059553" swAng="1170553"/>
            </a:path>
          </a:pathLst>
        </a:custGeom>
        <a:noFill/>
        <a:ln w="22225" cap="flat" cmpd="sng" algn="ctr">
          <a:solidFill>
            <a:scrgbClr r="0" g="0" b="0">
              <a:shade val="95000"/>
              <a:satMod val="105000"/>
            </a:scrgbClr>
          </a:solidFill>
          <a:prstDash val="solid"/>
          <a:tailEnd type="arrow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BC9EC0-F33D-4C53-893E-E607BC23B588}">
      <dsp:nvSpPr>
        <dsp:cNvPr id="0" name=""/>
        <dsp:cNvSpPr/>
      </dsp:nvSpPr>
      <dsp:spPr>
        <a:xfrm>
          <a:off x="1213809" y="672581"/>
          <a:ext cx="1439905" cy="884804"/>
        </a:xfrm>
        <a:prstGeom prst="roundRect">
          <a:avLst/>
        </a:prstGeom>
        <a:solidFill>
          <a:srgbClr val="FFFFDD"/>
        </a:solidFill>
        <a:ln w="127000">
          <a:solidFill>
            <a:srgbClr val="558ED5"/>
          </a:solidFill>
        </a:ln>
        <a:effectLst>
          <a:reflection blurRad="6350" stA="52000" endA="300" endPos="35000" dir="5400000" sy="-100000" algn="bl" rotWithShape="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i="0" kern="1200" dirty="0" smtClean="0">
              <a:solidFill>
                <a:schemeClr val="tx1"/>
              </a:solidFill>
              <a:latin typeface="Arial Narrow" panose="020B0606020202030204" pitchFamily="34" charset="0"/>
            </a:rPr>
            <a:t>ОРГАНИЗАЦИЯ И ОСУЩЕСТВЛЕНИЕ МУНИЦИПАЛЬНОГО ФИНАНСОВОГО КОНТРОЛЯ</a:t>
          </a:r>
          <a:endParaRPr lang="ru-RU" sz="1100" i="0" kern="1200" dirty="0">
            <a:solidFill>
              <a:schemeClr val="tx1"/>
            </a:solidFill>
            <a:latin typeface="Arial Narrow" panose="020B0606020202030204" pitchFamily="34" charset="0"/>
          </a:endParaRPr>
        </a:p>
      </dsp:txBody>
      <dsp:txXfrm>
        <a:off x="1257002" y="715774"/>
        <a:ext cx="1353519" cy="798418"/>
      </dsp:txXfrm>
    </dsp:sp>
    <dsp:sp modelId="{6B2E63ED-B4B9-4312-8B34-C6298E61E31E}">
      <dsp:nvSpPr>
        <dsp:cNvPr id="0" name=""/>
        <dsp:cNvSpPr/>
      </dsp:nvSpPr>
      <dsp:spPr>
        <a:xfrm>
          <a:off x="78133" y="640797"/>
          <a:ext cx="3633149" cy="3633149"/>
        </a:xfrm>
        <a:custGeom>
          <a:avLst/>
          <a:gdLst/>
          <a:ahLst/>
          <a:cxnLst/>
          <a:rect l="0" t="0" r="0" b="0"/>
          <a:pathLst>
            <a:path>
              <a:moveTo>
                <a:pt x="2309785" y="68236"/>
              </a:moveTo>
              <a:arcTo wR="1816574" hR="1816574" stAng="17145233" swAng="915950"/>
            </a:path>
          </a:pathLst>
        </a:custGeom>
        <a:noFill/>
        <a:ln w="19050" cap="flat" cmpd="sng" algn="ctr">
          <a:noFill/>
          <a:prstDash val="solid"/>
          <a:tailEnd type="arrow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E128A9-086C-4AB0-9BB3-7B78F9CA19C8}">
      <dsp:nvSpPr>
        <dsp:cNvPr id="0" name=""/>
        <dsp:cNvSpPr/>
      </dsp:nvSpPr>
      <dsp:spPr>
        <a:xfrm>
          <a:off x="924891" y="67344"/>
          <a:ext cx="6102683" cy="706022"/>
        </a:xfrm>
        <a:prstGeom prst="roundRect">
          <a:avLst/>
        </a:prstGeom>
        <a:solidFill>
          <a:schemeClr val="bg1"/>
        </a:solidFill>
        <a:ln w="127000">
          <a:solidFill>
            <a:srgbClr val="C00000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dkEdge">
          <a:bevelT w="120650" h="88900"/>
          <a:bevelB w="88900" h="3175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b="1" kern="1200" dirty="0" smtClean="0">
            <a:solidFill>
              <a:schemeClr val="tx1"/>
            </a:solidFill>
            <a:latin typeface="Arial Narrow" panose="020B0606020202030204" pitchFamily="34" charset="0"/>
            <a:cs typeface="Times New Roman" panose="02020603050405020304" pitchFamily="18" charset="0"/>
          </a:endParaRPr>
        </a:p>
        <a:p>
          <a:pPr lvl="0" algn="ctr" defTabSz="1244600">
            <a:lnSpc>
              <a:spcPct val="7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chemeClr val="tx1"/>
              </a:solidFill>
              <a:latin typeface="Arial Narrow" panose="020B0606020202030204" pitchFamily="34" charset="0"/>
              <a:cs typeface="Times New Roman" panose="02020603050405020304" pitchFamily="18" charset="0"/>
            </a:rPr>
            <a:t>Доходы бюджета - поступающие в бюджет денежные средства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59356" y="101809"/>
        <a:ext cx="6033753" cy="637092"/>
      </dsp:txXfrm>
    </dsp:sp>
    <dsp:sp modelId="{2A42BF92-E0CA-4C74-94D9-9AE3F4260038}">
      <dsp:nvSpPr>
        <dsp:cNvPr id="0" name=""/>
        <dsp:cNvSpPr/>
      </dsp:nvSpPr>
      <dsp:spPr>
        <a:xfrm rot="7410745">
          <a:off x="1235382" y="2120123"/>
          <a:ext cx="3230537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230537" y="0"/>
              </a:lnTo>
            </a:path>
          </a:pathLst>
        </a:custGeom>
        <a:noFill/>
        <a:ln w="38100" cap="flat" cmpd="sng" algn="ctr">
          <a:solidFill>
            <a:schemeClr val="accent2">
              <a:lumMod val="7500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>
          <a:bevelT/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7E70BED-E9F9-4186-91D6-4C4AD5C34513}">
      <dsp:nvSpPr>
        <dsp:cNvPr id="0" name=""/>
        <dsp:cNvSpPr/>
      </dsp:nvSpPr>
      <dsp:spPr>
        <a:xfrm>
          <a:off x="144009" y="3466879"/>
          <a:ext cx="3195046" cy="656297"/>
        </a:xfrm>
        <a:prstGeom prst="roundRect">
          <a:avLst/>
        </a:prstGeom>
        <a:solidFill>
          <a:schemeClr val="accent1">
            <a:lumMod val="20000"/>
            <a:lumOff val="80000"/>
          </a:schemeClr>
        </a:solidFill>
        <a:ln w="127000">
          <a:solidFill>
            <a:schemeClr val="tx2">
              <a:lumMod val="60000"/>
              <a:lumOff val="40000"/>
            </a:schemeClr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dkEdge">
          <a:bevelT w="120650" h="88900"/>
          <a:bevelB w="88900" h="3175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1066800">
            <a:lnSpc>
              <a:spcPct val="7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1"/>
              </a:solidFill>
              <a:latin typeface="Arial Narrow" panose="020B0606020202030204" pitchFamily="34" charset="0"/>
              <a:cs typeface="Times New Roman" panose="02020603050405020304" pitchFamily="18" charset="0"/>
            </a:rPr>
            <a:t>Безвозмездные поступления</a:t>
          </a:r>
          <a:endParaRPr lang="ru-RU" sz="2400" b="1" kern="1200" dirty="0">
            <a:solidFill>
              <a:schemeClr val="tx1"/>
            </a:solidFill>
            <a:latin typeface="Arial Narrow" panose="020B0606020202030204" pitchFamily="34" charset="0"/>
            <a:cs typeface="Times New Roman" panose="02020603050405020304" pitchFamily="18" charset="0"/>
          </a:endParaRPr>
        </a:p>
      </dsp:txBody>
      <dsp:txXfrm>
        <a:off x="176047" y="3498917"/>
        <a:ext cx="3130970" cy="592221"/>
      </dsp:txXfrm>
    </dsp:sp>
    <dsp:sp modelId="{0999DAA6-78E7-4C62-AD9F-BB89E1F317A5}">
      <dsp:nvSpPr>
        <dsp:cNvPr id="0" name=""/>
        <dsp:cNvSpPr/>
      </dsp:nvSpPr>
      <dsp:spPr>
        <a:xfrm rot="1981715">
          <a:off x="4488051" y="878523"/>
          <a:ext cx="385855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85855" y="0"/>
              </a:lnTo>
            </a:path>
          </a:pathLst>
        </a:custGeom>
        <a:noFill/>
        <a:ln w="38100" cap="flat" cmpd="sng" algn="ctr">
          <a:solidFill>
            <a:schemeClr val="accent2">
              <a:lumMod val="7500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>
          <a:bevelT/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1F9C609-4FDF-427E-A3A7-017CF8E0D1F8}">
      <dsp:nvSpPr>
        <dsp:cNvPr id="0" name=""/>
        <dsp:cNvSpPr/>
      </dsp:nvSpPr>
      <dsp:spPr>
        <a:xfrm>
          <a:off x="3930602" y="983679"/>
          <a:ext cx="3089234" cy="822385"/>
        </a:xfrm>
        <a:prstGeom prst="roundRect">
          <a:avLst/>
        </a:prstGeom>
        <a:solidFill>
          <a:schemeClr val="accent1">
            <a:lumMod val="20000"/>
            <a:lumOff val="80000"/>
          </a:schemeClr>
        </a:solidFill>
        <a:ln w="127000">
          <a:solidFill>
            <a:schemeClr val="tx2">
              <a:lumMod val="60000"/>
              <a:lumOff val="40000"/>
            </a:schemeClr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dkEdge">
          <a:bevelT w="120650" h="88900"/>
          <a:bevelB w="88900" h="3175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1244600">
            <a:lnSpc>
              <a:spcPct val="7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chemeClr val="tx1"/>
              </a:solidFill>
              <a:latin typeface="Arial Narrow" panose="020B0606020202030204" pitchFamily="34" charset="0"/>
              <a:cs typeface="Times New Roman" panose="02020603050405020304" pitchFamily="18" charset="0"/>
            </a:rPr>
            <a:t>Налоговые доходы</a:t>
          </a:r>
          <a:endParaRPr lang="ru-RU" sz="2800" b="1" kern="1200" dirty="0">
            <a:solidFill>
              <a:schemeClr val="tx1"/>
            </a:solidFill>
            <a:latin typeface="Arial Narrow" panose="020B0606020202030204" pitchFamily="34" charset="0"/>
            <a:cs typeface="Times New Roman" panose="02020603050405020304" pitchFamily="18" charset="0"/>
          </a:endParaRPr>
        </a:p>
      </dsp:txBody>
      <dsp:txXfrm>
        <a:off x="3970748" y="1023825"/>
        <a:ext cx="3008942" cy="742093"/>
      </dsp:txXfrm>
    </dsp:sp>
    <dsp:sp modelId="{BF1427F8-47F7-429E-8B9A-D7AD3446727D}">
      <dsp:nvSpPr>
        <dsp:cNvPr id="0" name=""/>
        <dsp:cNvSpPr/>
      </dsp:nvSpPr>
      <dsp:spPr>
        <a:xfrm rot="9136716">
          <a:off x="2515659" y="967999"/>
          <a:ext cx="836821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836821" y="0"/>
              </a:lnTo>
            </a:path>
          </a:pathLst>
        </a:custGeom>
        <a:noFill/>
        <a:ln w="38100" cap="flat" cmpd="sng" algn="ctr">
          <a:solidFill>
            <a:schemeClr val="accent2">
              <a:lumMod val="7500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>
          <a:bevelT/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41F0CCF-4C81-46C6-BAD1-DDC17631079D}">
      <dsp:nvSpPr>
        <dsp:cNvPr id="0" name=""/>
        <dsp:cNvSpPr/>
      </dsp:nvSpPr>
      <dsp:spPr>
        <a:xfrm>
          <a:off x="611122" y="1162632"/>
          <a:ext cx="2452514" cy="763329"/>
        </a:xfrm>
        <a:prstGeom prst="roundRect">
          <a:avLst/>
        </a:prstGeom>
        <a:solidFill>
          <a:schemeClr val="accent1">
            <a:lumMod val="20000"/>
            <a:lumOff val="80000"/>
          </a:schemeClr>
        </a:solidFill>
        <a:ln w="127000">
          <a:solidFill>
            <a:schemeClr val="tx2">
              <a:lumMod val="60000"/>
              <a:lumOff val="40000"/>
            </a:schemeClr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dkEdge">
          <a:bevelT w="120650" h="88900"/>
          <a:bevelB w="88900" h="3175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1244600">
            <a:lnSpc>
              <a:spcPct val="7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chemeClr val="tx1"/>
              </a:solidFill>
              <a:latin typeface="Arial Narrow" panose="020B0606020202030204" pitchFamily="34" charset="0"/>
              <a:cs typeface="Times New Roman" panose="02020603050405020304" pitchFamily="18" charset="0"/>
            </a:rPr>
            <a:t>Неналоговые доходы</a:t>
          </a:r>
          <a:endParaRPr lang="ru-RU" sz="2800" b="1" kern="1200" dirty="0">
            <a:solidFill>
              <a:schemeClr val="tx1"/>
            </a:solidFill>
            <a:latin typeface="Arial Narrow" panose="020B0606020202030204" pitchFamily="34" charset="0"/>
            <a:cs typeface="Times New Roman" panose="02020603050405020304" pitchFamily="18" charset="0"/>
          </a:endParaRPr>
        </a:p>
      </dsp:txBody>
      <dsp:txXfrm>
        <a:off x="648385" y="1199895"/>
        <a:ext cx="2377988" cy="68880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72E44C-8498-48F8-9652-E5DD6AC5818D}">
      <dsp:nvSpPr>
        <dsp:cNvPr id="0" name=""/>
        <dsp:cNvSpPr/>
      </dsp:nvSpPr>
      <dsp:spPr>
        <a:xfrm>
          <a:off x="3648268" y="1241947"/>
          <a:ext cx="1715830" cy="1798408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/>
            <a:t>Расходы бюджета – это выплачиваемые из бюджета денежные средства, за исключением средств, являющихся источниками финансирования дефицита бюджета</a:t>
          </a:r>
          <a:endParaRPr lang="ru-RU" sz="1000" b="1" kern="1200" dirty="0"/>
        </a:p>
      </dsp:txBody>
      <dsp:txXfrm>
        <a:off x="3899545" y="1505318"/>
        <a:ext cx="1213276" cy="1271666"/>
      </dsp:txXfrm>
    </dsp:sp>
    <dsp:sp modelId="{4731EA70-1FA8-49F5-A6BF-4AE9CB97C303}">
      <dsp:nvSpPr>
        <dsp:cNvPr id="0" name=""/>
        <dsp:cNvSpPr/>
      </dsp:nvSpPr>
      <dsp:spPr>
        <a:xfrm rot="16260366">
          <a:off x="4411503" y="864570"/>
          <a:ext cx="228273" cy="33733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/>
        </a:p>
      </dsp:txBody>
      <dsp:txXfrm>
        <a:off x="4445143" y="966274"/>
        <a:ext cx="159791" cy="202403"/>
      </dsp:txXfrm>
    </dsp:sp>
    <dsp:sp modelId="{E2EC1D87-F728-458A-8AB1-7A3D78F9D25E}">
      <dsp:nvSpPr>
        <dsp:cNvPr id="0" name=""/>
        <dsp:cNvSpPr/>
      </dsp:nvSpPr>
      <dsp:spPr>
        <a:xfrm>
          <a:off x="4139633" y="17782"/>
          <a:ext cx="793741" cy="793741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 dirty="0"/>
        </a:p>
      </dsp:txBody>
      <dsp:txXfrm>
        <a:off x="4255874" y="134023"/>
        <a:ext cx="561259" cy="561259"/>
      </dsp:txXfrm>
    </dsp:sp>
    <dsp:sp modelId="{A0E222DD-64BD-4A89-BBB9-2B80D8318D4A}">
      <dsp:nvSpPr>
        <dsp:cNvPr id="0" name=""/>
        <dsp:cNvSpPr/>
      </dsp:nvSpPr>
      <dsp:spPr>
        <a:xfrm rot="18342319">
          <a:off x="5030543" y="1076196"/>
          <a:ext cx="239627" cy="33733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/>
        </a:p>
      </dsp:txBody>
      <dsp:txXfrm>
        <a:off x="5045509" y="1172852"/>
        <a:ext cx="167739" cy="202403"/>
      </dsp:txXfrm>
    </dsp:sp>
    <dsp:sp modelId="{73BC26A8-8D0F-45E6-9E3B-37EADD227262}">
      <dsp:nvSpPr>
        <dsp:cNvPr id="0" name=""/>
        <dsp:cNvSpPr/>
      </dsp:nvSpPr>
      <dsp:spPr>
        <a:xfrm>
          <a:off x="5120999" y="336647"/>
          <a:ext cx="793741" cy="793741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 dirty="0"/>
        </a:p>
      </dsp:txBody>
      <dsp:txXfrm>
        <a:off x="5237240" y="452888"/>
        <a:ext cx="561259" cy="561259"/>
      </dsp:txXfrm>
    </dsp:sp>
    <dsp:sp modelId="{06F93DE9-E67A-4CE1-BC6B-5C458B1137B0}">
      <dsp:nvSpPr>
        <dsp:cNvPr id="0" name=""/>
        <dsp:cNvSpPr/>
      </dsp:nvSpPr>
      <dsp:spPr>
        <a:xfrm rot="20430380">
          <a:off x="5406923" y="1610708"/>
          <a:ext cx="242473" cy="33733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/>
        </a:p>
      </dsp:txBody>
      <dsp:txXfrm>
        <a:off x="5409008" y="1690313"/>
        <a:ext cx="169731" cy="202403"/>
      </dsp:txXfrm>
    </dsp:sp>
    <dsp:sp modelId="{D8B200F5-4D07-49B2-A587-C2FE6CEC49F8}">
      <dsp:nvSpPr>
        <dsp:cNvPr id="0" name=""/>
        <dsp:cNvSpPr/>
      </dsp:nvSpPr>
      <dsp:spPr>
        <a:xfrm>
          <a:off x="5727517" y="1171447"/>
          <a:ext cx="793741" cy="793741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 dirty="0"/>
        </a:p>
      </dsp:txBody>
      <dsp:txXfrm>
        <a:off x="5843758" y="1287688"/>
        <a:ext cx="561259" cy="561259"/>
      </dsp:txXfrm>
    </dsp:sp>
    <dsp:sp modelId="{E7EAB10C-E176-4610-B2C6-BE8F83AD0F9B}">
      <dsp:nvSpPr>
        <dsp:cNvPr id="0" name=""/>
        <dsp:cNvSpPr/>
      </dsp:nvSpPr>
      <dsp:spPr>
        <a:xfrm rot="950221">
          <a:off x="5419857" y="2263565"/>
          <a:ext cx="224923" cy="33733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/>
        </a:p>
      </dsp:txBody>
      <dsp:txXfrm>
        <a:off x="5421138" y="2321826"/>
        <a:ext cx="157446" cy="202403"/>
      </dsp:txXfrm>
    </dsp:sp>
    <dsp:sp modelId="{FFE63D16-C443-42C8-BB30-4CA61876A647}">
      <dsp:nvSpPr>
        <dsp:cNvPr id="0" name=""/>
        <dsp:cNvSpPr/>
      </dsp:nvSpPr>
      <dsp:spPr>
        <a:xfrm>
          <a:off x="5727517" y="2203316"/>
          <a:ext cx="793741" cy="793741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 dirty="0"/>
        </a:p>
      </dsp:txBody>
      <dsp:txXfrm>
        <a:off x="5843758" y="2319557"/>
        <a:ext cx="561259" cy="561259"/>
      </dsp:txXfrm>
    </dsp:sp>
    <dsp:sp modelId="{FA950D33-9BD9-4D37-A533-789F5554AFB5}">
      <dsp:nvSpPr>
        <dsp:cNvPr id="0" name=""/>
        <dsp:cNvSpPr/>
      </dsp:nvSpPr>
      <dsp:spPr>
        <a:xfrm rot="3118628">
          <a:off x="5062236" y="2806531"/>
          <a:ext cx="192228" cy="33733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/>
        </a:p>
      </dsp:txBody>
      <dsp:txXfrm>
        <a:off x="5073309" y="2851285"/>
        <a:ext cx="134560" cy="202403"/>
      </dsp:txXfrm>
    </dsp:sp>
    <dsp:sp modelId="{EB1C3899-7B42-47CD-912B-DD035472498D}">
      <dsp:nvSpPr>
        <dsp:cNvPr id="0" name=""/>
        <dsp:cNvSpPr/>
      </dsp:nvSpPr>
      <dsp:spPr>
        <a:xfrm>
          <a:off x="5120999" y="3038116"/>
          <a:ext cx="793741" cy="793741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 dirty="0"/>
        </a:p>
      </dsp:txBody>
      <dsp:txXfrm>
        <a:off x="5237240" y="3154357"/>
        <a:ext cx="561259" cy="561259"/>
      </dsp:txXfrm>
    </dsp:sp>
    <dsp:sp modelId="{2F5553CB-2478-4421-B002-5FA728364A78}">
      <dsp:nvSpPr>
        <dsp:cNvPr id="0" name=""/>
        <dsp:cNvSpPr/>
      </dsp:nvSpPr>
      <dsp:spPr>
        <a:xfrm rot="5335375">
          <a:off x="4441990" y="3025194"/>
          <a:ext cx="167970" cy="33733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/>
        </a:p>
      </dsp:txBody>
      <dsp:txXfrm>
        <a:off x="4466712" y="3067471"/>
        <a:ext cx="117579" cy="202403"/>
      </dsp:txXfrm>
    </dsp:sp>
    <dsp:sp modelId="{FED909B6-8F19-4D98-AAC2-EBEEF4830C2B}">
      <dsp:nvSpPr>
        <dsp:cNvPr id="0" name=""/>
        <dsp:cNvSpPr/>
      </dsp:nvSpPr>
      <dsp:spPr>
        <a:xfrm>
          <a:off x="4139633" y="3356981"/>
          <a:ext cx="793741" cy="793741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 dirty="0"/>
        </a:p>
      </dsp:txBody>
      <dsp:txXfrm>
        <a:off x="4255874" y="3473222"/>
        <a:ext cx="561259" cy="561259"/>
      </dsp:txXfrm>
    </dsp:sp>
    <dsp:sp modelId="{A0B7EB92-DF16-476D-BB87-6C0D26E26F61}">
      <dsp:nvSpPr>
        <dsp:cNvPr id="0" name=""/>
        <dsp:cNvSpPr/>
      </dsp:nvSpPr>
      <dsp:spPr>
        <a:xfrm rot="7579087">
          <a:off x="3803191" y="2811743"/>
          <a:ext cx="172169" cy="33733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/>
        </a:p>
      </dsp:txBody>
      <dsp:txXfrm rot="10800000">
        <a:off x="3844312" y="2858402"/>
        <a:ext cx="120518" cy="202403"/>
      </dsp:txXfrm>
    </dsp:sp>
    <dsp:sp modelId="{69EA0517-EDCB-4CEB-899F-D56DCF7B4404}">
      <dsp:nvSpPr>
        <dsp:cNvPr id="0" name=""/>
        <dsp:cNvSpPr/>
      </dsp:nvSpPr>
      <dsp:spPr>
        <a:xfrm>
          <a:off x="3158267" y="3038116"/>
          <a:ext cx="793741" cy="793741"/>
        </a:xfrm>
        <a:prstGeom prst="ellipse">
          <a:avLst/>
        </a:prstGeom>
        <a:solidFill>
          <a:schemeClr val="accent3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 dirty="0"/>
        </a:p>
      </dsp:txBody>
      <dsp:txXfrm>
        <a:off x="3274508" y="3154357"/>
        <a:ext cx="561259" cy="561259"/>
      </dsp:txXfrm>
    </dsp:sp>
    <dsp:sp modelId="{7A035AEB-3A20-4DC3-9A60-032AB2743B03}">
      <dsp:nvSpPr>
        <dsp:cNvPr id="0" name=""/>
        <dsp:cNvSpPr/>
      </dsp:nvSpPr>
      <dsp:spPr>
        <a:xfrm rot="9814743">
          <a:off x="3413095" y="2266052"/>
          <a:ext cx="193937" cy="33733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/>
        </a:p>
      </dsp:txBody>
      <dsp:txXfrm rot="10800000">
        <a:off x="3470089" y="2325296"/>
        <a:ext cx="135756" cy="202403"/>
      </dsp:txXfrm>
    </dsp:sp>
    <dsp:sp modelId="{83F11675-07D9-406F-853D-13FD28BBB805}">
      <dsp:nvSpPr>
        <dsp:cNvPr id="0" name=""/>
        <dsp:cNvSpPr/>
      </dsp:nvSpPr>
      <dsp:spPr>
        <a:xfrm>
          <a:off x="2551749" y="2203316"/>
          <a:ext cx="793741" cy="793741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 dirty="0"/>
        </a:p>
      </dsp:txBody>
      <dsp:txXfrm>
        <a:off x="2667990" y="2319557"/>
        <a:ext cx="561259" cy="561259"/>
      </dsp:txXfrm>
    </dsp:sp>
    <dsp:sp modelId="{DF27FC25-052B-426A-9E06-117E992234F6}">
      <dsp:nvSpPr>
        <dsp:cNvPr id="0" name=""/>
        <dsp:cNvSpPr/>
      </dsp:nvSpPr>
      <dsp:spPr>
        <a:xfrm rot="12011539">
          <a:off x="3408471" y="1607769"/>
          <a:ext cx="212081" cy="33733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/>
        </a:p>
      </dsp:txBody>
      <dsp:txXfrm rot="10800000">
        <a:off x="3470140" y="1686218"/>
        <a:ext cx="148457" cy="202403"/>
      </dsp:txXfrm>
    </dsp:sp>
    <dsp:sp modelId="{EDA34655-9131-4731-957F-5382F53A0660}">
      <dsp:nvSpPr>
        <dsp:cNvPr id="0" name=""/>
        <dsp:cNvSpPr/>
      </dsp:nvSpPr>
      <dsp:spPr>
        <a:xfrm>
          <a:off x="2551749" y="1171447"/>
          <a:ext cx="793741" cy="793741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 dirty="0"/>
        </a:p>
      </dsp:txBody>
      <dsp:txXfrm>
        <a:off x="2667990" y="1287688"/>
        <a:ext cx="561259" cy="561259"/>
      </dsp:txXfrm>
    </dsp:sp>
    <dsp:sp modelId="{553B84E4-4A31-43DB-B3BF-8E8EF2B79F2D}">
      <dsp:nvSpPr>
        <dsp:cNvPr id="0" name=""/>
        <dsp:cNvSpPr/>
      </dsp:nvSpPr>
      <dsp:spPr>
        <a:xfrm rot="14157341">
          <a:off x="3787025" y="1071345"/>
          <a:ext cx="220639" cy="33733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/>
        </a:p>
      </dsp:txBody>
      <dsp:txXfrm rot="10800000">
        <a:off x="3838649" y="1166237"/>
        <a:ext cx="154447" cy="202403"/>
      </dsp:txXfrm>
    </dsp:sp>
    <dsp:sp modelId="{E0AC84DD-2093-416F-85DE-E547FE520660}">
      <dsp:nvSpPr>
        <dsp:cNvPr id="0" name=""/>
        <dsp:cNvSpPr/>
      </dsp:nvSpPr>
      <dsp:spPr>
        <a:xfrm>
          <a:off x="3158267" y="336647"/>
          <a:ext cx="793741" cy="793741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 dirty="0" smtClean="0"/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 dirty="0"/>
        </a:p>
      </dsp:txBody>
      <dsp:txXfrm>
        <a:off x="3274508" y="452888"/>
        <a:ext cx="561259" cy="56125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drawing7.xml.rels><?xml version="1.0" encoding="UTF-8" standalone="yes"?>
<Relationships xmlns="http://schemas.openxmlformats.org/package/2006/relationships"><Relationship Id="rId1" Type="http://schemas.openxmlformats.org/officeDocument/2006/relationships/image" Target="../media/image43.png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0.27555</cdr:x>
      <cdr:y>0.17571</cdr:y>
    </cdr:from>
    <cdr:to>
      <cdr:x>0.44074</cdr:x>
      <cdr:y>0.23349</cdr:y>
    </cdr:to>
    <cdr:cxnSp macro="">
      <cdr:nvCxnSpPr>
        <cdr:cNvPr id="11" name="Прямая соединительная линия 10"/>
        <cdr:cNvCxnSpPr/>
      </cdr:nvCxnSpPr>
      <cdr:spPr>
        <a:xfrm xmlns:a="http://schemas.openxmlformats.org/drawingml/2006/main" flipV="1">
          <a:off x="2267634" y="417534"/>
          <a:ext cx="1359448" cy="137300"/>
        </a:xfrm>
        <a:prstGeom xmlns:a="http://schemas.openxmlformats.org/drawingml/2006/main" prst="line">
          <a:avLst/>
        </a:prstGeom>
        <a:ln xmlns:a="http://schemas.openxmlformats.org/drawingml/2006/main" w="31750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0.44495</cdr:x>
      <cdr:y>0.17782</cdr:y>
    </cdr:from>
    <cdr:to>
      <cdr:x>0.60174</cdr:x>
      <cdr:y>0.17821</cdr:y>
    </cdr:to>
    <cdr:cxnSp macro="">
      <cdr:nvCxnSpPr>
        <cdr:cNvPr id="15" name="Прямая соединительная линия 14"/>
        <cdr:cNvCxnSpPr/>
      </cdr:nvCxnSpPr>
      <cdr:spPr>
        <a:xfrm xmlns:a="http://schemas.openxmlformats.org/drawingml/2006/main" flipV="1">
          <a:off x="3661765" y="422557"/>
          <a:ext cx="1290355" cy="926"/>
        </a:xfrm>
        <a:prstGeom xmlns:a="http://schemas.openxmlformats.org/drawingml/2006/main" prst="line">
          <a:avLst/>
        </a:prstGeom>
        <a:ln xmlns:a="http://schemas.openxmlformats.org/drawingml/2006/main" w="31750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0.22526</cdr:x>
      <cdr:y>0.09536</cdr:y>
    </cdr:from>
    <cdr:to>
      <cdr:x>0.31499</cdr:x>
      <cdr:y>0.18285</cdr:y>
    </cdr:to>
    <cdr:sp macro="" textlink="">
      <cdr:nvSpPr>
        <cdr:cNvPr id="22" name="Прямоугольник 21"/>
        <cdr:cNvSpPr/>
      </cdr:nvSpPr>
      <cdr:spPr>
        <a:xfrm xmlns:a="http://schemas.openxmlformats.org/drawingml/2006/main">
          <a:off x="1853787" y="226600"/>
          <a:ext cx="738442" cy="207899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 w="15875">
          <a:solidFill>
            <a:schemeClr val="tx2">
              <a:lumMod val="75000"/>
            </a:schemeClr>
          </a:solidFill>
        </a:ln>
      </cdr:spPr>
      <cdr:style>
        <a:lnRef xmlns:a="http://schemas.openxmlformats.org/drawingml/2006/main" idx="1">
          <a:schemeClr val="accent3"/>
        </a:lnRef>
        <a:fillRef xmlns:a="http://schemas.openxmlformats.org/drawingml/2006/main" idx="2">
          <a:schemeClr val="accent3"/>
        </a:fillRef>
        <a:effectRef xmlns:a="http://schemas.openxmlformats.org/drawingml/2006/main" idx="1">
          <a:schemeClr val="accent3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anchor="ctr" anchorCtr="0"/>
        <a:lstStyle xmlns:a="http://schemas.openxmlformats.org/drawingml/2006/main"/>
        <a:p xmlns:a="http://schemas.openxmlformats.org/drawingml/2006/main">
          <a:pPr algn="ctr"/>
          <a:r>
            <a:rPr lang="ru-RU" sz="1350" b="1" dirty="0" smtClean="0">
              <a:latin typeface="Arial Narrow" panose="020B0606020202030204" pitchFamily="34" charset="0"/>
            </a:rPr>
            <a:t>14 627,2</a:t>
          </a:r>
          <a:endParaRPr lang="ru-RU" sz="1350" b="1" dirty="0">
            <a:latin typeface="Arial Narrow" panose="020B0606020202030204" pitchFamily="34" charset="0"/>
          </a:endParaRPr>
        </a:p>
      </cdr:txBody>
    </cdr:sp>
  </cdr:relSizeAnchor>
  <cdr:relSizeAnchor xmlns:cdr="http://schemas.openxmlformats.org/drawingml/2006/chartDrawing">
    <cdr:from>
      <cdr:x>0.38963</cdr:x>
      <cdr:y>0.0303</cdr:y>
    </cdr:from>
    <cdr:to>
      <cdr:x>0.48589</cdr:x>
      <cdr:y>0.11779</cdr:y>
    </cdr:to>
    <cdr:sp macro="" textlink="">
      <cdr:nvSpPr>
        <cdr:cNvPr id="23" name="Прямоугольник 22"/>
        <cdr:cNvSpPr/>
      </cdr:nvSpPr>
      <cdr:spPr>
        <a:xfrm xmlns:a="http://schemas.openxmlformats.org/drawingml/2006/main">
          <a:off x="3206461" y="72007"/>
          <a:ext cx="792181" cy="207900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 w="15875">
          <a:solidFill>
            <a:schemeClr val="tx2">
              <a:lumMod val="75000"/>
            </a:schemeClr>
          </a:solidFill>
        </a:ln>
      </cdr:spPr>
      <cdr:style>
        <a:lnRef xmlns:a="http://schemas.openxmlformats.org/drawingml/2006/main" idx="1">
          <a:schemeClr val="accent3"/>
        </a:lnRef>
        <a:fillRef xmlns:a="http://schemas.openxmlformats.org/drawingml/2006/main" idx="2">
          <a:schemeClr val="accent3"/>
        </a:fillRef>
        <a:effectRef xmlns:a="http://schemas.openxmlformats.org/drawingml/2006/main" idx="1">
          <a:schemeClr val="accent3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anchor="ctr" anchorCtr="0"/>
        <a:lstStyle xmlns:a="http://schemas.openxmlformats.org/drawingml/2006/main"/>
        <a:p xmlns:a="http://schemas.openxmlformats.org/drawingml/2006/main">
          <a:pPr algn="ctr"/>
          <a:r>
            <a:rPr lang="ru-RU" sz="1350" b="1" dirty="0" smtClean="0">
              <a:latin typeface="Arial Narrow" panose="020B0606020202030204" pitchFamily="34" charset="0"/>
            </a:rPr>
            <a:t>18 036,8</a:t>
          </a:r>
          <a:endParaRPr lang="ru-RU" sz="1350" b="1" dirty="0">
            <a:latin typeface="Arial Narrow" panose="020B0606020202030204" pitchFamily="34" charset="0"/>
          </a:endParaRPr>
        </a:p>
      </cdr:txBody>
    </cdr:sp>
  </cdr:relSizeAnchor>
  <cdr:relSizeAnchor xmlns:cdr="http://schemas.openxmlformats.org/drawingml/2006/chartDrawing">
    <cdr:from>
      <cdr:x>0.56412</cdr:x>
      <cdr:y>0.0303</cdr:y>
    </cdr:from>
    <cdr:to>
      <cdr:x>0.65834</cdr:x>
      <cdr:y>0.11779</cdr:y>
    </cdr:to>
    <cdr:sp macro="" textlink="">
      <cdr:nvSpPr>
        <cdr:cNvPr id="24" name="Прямоугольник 23"/>
        <cdr:cNvSpPr/>
      </cdr:nvSpPr>
      <cdr:spPr>
        <a:xfrm xmlns:a="http://schemas.openxmlformats.org/drawingml/2006/main">
          <a:off x="4642451" y="72007"/>
          <a:ext cx="775393" cy="207899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 w="15875">
          <a:solidFill>
            <a:schemeClr val="tx1"/>
          </a:solidFill>
        </a:ln>
      </cdr:spPr>
      <cdr:style>
        <a:lnRef xmlns:a="http://schemas.openxmlformats.org/drawingml/2006/main" idx="1">
          <a:schemeClr val="accent3"/>
        </a:lnRef>
        <a:fillRef xmlns:a="http://schemas.openxmlformats.org/drawingml/2006/main" idx="2">
          <a:schemeClr val="accent3"/>
        </a:fillRef>
        <a:effectRef xmlns:a="http://schemas.openxmlformats.org/drawingml/2006/main" idx="1">
          <a:schemeClr val="accent3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anchor="ctr" anchorCtr="0"/>
        <a:lstStyle xmlns:a="http://schemas.openxmlformats.org/drawingml/2006/main"/>
        <a:p xmlns:a="http://schemas.openxmlformats.org/drawingml/2006/main">
          <a:pPr algn="ctr"/>
          <a:r>
            <a:rPr lang="ru-RU" sz="1350" b="1" dirty="0" smtClean="0">
              <a:latin typeface="Arial Narrow" panose="020B0606020202030204" pitchFamily="34" charset="0"/>
            </a:rPr>
            <a:t>18 477,7</a:t>
          </a:r>
          <a:endParaRPr lang="ru-RU" sz="1350" b="1" dirty="0">
            <a:latin typeface="Arial Narrow" panose="020B0606020202030204" pitchFamily="34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0.3465</cdr:x>
      <cdr:y>0.08957</cdr:y>
    </cdr:from>
    <cdr:to>
      <cdr:x>0.76135</cdr:x>
      <cdr:y>0.34366</cdr:y>
    </cdr:to>
    <cdr:sp macro="" textlink="">
      <cdr:nvSpPr>
        <cdr:cNvPr id="2" name="Выгнутая вверх стрелка 1"/>
        <cdr:cNvSpPr/>
      </cdr:nvSpPr>
      <cdr:spPr>
        <a:xfrm xmlns:a="http://schemas.openxmlformats.org/drawingml/2006/main" rot="21360000">
          <a:off x="1172700" y="225203"/>
          <a:ext cx="1404000" cy="638862"/>
        </a:xfrm>
        <a:prstGeom xmlns:a="http://schemas.openxmlformats.org/drawingml/2006/main" prst="curvedDownArrow">
          <a:avLst>
            <a:gd name="adj1" fmla="val 16274"/>
            <a:gd name="adj2" fmla="val 50704"/>
            <a:gd name="adj3" fmla="val 48782"/>
          </a:avLst>
        </a:prstGeom>
        <a:solidFill xmlns:a="http://schemas.openxmlformats.org/drawingml/2006/main">
          <a:srgbClr val="C00000"/>
        </a:solidFill>
        <a:ln xmlns:a="http://schemas.openxmlformats.org/drawingml/2006/main" w="12700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ru-RU">
            <a:solidFill>
              <a:prstClr val="black"/>
            </a:solidFill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0.29361</cdr:x>
      <cdr:y>0.23558</cdr:y>
    </cdr:from>
    <cdr:to>
      <cdr:x>0.30737</cdr:x>
      <cdr:y>0.28187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2304256" y="549731"/>
          <a:ext cx="107989" cy="108000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0.45877</cdr:x>
      <cdr:y>0.20473</cdr:y>
    </cdr:from>
    <cdr:to>
      <cdr:x>0.47253</cdr:x>
      <cdr:y>0.25101</cdr:y>
    </cdr:to>
    <cdr:sp macro="" textlink="">
      <cdr:nvSpPr>
        <cdr:cNvPr id="4" name="Прямоугольник 3"/>
        <cdr:cNvSpPr/>
      </cdr:nvSpPr>
      <cdr:spPr>
        <a:xfrm xmlns:a="http://schemas.openxmlformats.org/drawingml/2006/main">
          <a:off x="3600400" y="477723"/>
          <a:ext cx="107989" cy="108000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>
            <a:lumMod val="95000"/>
          </a:schemeClr>
        </a:solidFill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0.62392</cdr:x>
      <cdr:y>0.20473</cdr:y>
    </cdr:from>
    <cdr:to>
      <cdr:x>0.63768</cdr:x>
      <cdr:y>0.25101</cdr:y>
    </cdr:to>
    <cdr:sp macro="" textlink="">
      <cdr:nvSpPr>
        <cdr:cNvPr id="5" name="Прямоугольник 4"/>
        <cdr:cNvSpPr/>
      </cdr:nvSpPr>
      <cdr:spPr>
        <a:xfrm xmlns:a="http://schemas.openxmlformats.org/drawingml/2006/main" flipH="1">
          <a:off x="4896544" y="477723"/>
          <a:ext cx="107988" cy="108000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0.30737</cdr:x>
      <cdr:y>0.22787</cdr:y>
    </cdr:from>
    <cdr:to>
      <cdr:x>0.45877</cdr:x>
      <cdr:y>0.25873</cdr:y>
    </cdr:to>
    <cdr:cxnSp macro="">
      <cdr:nvCxnSpPr>
        <cdr:cNvPr id="11" name="Прямая соединительная линия 10"/>
        <cdr:cNvCxnSpPr>
          <a:stCxn xmlns:a="http://schemas.openxmlformats.org/drawingml/2006/main" id="2" idx="3"/>
          <a:endCxn xmlns:a="http://schemas.openxmlformats.org/drawingml/2006/main" id="4" idx="1"/>
        </cdr:cNvCxnSpPr>
      </cdr:nvCxnSpPr>
      <cdr:spPr>
        <a:xfrm xmlns:a="http://schemas.openxmlformats.org/drawingml/2006/main" flipV="1">
          <a:off x="2412245" y="531723"/>
          <a:ext cx="1188155" cy="72008"/>
        </a:xfrm>
        <a:prstGeom xmlns:a="http://schemas.openxmlformats.org/drawingml/2006/main" prst="line">
          <a:avLst/>
        </a:prstGeom>
        <a:ln xmlns:a="http://schemas.openxmlformats.org/drawingml/2006/main" w="31750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0.47253</cdr:x>
      <cdr:y>0.22787</cdr:y>
    </cdr:from>
    <cdr:to>
      <cdr:x>0.62392</cdr:x>
      <cdr:y>0.22787</cdr:y>
    </cdr:to>
    <cdr:cxnSp macro="">
      <cdr:nvCxnSpPr>
        <cdr:cNvPr id="15" name="Прямая соединительная линия 14"/>
        <cdr:cNvCxnSpPr>
          <a:stCxn xmlns:a="http://schemas.openxmlformats.org/drawingml/2006/main" id="4" idx="3"/>
          <a:endCxn xmlns:a="http://schemas.openxmlformats.org/drawingml/2006/main" id="5" idx="3"/>
        </cdr:cNvCxnSpPr>
      </cdr:nvCxnSpPr>
      <cdr:spPr>
        <a:xfrm xmlns:a="http://schemas.openxmlformats.org/drawingml/2006/main">
          <a:off x="3708389" y="531723"/>
          <a:ext cx="1188155" cy="0"/>
        </a:xfrm>
        <a:prstGeom xmlns:a="http://schemas.openxmlformats.org/drawingml/2006/main" prst="line">
          <a:avLst/>
        </a:prstGeom>
        <a:ln xmlns:a="http://schemas.openxmlformats.org/drawingml/2006/main" w="31750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0.26608</cdr:x>
      <cdr:y>0.08129</cdr:y>
    </cdr:from>
    <cdr:to>
      <cdr:x>0.36701</cdr:x>
      <cdr:y>0.17386</cdr:y>
    </cdr:to>
    <cdr:sp macro="" textlink="">
      <cdr:nvSpPr>
        <cdr:cNvPr id="22" name="Прямоугольник 21"/>
        <cdr:cNvSpPr/>
      </cdr:nvSpPr>
      <cdr:spPr>
        <a:xfrm xmlns:a="http://schemas.openxmlformats.org/drawingml/2006/main">
          <a:off x="2088196" y="189689"/>
          <a:ext cx="792124" cy="216010"/>
        </a:xfrm>
        <a:prstGeom xmlns:a="http://schemas.openxmlformats.org/drawingml/2006/main" prst="rect">
          <a:avLst/>
        </a:prstGeom>
        <a:solidFill xmlns:a="http://schemas.openxmlformats.org/drawingml/2006/main">
          <a:srgbClr val="E1F4FF"/>
        </a:solidFill>
        <a:ln xmlns:a="http://schemas.openxmlformats.org/drawingml/2006/main" w="15875">
          <a:solidFill>
            <a:schemeClr val="tx2">
              <a:lumMod val="75000"/>
            </a:schemeClr>
          </a:solidFill>
        </a:ln>
      </cdr:spPr>
      <cdr:style>
        <a:lnRef xmlns:a="http://schemas.openxmlformats.org/drawingml/2006/main" idx="1">
          <a:schemeClr val="accent3"/>
        </a:lnRef>
        <a:fillRef xmlns:a="http://schemas.openxmlformats.org/drawingml/2006/main" idx="2">
          <a:schemeClr val="accent3"/>
        </a:fillRef>
        <a:effectRef xmlns:a="http://schemas.openxmlformats.org/drawingml/2006/main" idx="1">
          <a:schemeClr val="accent3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anchor="ctr" anchorCtr="0"/>
        <a:lstStyle xmlns:a="http://schemas.openxmlformats.org/drawingml/2006/main"/>
        <a:p xmlns:a="http://schemas.openxmlformats.org/drawingml/2006/main">
          <a:pPr lvl="0"/>
          <a:r>
            <a:rPr lang="ru-RU" sz="1350" b="1" dirty="0" smtClean="0">
              <a:solidFill>
                <a:prstClr val="black"/>
              </a:solidFill>
              <a:latin typeface="Arial Narrow" panose="020B0606020202030204" pitchFamily="34" charset="0"/>
            </a:rPr>
            <a:t>14 869,6</a:t>
          </a:r>
          <a:endParaRPr lang="ru-RU" sz="1350" b="1" dirty="0">
            <a:solidFill>
              <a:prstClr val="black"/>
            </a:solidFill>
            <a:latin typeface="Arial Narrow" panose="020B0606020202030204" pitchFamily="34" charset="0"/>
          </a:endParaRPr>
        </a:p>
      </cdr:txBody>
    </cdr:sp>
  </cdr:relSizeAnchor>
  <cdr:relSizeAnchor xmlns:cdr="http://schemas.openxmlformats.org/drawingml/2006/chartDrawing">
    <cdr:from>
      <cdr:x>0.42207</cdr:x>
      <cdr:y>0.08129</cdr:y>
    </cdr:from>
    <cdr:to>
      <cdr:x>0.5184</cdr:x>
      <cdr:y>0.17386</cdr:y>
    </cdr:to>
    <cdr:sp macro="" textlink="">
      <cdr:nvSpPr>
        <cdr:cNvPr id="23" name="Прямоугольник 22"/>
        <cdr:cNvSpPr/>
      </cdr:nvSpPr>
      <cdr:spPr>
        <a:xfrm xmlns:a="http://schemas.openxmlformats.org/drawingml/2006/main">
          <a:off x="3312368" y="189691"/>
          <a:ext cx="756000" cy="216010"/>
        </a:xfrm>
        <a:prstGeom xmlns:a="http://schemas.openxmlformats.org/drawingml/2006/main" prst="rect">
          <a:avLst/>
        </a:prstGeom>
        <a:solidFill xmlns:a="http://schemas.openxmlformats.org/drawingml/2006/main">
          <a:srgbClr val="E1F4FF"/>
        </a:solidFill>
        <a:ln xmlns:a="http://schemas.openxmlformats.org/drawingml/2006/main" w="15875">
          <a:solidFill>
            <a:schemeClr val="tx2">
              <a:lumMod val="75000"/>
            </a:schemeClr>
          </a:solidFill>
        </a:ln>
      </cdr:spPr>
      <cdr:style>
        <a:lnRef xmlns:a="http://schemas.openxmlformats.org/drawingml/2006/main" idx="1">
          <a:schemeClr val="accent3"/>
        </a:lnRef>
        <a:fillRef xmlns:a="http://schemas.openxmlformats.org/drawingml/2006/main" idx="2">
          <a:schemeClr val="accent3"/>
        </a:fillRef>
        <a:effectRef xmlns:a="http://schemas.openxmlformats.org/drawingml/2006/main" idx="1">
          <a:schemeClr val="accent3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anchor="ctr" anchorCtr="0"/>
        <a:lstStyle xmlns:a="http://schemas.openxmlformats.org/drawingml/2006/main"/>
        <a:p xmlns:a="http://schemas.openxmlformats.org/drawingml/2006/main">
          <a:r>
            <a:rPr lang="ru-RU" sz="1350" b="1" dirty="0" smtClean="0">
              <a:latin typeface="Arial Narrow" panose="020B0606020202030204" pitchFamily="34" charset="0"/>
            </a:rPr>
            <a:t>18 769,4</a:t>
          </a:r>
          <a:endParaRPr lang="ru-RU" sz="1350" b="1" dirty="0">
            <a:latin typeface="Arial Narrow" panose="020B0606020202030204" pitchFamily="34" charset="0"/>
          </a:endParaRPr>
        </a:p>
      </cdr:txBody>
    </cdr:sp>
  </cdr:relSizeAnchor>
  <cdr:relSizeAnchor xmlns:cdr="http://schemas.openxmlformats.org/drawingml/2006/chartDrawing">
    <cdr:from>
      <cdr:x>0.58722</cdr:x>
      <cdr:y>0.08129</cdr:y>
    </cdr:from>
    <cdr:to>
      <cdr:x>0.68355</cdr:x>
      <cdr:y>0.17386</cdr:y>
    </cdr:to>
    <cdr:sp macro="" textlink="">
      <cdr:nvSpPr>
        <cdr:cNvPr id="24" name="Прямоугольник 23"/>
        <cdr:cNvSpPr/>
      </cdr:nvSpPr>
      <cdr:spPr>
        <a:xfrm xmlns:a="http://schemas.openxmlformats.org/drawingml/2006/main">
          <a:off x="4608512" y="189691"/>
          <a:ext cx="756000" cy="216010"/>
        </a:xfrm>
        <a:prstGeom xmlns:a="http://schemas.openxmlformats.org/drawingml/2006/main" prst="rect">
          <a:avLst/>
        </a:prstGeom>
        <a:solidFill xmlns:a="http://schemas.openxmlformats.org/drawingml/2006/main">
          <a:srgbClr val="E1F4FF"/>
        </a:solidFill>
        <a:ln xmlns:a="http://schemas.openxmlformats.org/drawingml/2006/main" w="15875">
          <a:solidFill>
            <a:schemeClr val="tx1"/>
          </a:solidFill>
        </a:ln>
      </cdr:spPr>
      <cdr:style>
        <a:lnRef xmlns:a="http://schemas.openxmlformats.org/drawingml/2006/main" idx="1">
          <a:schemeClr val="accent3"/>
        </a:lnRef>
        <a:fillRef xmlns:a="http://schemas.openxmlformats.org/drawingml/2006/main" idx="2">
          <a:schemeClr val="accent3"/>
        </a:fillRef>
        <a:effectRef xmlns:a="http://schemas.openxmlformats.org/drawingml/2006/main" idx="1">
          <a:schemeClr val="accent3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anchor="ctr" anchorCtr="0"/>
        <a:lstStyle xmlns:a="http://schemas.openxmlformats.org/drawingml/2006/main"/>
        <a:p xmlns:a="http://schemas.openxmlformats.org/drawingml/2006/main">
          <a:r>
            <a:rPr lang="ru-RU" sz="1350" b="1" dirty="0" smtClean="0">
              <a:latin typeface="Arial Narrow" panose="020B0606020202030204" pitchFamily="34" charset="0"/>
            </a:rPr>
            <a:t>18 656,8</a:t>
          </a:r>
          <a:endParaRPr lang="ru-RU" sz="1350" b="1" dirty="0">
            <a:latin typeface="Arial Narrow" panose="020B0606020202030204" pitchFamily="34" charset="0"/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0.27143</cdr:x>
      <cdr:y>0.15625</cdr:y>
    </cdr:from>
    <cdr:to>
      <cdr:x>0.29286</cdr:x>
      <cdr:y>0.20463</cdr:y>
    </cdr:to>
    <cdr:sp macro="" textlink="">
      <cdr:nvSpPr>
        <cdr:cNvPr id="4" name="Овал 3"/>
        <cdr:cNvSpPr>
          <a:spLocks xmlns:a="http://schemas.openxmlformats.org/drawingml/2006/main"/>
        </cdr:cNvSpPr>
      </cdr:nvSpPr>
      <cdr:spPr>
        <a:xfrm xmlns:a="http://schemas.openxmlformats.org/drawingml/2006/main" flipV="1">
          <a:off x="1368153" y="360040"/>
          <a:ext cx="108020" cy="111480"/>
        </a:xfrm>
        <a:prstGeom xmlns:a="http://schemas.openxmlformats.org/drawingml/2006/main" prst="ellipse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2">
          <a:schemeClr val="accent2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square" rtlCol="0" anchor="ctr">
          <a:spAutoFit/>
        </a:bodyPr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0.5</cdr:x>
      <cdr:y>0.09677</cdr:y>
    </cdr:from>
    <cdr:to>
      <cdr:x>0.52143</cdr:x>
      <cdr:y>0.14515</cdr:y>
    </cdr:to>
    <cdr:sp macro="" textlink="">
      <cdr:nvSpPr>
        <cdr:cNvPr id="5" name="Овал 4"/>
        <cdr:cNvSpPr/>
      </cdr:nvSpPr>
      <cdr:spPr>
        <a:xfrm xmlns:a="http://schemas.openxmlformats.org/drawingml/2006/main" flipV="1">
          <a:off x="2520281" y="216024"/>
          <a:ext cx="108019" cy="107996"/>
        </a:xfrm>
        <a:prstGeom xmlns:a="http://schemas.openxmlformats.org/drawingml/2006/main" prst="ellipse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2">
          <a:schemeClr val="accent2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square" rtlCol="0" anchor="ctr">
          <a:spAutoFit/>
        </a:bodyPr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0.29286</cdr:x>
      <cdr:y>0.12096</cdr:y>
    </cdr:from>
    <cdr:to>
      <cdr:x>0.5</cdr:x>
      <cdr:y>0.18044</cdr:y>
    </cdr:to>
    <cdr:cxnSp macro="">
      <cdr:nvCxnSpPr>
        <cdr:cNvPr id="9" name="Прямая соединительная линия 8"/>
        <cdr:cNvCxnSpPr>
          <a:stCxn xmlns:a="http://schemas.openxmlformats.org/drawingml/2006/main" id="4" idx="6"/>
          <a:endCxn xmlns:a="http://schemas.openxmlformats.org/drawingml/2006/main" id="5" idx="2"/>
        </cdr:cNvCxnSpPr>
      </cdr:nvCxnSpPr>
      <cdr:spPr>
        <a:xfrm xmlns:a="http://schemas.openxmlformats.org/drawingml/2006/main" flipV="1">
          <a:off x="1476173" y="278723"/>
          <a:ext cx="1044108" cy="137057"/>
        </a:xfrm>
        <a:prstGeom xmlns:a="http://schemas.openxmlformats.org/drawingml/2006/main" prst="line">
          <a:avLst/>
        </a:prstGeom>
        <a:ln xmlns:a="http://schemas.openxmlformats.org/drawingml/2006/main" w="25400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0.22857</cdr:x>
      <cdr:y>0.03125</cdr:y>
    </cdr:from>
    <cdr:to>
      <cdr:x>0.35714</cdr:x>
      <cdr:y>0.15146</cdr:y>
    </cdr:to>
    <cdr:sp macro="" textlink="">
      <cdr:nvSpPr>
        <cdr:cNvPr id="44" name="Прямоугольник 43"/>
        <cdr:cNvSpPr/>
      </cdr:nvSpPr>
      <cdr:spPr>
        <a:xfrm xmlns:a="http://schemas.openxmlformats.org/drawingml/2006/main">
          <a:off x="1152121" y="72008"/>
          <a:ext cx="648065" cy="276995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 w="12700">
          <a:solidFill>
            <a:schemeClr val="tx1"/>
          </a:solidFill>
        </a:ln>
        <a:effectLst xmlns:a="http://schemas.openxmlformats.org/drawingml/2006/main"/>
      </cdr:spPr>
      <cdr:style>
        <a:lnRef xmlns:a="http://schemas.openxmlformats.org/drawingml/2006/main" idx="1">
          <a:schemeClr val="accent5"/>
        </a:lnRef>
        <a:fillRef xmlns:a="http://schemas.openxmlformats.org/drawingml/2006/main" idx="2">
          <a:schemeClr val="accent5"/>
        </a:fillRef>
        <a:effectRef xmlns:a="http://schemas.openxmlformats.org/drawingml/2006/main" idx="1">
          <a:schemeClr val="accent5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square" rtlCol="0" anchor="ctr">
          <a:spAutoFit/>
        </a:bodyPr>
        <a:lstStyle xmlns:a="http://schemas.openxmlformats.org/drawingml/2006/main"/>
        <a:p xmlns:a="http://schemas.openxmlformats.org/drawingml/2006/main">
          <a:pPr rtl="0" eaLnBrk="1" fontAlgn="ctr" latinLnBrk="0" hangingPunct="1"/>
          <a:r>
            <a:rPr lang="ru-RU" sz="1200" b="1" dirty="0" smtClean="0">
              <a:solidFill>
                <a:schemeClr val="dk1"/>
              </a:solidFill>
              <a:latin typeface="Arial Narrow" panose="020B0606020202030204" pitchFamily="34" charset="0"/>
              <a:ea typeface="+mn-ea"/>
              <a:cs typeface="+mn-cs"/>
            </a:rPr>
            <a:t>9 223,2</a:t>
          </a:r>
          <a:endParaRPr lang="ru-RU" sz="1200" dirty="0" smtClean="0">
            <a:solidFill>
              <a:schemeClr val="dk1"/>
            </a:solidFill>
            <a:latin typeface="Arial Narrow" panose="020B0606020202030204" pitchFamily="34" charset="0"/>
            <a:ea typeface="+mn-ea"/>
            <a:cs typeface="+mn-cs"/>
          </a:endParaRPr>
        </a:p>
      </cdr:txBody>
    </cdr:sp>
  </cdr:relSizeAnchor>
  <cdr:relSizeAnchor xmlns:cdr="http://schemas.openxmlformats.org/drawingml/2006/chartDrawing">
    <cdr:from>
      <cdr:x>0.44286</cdr:x>
      <cdr:y>0</cdr:y>
    </cdr:from>
    <cdr:to>
      <cdr:x>0.58571</cdr:x>
      <cdr:y>0.11687</cdr:y>
    </cdr:to>
    <cdr:sp macro="" textlink="">
      <cdr:nvSpPr>
        <cdr:cNvPr id="46" name="Прямоугольник 45"/>
        <cdr:cNvSpPr/>
      </cdr:nvSpPr>
      <cdr:spPr>
        <a:xfrm xmlns:a="http://schemas.openxmlformats.org/drawingml/2006/main">
          <a:off x="2232249" y="0"/>
          <a:ext cx="720080" cy="269304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 w="12700">
          <a:solidFill>
            <a:schemeClr val="tx1"/>
          </a:solidFill>
        </a:ln>
      </cdr:spPr>
      <cdr:style>
        <a:lnRef xmlns:a="http://schemas.openxmlformats.org/drawingml/2006/main" idx="1">
          <a:schemeClr val="accent5"/>
        </a:lnRef>
        <a:fillRef xmlns:a="http://schemas.openxmlformats.org/drawingml/2006/main" idx="2">
          <a:schemeClr val="accent5"/>
        </a:fillRef>
        <a:effectRef xmlns:a="http://schemas.openxmlformats.org/drawingml/2006/main" idx="1">
          <a:schemeClr val="accent5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square" rtlCol="0" anchor="ctr">
          <a:spAutoFit/>
        </a:bodyPr>
        <a:lstStyle xmlns:a="http://schemas.openxmlformats.org/drawingml/2006/main"/>
        <a:p xmlns:a="http://schemas.openxmlformats.org/drawingml/2006/main">
          <a:pPr algn="ctr"/>
          <a:r>
            <a:rPr lang="ru-RU" sz="1150" b="1" dirty="0" smtClean="0">
              <a:latin typeface="Arial Narrow" panose="020B0606020202030204" pitchFamily="34" charset="0"/>
            </a:rPr>
            <a:t>10 043,4</a:t>
          </a:r>
        </a:p>
      </cdr:txBody>
    </cdr:sp>
  </cdr:relSizeAnchor>
  <cdr:relSizeAnchor xmlns:cdr="http://schemas.openxmlformats.org/drawingml/2006/chartDrawing">
    <cdr:from>
      <cdr:x>0.68571</cdr:x>
      <cdr:y>0.06452</cdr:y>
    </cdr:from>
    <cdr:to>
      <cdr:x>0.70714</cdr:x>
      <cdr:y>0.1129</cdr:y>
    </cdr:to>
    <cdr:sp macro="" textlink="">
      <cdr:nvSpPr>
        <cdr:cNvPr id="19" name="Овал 18"/>
        <cdr:cNvSpPr/>
      </cdr:nvSpPr>
      <cdr:spPr>
        <a:xfrm xmlns:a="http://schemas.openxmlformats.org/drawingml/2006/main">
          <a:off x="3456385" y="144016"/>
          <a:ext cx="108000" cy="108000"/>
        </a:xfrm>
        <a:prstGeom xmlns:a="http://schemas.openxmlformats.org/drawingml/2006/main" prst="ellipse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0.68571</cdr:x>
      <cdr:y>0.00826</cdr:y>
    </cdr:from>
    <cdr:to>
      <cdr:x>0.97143</cdr:x>
      <cdr:y>0.14876</cdr:y>
    </cdr:to>
    <cdr:sp macro="" textlink="">
      <cdr:nvSpPr>
        <cdr:cNvPr id="13" name="Прямоугольник 12"/>
        <cdr:cNvSpPr/>
      </cdr:nvSpPr>
      <cdr:spPr>
        <a:xfrm xmlns:a="http://schemas.openxmlformats.org/drawingml/2006/main">
          <a:off x="3456385" y="18002"/>
          <a:ext cx="1440160" cy="30603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ru-RU"/>
          </a:defPPr>
          <a:lvl1pPr marL="0" algn="l" defTabSz="914265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130" algn="l" defTabSz="914265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265" algn="l" defTabSz="914265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396" algn="l" defTabSz="914265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529" algn="l" defTabSz="914265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5658" algn="l" defTabSz="914265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2788" algn="l" defTabSz="914265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199920" algn="l" defTabSz="914265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052" algn="l" defTabSz="914265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defTabSz="914400"/>
          <a:r>
            <a:rPr lang="ru-RU" sz="1300" dirty="0" smtClean="0">
              <a:solidFill>
                <a:prstClr val="black"/>
              </a:solidFill>
              <a:latin typeface="Arial Narrow" panose="020B0606020202030204" pitchFamily="34" charset="0"/>
            </a:rPr>
            <a:t>  </a:t>
          </a:r>
          <a:r>
            <a:rPr lang="ru-RU" sz="1100" dirty="0" smtClean="0">
              <a:solidFill>
                <a:prstClr val="black"/>
              </a:solidFill>
              <a:latin typeface="Arial Narrow" panose="020B0606020202030204" pitchFamily="34" charset="0"/>
            </a:rPr>
            <a:t>Расходы, всего</a:t>
          </a:r>
          <a:endParaRPr lang="ru-RU" sz="1100" dirty="0">
            <a:solidFill>
              <a:prstClr val="black"/>
            </a:solidFill>
            <a:latin typeface="Arial Narrow" panose="020B0606020202030204" pitchFamily="34" charset="0"/>
          </a:endParaRP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0.26389</cdr:x>
      <cdr:y>0.15723</cdr:y>
    </cdr:from>
    <cdr:to>
      <cdr:x>0.28472</cdr:x>
      <cdr:y>0.19496</cdr:y>
    </cdr:to>
    <cdr:sp macro="" textlink="">
      <cdr:nvSpPr>
        <cdr:cNvPr id="4" name="Овал 3"/>
        <cdr:cNvSpPr>
          <a:spLocks xmlns:a="http://schemas.openxmlformats.org/drawingml/2006/main"/>
        </cdr:cNvSpPr>
      </cdr:nvSpPr>
      <cdr:spPr>
        <a:xfrm xmlns:a="http://schemas.openxmlformats.org/drawingml/2006/main" flipV="1">
          <a:off x="1368151" y="450050"/>
          <a:ext cx="107994" cy="107995"/>
        </a:xfrm>
        <a:prstGeom xmlns:a="http://schemas.openxmlformats.org/drawingml/2006/main" prst="ellipse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2">
          <a:schemeClr val="accent2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square" rtlCol="0" anchor="ctr">
          <a:spAutoFit/>
        </a:bodyPr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0.5</cdr:x>
      <cdr:y>0.20755</cdr:y>
    </cdr:from>
    <cdr:to>
      <cdr:x>0.52083</cdr:x>
      <cdr:y>0.24528</cdr:y>
    </cdr:to>
    <cdr:sp macro="" textlink="">
      <cdr:nvSpPr>
        <cdr:cNvPr id="5" name="Овал 4"/>
        <cdr:cNvSpPr/>
      </cdr:nvSpPr>
      <cdr:spPr>
        <a:xfrm xmlns:a="http://schemas.openxmlformats.org/drawingml/2006/main" flipV="1">
          <a:off x="2592287" y="594066"/>
          <a:ext cx="107995" cy="107996"/>
        </a:xfrm>
        <a:prstGeom xmlns:a="http://schemas.openxmlformats.org/drawingml/2006/main" prst="ellipse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2">
          <a:schemeClr val="accent2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square" rtlCol="0" anchor="ctr">
          <a:spAutoFit/>
        </a:bodyPr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0.28472</cdr:x>
      <cdr:y>0.1761</cdr:y>
    </cdr:from>
    <cdr:to>
      <cdr:x>0.5</cdr:x>
      <cdr:y>0.22641</cdr:y>
    </cdr:to>
    <cdr:cxnSp macro="">
      <cdr:nvCxnSpPr>
        <cdr:cNvPr id="9" name="Прямая соединительная линия 8"/>
        <cdr:cNvCxnSpPr>
          <a:stCxn xmlns:a="http://schemas.openxmlformats.org/drawingml/2006/main" id="4" idx="6"/>
          <a:endCxn xmlns:a="http://schemas.openxmlformats.org/drawingml/2006/main" id="5" idx="2"/>
        </cdr:cNvCxnSpPr>
      </cdr:nvCxnSpPr>
      <cdr:spPr>
        <a:xfrm xmlns:a="http://schemas.openxmlformats.org/drawingml/2006/main">
          <a:off x="1476145" y="504047"/>
          <a:ext cx="1116142" cy="144017"/>
        </a:xfrm>
        <a:prstGeom xmlns:a="http://schemas.openxmlformats.org/drawingml/2006/main" prst="line">
          <a:avLst/>
        </a:prstGeom>
        <a:ln xmlns:a="http://schemas.openxmlformats.org/drawingml/2006/main" w="25400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0.22222</cdr:x>
      <cdr:y>0.0566</cdr:y>
    </cdr:from>
    <cdr:to>
      <cdr:x>0.34026</cdr:x>
      <cdr:y>0.15068</cdr:y>
    </cdr:to>
    <cdr:sp macro="" textlink="">
      <cdr:nvSpPr>
        <cdr:cNvPr id="44" name="Прямоугольник 43"/>
        <cdr:cNvSpPr/>
      </cdr:nvSpPr>
      <cdr:spPr>
        <a:xfrm xmlns:a="http://schemas.openxmlformats.org/drawingml/2006/main">
          <a:off x="1152127" y="162018"/>
          <a:ext cx="611988" cy="269287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 w="12700">
          <a:solidFill>
            <a:schemeClr val="tx1"/>
          </a:solidFill>
        </a:ln>
        <a:effectLst xmlns:a="http://schemas.openxmlformats.org/drawingml/2006/main"/>
      </cdr:spPr>
      <cdr:style>
        <a:lnRef xmlns:a="http://schemas.openxmlformats.org/drawingml/2006/main" idx="1">
          <a:schemeClr val="accent5"/>
        </a:lnRef>
        <a:fillRef xmlns:a="http://schemas.openxmlformats.org/drawingml/2006/main" idx="2">
          <a:schemeClr val="accent5"/>
        </a:fillRef>
        <a:effectRef xmlns:a="http://schemas.openxmlformats.org/drawingml/2006/main" idx="1">
          <a:schemeClr val="accent5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square" rtlCol="0" anchor="ctr">
          <a:spAutoFit/>
        </a:bodyPr>
        <a:lstStyle xmlns:a="http://schemas.openxmlformats.org/drawingml/2006/main"/>
        <a:p xmlns:a="http://schemas.openxmlformats.org/drawingml/2006/main">
          <a:pPr algn="ctr"/>
          <a:r>
            <a:rPr lang="ru-RU" sz="1150" b="1" dirty="0" smtClean="0">
              <a:latin typeface="Arial Narrow" panose="020B0606020202030204" pitchFamily="34" charset="0"/>
            </a:rPr>
            <a:t>521,7</a:t>
          </a:r>
          <a:endParaRPr lang="ru-RU" sz="1150" b="1" dirty="0">
            <a:latin typeface="Arial Narrow" panose="020B0606020202030204" pitchFamily="34" charset="0"/>
          </a:endParaRPr>
        </a:p>
      </cdr:txBody>
    </cdr:sp>
  </cdr:relSizeAnchor>
  <cdr:relSizeAnchor xmlns:cdr="http://schemas.openxmlformats.org/drawingml/2006/chartDrawing">
    <cdr:from>
      <cdr:x>0.45833</cdr:x>
      <cdr:y>0.10692</cdr:y>
    </cdr:from>
    <cdr:to>
      <cdr:x>0.57638</cdr:x>
      <cdr:y>0.201</cdr:y>
    </cdr:to>
    <cdr:sp macro="" textlink="">
      <cdr:nvSpPr>
        <cdr:cNvPr id="46" name="Прямоугольник 45"/>
        <cdr:cNvSpPr/>
      </cdr:nvSpPr>
      <cdr:spPr>
        <a:xfrm xmlns:a="http://schemas.openxmlformats.org/drawingml/2006/main">
          <a:off x="2376263" y="306034"/>
          <a:ext cx="612039" cy="269287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 w="12700">
          <a:solidFill>
            <a:schemeClr val="tx1"/>
          </a:solidFill>
        </a:ln>
      </cdr:spPr>
      <cdr:style>
        <a:lnRef xmlns:a="http://schemas.openxmlformats.org/drawingml/2006/main" idx="1">
          <a:schemeClr val="accent5"/>
        </a:lnRef>
        <a:fillRef xmlns:a="http://schemas.openxmlformats.org/drawingml/2006/main" idx="2">
          <a:schemeClr val="accent5"/>
        </a:fillRef>
        <a:effectRef xmlns:a="http://schemas.openxmlformats.org/drawingml/2006/main" idx="1">
          <a:schemeClr val="accent5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square" rtlCol="0" anchor="ctr">
          <a:spAutoFit/>
        </a:bodyPr>
        <a:lstStyle xmlns:a="http://schemas.openxmlformats.org/drawingml/2006/main"/>
        <a:p xmlns:a="http://schemas.openxmlformats.org/drawingml/2006/main">
          <a:pPr algn="ctr"/>
          <a:r>
            <a:rPr lang="ru-RU" sz="1150" b="1" dirty="0" smtClean="0">
              <a:latin typeface="Arial Narrow" panose="020B0606020202030204" pitchFamily="34" charset="0"/>
            </a:rPr>
            <a:t>469,1</a:t>
          </a:r>
        </a:p>
      </cdr:txBody>
    </cdr:sp>
  </cdr:relSizeAnchor>
  <cdr:relSizeAnchor xmlns:cdr="http://schemas.openxmlformats.org/drawingml/2006/chartDrawing">
    <cdr:from>
      <cdr:x>0.69444</cdr:x>
      <cdr:y>0.15723</cdr:y>
    </cdr:from>
    <cdr:to>
      <cdr:x>0.70833</cdr:x>
      <cdr:y>0.18238</cdr:y>
    </cdr:to>
    <cdr:sp macro="" textlink="">
      <cdr:nvSpPr>
        <cdr:cNvPr id="19" name="Овал 18"/>
        <cdr:cNvSpPr/>
      </cdr:nvSpPr>
      <cdr:spPr>
        <a:xfrm xmlns:a="http://schemas.openxmlformats.org/drawingml/2006/main">
          <a:off x="3600399" y="450050"/>
          <a:ext cx="72014" cy="71988"/>
        </a:xfrm>
        <a:prstGeom xmlns:a="http://schemas.openxmlformats.org/drawingml/2006/main" prst="ellipse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0.27143</cdr:x>
      <cdr:y>0.13979</cdr:y>
    </cdr:from>
    <cdr:to>
      <cdr:x>0.29286</cdr:x>
      <cdr:y>0.18817</cdr:y>
    </cdr:to>
    <cdr:sp macro="" textlink="">
      <cdr:nvSpPr>
        <cdr:cNvPr id="4" name="Овал 3"/>
        <cdr:cNvSpPr>
          <a:spLocks xmlns:a="http://schemas.openxmlformats.org/drawingml/2006/main"/>
        </cdr:cNvSpPr>
      </cdr:nvSpPr>
      <cdr:spPr>
        <a:xfrm xmlns:a="http://schemas.openxmlformats.org/drawingml/2006/main" flipV="1">
          <a:off x="1368152" y="312035"/>
          <a:ext cx="108020" cy="107996"/>
        </a:xfrm>
        <a:prstGeom xmlns:a="http://schemas.openxmlformats.org/drawingml/2006/main" prst="ellipse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2">
          <a:schemeClr val="accent2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square" rtlCol="0" anchor="ctr">
          <a:spAutoFit/>
        </a:bodyPr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0.48571</cdr:x>
      <cdr:y>0.07527</cdr:y>
    </cdr:from>
    <cdr:to>
      <cdr:x>0.50714</cdr:x>
      <cdr:y>0.12365</cdr:y>
    </cdr:to>
    <cdr:sp macro="" textlink="">
      <cdr:nvSpPr>
        <cdr:cNvPr id="5" name="Овал 4"/>
        <cdr:cNvSpPr/>
      </cdr:nvSpPr>
      <cdr:spPr>
        <a:xfrm xmlns:a="http://schemas.openxmlformats.org/drawingml/2006/main" flipV="1">
          <a:off x="2448272" y="168019"/>
          <a:ext cx="108019" cy="107996"/>
        </a:xfrm>
        <a:prstGeom xmlns:a="http://schemas.openxmlformats.org/drawingml/2006/main" prst="ellipse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2">
          <a:schemeClr val="accent2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square" rtlCol="0" anchor="ctr">
          <a:spAutoFit/>
        </a:bodyPr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0.29286</cdr:x>
      <cdr:y>0.09946</cdr:y>
    </cdr:from>
    <cdr:to>
      <cdr:x>0.48571</cdr:x>
      <cdr:y>0.16398</cdr:y>
    </cdr:to>
    <cdr:cxnSp macro="">
      <cdr:nvCxnSpPr>
        <cdr:cNvPr id="9" name="Прямая соединительная линия 8"/>
        <cdr:cNvCxnSpPr>
          <a:stCxn xmlns:a="http://schemas.openxmlformats.org/drawingml/2006/main" id="4" idx="6"/>
          <a:endCxn xmlns:a="http://schemas.openxmlformats.org/drawingml/2006/main" id="5" idx="2"/>
        </cdr:cNvCxnSpPr>
      </cdr:nvCxnSpPr>
      <cdr:spPr>
        <a:xfrm xmlns:a="http://schemas.openxmlformats.org/drawingml/2006/main" flipV="1">
          <a:off x="1476172" y="222019"/>
          <a:ext cx="972079" cy="144014"/>
        </a:xfrm>
        <a:prstGeom xmlns:a="http://schemas.openxmlformats.org/drawingml/2006/main" prst="line">
          <a:avLst/>
        </a:prstGeom>
        <a:ln xmlns:a="http://schemas.openxmlformats.org/drawingml/2006/main" w="25400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0.22857</cdr:x>
      <cdr:y>0.01075</cdr:y>
    </cdr:from>
    <cdr:to>
      <cdr:x>0.34998</cdr:x>
      <cdr:y>0.1314</cdr:y>
    </cdr:to>
    <cdr:sp macro="" textlink="">
      <cdr:nvSpPr>
        <cdr:cNvPr id="44" name="Прямоугольник 43"/>
        <cdr:cNvSpPr/>
      </cdr:nvSpPr>
      <cdr:spPr>
        <a:xfrm xmlns:a="http://schemas.openxmlformats.org/drawingml/2006/main">
          <a:off x="1152128" y="24003"/>
          <a:ext cx="611974" cy="269321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 w="12700">
          <a:solidFill>
            <a:schemeClr val="tx1"/>
          </a:solidFill>
        </a:ln>
        <a:effectLst xmlns:a="http://schemas.openxmlformats.org/drawingml/2006/main"/>
      </cdr:spPr>
      <cdr:style>
        <a:lnRef xmlns:a="http://schemas.openxmlformats.org/drawingml/2006/main" idx="1">
          <a:schemeClr val="accent5"/>
        </a:lnRef>
        <a:fillRef xmlns:a="http://schemas.openxmlformats.org/drawingml/2006/main" idx="2">
          <a:schemeClr val="accent5"/>
        </a:fillRef>
        <a:effectRef xmlns:a="http://schemas.openxmlformats.org/drawingml/2006/main" idx="1">
          <a:schemeClr val="accent5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square" rtlCol="0" anchor="ctr">
          <a:spAutoFit/>
        </a:bodyPr>
        <a:lstStyle xmlns:a="http://schemas.openxmlformats.org/drawingml/2006/main"/>
        <a:p xmlns:a="http://schemas.openxmlformats.org/drawingml/2006/main">
          <a:pPr algn="ctr"/>
          <a:r>
            <a:rPr lang="ru-RU" sz="1150" b="1" dirty="0" smtClean="0">
              <a:latin typeface="Arial Narrow" panose="020B0606020202030204" pitchFamily="34" charset="0"/>
            </a:rPr>
            <a:t>177,5</a:t>
          </a:r>
          <a:endParaRPr lang="ru-RU" sz="1150" b="1" dirty="0">
            <a:latin typeface="Arial Narrow" panose="020B0606020202030204" pitchFamily="34" charset="0"/>
          </a:endParaRPr>
        </a:p>
      </cdr:txBody>
    </cdr:sp>
  </cdr:relSizeAnchor>
  <cdr:relSizeAnchor xmlns:cdr="http://schemas.openxmlformats.org/drawingml/2006/chartDrawing">
    <cdr:from>
      <cdr:x>0.51429</cdr:x>
      <cdr:y>0.01075</cdr:y>
    </cdr:from>
    <cdr:to>
      <cdr:x>0.63571</cdr:x>
      <cdr:y>0.13139</cdr:y>
    </cdr:to>
    <cdr:sp macro="" textlink="">
      <cdr:nvSpPr>
        <cdr:cNvPr id="46" name="Прямоугольник 45"/>
        <cdr:cNvSpPr/>
      </cdr:nvSpPr>
      <cdr:spPr>
        <a:xfrm xmlns:a="http://schemas.openxmlformats.org/drawingml/2006/main">
          <a:off x="2592288" y="24003"/>
          <a:ext cx="612025" cy="269298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 w="12700">
          <a:solidFill>
            <a:schemeClr val="tx1"/>
          </a:solidFill>
        </a:ln>
      </cdr:spPr>
      <cdr:style>
        <a:lnRef xmlns:a="http://schemas.openxmlformats.org/drawingml/2006/main" idx="1">
          <a:schemeClr val="accent5"/>
        </a:lnRef>
        <a:fillRef xmlns:a="http://schemas.openxmlformats.org/drawingml/2006/main" idx="2">
          <a:schemeClr val="accent5"/>
        </a:fillRef>
        <a:effectRef xmlns:a="http://schemas.openxmlformats.org/drawingml/2006/main" idx="1">
          <a:schemeClr val="accent5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square" rtlCol="0" anchor="ctr">
          <a:spAutoFit/>
        </a:bodyPr>
        <a:lstStyle xmlns:a="http://schemas.openxmlformats.org/drawingml/2006/main"/>
        <a:p xmlns:a="http://schemas.openxmlformats.org/drawingml/2006/main">
          <a:pPr algn="ctr"/>
          <a:r>
            <a:rPr lang="ru-RU" sz="1150" b="1" dirty="0" smtClean="0">
              <a:latin typeface="Arial Narrow" panose="020B0606020202030204" pitchFamily="34" charset="0"/>
            </a:rPr>
            <a:t>271,0</a:t>
          </a:r>
        </a:p>
      </cdr:txBody>
    </cdr:sp>
  </cdr:relSizeAnchor>
  <cdr:relSizeAnchor xmlns:cdr="http://schemas.openxmlformats.org/drawingml/2006/chartDrawing">
    <cdr:from>
      <cdr:x>0.68571</cdr:x>
      <cdr:y>0.06452</cdr:y>
    </cdr:from>
    <cdr:to>
      <cdr:x>0.70714</cdr:x>
      <cdr:y>0.1129</cdr:y>
    </cdr:to>
    <cdr:sp macro="" textlink="">
      <cdr:nvSpPr>
        <cdr:cNvPr id="19" name="Овал 18"/>
        <cdr:cNvSpPr/>
      </cdr:nvSpPr>
      <cdr:spPr>
        <a:xfrm xmlns:a="http://schemas.openxmlformats.org/drawingml/2006/main">
          <a:off x="3456385" y="144016"/>
          <a:ext cx="108000" cy="108000"/>
        </a:xfrm>
        <a:prstGeom xmlns:a="http://schemas.openxmlformats.org/drawingml/2006/main" prst="ellipse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0.68571</cdr:x>
      <cdr:y>0.00826</cdr:y>
    </cdr:from>
    <cdr:to>
      <cdr:x>0.97143</cdr:x>
      <cdr:y>0.14876</cdr:y>
    </cdr:to>
    <cdr:sp macro="" textlink="">
      <cdr:nvSpPr>
        <cdr:cNvPr id="13" name="Прямоугольник 12"/>
        <cdr:cNvSpPr/>
      </cdr:nvSpPr>
      <cdr:spPr>
        <a:xfrm xmlns:a="http://schemas.openxmlformats.org/drawingml/2006/main">
          <a:off x="3456385" y="18002"/>
          <a:ext cx="1440160" cy="30603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ru-RU"/>
          </a:defPPr>
          <a:lvl1pPr marL="0" algn="l" defTabSz="914265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130" algn="l" defTabSz="914265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265" algn="l" defTabSz="914265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396" algn="l" defTabSz="914265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529" algn="l" defTabSz="914265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5658" algn="l" defTabSz="914265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2788" algn="l" defTabSz="914265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199920" algn="l" defTabSz="914265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052" algn="l" defTabSz="914265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defTabSz="914400"/>
          <a:r>
            <a:rPr lang="ru-RU" sz="1300" dirty="0" smtClean="0">
              <a:solidFill>
                <a:prstClr val="black"/>
              </a:solidFill>
              <a:latin typeface="Arial Narrow" panose="020B0606020202030204" pitchFamily="34" charset="0"/>
            </a:rPr>
            <a:t>  </a:t>
          </a:r>
          <a:r>
            <a:rPr lang="ru-RU" sz="1100" dirty="0" smtClean="0">
              <a:solidFill>
                <a:prstClr val="black"/>
              </a:solidFill>
              <a:latin typeface="Arial Narrow" panose="020B0606020202030204" pitchFamily="34" charset="0"/>
            </a:rPr>
            <a:t>Расходы, всего</a:t>
          </a:r>
          <a:endParaRPr lang="ru-RU" sz="1100" dirty="0">
            <a:solidFill>
              <a:prstClr val="black"/>
            </a:solidFill>
            <a:latin typeface="Arial Narrow" panose="020B0606020202030204" pitchFamily="34" charset="0"/>
          </a:endParaRPr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0.27057</cdr:x>
      <cdr:y>0.10161</cdr:y>
    </cdr:from>
    <cdr:to>
      <cdr:x>0.47177</cdr:x>
      <cdr:y>0.26419</cdr:y>
    </cdr:to>
    <cdr:cxnSp macro="">
      <cdr:nvCxnSpPr>
        <cdr:cNvPr id="9" name="Прямая соединительная линия 8"/>
        <cdr:cNvCxnSpPr>
          <a:stCxn xmlns:a="http://schemas.openxmlformats.org/drawingml/2006/main" id="4" idx="6"/>
          <a:endCxn xmlns:a="http://schemas.openxmlformats.org/drawingml/2006/main" id="10" idx="2"/>
        </cdr:cNvCxnSpPr>
      </cdr:nvCxnSpPr>
      <cdr:spPr>
        <a:xfrm xmlns:a="http://schemas.openxmlformats.org/drawingml/2006/main" flipV="1">
          <a:off x="1404140" y="270023"/>
          <a:ext cx="1044132" cy="432048"/>
        </a:xfrm>
        <a:prstGeom xmlns:a="http://schemas.openxmlformats.org/drawingml/2006/main" prst="line">
          <a:avLst/>
        </a:prstGeom>
        <a:ln xmlns:a="http://schemas.openxmlformats.org/drawingml/2006/main" w="25400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0.24976</cdr:x>
      <cdr:y>0.24387</cdr:y>
    </cdr:from>
    <cdr:to>
      <cdr:x>0.27057</cdr:x>
      <cdr:y>0.28451</cdr:y>
    </cdr:to>
    <cdr:sp macro="" textlink="">
      <cdr:nvSpPr>
        <cdr:cNvPr id="4" name="Овал 3"/>
        <cdr:cNvSpPr/>
      </cdr:nvSpPr>
      <cdr:spPr>
        <a:xfrm xmlns:a="http://schemas.openxmlformats.org/drawingml/2006/main">
          <a:off x="1296144" y="648072"/>
          <a:ext cx="107996" cy="107997"/>
        </a:xfrm>
        <a:prstGeom xmlns:a="http://schemas.openxmlformats.org/drawingml/2006/main" prst="ellipse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2">
          <a:schemeClr val="accent2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square" rtlCol="0" anchor="ctr">
          <a:spAutoFit/>
        </a:bodyPr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0.18038</cdr:x>
      <cdr:y>0.13548</cdr:y>
    </cdr:from>
    <cdr:to>
      <cdr:x>0.30525</cdr:x>
      <cdr:y>0.23683</cdr:y>
    </cdr:to>
    <cdr:sp macro="" textlink="">
      <cdr:nvSpPr>
        <cdr:cNvPr id="44" name="Прямоугольник 43"/>
        <cdr:cNvSpPr/>
      </cdr:nvSpPr>
      <cdr:spPr>
        <a:xfrm xmlns:a="http://schemas.openxmlformats.org/drawingml/2006/main">
          <a:off x="936104" y="360040"/>
          <a:ext cx="648024" cy="269303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 w="12700">
          <a:solidFill>
            <a:srgbClr val="002060"/>
          </a:solidFill>
        </a:ln>
        <a:effectLst xmlns:a="http://schemas.openxmlformats.org/drawingml/2006/main"/>
      </cdr:spPr>
      <cdr:style>
        <a:lnRef xmlns:a="http://schemas.openxmlformats.org/drawingml/2006/main" idx="1">
          <a:schemeClr val="accent5"/>
        </a:lnRef>
        <a:fillRef xmlns:a="http://schemas.openxmlformats.org/drawingml/2006/main" idx="2">
          <a:schemeClr val="accent5"/>
        </a:fillRef>
        <a:effectRef xmlns:a="http://schemas.openxmlformats.org/drawingml/2006/main" idx="1">
          <a:schemeClr val="accent5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square" rtlCol="0" anchor="ctr">
          <a:spAutoFit/>
        </a:bodyPr>
        <a:lstStyle xmlns:a="http://schemas.openxmlformats.org/drawingml/2006/main"/>
        <a:p xmlns:a="http://schemas.openxmlformats.org/drawingml/2006/main">
          <a:pPr algn="ctr"/>
          <a:r>
            <a:rPr lang="ru-RU" sz="1150" b="1" dirty="0" smtClean="0">
              <a:latin typeface="Arial Narrow" panose="020B0606020202030204" pitchFamily="34" charset="0"/>
            </a:rPr>
            <a:t>682,3</a:t>
          </a:r>
          <a:endParaRPr lang="ru-RU" sz="1150" b="1" dirty="0">
            <a:latin typeface="Arial Narrow" panose="020B0606020202030204" pitchFamily="34" charset="0"/>
          </a:endParaRPr>
        </a:p>
      </cdr:txBody>
    </cdr:sp>
  </cdr:relSizeAnchor>
  <cdr:relSizeAnchor xmlns:cdr="http://schemas.openxmlformats.org/drawingml/2006/chartDrawing">
    <cdr:from>
      <cdr:x>0.33301</cdr:x>
      <cdr:y>0.05419</cdr:y>
    </cdr:from>
    <cdr:to>
      <cdr:x>0.45788</cdr:x>
      <cdr:y>0.15553</cdr:y>
    </cdr:to>
    <cdr:sp macro="" textlink="">
      <cdr:nvSpPr>
        <cdr:cNvPr id="46" name="Прямоугольник 45"/>
        <cdr:cNvSpPr/>
      </cdr:nvSpPr>
      <cdr:spPr>
        <a:xfrm xmlns:a="http://schemas.openxmlformats.org/drawingml/2006/main">
          <a:off x="1728192" y="144016"/>
          <a:ext cx="648024" cy="269304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 w="12700">
          <a:solidFill>
            <a:schemeClr val="tx1"/>
          </a:solidFill>
        </a:ln>
      </cdr:spPr>
      <cdr:style>
        <a:lnRef xmlns:a="http://schemas.openxmlformats.org/drawingml/2006/main" idx="1">
          <a:schemeClr val="accent5"/>
        </a:lnRef>
        <a:fillRef xmlns:a="http://schemas.openxmlformats.org/drawingml/2006/main" idx="2">
          <a:schemeClr val="accent5"/>
        </a:fillRef>
        <a:effectRef xmlns:a="http://schemas.openxmlformats.org/drawingml/2006/main" idx="1">
          <a:schemeClr val="accent5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square" rtlCol="0" anchor="ctr">
          <a:spAutoFit/>
        </a:bodyPr>
        <a:lstStyle xmlns:a="http://schemas.openxmlformats.org/drawingml/2006/main"/>
        <a:p xmlns:a="http://schemas.openxmlformats.org/drawingml/2006/main">
          <a:pPr algn="ctr"/>
          <a:r>
            <a:rPr lang="ru-RU" sz="1150" b="1" dirty="0" smtClean="0">
              <a:latin typeface="Arial Narrow" panose="020B0606020202030204" pitchFamily="34" charset="0"/>
            </a:rPr>
            <a:t>945,6</a:t>
          </a:r>
        </a:p>
      </cdr:txBody>
    </cdr:sp>
  </cdr:relSizeAnchor>
  <cdr:relSizeAnchor xmlns:cdr="http://schemas.openxmlformats.org/drawingml/2006/chartDrawing">
    <cdr:from>
      <cdr:x>0.6799</cdr:x>
      <cdr:y>0.06338</cdr:y>
    </cdr:from>
    <cdr:to>
      <cdr:x>0.70071</cdr:x>
      <cdr:y>0.10402</cdr:y>
    </cdr:to>
    <cdr:sp macro="" textlink="">
      <cdr:nvSpPr>
        <cdr:cNvPr id="19" name="Овал 18"/>
        <cdr:cNvSpPr/>
      </cdr:nvSpPr>
      <cdr:spPr>
        <a:xfrm xmlns:a="http://schemas.openxmlformats.org/drawingml/2006/main" flipH="1" flipV="1">
          <a:off x="3528400" y="168426"/>
          <a:ext cx="108000" cy="108000"/>
        </a:xfrm>
        <a:prstGeom xmlns:a="http://schemas.openxmlformats.org/drawingml/2006/main" prst="ellipse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</cdr:x>
      <cdr:y>0</cdr:y>
    </cdr:from>
    <cdr:to>
      <cdr:x>0</cdr:x>
      <cdr:y>0</cdr:y>
    </cdr:to>
    <cdr:pic>
      <cdr:nvPicPr>
        <cdr:cNvPr id="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0" cy="0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0.47177</cdr:x>
      <cdr:y>0.08129</cdr:y>
    </cdr:from>
    <cdr:to>
      <cdr:x>0.49258</cdr:x>
      <cdr:y>0.12193</cdr:y>
    </cdr:to>
    <cdr:sp macro="" textlink="">
      <cdr:nvSpPr>
        <cdr:cNvPr id="10" name="Овал 9"/>
        <cdr:cNvSpPr/>
      </cdr:nvSpPr>
      <cdr:spPr>
        <a:xfrm xmlns:a="http://schemas.openxmlformats.org/drawingml/2006/main" flipV="1">
          <a:off x="2448272" y="216024"/>
          <a:ext cx="107995" cy="107998"/>
        </a:xfrm>
        <a:prstGeom xmlns:a="http://schemas.openxmlformats.org/drawingml/2006/main" prst="ellipse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2">
          <a:schemeClr val="accent2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square" rtlCol="0" anchor="ctr">
          <a:spAutoFit/>
        </a:bodyPr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0.27221</cdr:x>
      <cdr:y>0.45455</cdr:y>
    </cdr:from>
    <cdr:to>
      <cdr:x>0.29165</cdr:x>
      <cdr:y>0.5</cdr:y>
    </cdr:to>
    <cdr:sp macro="" textlink="">
      <cdr:nvSpPr>
        <cdr:cNvPr id="4" name="Овал 3"/>
        <cdr:cNvSpPr/>
      </cdr:nvSpPr>
      <cdr:spPr>
        <a:xfrm xmlns:a="http://schemas.openxmlformats.org/drawingml/2006/main">
          <a:off x="1512168" y="1080120"/>
          <a:ext cx="107993" cy="108001"/>
        </a:xfrm>
        <a:prstGeom xmlns:a="http://schemas.openxmlformats.org/drawingml/2006/main" prst="ellipse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2">
          <a:schemeClr val="accent2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square" rtlCol="0" anchor="ctr">
          <a:spAutoFit/>
        </a:bodyPr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0.50553</cdr:x>
      <cdr:y>0.12121</cdr:y>
    </cdr:from>
    <cdr:to>
      <cdr:x>0.52497</cdr:x>
      <cdr:y>0.16668</cdr:y>
    </cdr:to>
    <cdr:sp macro="" textlink="">
      <cdr:nvSpPr>
        <cdr:cNvPr id="5" name="Овал 4"/>
        <cdr:cNvSpPr/>
      </cdr:nvSpPr>
      <cdr:spPr>
        <a:xfrm xmlns:a="http://schemas.openxmlformats.org/drawingml/2006/main" flipV="1">
          <a:off x="2808325" y="288027"/>
          <a:ext cx="108000" cy="108049"/>
        </a:xfrm>
        <a:prstGeom xmlns:a="http://schemas.openxmlformats.org/drawingml/2006/main" prst="ellipse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2">
          <a:schemeClr val="accent2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square" rtlCol="0" anchor="ctr">
          <a:spAutoFit/>
        </a:bodyPr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0.29165</cdr:x>
      <cdr:y>0.14394</cdr:y>
    </cdr:from>
    <cdr:to>
      <cdr:x>0.50553</cdr:x>
      <cdr:y>0.47728</cdr:y>
    </cdr:to>
    <cdr:cxnSp macro="">
      <cdr:nvCxnSpPr>
        <cdr:cNvPr id="9" name="Прямая соединительная линия 8"/>
        <cdr:cNvCxnSpPr>
          <a:stCxn xmlns:a="http://schemas.openxmlformats.org/drawingml/2006/main" id="4" idx="6"/>
          <a:endCxn xmlns:a="http://schemas.openxmlformats.org/drawingml/2006/main" id="5" idx="2"/>
        </cdr:cNvCxnSpPr>
      </cdr:nvCxnSpPr>
      <cdr:spPr>
        <a:xfrm xmlns:a="http://schemas.openxmlformats.org/drawingml/2006/main" flipV="1">
          <a:off x="1620177" y="342051"/>
          <a:ext cx="1188148" cy="792081"/>
        </a:xfrm>
        <a:prstGeom xmlns:a="http://schemas.openxmlformats.org/drawingml/2006/main" prst="line">
          <a:avLst/>
        </a:prstGeom>
        <a:ln xmlns:a="http://schemas.openxmlformats.org/drawingml/2006/main" w="25400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0.22036</cdr:x>
      <cdr:y>0.33333</cdr:y>
    </cdr:from>
    <cdr:to>
      <cdr:x>0.33701</cdr:x>
      <cdr:y>0.44989</cdr:y>
    </cdr:to>
    <cdr:sp macro="" textlink="">
      <cdr:nvSpPr>
        <cdr:cNvPr id="44" name="Прямоугольник 43"/>
        <cdr:cNvSpPr/>
      </cdr:nvSpPr>
      <cdr:spPr>
        <a:xfrm xmlns:a="http://schemas.openxmlformats.org/drawingml/2006/main">
          <a:off x="1224136" y="792088"/>
          <a:ext cx="648016" cy="276978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 w="12700">
          <a:solidFill>
            <a:schemeClr val="tx1"/>
          </a:solidFill>
        </a:ln>
        <a:effectLst xmlns:a="http://schemas.openxmlformats.org/drawingml/2006/main"/>
      </cdr:spPr>
      <cdr:style>
        <a:lnRef xmlns:a="http://schemas.openxmlformats.org/drawingml/2006/main" idx="1">
          <a:schemeClr val="accent5"/>
        </a:lnRef>
        <a:fillRef xmlns:a="http://schemas.openxmlformats.org/drawingml/2006/main" idx="2">
          <a:schemeClr val="accent5"/>
        </a:fillRef>
        <a:effectRef xmlns:a="http://schemas.openxmlformats.org/drawingml/2006/main" idx="1">
          <a:schemeClr val="accent5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square" rtlCol="0" anchor="ctr">
          <a:spAutoFit/>
        </a:bodyPr>
        <a:lstStyle xmlns:a="http://schemas.openxmlformats.org/drawingml/2006/main"/>
        <a:p xmlns:a="http://schemas.openxmlformats.org/drawingml/2006/main">
          <a:pPr lvl="0" algn="ctr"/>
          <a:r>
            <a:rPr lang="ru-RU" sz="1200" b="1" dirty="0">
              <a:solidFill>
                <a:prstClr val="black"/>
              </a:solidFill>
              <a:latin typeface="Arial Narrow" panose="020B0606020202030204" pitchFamily="34" charset="0"/>
            </a:rPr>
            <a:t>1 </a:t>
          </a:r>
          <a:r>
            <a:rPr lang="ru-RU" sz="1200" b="1" dirty="0" smtClean="0">
              <a:solidFill>
                <a:prstClr val="black"/>
              </a:solidFill>
              <a:latin typeface="Arial Narrow" panose="020B0606020202030204" pitchFamily="34" charset="0"/>
            </a:rPr>
            <a:t>605,7</a:t>
          </a:r>
          <a:endParaRPr lang="ru-RU" sz="1200" b="1" dirty="0">
            <a:solidFill>
              <a:prstClr val="black"/>
            </a:solidFill>
            <a:latin typeface="Arial Narrow" panose="020B0606020202030204" pitchFamily="34" charset="0"/>
          </a:endParaRPr>
        </a:p>
      </cdr:txBody>
    </cdr:sp>
  </cdr:relSizeAnchor>
  <cdr:relSizeAnchor xmlns:cdr="http://schemas.openxmlformats.org/drawingml/2006/chartDrawing">
    <cdr:from>
      <cdr:x>0.45368</cdr:x>
      <cdr:y>0</cdr:y>
    </cdr:from>
    <cdr:to>
      <cdr:x>0.57033</cdr:x>
      <cdr:y>0.11657</cdr:y>
    </cdr:to>
    <cdr:sp macro="" textlink="">
      <cdr:nvSpPr>
        <cdr:cNvPr id="46" name="Прямоугольник 45"/>
        <cdr:cNvSpPr/>
      </cdr:nvSpPr>
      <cdr:spPr>
        <a:xfrm xmlns:a="http://schemas.openxmlformats.org/drawingml/2006/main">
          <a:off x="2520280" y="0"/>
          <a:ext cx="648015" cy="277001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 w="12700">
          <a:solidFill>
            <a:schemeClr val="tx1"/>
          </a:solidFill>
        </a:ln>
      </cdr:spPr>
      <cdr:style>
        <a:lnRef xmlns:a="http://schemas.openxmlformats.org/drawingml/2006/main" idx="1">
          <a:schemeClr val="accent5"/>
        </a:lnRef>
        <a:fillRef xmlns:a="http://schemas.openxmlformats.org/drawingml/2006/main" idx="2">
          <a:schemeClr val="accent5"/>
        </a:fillRef>
        <a:effectRef xmlns:a="http://schemas.openxmlformats.org/drawingml/2006/main" idx="1">
          <a:schemeClr val="accent5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square" rtlCol="0" anchor="ctr">
          <a:spAutoFit/>
        </a:bodyPr>
        <a:lstStyle xmlns:a="http://schemas.openxmlformats.org/drawingml/2006/main"/>
        <a:p xmlns:a="http://schemas.openxmlformats.org/drawingml/2006/main">
          <a:pPr algn="ctr"/>
          <a:r>
            <a:rPr lang="ru-RU" sz="1200" b="1" dirty="0" smtClean="0">
              <a:latin typeface="Arial Narrow" panose="020B0606020202030204" pitchFamily="34" charset="0"/>
            </a:rPr>
            <a:t>2 981,9</a:t>
          </a:r>
        </a:p>
      </cdr:txBody>
    </cdr:sp>
  </cdr:relSizeAnchor>
  <cdr:relSizeAnchor xmlns:cdr="http://schemas.openxmlformats.org/drawingml/2006/chartDrawing">
    <cdr:from>
      <cdr:x>0.69996</cdr:x>
      <cdr:y>0.09091</cdr:y>
    </cdr:from>
    <cdr:to>
      <cdr:x>0.71292</cdr:x>
      <cdr:y>0.12641</cdr:y>
    </cdr:to>
    <cdr:sp macro="" textlink="">
      <cdr:nvSpPr>
        <cdr:cNvPr id="19" name="Овал 18"/>
        <cdr:cNvSpPr/>
      </cdr:nvSpPr>
      <cdr:spPr>
        <a:xfrm xmlns:a="http://schemas.openxmlformats.org/drawingml/2006/main">
          <a:off x="3888432" y="216024"/>
          <a:ext cx="72015" cy="84362"/>
        </a:xfrm>
        <a:prstGeom xmlns:a="http://schemas.openxmlformats.org/drawingml/2006/main" prst="ellipse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45659" cy="4937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5" y="1"/>
            <a:ext cx="2945659" cy="4937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A13FCB-FC37-4CDF-8C00-AC4AF914E731}" type="datetimeFigureOut">
              <a:rPr lang="ru-RU" smtClean="0"/>
              <a:t>22.05.2023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06363" y="739775"/>
            <a:ext cx="6584950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690270"/>
            <a:ext cx="5438140" cy="44434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2" y="9378825"/>
            <a:ext cx="2945659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5" y="9378825"/>
            <a:ext cx="2945659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E6E8F5-F0D4-4A0C-8DCB-8A1B3A7C7E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24528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6363" y="739775"/>
            <a:ext cx="6584950" cy="37036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E6E8F5-F0D4-4A0C-8DCB-8A1B3A7C7EAD}" type="slidenum">
              <a:rPr lang="ru-RU" smtClean="0">
                <a:solidFill>
                  <a:prstClr val="black"/>
                </a:solidFill>
              </a:rPr>
              <a:pPr/>
              <a:t>6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34480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6363" y="739775"/>
            <a:ext cx="6584950" cy="37036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E6E8F5-F0D4-4A0C-8DCB-8A1B3A7C7EAD}" type="slidenum">
              <a:rPr lang="ru-RU" smtClean="0">
                <a:solidFill>
                  <a:prstClr val="black"/>
                </a:solidFill>
              </a:rPr>
              <a:pPr/>
              <a:t>15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28800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6363" y="739775"/>
            <a:ext cx="6584950" cy="37036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B9AC29-AB6D-49B7-80F7-CBDA055757A2}" type="slidenum">
              <a:rPr lang="ru-RU" smtClean="0">
                <a:solidFill>
                  <a:prstClr val="black"/>
                </a:solidFill>
              </a:rPr>
              <a:pPr/>
              <a:t>7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945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06363" y="739775"/>
            <a:ext cx="6584950" cy="370363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ru-RU" altLang="ru-RU" dirty="0" smtClean="0"/>
          </a:p>
        </p:txBody>
      </p:sp>
      <p:sp>
        <p:nvSpPr>
          <p:cNvPr id="2662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EC8C27AA-D154-40F1-A872-3972B24D601A}" type="slidenum">
              <a:rPr lang="ru-RU" altLang="ru-RU" smtClean="0">
                <a:solidFill>
                  <a:prstClr val="black"/>
                </a:solidFill>
              </a:rPr>
              <a:pPr eaLnBrk="1" hangingPunct="1"/>
              <a:t>8</a:t>
            </a:fld>
            <a:endParaRPr lang="ru-RU" altLang="ru-RU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37277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6363" y="739775"/>
            <a:ext cx="6584950" cy="37036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E6E8F5-F0D4-4A0C-8DCB-8A1B3A7C7EAD}" type="slidenum">
              <a:rPr lang="ru-RU" smtClean="0">
                <a:solidFill>
                  <a:prstClr val="black"/>
                </a:solidFill>
              </a:rPr>
              <a:pPr/>
              <a:t>9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28800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F1DB3E3-ADB9-40DA-8B93-AAE87540B5B0}" type="slidenum">
              <a:rPr lang="ru-RU" altLang="ru-RU">
                <a:solidFill>
                  <a:prstClr val="black"/>
                </a:solidFill>
              </a:rPr>
              <a:pPr/>
              <a:t>10</a:t>
            </a:fld>
            <a:endParaRPr lang="ru-RU" altLang="ru-RU">
              <a:solidFill>
                <a:prstClr val="black"/>
              </a:solidFill>
            </a:endParaRPr>
          </a:p>
        </p:txBody>
      </p:sp>
      <p:sp>
        <p:nvSpPr>
          <p:cNvPr id="16386" name="Rectangle 7"/>
          <p:cNvSpPr txBox="1">
            <a:spLocks noGrp="1" noChangeArrowheads="1"/>
          </p:cNvSpPr>
          <p:nvPr/>
        </p:nvSpPr>
        <p:spPr bwMode="auto">
          <a:xfrm>
            <a:off x="3850446" y="9378825"/>
            <a:ext cx="2945659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/>
            <a:fld id="{D7BE4628-4B35-4359-9F1E-8912CE0AE900}" type="slidenum">
              <a:rPr lang="ru-RU" altLang="ru-RU" sz="1200">
                <a:solidFill>
                  <a:prstClr val="black"/>
                </a:solidFill>
              </a:rPr>
              <a:pPr algn="r"/>
              <a:t>10</a:t>
            </a:fld>
            <a:endParaRPr lang="ru-RU" altLang="ru-RU" sz="1200">
              <a:solidFill>
                <a:prstClr val="black"/>
              </a:solidFill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93663" y="568325"/>
            <a:ext cx="7127876" cy="4010025"/>
          </a:xfrm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4843" y="4721128"/>
            <a:ext cx="5637979" cy="4899411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altLang="ru-RU"/>
              <a:t>         </a:t>
            </a:r>
            <a:r>
              <a:rPr lang="ru-RU" altLang="ru-RU" b="1">
                <a:latin typeface="13"/>
              </a:rPr>
              <a:t>Доля налоговых</a:t>
            </a:r>
            <a:r>
              <a:rPr lang="ru-RU" altLang="ru-RU">
                <a:latin typeface="13"/>
              </a:rPr>
              <a:t> поступлений </a:t>
            </a:r>
            <a:r>
              <a:rPr lang="ru-RU" altLang="ru-RU" b="1">
                <a:latin typeface="13"/>
              </a:rPr>
              <a:t>в общем объеме доходов составляет 32%. </a:t>
            </a:r>
          </a:p>
          <a:p>
            <a:pPr>
              <a:lnSpc>
                <a:spcPct val="80000"/>
              </a:lnSpc>
            </a:pPr>
            <a:r>
              <a:rPr lang="ru-RU" altLang="ru-RU">
                <a:latin typeface="13"/>
              </a:rPr>
              <a:t>         </a:t>
            </a:r>
            <a:r>
              <a:rPr lang="ru-RU" altLang="ru-RU" b="1">
                <a:latin typeface="13"/>
              </a:rPr>
              <a:t>Объем налоговых</a:t>
            </a:r>
            <a:r>
              <a:rPr lang="ru-RU" altLang="ru-RU">
                <a:latin typeface="13"/>
              </a:rPr>
              <a:t> поступлений в 2012 году </a:t>
            </a:r>
            <a:r>
              <a:rPr lang="ru-RU" altLang="ru-RU" b="1">
                <a:latin typeface="13"/>
              </a:rPr>
              <a:t>составил 6 372 млн. руб.</a:t>
            </a:r>
            <a:r>
              <a:rPr lang="ru-RU" altLang="ru-RU">
                <a:latin typeface="13"/>
              </a:rPr>
              <a:t> (103% к плановым назначениям 6 210 млн. руб.) и </a:t>
            </a:r>
            <a:r>
              <a:rPr lang="ru-RU" altLang="ru-RU" b="1">
                <a:latin typeface="13"/>
              </a:rPr>
              <a:t>превысил</a:t>
            </a:r>
            <a:r>
              <a:rPr lang="ru-RU" altLang="ru-RU">
                <a:latin typeface="13"/>
              </a:rPr>
              <a:t> аналогичный показатель 2011 года</a:t>
            </a:r>
            <a:r>
              <a:rPr lang="ru-RU" altLang="ru-RU" b="1">
                <a:latin typeface="13"/>
              </a:rPr>
              <a:t> на 520 млн. руб.</a:t>
            </a:r>
          </a:p>
          <a:p>
            <a:pPr>
              <a:lnSpc>
                <a:spcPct val="80000"/>
              </a:lnSpc>
            </a:pPr>
            <a:r>
              <a:rPr lang="ru-RU" altLang="ru-RU">
                <a:latin typeface="13"/>
              </a:rPr>
              <a:t>         Традиционно </a:t>
            </a:r>
            <a:r>
              <a:rPr lang="ru-RU" altLang="ru-RU" b="1">
                <a:latin typeface="13"/>
              </a:rPr>
              <a:t>существенное</a:t>
            </a:r>
            <a:r>
              <a:rPr lang="ru-RU" altLang="ru-RU">
                <a:latin typeface="13"/>
              </a:rPr>
              <a:t> фискальное значение для бюджета города Тюмени имеет </a:t>
            </a:r>
            <a:r>
              <a:rPr lang="ru-RU" altLang="ru-RU" b="1">
                <a:latin typeface="13"/>
              </a:rPr>
              <a:t>налог на доходы физических лиц, его доля </a:t>
            </a:r>
            <a:r>
              <a:rPr lang="ru-RU" altLang="ru-RU">
                <a:latin typeface="13"/>
              </a:rPr>
              <a:t>в общем объеме доходов</a:t>
            </a:r>
            <a:r>
              <a:rPr lang="ru-RU" altLang="ru-RU" b="1">
                <a:latin typeface="13"/>
              </a:rPr>
              <a:t> составляет 23%</a:t>
            </a:r>
            <a:r>
              <a:rPr lang="ru-RU" altLang="ru-RU">
                <a:latin typeface="13"/>
              </a:rPr>
              <a:t> . Поступления налога в 2012 году составили </a:t>
            </a:r>
            <a:r>
              <a:rPr lang="ru-RU" altLang="ru-RU" b="1">
                <a:latin typeface="13"/>
              </a:rPr>
              <a:t>4 578 млн. руб</a:t>
            </a:r>
            <a:r>
              <a:rPr lang="ru-RU" altLang="ru-RU">
                <a:latin typeface="13"/>
              </a:rPr>
              <a:t>. (</a:t>
            </a:r>
            <a:r>
              <a:rPr lang="ru-RU" altLang="ru-RU" b="1">
                <a:latin typeface="13"/>
              </a:rPr>
              <a:t>102%</a:t>
            </a:r>
            <a:r>
              <a:rPr lang="ru-RU" altLang="ru-RU">
                <a:latin typeface="13"/>
              </a:rPr>
              <a:t> к запланированному уровню (4 486 млн. руб.). По сравнению с 2011 годом поступления налога выросли на </a:t>
            </a:r>
            <a:r>
              <a:rPr lang="ru-RU" altLang="ru-RU" b="1">
                <a:latin typeface="13"/>
              </a:rPr>
              <a:t>449 млн. руб.</a:t>
            </a:r>
            <a:r>
              <a:rPr lang="ru-RU" altLang="ru-RU">
                <a:latin typeface="13"/>
              </a:rPr>
              <a:t> Это связано с улучшением социально-экономической ситуации в городе Тюмени и соответственно ростом совокупных денежных доходов населения.</a:t>
            </a:r>
          </a:p>
          <a:p>
            <a:pPr>
              <a:lnSpc>
                <a:spcPct val="80000"/>
              </a:lnSpc>
            </a:pPr>
            <a:r>
              <a:rPr lang="ru-RU" altLang="ru-RU">
                <a:latin typeface="13"/>
              </a:rPr>
              <a:t>         </a:t>
            </a:r>
            <a:r>
              <a:rPr lang="ru-RU" altLang="ru-RU" b="1">
                <a:latin typeface="13"/>
              </a:rPr>
              <a:t>Единый налог на вмененный доход </a:t>
            </a:r>
            <a:r>
              <a:rPr lang="ru-RU" altLang="ru-RU">
                <a:latin typeface="13"/>
              </a:rPr>
              <a:t>поступил в бюджет в размере </a:t>
            </a:r>
            <a:r>
              <a:rPr lang="ru-RU" altLang="ru-RU" b="1">
                <a:latin typeface="13"/>
              </a:rPr>
              <a:t>757 млн. руб</a:t>
            </a:r>
            <a:r>
              <a:rPr lang="ru-RU" altLang="ru-RU">
                <a:latin typeface="13"/>
              </a:rPr>
              <a:t>., что соответствует </a:t>
            </a:r>
            <a:r>
              <a:rPr lang="ru-RU" altLang="ru-RU" b="1">
                <a:latin typeface="13"/>
              </a:rPr>
              <a:t>97%</a:t>
            </a:r>
            <a:r>
              <a:rPr lang="ru-RU" altLang="ru-RU">
                <a:latin typeface="13"/>
              </a:rPr>
              <a:t> от плановых показателей. Снижение поступлений налога обусловлено переходом налогоплательщиков на упрощенную и общепринятую системы налогообложения, снятием с учета объектов ЕНВД. По сравнению с прошлым годом поступления по налогу </a:t>
            </a:r>
            <a:r>
              <a:rPr lang="ru-RU" altLang="ru-RU" b="1">
                <a:latin typeface="13"/>
              </a:rPr>
              <a:t>увеличились на 67 млн. руб.</a:t>
            </a:r>
          </a:p>
          <a:p>
            <a:pPr>
              <a:lnSpc>
                <a:spcPct val="80000"/>
              </a:lnSpc>
            </a:pPr>
            <a:r>
              <a:rPr lang="ru-RU" altLang="ru-RU">
                <a:latin typeface="13"/>
              </a:rPr>
              <a:t>        Поступления </a:t>
            </a:r>
            <a:r>
              <a:rPr lang="ru-RU" altLang="ru-RU" b="1">
                <a:latin typeface="13"/>
              </a:rPr>
              <a:t>земельного налога</a:t>
            </a:r>
            <a:r>
              <a:rPr lang="ru-RU" altLang="ru-RU">
                <a:latin typeface="13"/>
              </a:rPr>
              <a:t> составили </a:t>
            </a:r>
            <a:r>
              <a:rPr lang="ru-RU" altLang="ru-RU" b="1">
                <a:latin typeface="13"/>
              </a:rPr>
              <a:t>842 млн. руб. </a:t>
            </a:r>
            <a:r>
              <a:rPr lang="ru-RU" altLang="ru-RU">
                <a:latin typeface="13"/>
              </a:rPr>
              <a:t>или </a:t>
            </a:r>
            <a:r>
              <a:rPr lang="ru-RU" altLang="ru-RU" b="1">
                <a:latin typeface="13"/>
              </a:rPr>
              <a:t>109% </a:t>
            </a:r>
            <a:r>
              <a:rPr lang="ru-RU" altLang="ru-RU">
                <a:latin typeface="13"/>
              </a:rPr>
              <a:t>от уровня плана. Превышение фактических поступлений земельного налога по сравнению с прогнозируемыми в основном обусловлено погашением задолженности прошлых лет. Кроме того, на рост поступлений повлияло изменение с 2011 года сроков уплаты земельного налога физическими лицами в соответствии с Федеральным законом от 27.07.2010 № 229-ФЗ. По сравнению с прошлым годом, поступления от уплаты земельного налога увеличились на </a:t>
            </a:r>
            <a:r>
              <a:rPr lang="ru-RU" altLang="ru-RU" b="1">
                <a:latin typeface="13"/>
              </a:rPr>
              <a:t>152 млн. руб.</a:t>
            </a:r>
          </a:p>
          <a:p>
            <a:pPr>
              <a:lnSpc>
                <a:spcPct val="80000"/>
              </a:lnSpc>
            </a:pPr>
            <a:r>
              <a:rPr lang="ru-RU" altLang="ru-RU">
                <a:latin typeface="13"/>
              </a:rPr>
              <a:t>         Поступления по иным </a:t>
            </a:r>
            <a:r>
              <a:rPr lang="ru-RU" altLang="ru-RU" b="1">
                <a:latin typeface="13"/>
              </a:rPr>
              <a:t>налоговым доходам</a:t>
            </a:r>
            <a:r>
              <a:rPr lang="ru-RU" altLang="ru-RU">
                <a:latin typeface="13"/>
              </a:rPr>
              <a:t> соответствуют или чуть выше запланированного уровня. Подробная информация изложена в пояснительной записке к отчету.</a:t>
            </a:r>
          </a:p>
        </p:txBody>
      </p:sp>
    </p:spTree>
    <p:extLst>
      <p:ext uri="{BB962C8B-B14F-4D97-AF65-F5344CB8AC3E}">
        <p14:creationId xmlns:p14="http://schemas.microsoft.com/office/powerpoint/2010/main" val="7919315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F1DB3E3-ADB9-40DA-8B93-AAE87540B5B0}" type="slidenum">
              <a:rPr lang="ru-RU" altLang="ru-RU">
                <a:solidFill>
                  <a:prstClr val="black"/>
                </a:solidFill>
              </a:rPr>
              <a:pPr/>
              <a:t>11</a:t>
            </a:fld>
            <a:endParaRPr lang="ru-RU" altLang="ru-RU">
              <a:solidFill>
                <a:prstClr val="black"/>
              </a:solidFill>
            </a:endParaRPr>
          </a:p>
        </p:txBody>
      </p:sp>
      <p:sp>
        <p:nvSpPr>
          <p:cNvPr id="16386" name="Rectangle 7"/>
          <p:cNvSpPr txBox="1">
            <a:spLocks noGrp="1" noChangeArrowheads="1"/>
          </p:cNvSpPr>
          <p:nvPr/>
        </p:nvSpPr>
        <p:spPr bwMode="auto">
          <a:xfrm>
            <a:off x="3850446" y="9378825"/>
            <a:ext cx="2945659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/>
            <a:fld id="{D7BE4628-4B35-4359-9F1E-8912CE0AE900}" type="slidenum">
              <a:rPr lang="ru-RU" altLang="ru-RU" sz="1200">
                <a:solidFill>
                  <a:prstClr val="black"/>
                </a:solidFill>
              </a:rPr>
              <a:pPr algn="r"/>
              <a:t>11</a:t>
            </a:fld>
            <a:endParaRPr lang="ru-RU" altLang="ru-RU" sz="1200">
              <a:solidFill>
                <a:prstClr val="black"/>
              </a:solidFill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93663" y="568325"/>
            <a:ext cx="7127876" cy="4010025"/>
          </a:xfrm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4843" y="4721128"/>
            <a:ext cx="5637979" cy="4899411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altLang="ru-RU"/>
              <a:t>         </a:t>
            </a:r>
            <a:r>
              <a:rPr lang="ru-RU" altLang="ru-RU" b="1">
                <a:latin typeface="13"/>
              </a:rPr>
              <a:t>Доля налоговых</a:t>
            </a:r>
            <a:r>
              <a:rPr lang="ru-RU" altLang="ru-RU">
                <a:latin typeface="13"/>
              </a:rPr>
              <a:t> поступлений </a:t>
            </a:r>
            <a:r>
              <a:rPr lang="ru-RU" altLang="ru-RU" b="1">
                <a:latin typeface="13"/>
              </a:rPr>
              <a:t>в общем объеме доходов составляет 32%. </a:t>
            </a:r>
          </a:p>
          <a:p>
            <a:pPr>
              <a:lnSpc>
                <a:spcPct val="80000"/>
              </a:lnSpc>
            </a:pPr>
            <a:r>
              <a:rPr lang="ru-RU" altLang="ru-RU">
                <a:latin typeface="13"/>
              </a:rPr>
              <a:t>         </a:t>
            </a:r>
            <a:r>
              <a:rPr lang="ru-RU" altLang="ru-RU" b="1">
                <a:latin typeface="13"/>
              </a:rPr>
              <a:t>Объем налоговых</a:t>
            </a:r>
            <a:r>
              <a:rPr lang="ru-RU" altLang="ru-RU">
                <a:latin typeface="13"/>
              </a:rPr>
              <a:t> поступлений в 2012 году </a:t>
            </a:r>
            <a:r>
              <a:rPr lang="ru-RU" altLang="ru-RU" b="1">
                <a:latin typeface="13"/>
              </a:rPr>
              <a:t>составил 6 372 млн. руб.</a:t>
            </a:r>
            <a:r>
              <a:rPr lang="ru-RU" altLang="ru-RU">
                <a:latin typeface="13"/>
              </a:rPr>
              <a:t> (103% к плановым назначениям 6 210 млн. руб.) и </a:t>
            </a:r>
            <a:r>
              <a:rPr lang="ru-RU" altLang="ru-RU" b="1">
                <a:latin typeface="13"/>
              </a:rPr>
              <a:t>превысил</a:t>
            </a:r>
            <a:r>
              <a:rPr lang="ru-RU" altLang="ru-RU">
                <a:latin typeface="13"/>
              </a:rPr>
              <a:t> аналогичный показатель 2011 года</a:t>
            </a:r>
            <a:r>
              <a:rPr lang="ru-RU" altLang="ru-RU" b="1">
                <a:latin typeface="13"/>
              </a:rPr>
              <a:t> на 520 млн. руб.</a:t>
            </a:r>
          </a:p>
          <a:p>
            <a:pPr>
              <a:lnSpc>
                <a:spcPct val="80000"/>
              </a:lnSpc>
            </a:pPr>
            <a:r>
              <a:rPr lang="ru-RU" altLang="ru-RU">
                <a:latin typeface="13"/>
              </a:rPr>
              <a:t>         Традиционно </a:t>
            </a:r>
            <a:r>
              <a:rPr lang="ru-RU" altLang="ru-RU" b="1">
                <a:latin typeface="13"/>
              </a:rPr>
              <a:t>существенное</a:t>
            </a:r>
            <a:r>
              <a:rPr lang="ru-RU" altLang="ru-RU">
                <a:latin typeface="13"/>
              </a:rPr>
              <a:t> фискальное значение для бюджета города Тюмени имеет </a:t>
            </a:r>
            <a:r>
              <a:rPr lang="ru-RU" altLang="ru-RU" b="1">
                <a:latin typeface="13"/>
              </a:rPr>
              <a:t>налог на доходы физических лиц, его доля </a:t>
            </a:r>
            <a:r>
              <a:rPr lang="ru-RU" altLang="ru-RU">
                <a:latin typeface="13"/>
              </a:rPr>
              <a:t>в общем объеме доходов</a:t>
            </a:r>
            <a:r>
              <a:rPr lang="ru-RU" altLang="ru-RU" b="1">
                <a:latin typeface="13"/>
              </a:rPr>
              <a:t> составляет 23%</a:t>
            </a:r>
            <a:r>
              <a:rPr lang="ru-RU" altLang="ru-RU">
                <a:latin typeface="13"/>
              </a:rPr>
              <a:t> . Поступления налога в 2012 году составили </a:t>
            </a:r>
            <a:r>
              <a:rPr lang="ru-RU" altLang="ru-RU" b="1">
                <a:latin typeface="13"/>
              </a:rPr>
              <a:t>4 578 млн. руб</a:t>
            </a:r>
            <a:r>
              <a:rPr lang="ru-RU" altLang="ru-RU">
                <a:latin typeface="13"/>
              </a:rPr>
              <a:t>. (</a:t>
            </a:r>
            <a:r>
              <a:rPr lang="ru-RU" altLang="ru-RU" b="1">
                <a:latin typeface="13"/>
              </a:rPr>
              <a:t>102%</a:t>
            </a:r>
            <a:r>
              <a:rPr lang="ru-RU" altLang="ru-RU">
                <a:latin typeface="13"/>
              </a:rPr>
              <a:t> к запланированному уровню (4 486 млн. руб.). По сравнению с 2011 годом поступления налога выросли на </a:t>
            </a:r>
            <a:r>
              <a:rPr lang="ru-RU" altLang="ru-RU" b="1">
                <a:latin typeface="13"/>
              </a:rPr>
              <a:t>449 млн. руб.</a:t>
            </a:r>
            <a:r>
              <a:rPr lang="ru-RU" altLang="ru-RU">
                <a:latin typeface="13"/>
              </a:rPr>
              <a:t> Это связано с улучшением социально-экономической ситуации в городе Тюмени и соответственно ростом совокупных денежных доходов населения.</a:t>
            </a:r>
          </a:p>
          <a:p>
            <a:pPr>
              <a:lnSpc>
                <a:spcPct val="80000"/>
              </a:lnSpc>
            </a:pPr>
            <a:r>
              <a:rPr lang="ru-RU" altLang="ru-RU">
                <a:latin typeface="13"/>
              </a:rPr>
              <a:t>         </a:t>
            </a:r>
            <a:r>
              <a:rPr lang="ru-RU" altLang="ru-RU" b="1">
                <a:latin typeface="13"/>
              </a:rPr>
              <a:t>Единый налог на вмененный доход </a:t>
            </a:r>
            <a:r>
              <a:rPr lang="ru-RU" altLang="ru-RU">
                <a:latin typeface="13"/>
              </a:rPr>
              <a:t>поступил в бюджет в размере </a:t>
            </a:r>
            <a:r>
              <a:rPr lang="ru-RU" altLang="ru-RU" b="1">
                <a:latin typeface="13"/>
              </a:rPr>
              <a:t>757 млн. руб</a:t>
            </a:r>
            <a:r>
              <a:rPr lang="ru-RU" altLang="ru-RU">
                <a:latin typeface="13"/>
              </a:rPr>
              <a:t>., что соответствует </a:t>
            </a:r>
            <a:r>
              <a:rPr lang="ru-RU" altLang="ru-RU" b="1">
                <a:latin typeface="13"/>
              </a:rPr>
              <a:t>97%</a:t>
            </a:r>
            <a:r>
              <a:rPr lang="ru-RU" altLang="ru-RU">
                <a:latin typeface="13"/>
              </a:rPr>
              <a:t> от плановых показателей. Снижение поступлений налога обусловлено переходом налогоплательщиков на упрощенную и общепринятую системы налогообложения, снятием с учета объектов ЕНВД. По сравнению с прошлым годом поступления по налогу </a:t>
            </a:r>
            <a:r>
              <a:rPr lang="ru-RU" altLang="ru-RU" b="1">
                <a:latin typeface="13"/>
              </a:rPr>
              <a:t>увеличились на 67 млн. руб.</a:t>
            </a:r>
          </a:p>
          <a:p>
            <a:pPr>
              <a:lnSpc>
                <a:spcPct val="80000"/>
              </a:lnSpc>
            </a:pPr>
            <a:r>
              <a:rPr lang="ru-RU" altLang="ru-RU">
                <a:latin typeface="13"/>
              </a:rPr>
              <a:t>        Поступления </a:t>
            </a:r>
            <a:r>
              <a:rPr lang="ru-RU" altLang="ru-RU" b="1">
                <a:latin typeface="13"/>
              </a:rPr>
              <a:t>земельного налога</a:t>
            </a:r>
            <a:r>
              <a:rPr lang="ru-RU" altLang="ru-RU">
                <a:latin typeface="13"/>
              </a:rPr>
              <a:t> составили </a:t>
            </a:r>
            <a:r>
              <a:rPr lang="ru-RU" altLang="ru-RU" b="1">
                <a:latin typeface="13"/>
              </a:rPr>
              <a:t>842 млн. руб. </a:t>
            </a:r>
            <a:r>
              <a:rPr lang="ru-RU" altLang="ru-RU">
                <a:latin typeface="13"/>
              </a:rPr>
              <a:t>или </a:t>
            </a:r>
            <a:r>
              <a:rPr lang="ru-RU" altLang="ru-RU" b="1">
                <a:latin typeface="13"/>
              </a:rPr>
              <a:t>109% </a:t>
            </a:r>
            <a:r>
              <a:rPr lang="ru-RU" altLang="ru-RU">
                <a:latin typeface="13"/>
              </a:rPr>
              <a:t>от уровня плана. Превышение фактических поступлений земельного налога по сравнению с прогнозируемыми в основном обусловлено погашением задолженности прошлых лет. Кроме того, на рост поступлений повлияло изменение с 2011 года сроков уплаты земельного налога физическими лицами в соответствии с Федеральным законом от 27.07.2010 № 229-ФЗ. По сравнению с прошлым годом, поступления от уплаты земельного налога увеличились на </a:t>
            </a:r>
            <a:r>
              <a:rPr lang="ru-RU" altLang="ru-RU" b="1">
                <a:latin typeface="13"/>
              </a:rPr>
              <a:t>152 млн. руб.</a:t>
            </a:r>
          </a:p>
          <a:p>
            <a:pPr>
              <a:lnSpc>
                <a:spcPct val="80000"/>
              </a:lnSpc>
            </a:pPr>
            <a:r>
              <a:rPr lang="ru-RU" altLang="ru-RU">
                <a:latin typeface="13"/>
              </a:rPr>
              <a:t>         Поступления по иным </a:t>
            </a:r>
            <a:r>
              <a:rPr lang="ru-RU" altLang="ru-RU" b="1">
                <a:latin typeface="13"/>
              </a:rPr>
              <a:t>налоговым доходам</a:t>
            </a:r>
            <a:r>
              <a:rPr lang="ru-RU" altLang="ru-RU">
                <a:latin typeface="13"/>
              </a:rPr>
              <a:t> соответствуют или чуть выше запланированного уровня. Подробная информация изложена в пояснительной записке к отчету.</a:t>
            </a:r>
          </a:p>
        </p:txBody>
      </p:sp>
    </p:spTree>
    <p:extLst>
      <p:ext uri="{BB962C8B-B14F-4D97-AF65-F5344CB8AC3E}">
        <p14:creationId xmlns:p14="http://schemas.microsoft.com/office/powerpoint/2010/main" val="7919315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6363" y="739775"/>
            <a:ext cx="6584950" cy="37036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E6E8F5-F0D4-4A0C-8DCB-8A1B3A7C7EAD}" type="slidenum">
              <a:rPr lang="ru-RU" smtClean="0">
                <a:solidFill>
                  <a:prstClr val="black"/>
                </a:solidFill>
              </a:rPr>
              <a:pPr/>
              <a:t>12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28800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6363" y="739775"/>
            <a:ext cx="6584950" cy="37036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E6E8F5-F0D4-4A0C-8DCB-8A1B3A7C7EAD}" type="slidenum">
              <a:rPr lang="ru-RU" smtClean="0">
                <a:solidFill>
                  <a:prstClr val="black"/>
                </a:solidFill>
              </a:rPr>
              <a:pPr/>
              <a:t>13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28800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F1DB3E3-ADB9-40DA-8B93-AAE87540B5B0}" type="slidenum">
              <a:rPr lang="ru-RU" altLang="ru-RU">
                <a:solidFill>
                  <a:prstClr val="black"/>
                </a:solidFill>
              </a:rPr>
              <a:pPr/>
              <a:t>14</a:t>
            </a:fld>
            <a:endParaRPr lang="ru-RU" altLang="ru-RU">
              <a:solidFill>
                <a:prstClr val="black"/>
              </a:solidFill>
            </a:endParaRPr>
          </a:p>
        </p:txBody>
      </p:sp>
      <p:sp>
        <p:nvSpPr>
          <p:cNvPr id="16386" name="Rectangle 7"/>
          <p:cNvSpPr txBox="1">
            <a:spLocks noGrp="1" noChangeArrowheads="1"/>
          </p:cNvSpPr>
          <p:nvPr/>
        </p:nvSpPr>
        <p:spPr bwMode="auto">
          <a:xfrm>
            <a:off x="3850445" y="9378825"/>
            <a:ext cx="2945659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/>
            <a:fld id="{D7BE4628-4B35-4359-9F1E-8912CE0AE900}" type="slidenum">
              <a:rPr lang="ru-RU" altLang="ru-RU" sz="1200">
                <a:solidFill>
                  <a:prstClr val="black"/>
                </a:solidFill>
              </a:rPr>
              <a:pPr algn="r"/>
              <a:t>14</a:t>
            </a:fld>
            <a:endParaRPr lang="ru-RU" altLang="ru-RU" sz="1200">
              <a:solidFill>
                <a:prstClr val="black"/>
              </a:solidFill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93663" y="568325"/>
            <a:ext cx="7127876" cy="4010025"/>
          </a:xfrm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4843" y="4721127"/>
            <a:ext cx="5637979" cy="4899411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altLang="ru-RU"/>
              <a:t>         </a:t>
            </a:r>
            <a:r>
              <a:rPr lang="ru-RU" altLang="ru-RU" b="1">
                <a:latin typeface="13"/>
              </a:rPr>
              <a:t>Доля налоговых</a:t>
            </a:r>
            <a:r>
              <a:rPr lang="ru-RU" altLang="ru-RU">
                <a:latin typeface="13"/>
              </a:rPr>
              <a:t> поступлений </a:t>
            </a:r>
            <a:r>
              <a:rPr lang="ru-RU" altLang="ru-RU" b="1">
                <a:latin typeface="13"/>
              </a:rPr>
              <a:t>в общем объеме доходов составляет 32%. </a:t>
            </a:r>
          </a:p>
          <a:p>
            <a:pPr>
              <a:lnSpc>
                <a:spcPct val="80000"/>
              </a:lnSpc>
            </a:pPr>
            <a:r>
              <a:rPr lang="ru-RU" altLang="ru-RU">
                <a:latin typeface="13"/>
              </a:rPr>
              <a:t>         </a:t>
            </a:r>
            <a:r>
              <a:rPr lang="ru-RU" altLang="ru-RU" b="1">
                <a:latin typeface="13"/>
              </a:rPr>
              <a:t>Объем налоговых</a:t>
            </a:r>
            <a:r>
              <a:rPr lang="ru-RU" altLang="ru-RU">
                <a:latin typeface="13"/>
              </a:rPr>
              <a:t> поступлений в 2012 году </a:t>
            </a:r>
            <a:r>
              <a:rPr lang="ru-RU" altLang="ru-RU" b="1">
                <a:latin typeface="13"/>
              </a:rPr>
              <a:t>составил 6 372 млн. руб.</a:t>
            </a:r>
            <a:r>
              <a:rPr lang="ru-RU" altLang="ru-RU">
                <a:latin typeface="13"/>
              </a:rPr>
              <a:t> (103% к плановым назначениям 6 210 млн. руб.) и </a:t>
            </a:r>
            <a:r>
              <a:rPr lang="ru-RU" altLang="ru-RU" b="1">
                <a:latin typeface="13"/>
              </a:rPr>
              <a:t>превысил</a:t>
            </a:r>
            <a:r>
              <a:rPr lang="ru-RU" altLang="ru-RU">
                <a:latin typeface="13"/>
              </a:rPr>
              <a:t> аналогичный показатель 2011 года</a:t>
            </a:r>
            <a:r>
              <a:rPr lang="ru-RU" altLang="ru-RU" b="1">
                <a:latin typeface="13"/>
              </a:rPr>
              <a:t> на 520 млн. руб.</a:t>
            </a:r>
          </a:p>
          <a:p>
            <a:pPr>
              <a:lnSpc>
                <a:spcPct val="80000"/>
              </a:lnSpc>
            </a:pPr>
            <a:r>
              <a:rPr lang="ru-RU" altLang="ru-RU">
                <a:latin typeface="13"/>
              </a:rPr>
              <a:t>         Традиционно </a:t>
            </a:r>
            <a:r>
              <a:rPr lang="ru-RU" altLang="ru-RU" b="1">
                <a:latin typeface="13"/>
              </a:rPr>
              <a:t>существенное</a:t>
            </a:r>
            <a:r>
              <a:rPr lang="ru-RU" altLang="ru-RU">
                <a:latin typeface="13"/>
              </a:rPr>
              <a:t> фискальное значение для бюджета города Тюмени имеет </a:t>
            </a:r>
            <a:r>
              <a:rPr lang="ru-RU" altLang="ru-RU" b="1">
                <a:latin typeface="13"/>
              </a:rPr>
              <a:t>налог на доходы физических лиц, его доля </a:t>
            </a:r>
            <a:r>
              <a:rPr lang="ru-RU" altLang="ru-RU">
                <a:latin typeface="13"/>
              </a:rPr>
              <a:t>в общем объеме доходов</a:t>
            </a:r>
            <a:r>
              <a:rPr lang="ru-RU" altLang="ru-RU" b="1">
                <a:latin typeface="13"/>
              </a:rPr>
              <a:t> составляет 23%</a:t>
            </a:r>
            <a:r>
              <a:rPr lang="ru-RU" altLang="ru-RU">
                <a:latin typeface="13"/>
              </a:rPr>
              <a:t> . Поступления налога в 2012 году составили </a:t>
            </a:r>
            <a:r>
              <a:rPr lang="ru-RU" altLang="ru-RU" b="1">
                <a:latin typeface="13"/>
              </a:rPr>
              <a:t>4 578 млн. руб</a:t>
            </a:r>
            <a:r>
              <a:rPr lang="ru-RU" altLang="ru-RU">
                <a:latin typeface="13"/>
              </a:rPr>
              <a:t>. (</a:t>
            </a:r>
            <a:r>
              <a:rPr lang="ru-RU" altLang="ru-RU" b="1">
                <a:latin typeface="13"/>
              </a:rPr>
              <a:t>102%</a:t>
            </a:r>
            <a:r>
              <a:rPr lang="ru-RU" altLang="ru-RU">
                <a:latin typeface="13"/>
              </a:rPr>
              <a:t> к запланированному уровню (4 486 млн. руб.). По сравнению с 2011 годом поступления налога выросли на </a:t>
            </a:r>
            <a:r>
              <a:rPr lang="ru-RU" altLang="ru-RU" b="1">
                <a:latin typeface="13"/>
              </a:rPr>
              <a:t>449 млн. руб.</a:t>
            </a:r>
            <a:r>
              <a:rPr lang="ru-RU" altLang="ru-RU">
                <a:latin typeface="13"/>
              </a:rPr>
              <a:t> Это связано с улучшением социально-экономической ситуации в городе Тюмени и соответственно ростом совокупных денежных доходов населения.</a:t>
            </a:r>
          </a:p>
          <a:p>
            <a:pPr>
              <a:lnSpc>
                <a:spcPct val="80000"/>
              </a:lnSpc>
            </a:pPr>
            <a:r>
              <a:rPr lang="ru-RU" altLang="ru-RU">
                <a:latin typeface="13"/>
              </a:rPr>
              <a:t>         </a:t>
            </a:r>
            <a:r>
              <a:rPr lang="ru-RU" altLang="ru-RU" b="1">
                <a:latin typeface="13"/>
              </a:rPr>
              <a:t>Единый налог на вмененный доход </a:t>
            </a:r>
            <a:r>
              <a:rPr lang="ru-RU" altLang="ru-RU">
                <a:latin typeface="13"/>
              </a:rPr>
              <a:t>поступил в бюджет в размере </a:t>
            </a:r>
            <a:r>
              <a:rPr lang="ru-RU" altLang="ru-RU" b="1">
                <a:latin typeface="13"/>
              </a:rPr>
              <a:t>757 млн. руб</a:t>
            </a:r>
            <a:r>
              <a:rPr lang="ru-RU" altLang="ru-RU">
                <a:latin typeface="13"/>
              </a:rPr>
              <a:t>., что соответствует </a:t>
            </a:r>
            <a:r>
              <a:rPr lang="ru-RU" altLang="ru-RU" b="1">
                <a:latin typeface="13"/>
              </a:rPr>
              <a:t>97%</a:t>
            </a:r>
            <a:r>
              <a:rPr lang="ru-RU" altLang="ru-RU">
                <a:latin typeface="13"/>
              </a:rPr>
              <a:t> от плановых показателей. Снижение поступлений налога обусловлено переходом налогоплательщиков на упрощенную и общепринятую системы налогообложения, снятием с учета объектов ЕНВД. По сравнению с прошлым годом поступления по налогу </a:t>
            </a:r>
            <a:r>
              <a:rPr lang="ru-RU" altLang="ru-RU" b="1">
                <a:latin typeface="13"/>
              </a:rPr>
              <a:t>увеличились на 67 млн. руб.</a:t>
            </a:r>
          </a:p>
          <a:p>
            <a:pPr>
              <a:lnSpc>
                <a:spcPct val="80000"/>
              </a:lnSpc>
            </a:pPr>
            <a:r>
              <a:rPr lang="ru-RU" altLang="ru-RU">
                <a:latin typeface="13"/>
              </a:rPr>
              <a:t>        Поступления </a:t>
            </a:r>
            <a:r>
              <a:rPr lang="ru-RU" altLang="ru-RU" b="1">
                <a:latin typeface="13"/>
              </a:rPr>
              <a:t>земельного налога</a:t>
            </a:r>
            <a:r>
              <a:rPr lang="ru-RU" altLang="ru-RU">
                <a:latin typeface="13"/>
              </a:rPr>
              <a:t> составили </a:t>
            </a:r>
            <a:r>
              <a:rPr lang="ru-RU" altLang="ru-RU" b="1">
                <a:latin typeface="13"/>
              </a:rPr>
              <a:t>842 млн. руб. </a:t>
            </a:r>
            <a:r>
              <a:rPr lang="ru-RU" altLang="ru-RU">
                <a:latin typeface="13"/>
              </a:rPr>
              <a:t>или </a:t>
            </a:r>
            <a:r>
              <a:rPr lang="ru-RU" altLang="ru-RU" b="1">
                <a:latin typeface="13"/>
              </a:rPr>
              <a:t>109% </a:t>
            </a:r>
            <a:r>
              <a:rPr lang="ru-RU" altLang="ru-RU">
                <a:latin typeface="13"/>
              </a:rPr>
              <a:t>от уровня плана. Превышение фактических поступлений земельного налога по сравнению с прогнозируемыми в основном обусловлено погашением задолженности прошлых лет. Кроме того, на рост поступлений повлияло изменение с 2011 года сроков уплаты земельного налога физическими лицами в соответствии с Федеральным законом от 27.07.2010 № 229-ФЗ. По сравнению с прошлым годом, поступления от уплаты земельного налога увеличились на </a:t>
            </a:r>
            <a:r>
              <a:rPr lang="ru-RU" altLang="ru-RU" b="1">
                <a:latin typeface="13"/>
              </a:rPr>
              <a:t>152 млн. руб.</a:t>
            </a:r>
          </a:p>
          <a:p>
            <a:pPr>
              <a:lnSpc>
                <a:spcPct val="80000"/>
              </a:lnSpc>
            </a:pPr>
            <a:r>
              <a:rPr lang="ru-RU" altLang="ru-RU">
                <a:latin typeface="13"/>
              </a:rPr>
              <a:t>         Поступления по иным </a:t>
            </a:r>
            <a:r>
              <a:rPr lang="ru-RU" altLang="ru-RU" b="1">
                <a:latin typeface="13"/>
              </a:rPr>
              <a:t>налоговым доходам</a:t>
            </a:r>
            <a:r>
              <a:rPr lang="ru-RU" altLang="ru-RU">
                <a:latin typeface="13"/>
              </a:rPr>
              <a:t> соответствуют или чуть выше запланированного уровня. Подробная информация изложена в пояснительной записке к отчету.</a:t>
            </a:r>
          </a:p>
        </p:txBody>
      </p:sp>
    </p:spTree>
    <p:extLst>
      <p:ext uri="{BB962C8B-B14F-4D97-AF65-F5344CB8AC3E}">
        <p14:creationId xmlns:p14="http://schemas.microsoft.com/office/powerpoint/2010/main" val="41984133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6B58C-9DB0-48DF-8732-0DC3C8442DE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2748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24414-637E-4C1F-950C-26D635FBECB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850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97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130" indent="0">
              <a:buNone/>
              <a:defRPr sz="1200"/>
            </a:lvl2pPr>
            <a:lvl3pPr marL="914265" indent="0">
              <a:buNone/>
              <a:defRPr sz="1000"/>
            </a:lvl3pPr>
            <a:lvl4pPr marL="1371396" indent="0">
              <a:buNone/>
              <a:defRPr sz="900"/>
            </a:lvl4pPr>
            <a:lvl5pPr marL="1828529" indent="0">
              <a:buNone/>
              <a:defRPr sz="900"/>
            </a:lvl5pPr>
            <a:lvl6pPr marL="2285658" indent="0">
              <a:buNone/>
              <a:defRPr sz="900"/>
            </a:lvl6pPr>
            <a:lvl7pPr marL="2742788" indent="0">
              <a:buNone/>
              <a:defRPr sz="900"/>
            </a:lvl7pPr>
            <a:lvl8pPr marL="3199920" indent="0">
              <a:buNone/>
              <a:defRPr sz="900"/>
            </a:lvl8pPr>
            <a:lvl9pPr marL="3657052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84973-30CD-4CED-94FA-4C8BA552750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5626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130" indent="0">
              <a:buNone/>
              <a:defRPr sz="2800"/>
            </a:lvl2pPr>
            <a:lvl3pPr marL="914265" indent="0">
              <a:buNone/>
              <a:defRPr sz="2400"/>
            </a:lvl3pPr>
            <a:lvl4pPr marL="1371396" indent="0">
              <a:buNone/>
              <a:defRPr sz="2000"/>
            </a:lvl4pPr>
            <a:lvl5pPr marL="1828529" indent="0">
              <a:buNone/>
              <a:defRPr sz="2000"/>
            </a:lvl5pPr>
            <a:lvl6pPr marL="2285658" indent="0">
              <a:buNone/>
              <a:defRPr sz="2000"/>
            </a:lvl6pPr>
            <a:lvl7pPr marL="2742788" indent="0">
              <a:buNone/>
              <a:defRPr sz="2000"/>
            </a:lvl7pPr>
            <a:lvl8pPr marL="3199920" indent="0">
              <a:buNone/>
              <a:defRPr sz="2000"/>
            </a:lvl8pPr>
            <a:lvl9pPr marL="3657052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16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130" indent="0">
              <a:buNone/>
              <a:defRPr sz="1200"/>
            </a:lvl2pPr>
            <a:lvl3pPr marL="914265" indent="0">
              <a:buNone/>
              <a:defRPr sz="1000"/>
            </a:lvl3pPr>
            <a:lvl4pPr marL="1371396" indent="0">
              <a:buNone/>
              <a:defRPr sz="900"/>
            </a:lvl4pPr>
            <a:lvl5pPr marL="1828529" indent="0">
              <a:buNone/>
              <a:defRPr sz="900"/>
            </a:lvl5pPr>
            <a:lvl6pPr marL="2285658" indent="0">
              <a:buNone/>
              <a:defRPr sz="900"/>
            </a:lvl6pPr>
            <a:lvl7pPr marL="2742788" indent="0">
              <a:buNone/>
              <a:defRPr sz="900"/>
            </a:lvl7pPr>
            <a:lvl8pPr marL="3199920" indent="0">
              <a:buNone/>
              <a:defRPr sz="900"/>
            </a:lvl8pPr>
            <a:lvl9pPr marL="3657052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B4761-DC1D-49DE-BB97-B8D3664059C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186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24414-637E-4C1F-950C-26D635FBECB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0091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F8DAE-AC3A-46F0-893F-C24ABAC91F6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8656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05979"/>
            <a:ext cx="8229600" cy="438864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D68503-D03E-42A4-9839-7A47F8B91F4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22.05.2023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3840F4-3E65-4197-A493-347E0A683F6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1112485"/>
      </p:ext>
    </p:extLst>
  </p:cSld>
  <p:clrMapOvr>
    <a:masterClrMapping/>
  </p:clrMapOvr>
  <p:transition spd="med">
    <p:zoom/>
  </p:transition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B4D3B-784E-4BF6-99CB-3D249765014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6801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1000">
        <p:dissolve/>
      </p:transition>
    </mc:Choice>
    <mc:Fallback xmlns="">
      <p:transition advClick="0" advTm="1000">
        <p:dissolve/>
      </p:transition>
    </mc:Fallback>
  </mc:AlternateContent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B4D3B-784E-4BF6-99CB-3D249765014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7499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1000">
        <p:dissolve/>
      </p:transition>
    </mc:Choice>
    <mc:Fallback xmlns="">
      <p:transition advClick="0" advTm="1000">
        <p:dissolve/>
      </p:transition>
    </mc:Fallback>
  </mc:AlternateContent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B4D3B-784E-4BF6-99CB-3D249765014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0157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1000">
        <p:dissolve/>
      </p:transition>
    </mc:Choice>
    <mc:Fallback xmlns="">
      <p:transition advClick="0" advTm="1000">
        <p:dissolve/>
      </p:transition>
    </mc:Fallback>
  </mc:AlternateContent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B4D3B-784E-4BF6-99CB-3D249765014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8447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1000">
        <p:dissolve/>
      </p:transition>
    </mc:Choice>
    <mc:Fallback xmlns="">
      <p:transition advClick="0" advTm="1000">
        <p:dissolve/>
      </p:transition>
    </mc:Fallback>
  </mc:AlternateContent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B4D3B-784E-4BF6-99CB-3D249765014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0824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1000">
        <p:dissolve/>
      </p:transition>
    </mc:Choice>
    <mc:Fallback xmlns="">
      <p:transition advClick="0" advTm="1000">
        <p:dissolv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F8DAE-AC3A-46F0-893F-C24ABAC91F6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5764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B4D3B-784E-4BF6-99CB-3D249765014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4803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1000">
        <p:dissolve/>
      </p:transition>
    </mc:Choice>
    <mc:Fallback xmlns="">
      <p:transition advClick="0" advTm="1000">
        <p:dissolve/>
      </p:transition>
    </mc:Fallback>
  </mc:AlternateContent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B4D3B-784E-4BF6-99CB-3D249765014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8315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1000">
        <p:dissolve/>
      </p:transition>
    </mc:Choice>
    <mc:Fallback xmlns="">
      <p:transition advClick="0" advTm="1000">
        <p:dissolve/>
      </p:transition>
    </mc:Fallback>
  </mc:AlternateContent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B4D3B-784E-4BF6-99CB-3D249765014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5489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1000">
        <p:dissolve/>
      </p:transition>
    </mc:Choice>
    <mc:Fallback xmlns="">
      <p:transition advClick="0" advTm="1000">
        <p:dissolve/>
      </p:transition>
    </mc:Fallback>
  </mc:AlternateContent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B4D3B-784E-4BF6-99CB-3D249765014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4378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1000">
        <p:dissolve/>
      </p:transition>
    </mc:Choice>
    <mc:Fallback xmlns="">
      <p:transition advClick="0" advTm="1000">
        <p:dissolve/>
      </p:transition>
    </mc:Fallback>
  </mc:AlternateContent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B4D3B-784E-4BF6-99CB-3D249765014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5780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1000">
        <p:dissolve/>
      </p:transition>
    </mc:Choice>
    <mc:Fallback xmlns="">
      <p:transition advClick="0" advTm="1000">
        <p:dissolve/>
      </p:transition>
    </mc:Fallback>
  </mc:AlternateContent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B4D3B-784E-4BF6-99CB-3D249765014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3369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1000">
        <p:dissolve/>
      </p:transition>
    </mc:Choice>
    <mc:Fallback xmlns="">
      <p:transition advClick="0" advTm="1000">
        <p:dissolv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05979"/>
            <a:ext cx="8229600" cy="438864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D68503-D03E-42A4-9839-7A47F8B91F4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22.05.2023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3840F4-3E65-4197-A493-347E0A683F6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4579035"/>
      </p:ext>
    </p:extLst>
  </p:cSld>
  <p:clrMapOvr>
    <a:masterClrMapping/>
  </p:clrMapOvr>
  <p:transition spd="med">
    <p:zo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02F25-23FA-46AA-8526-433E21292D9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5039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6D621-CE3B-4943-9D5B-59C7DAD652A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9641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E1793-1C4C-481D-BDA9-56C186E4719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9498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6E508-BA00-447F-98D8-B6CF93119C1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9191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BF184-BDFC-43BF-A0FD-594A8CDE863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1470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F2A24-D568-414A-8A0E-4E27CA3A3C3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5420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28640-816A-44C9-91BB-1060BC1A095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2250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95E17-4DDD-4891-81F7-C12115CE338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1479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0CF93-5B8D-4D70-A7B3-FEFF738A116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321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CCB42-036A-48EA-8458-FC0D50EE074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9336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B718C-38BF-44ED-8F70-C6BD8FEB5AC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1131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A3FA9-8121-499A-99B6-B8F013B5D97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0039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32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3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6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7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0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02F25-23FA-46AA-8526-433E21292D9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4158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6D621-CE3B-4943-9D5B-59C7DAD652A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9201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3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6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39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52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65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78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9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05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E1793-1C4C-481D-BDA9-56C186E4719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7435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6E508-BA00-447F-98D8-B6CF93119C1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0184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0" indent="0">
              <a:buNone/>
              <a:defRPr sz="2000" b="1"/>
            </a:lvl2pPr>
            <a:lvl3pPr marL="914265" indent="0">
              <a:buNone/>
              <a:defRPr sz="1800" b="1"/>
            </a:lvl3pPr>
            <a:lvl4pPr marL="1371396" indent="0">
              <a:buNone/>
              <a:defRPr sz="1600" b="1"/>
            </a:lvl4pPr>
            <a:lvl5pPr marL="1828529" indent="0">
              <a:buNone/>
              <a:defRPr sz="1600" b="1"/>
            </a:lvl5pPr>
            <a:lvl6pPr marL="2285658" indent="0">
              <a:buNone/>
              <a:defRPr sz="1600" b="1"/>
            </a:lvl6pPr>
            <a:lvl7pPr marL="2742788" indent="0">
              <a:buNone/>
              <a:defRPr sz="1600" b="1"/>
            </a:lvl7pPr>
            <a:lvl8pPr marL="3199920" indent="0">
              <a:buNone/>
              <a:defRPr sz="1600" b="1"/>
            </a:lvl8pPr>
            <a:lvl9pPr marL="3657052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9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0" indent="0">
              <a:buNone/>
              <a:defRPr sz="2000" b="1"/>
            </a:lvl2pPr>
            <a:lvl3pPr marL="914265" indent="0">
              <a:buNone/>
              <a:defRPr sz="1800" b="1"/>
            </a:lvl3pPr>
            <a:lvl4pPr marL="1371396" indent="0">
              <a:buNone/>
              <a:defRPr sz="1600" b="1"/>
            </a:lvl4pPr>
            <a:lvl5pPr marL="1828529" indent="0">
              <a:buNone/>
              <a:defRPr sz="1600" b="1"/>
            </a:lvl5pPr>
            <a:lvl6pPr marL="2285658" indent="0">
              <a:buNone/>
              <a:defRPr sz="1600" b="1"/>
            </a:lvl6pPr>
            <a:lvl7pPr marL="2742788" indent="0">
              <a:buNone/>
              <a:defRPr sz="1600" b="1"/>
            </a:lvl7pPr>
            <a:lvl8pPr marL="3199920" indent="0">
              <a:buNone/>
              <a:defRPr sz="1600" b="1"/>
            </a:lvl8pPr>
            <a:lvl9pPr marL="3657052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39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BF184-BDFC-43BF-A0FD-594A8CDE863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2060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F2A24-D568-414A-8A0E-4E27CA3A3C3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1915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4BC5E-ADB3-450D-AB26-893FF5BF903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864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28640-816A-44C9-91BB-1060BC1A095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8468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97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130" indent="0">
              <a:buNone/>
              <a:defRPr sz="1200"/>
            </a:lvl2pPr>
            <a:lvl3pPr marL="914265" indent="0">
              <a:buNone/>
              <a:defRPr sz="1000"/>
            </a:lvl3pPr>
            <a:lvl4pPr marL="1371396" indent="0">
              <a:buNone/>
              <a:defRPr sz="900"/>
            </a:lvl4pPr>
            <a:lvl5pPr marL="1828529" indent="0">
              <a:buNone/>
              <a:defRPr sz="900"/>
            </a:lvl5pPr>
            <a:lvl6pPr marL="2285658" indent="0">
              <a:buNone/>
              <a:defRPr sz="900"/>
            </a:lvl6pPr>
            <a:lvl7pPr marL="2742788" indent="0">
              <a:buNone/>
              <a:defRPr sz="900"/>
            </a:lvl7pPr>
            <a:lvl8pPr marL="3199920" indent="0">
              <a:buNone/>
              <a:defRPr sz="900"/>
            </a:lvl8pPr>
            <a:lvl9pPr marL="3657052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0CF93-5B8D-4D70-A7B3-FEFF738A116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8595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130" indent="0">
              <a:buNone/>
              <a:defRPr sz="2800"/>
            </a:lvl2pPr>
            <a:lvl3pPr marL="914265" indent="0">
              <a:buNone/>
              <a:defRPr sz="2400"/>
            </a:lvl3pPr>
            <a:lvl4pPr marL="1371396" indent="0">
              <a:buNone/>
              <a:defRPr sz="2000"/>
            </a:lvl4pPr>
            <a:lvl5pPr marL="1828529" indent="0">
              <a:buNone/>
              <a:defRPr sz="2000"/>
            </a:lvl5pPr>
            <a:lvl6pPr marL="2285658" indent="0">
              <a:buNone/>
              <a:defRPr sz="2000"/>
            </a:lvl6pPr>
            <a:lvl7pPr marL="2742788" indent="0">
              <a:buNone/>
              <a:defRPr sz="2000"/>
            </a:lvl7pPr>
            <a:lvl8pPr marL="3199920" indent="0">
              <a:buNone/>
              <a:defRPr sz="2000"/>
            </a:lvl8pPr>
            <a:lvl9pPr marL="3657052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16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130" indent="0">
              <a:buNone/>
              <a:defRPr sz="1200"/>
            </a:lvl2pPr>
            <a:lvl3pPr marL="914265" indent="0">
              <a:buNone/>
              <a:defRPr sz="1000"/>
            </a:lvl3pPr>
            <a:lvl4pPr marL="1371396" indent="0">
              <a:buNone/>
              <a:defRPr sz="900"/>
            </a:lvl4pPr>
            <a:lvl5pPr marL="1828529" indent="0">
              <a:buNone/>
              <a:defRPr sz="900"/>
            </a:lvl5pPr>
            <a:lvl6pPr marL="2285658" indent="0">
              <a:buNone/>
              <a:defRPr sz="900"/>
            </a:lvl6pPr>
            <a:lvl7pPr marL="2742788" indent="0">
              <a:buNone/>
              <a:defRPr sz="900"/>
            </a:lvl7pPr>
            <a:lvl8pPr marL="3199920" indent="0">
              <a:buNone/>
              <a:defRPr sz="900"/>
            </a:lvl8pPr>
            <a:lvl9pPr marL="3657052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CCB42-036A-48EA-8458-FC0D50EE074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6388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B718C-38BF-44ED-8F70-C6BD8FEB5AC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4327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A3FA9-8121-499A-99B6-B8F013B5D97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9117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32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3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6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7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0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6B58C-9DB0-48DF-8732-0DC3C8442DE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3930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95E17-4DDD-4891-81F7-C12115CE338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785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3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6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39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52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65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78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9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05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4BC5E-ADB3-450D-AB26-893FF5BF903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6690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6BDCD-ED5F-41FA-8EB9-1522088556B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0912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0" indent="0">
              <a:buNone/>
              <a:defRPr sz="2000" b="1"/>
            </a:lvl2pPr>
            <a:lvl3pPr marL="914265" indent="0">
              <a:buNone/>
              <a:defRPr sz="1800" b="1"/>
            </a:lvl3pPr>
            <a:lvl4pPr marL="1371396" indent="0">
              <a:buNone/>
              <a:defRPr sz="1600" b="1"/>
            </a:lvl4pPr>
            <a:lvl5pPr marL="1828529" indent="0">
              <a:buNone/>
              <a:defRPr sz="1600" b="1"/>
            </a:lvl5pPr>
            <a:lvl6pPr marL="2285658" indent="0">
              <a:buNone/>
              <a:defRPr sz="1600" b="1"/>
            </a:lvl6pPr>
            <a:lvl7pPr marL="2742788" indent="0">
              <a:buNone/>
              <a:defRPr sz="1600" b="1"/>
            </a:lvl7pPr>
            <a:lvl8pPr marL="3199920" indent="0">
              <a:buNone/>
              <a:defRPr sz="1600" b="1"/>
            </a:lvl8pPr>
            <a:lvl9pPr marL="3657052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9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0" indent="0">
              <a:buNone/>
              <a:defRPr sz="2000" b="1"/>
            </a:lvl2pPr>
            <a:lvl3pPr marL="914265" indent="0">
              <a:buNone/>
              <a:defRPr sz="1800" b="1"/>
            </a:lvl3pPr>
            <a:lvl4pPr marL="1371396" indent="0">
              <a:buNone/>
              <a:defRPr sz="1600" b="1"/>
            </a:lvl4pPr>
            <a:lvl5pPr marL="1828529" indent="0">
              <a:buNone/>
              <a:defRPr sz="1600" b="1"/>
            </a:lvl5pPr>
            <a:lvl6pPr marL="2285658" indent="0">
              <a:buNone/>
              <a:defRPr sz="1600" b="1"/>
            </a:lvl6pPr>
            <a:lvl7pPr marL="2742788" indent="0">
              <a:buNone/>
              <a:defRPr sz="1600" b="1"/>
            </a:lvl7pPr>
            <a:lvl8pPr marL="3199920" indent="0">
              <a:buNone/>
              <a:defRPr sz="1600" b="1"/>
            </a:lvl8pPr>
            <a:lvl9pPr marL="3657052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39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A47B8-0833-4AEE-9DE8-B0DD397F2B2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0595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6BDCD-ED5F-41FA-8EB9-1522088556B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5370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C476D-F07A-4ACD-A2C4-78E558EA56C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2133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10CB5-029B-47D4-B251-007E9077F70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4194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97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130" indent="0">
              <a:buNone/>
              <a:defRPr sz="1200"/>
            </a:lvl2pPr>
            <a:lvl3pPr marL="914265" indent="0">
              <a:buNone/>
              <a:defRPr sz="1000"/>
            </a:lvl3pPr>
            <a:lvl4pPr marL="1371396" indent="0">
              <a:buNone/>
              <a:defRPr sz="900"/>
            </a:lvl4pPr>
            <a:lvl5pPr marL="1828529" indent="0">
              <a:buNone/>
              <a:defRPr sz="900"/>
            </a:lvl5pPr>
            <a:lvl6pPr marL="2285658" indent="0">
              <a:buNone/>
              <a:defRPr sz="900"/>
            </a:lvl6pPr>
            <a:lvl7pPr marL="2742788" indent="0">
              <a:buNone/>
              <a:defRPr sz="900"/>
            </a:lvl7pPr>
            <a:lvl8pPr marL="3199920" indent="0">
              <a:buNone/>
              <a:defRPr sz="900"/>
            </a:lvl8pPr>
            <a:lvl9pPr marL="3657052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84973-30CD-4CED-94FA-4C8BA552750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1681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130" indent="0">
              <a:buNone/>
              <a:defRPr sz="2800"/>
            </a:lvl2pPr>
            <a:lvl3pPr marL="914265" indent="0">
              <a:buNone/>
              <a:defRPr sz="2400"/>
            </a:lvl3pPr>
            <a:lvl4pPr marL="1371396" indent="0">
              <a:buNone/>
              <a:defRPr sz="2000"/>
            </a:lvl4pPr>
            <a:lvl5pPr marL="1828529" indent="0">
              <a:buNone/>
              <a:defRPr sz="2000"/>
            </a:lvl5pPr>
            <a:lvl6pPr marL="2285658" indent="0">
              <a:buNone/>
              <a:defRPr sz="2000"/>
            </a:lvl6pPr>
            <a:lvl7pPr marL="2742788" indent="0">
              <a:buNone/>
              <a:defRPr sz="2000"/>
            </a:lvl7pPr>
            <a:lvl8pPr marL="3199920" indent="0">
              <a:buNone/>
              <a:defRPr sz="2000"/>
            </a:lvl8pPr>
            <a:lvl9pPr marL="3657052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16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130" indent="0">
              <a:buNone/>
              <a:defRPr sz="1200"/>
            </a:lvl2pPr>
            <a:lvl3pPr marL="914265" indent="0">
              <a:buNone/>
              <a:defRPr sz="1000"/>
            </a:lvl3pPr>
            <a:lvl4pPr marL="1371396" indent="0">
              <a:buNone/>
              <a:defRPr sz="900"/>
            </a:lvl4pPr>
            <a:lvl5pPr marL="1828529" indent="0">
              <a:buNone/>
              <a:defRPr sz="900"/>
            </a:lvl5pPr>
            <a:lvl6pPr marL="2285658" indent="0">
              <a:buNone/>
              <a:defRPr sz="900"/>
            </a:lvl6pPr>
            <a:lvl7pPr marL="2742788" indent="0">
              <a:buNone/>
              <a:defRPr sz="900"/>
            </a:lvl7pPr>
            <a:lvl8pPr marL="3199920" indent="0">
              <a:buNone/>
              <a:defRPr sz="900"/>
            </a:lvl8pPr>
            <a:lvl9pPr marL="3657052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B4761-DC1D-49DE-BB97-B8D3664059C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8635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24414-637E-4C1F-950C-26D635FBECB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1156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F8DAE-AC3A-46F0-893F-C24ABAC91F6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9069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05979"/>
            <a:ext cx="8229600" cy="438864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D68503-D03E-42A4-9839-7A47F8B91F4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22.05.2023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3840F4-3E65-4197-A493-347E0A683F6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382006"/>
      </p:ext>
    </p:extLst>
  </p:cSld>
  <p:clrMapOvr>
    <a:masterClrMapping/>
  </p:clrMapOvr>
  <p:transition spd="med">
    <p:zoom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6B58C-9DB0-48DF-8732-0DC3C8442DE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5858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95E17-4DDD-4891-81F7-C12115CE338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9887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4BC5E-ADB3-450D-AB26-893FF5BF903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6089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A47B8-0833-4AEE-9DE8-B0DD397F2B2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5177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6BDCD-ED5F-41FA-8EB9-1522088556B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0168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A47B8-0833-4AEE-9DE8-B0DD397F2B2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7204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C476D-F07A-4ACD-A2C4-78E558EA56C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4125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10CB5-029B-47D4-B251-007E9077F70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2189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84973-30CD-4CED-94FA-4C8BA552750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8687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B4761-DC1D-49DE-BB97-B8D3664059C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3334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24414-637E-4C1F-950C-26D635FBECB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1261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F8DAE-AC3A-46F0-893F-C24ABAC91F6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1914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05979"/>
            <a:ext cx="8229600" cy="438864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D68503-D03E-42A4-9839-7A47F8B91F4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22.05.2023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3840F4-3E65-4197-A493-347E0A683F6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1118606"/>
      </p:ext>
    </p:extLst>
  </p:cSld>
  <p:clrMapOvr>
    <a:masterClrMapping/>
  </p:clrMapOvr>
  <p:transition spd="med">
    <p:zoom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2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21245-2469-4D73-9DEA-C5607723A03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083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C476D-F07A-4ACD-A2C4-78E558EA56C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1128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2C476-5354-4649-A32A-DD3E7BB8310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4842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7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0F1F5-BA40-4C2A-BE01-A1BFDE64A21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1400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2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2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85906-0B60-452E-AA91-1CAA2D7ED84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1218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6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0" y="1151336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30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5B5C3-AFE1-4905-A1E8-5E8D56FA478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4905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5FEFB-18E9-4148-822A-3047120ACE8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7378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C38A7-D351-4C7D-B550-B7829CABDF9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1652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04788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91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313" cy="3518297"/>
          </a:xfrm>
        </p:spPr>
        <p:txBody>
          <a:bodyPr/>
          <a:lstStyle>
            <a:lvl1pPr marL="0" indent="0">
              <a:buNone/>
              <a:defRPr sz="1100"/>
            </a:lvl1pPr>
            <a:lvl2pPr marL="342900" indent="0">
              <a:buNone/>
              <a:defRPr sz="900"/>
            </a:lvl2pPr>
            <a:lvl3pPr marL="685800" indent="0">
              <a:buNone/>
              <a:defRPr sz="800"/>
            </a:lvl3pPr>
            <a:lvl4pPr marL="1028700" indent="0">
              <a:buNone/>
              <a:defRPr sz="700"/>
            </a:lvl4pPr>
            <a:lvl5pPr marL="1371600" indent="0">
              <a:buNone/>
              <a:defRPr sz="700"/>
            </a:lvl5pPr>
            <a:lvl6pPr marL="1714500" indent="0">
              <a:buNone/>
              <a:defRPr sz="700"/>
            </a:lvl6pPr>
            <a:lvl7pPr marL="2057400" indent="0">
              <a:buNone/>
              <a:defRPr sz="700"/>
            </a:lvl7pPr>
            <a:lvl8pPr marL="2400300" indent="0">
              <a:buNone/>
              <a:defRPr sz="700"/>
            </a:lvl8pPr>
            <a:lvl9pPr marL="2743200" indent="0">
              <a:buNone/>
              <a:defRPr sz="7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E42AF-77E3-4263-B029-3591615EC9C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582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2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6"/>
            <a:ext cx="5486400" cy="603647"/>
          </a:xfrm>
        </p:spPr>
        <p:txBody>
          <a:bodyPr/>
          <a:lstStyle>
            <a:lvl1pPr marL="0" indent="0">
              <a:buNone/>
              <a:defRPr sz="1100"/>
            </a:lvl1pPr>
            <a:lvl2pPr marL="342900" indent="0">
              <a:buNone/>
              <a:defRPr sz="900"/>
            </a:lvl2pPr>
            <a:lvl3pPr marL="685800" indent="0">
              <a:buNone/>
              <a:defRPr sz="800"/>
            </a:lvl3pPr>
            <a:lvl4pPr marL="1028700" indent="0">
              <a:buNone/>
              <a:defRPr sz="700"/>
            </a:lvl4pPr>
            <a:lvl5pPr marL="1371600" indent="0">
              <a:buNone/>
              <a:defRPr sz="700"/>
            </a:lvl5pPr>
            <a:lvl6pPr marL="1714500" indent="0">
              <a:buNone/>
              <a:defRPr sz="700"/>
            </a:lvl6pPr>
            <a:lvl7pPr marL="2057400" indent="0">
              <a:buNone/>
              <a:defRPr sz="700"/>
            </a:lvl7pPr>
            <a:lvl8pPr marL="2400300" indent="0">
              <a:buNone/>
              <a:defRPr sz="700"/>
            </a:lvl8pPr>
            <a:lvl9pPr marL="2743200" indent="0">
              <a:buNone/>
              <a:defRPr sz="7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98F9A-4E08-4C4C-97B0-600C03D0E1B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28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E408E-9AD0-4548-934F-40E01F9A7A2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8940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D73D2-422B-4C34-86A2-7F066E9E9A3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2724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10CB5-029B-47D4-B251-007E9077F70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2951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32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3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6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7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0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02F25-23FA-46AA-8526-433E21292D9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0073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6D621-CE3B-4943-9D5B-59C7DAD652A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3167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3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6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39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52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65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78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9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05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E1793-1C4C-481D-BDA9-56C186E4719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8704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6E508-BA00-447F-98D8-B6CF93119C1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4729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0" indent="0">
              <a:buNone/>
              <a:defRPr sz="2000" b="1"/>
            </a:lvl2pPr>
            <a:lvl3pPr marL="914265" indent="0">
              <a:buNone/>
              <a:defRPr sz="1800" b="1"/>
            </a:lvl3pPr>
            <a:lvl4pPr marL="1371396" indent="0">
              <a:buNone/>
              <a:defRPr sz="1600" b="1"/>
            </a:lvl4pPr>
            <a:lvl5pPr marL="1828529" indent="0">
              <a:buNone/>
              <a:defRPr sz="1600" b="1"/>
            </a:lvl5pPr>
            <a:lvl6pPr marL="2285658" indent="0">
              <a:buNone/>
              <a:defRPr sz="1600" b="1"/>
            </a:lvl6pPr>
            <a:lvl7pPr marL="2742788" indent="0">
              <a:buNone/>
              <a:defRPr sz="1600" b="1"/>
            </a:lvl7pPr>
            <a:lvl8pPr marL="3199920" indent="0">
              <a:buNone/>
              <a:defRPr sz="1600" b="1"/>
            </a:lvl8pPr>
            <a:lvl9pPr marL="3657052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9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0" indent="0">
              <a:buNone/>
              <a:defRPr sz="2000" b="1"/>
            </a:lvl2pPr>
            <a:lvl3pPr marL="914265" indent="0">
              <a:buNone/>
              <a:defRPr sz="1800" b="1"/>
            </a:lvl3pPr>
            <a:lvl4pPr marL="1371396" indent="0">
              <a:buNone/>
              <a:defRPr sz="1600" b="1"/>
            </a:lvl4pPr>
            <a:lvl5pPr marL="1828529" indent="0">
              <a:buNone/>
              <a:defRPr sz="1600" b="1"/>
            </a:lvl5pPr>
            <a:lvl6pPr marL="2285658" indent="0">
              <a:buNone/>
              <a:defRPr sz="1600" b="1"/>
            </a:lvl6pPr>
            <a:lvl7pPr marL="2742788" indent="0">
              <a:buNone/>
              <a:defRPr sz="1600" b="1"/>
            </a:lvl7pPr>
            <a:lvl8pPr marL="3199920" indent="0">
              <a:buNone/>
              <a:defRPr sz="1600" b="1"/>
            </a:lvl8pPr>
            <a:lvl9pPr marL="3657052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39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BF184-BDFC-43BF-A0FD-594A8CDE863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2611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F2A24-D568-414A-8A0E-4E27CA3A3C3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660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28640-816A-44C9-91BB-1060BC1A095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3984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97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130" indent="0">
              <a:buNone/>
              <a:defRPr sz="1200"/>
            </a:lvl2pPr>
            <a:lvl3pPr marL="914265" indent="0">
              <a:buNone/>
              <a:defRPr sz="1000"/>
            </a:lvl3pPr>
            <a:lvl4pPr marL="1371396" indent="0">
              <a:buNone/>
              <a:defRPr sz="900"/>
            </a:lvl4pPr>
            <a:lvl5pPr marL="1828529" indent="0">
              <a:buNone/>
              <a:defRPr sz="900"/>
            </a:lvl5pPr>
            <a:lvl6pPr marL="2285658" indent="0">
              <a:buNone/>
              <a:defRPr sz="900"/>
            </a:lvl6pPr>
            <a:lvl7pPr marL="2742788" indent="0">
              <a:buNone/>
              <a:defRPr sz="900"/>
            </a:lvl7pPr>
            <a:lvl8pPr marL="3199920" indent="0">
              <a:buNone/>
              <a:defRPr sz="900"/>
            </a:lvl8pPr>
            <a:lvl9pPr marL="3657052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0CF93-5B8D-4D70-A7B3-FEFF738A116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5270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130" indent="0">
              <a:buNone/>
              <a:defRPr sz="2800"/>
            </a:lvl2pPr>
            <a:lvl3pPr marL="914265" indent="0">
              <a:buNone/>
              <a:defRPr sz="2400"/>
            </a:lvl3pPr>
            <a:lvl4pPr marL="1371396" indent="0">
              <a:buNone/>
              <a:defRPr sz="2000"/>
            </a:lvl4pPr>
            <a:lvl5pPr marL="1828529" indent="0">
              <a:buNone/>
              <a:defRPr sz="2000"/>
            </a:lvl5pPr>
            <a:lvl6pPr marL="2285658" indent="0">
              <a:buNone/>
              <a:defRPr sz="2000"/>
            </a:lvl6pPr>
            <a:lvl7pPr marL="2742788" indent="0">
              <a:buNone/>
              <a:defRPr sz="2000"/>
            </a:lvl7pPr>
            <a:lvl8pPr marL="3199920" indent="0">
              <a:buNone/>
              <a:defRPr sz="2000"/>
            </a:lvl8pPr>
            <a:lvl9pPr marL="3657052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16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130" indent="0">
              <a:buNone/>
              <a:defRPr sz="1200"/>
            </a:lvl2pPr>
            <a:lvl3pPr marL="914265" indent="0">
              <a:buNone/>
              <a:defRPr sz="1000"/>
            </a:lvl3pPr>
            <a:lvl4pPr marL="1371396" indent="0">
              <a:buNone/>
              <a:defRPr sz="900"/>
            </a:lvl4pPr>
            <a:lvl5pPr marL="1828529" indent="0">
              <a:buNone/>
              <a:defRPr sz="900"/>
            </a:lvl5pPr>
            <a:lvl6pPr marL="2285658" indent="0">
              <a:buNone/>
              <a:defRPr sz="900"/>
            </a:lvl6pPr>
            <a:lvl7pPr marL="2742788" indent="0">
              <a:buNone/>
              <a:defRPr sz="900"/>
            </a:lvl7pPr>
            <a:lvl8pPr marL="3199920" indent="0">
              <a:buNone/>
              <a:defRPr sz="900"/>
            </a:lvl8pPr>
            <a:lvl9pPr marL="3657052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CCB42-036A-48EA-8458-FC0D50EE074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6398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B718C-38BF-44ED-8F70-C6BD8FEB5AC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8040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84973-30CD-4CED-94FA-4C8BA552750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3184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A3FA9-8121-499A-99B6-B8F013B5D97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2154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02F25-23FA-46AA-8526-433E21292D9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0259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6D621-CE3B-4943-9D5B-59C7DAD652A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0029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E1793-1C4C-481D-BDA9-56C186E4719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1973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6E508-BA00-447F-98D8-B6CF93119C1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1363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BF184-BDFC-43BF-A0FD-594A8CDE863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8156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F2A24-D568-414A-8A0E-4E27CA3A3C3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0015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28640-816A-44C9-91BB-1060BC1A095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1810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0CF93-5B8D-4D70-A7B3-FEFF738A116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3297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CCB42-036A-48EA-8458-FC0D50EE074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3575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B4761-DC1D-49DE-BB97-B8D3664059C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4548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B718C-38BF-44ED-8F70-C6BD8FEB5AC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4263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A3FA9-8121-499A-99B6-B8F013B5D97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724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05979"/>
            <a:ext cx="8229600" cy="438864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BEF94D-2EF3-4394-8E3F-64F95E2E939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22.05.2023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3840F4-3E65-4197-A493-347E0A683F6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6096628"/>
      </p:ext>
    </p:extLst>
  </p:cSld>
  <p:clrMapOvr>
    <a:masterClrMapping/>
  </p:clrMapOvr>
  <p:transition spd="med">
    <p:zoom/>
  </p:transition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32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3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6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7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0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6B58C-9DB0-48DF-8732-0DC3C8442DE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1502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95E17-4DDD-4891-81F7-C12115CE338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779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3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6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39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52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65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78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9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05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4BC5E-ADB3-450D-AB26-893FF5BF903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9083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6BDCD-ED5F-41FA-8EB9-1522088556B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2485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0" indent="0">
              <a:buNone/>
              <a:defRPr sz="2000" b="1"/>
            </a:lvl2pPr>
            <a:lvl3pPr marL="914265" indent="0">
              <a:buNone/>
              <a:defRPr sz="1800" b="1"/>
            </a:lvl3pPr>
            <a:lvl4pPr marL="1371396" indent="0">
              <a:buNone/>
              <a:defRPr sz="1600" b="1"/>
            </a:lvl4pPr>
            <a:lvl5pPr marL="1828529" indent="0">
              <a:buNone/>
              <a:defRPr sz="1600" b="1"/>
            </a:lvl5pPr>
            <a:lvl6pPr marL="2285658" indent="0">
              <a:buNone/>
              <a:defRPr sz="1600" b="1"/>
            </a:lvl6pPr>
            <a:lvl7pPr marL="2742788" indent="0">
              <a:buNone/>
              <a:defRPr sz="1600" b="1"/>
            </a:lvl7pPr>
            <a:lvl8pPr marL="3199920" indent="0">
              <a:buNone/>
              <a:defRPr sz="1600" b="1"/>
            </a:lvl8pPr>
            <a:lvl9pPr marL="3657052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9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0" indent="0">
              <a:buNone/>
              <a:defRPr sz="2000" b="1"/>
            </a:lvl2pPr>
            <a:lvl3pPr marL="914265" indent="0">
              <a:buNone/>
              <a:defRPr sz="1800" b="1"/>
            </a:lvl3pPr>
            <a:lvl4pPr marL="1371396" indent="0">
              <a:buNone/>
              <a:defRPr sz="1600" b="1"/>
            </a:lvl4pPr>
            <a:lvl5pPr marL="1828529" indent="0">
              <a:buNone/>
              <a:defRPr sz="1600" b="1"/>
            </a:lvl5pPr>
            <a:lvl6pPr marL="2285658" indent="0">
              <a:buNone/>
              <a:defRPr sz="1600" b="1"/>
            </a:lvl6pPr>
            <a:lvl7pPr marL="2742788" indent="0">
              <a:buNone/>
              <a:defRPr sz="1600" b="1"/>
            </a:lvl7pPr>
            <a:lvl8pPr marL="3199920" indent="0">
              <a:buNone/>
              <a:defRPr sz="1600" b="1"/>
            </a:lvl8pPr>
            <a:lvl9pPr marL="3657052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39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A47B8-0833-4AEE-9DE8-B0DD397F2B2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9144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C476D-F07A-4ACD-A2C4-78E558EA56C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4527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10CB5-029B-47D4-B251-007E9077F70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8655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2.xml"/><Relationship Id="rId3" Type="http://schemas.openxmlformats.org/officeDocument/2006/relationships/slideLayout" Target="../slideLayouts/slideLayout107.xml"/><Relationship Id="rId7" Type="http://schemas.openxmlformats.org/officeDocument/2006/relationships/slideLayout" Target="../slideLayouts/slideLayout111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6.xml"/><Relationship Id="rId1" Type="http://schemas.openxmlformats.org/officeDocument/2006/relationships/slideLayout" Target="../slideLayouts/slideLayout105.xml"/><Relationship Id="rId6" Type="http://schemas.openxmlformats.org/officeDocument/2006/relationships/slideLayout" Target="../slideLayouts/slideLayout110.xml"/><Relationship Id="rId11" Type="http://schemas.openxmlformats.org/officeDocument/2006/relationships/slideLayout" Target="../slideLayouts/slideLayout115.xml"/><Relationship Id="rId5" Type="http://schemas.openxmlformats.org/officeDocument/2006/relationships/slideLayout" Target="../slideLayouts/slideLayout109.xml"/><Relationship Id="rId10" Type="http://schemas.openxmlformats.org/officeDocument/2006/relationships/slideLayout" Target="../slideLayouts/slideLayout114.xml"/><Relationship Id="rId4" Type="http://schemas.openxmlformats.org/officeDocument/2006/relationships/slideLayout" Target="../slideLayouts/slideLayout108.xml"/><Relationship Id="rId9" Type="http://schemas.openxmlformats.org/officeDocument/2006/relationships/slideLayout" Target="../slideLayouts/slideLayout11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slideLayout" Target="../slideLayouts/slideLayout58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3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5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0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68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7.xml"/><Relationship Id="rId3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6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1.xml"/><Relationship Id="rId1" Type="http://schemas.openxmlformats.org/officeDocument/2006/relationships/slideLayout" Target="../slideLayouts/slideLayout70.xml"/><Relationship Id="rId6" Type="http://schemas.openxmlformats.org/officeDocument/2006/relationships/slideLayout" Target="../slideLayouts/slideLayout75.xml"/><Relationship Id="rId11" Type="http://schemas.openxmlformats.org/officeDocument/2006/relationships/slideLayout" Target="../slideLayouts/slideLayout80.xml"/><Relationship Id="rId5" Type="http://schemas.openxmlformats.org/officeDocument/2006/relationships/slideLayout" Target="../slideLayouts/slideLayout74.xml"/><Relationship Id="rId10" Type="http://schemas.openxmlformats.org/officeDocument/2006/relationships/slideLayout" Target="../slideLayouts/slideLayout79.xml"/><Relationship Id="rId4" Type="http://schemas.openxmlformats.org/officeDocument/2006/relationships/slideLayout" Target="../slideLayouts/slideLayout73.xml"/><Relationship Id="rId9" Type="http://schemas.openxmlformats.org/officeDocument/2006/relationships/slideLayout" Target="../slideLayouts/slideLayout78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8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83.xml"/><Relationship Id="rId7" Type="http://schemas.openxmlformats.org/officeDocument/2006/relationships/slideLayout" Target="../slideLayouts/slideLayout87.xml"/><Relationship Id="rId12" Type="http://schemas.openxmlformats.org/officeDocument/2006/relationships/slideLayout" Target="../slideLayouts/slideLayout92.xml"/><Relationship Id="rId2" Type="http://schemas.openxmlformats.org/officeDocument/2006/relationships/slideLayout" Target="../slideLayouts/slideLayout82.xml"/><Relationship Id="rId1" Type="http://schemas.openxmlformats.org/officeDocument/2006/relationships/slideLayout" Target="../slideLayouts/slideLayout81.xml"/><Relationship Id="rId6" Type="http://schemas.openxmlformats.org/officeDocument/2006/relationships/slideLayout" Target="../slideLayouts/slideLayout86.xml"/><Relationship Id="rId11" Type="http://schemas.openxmlformats.org/officeDocument/2006/relationships/slideLayout" Target="../slideLayouts/slideLayout91.xml"/><Relationship Id="rId5" Type="http://schemas.openxmlformats.org/officeDocument/2006/relationships/slideLayout" Target="../slideLayouts/slideLayout85.xml"/><Relationship Id="rId10" Type="http://schemas.openxmlformats.org/officeDocument/2006/relationships/slideLayout" Target="../slideLayouts/slideLayout90.xml"/><Relationship Id="rId4" Type="http://schemas.openxmlformats.org/officeDocument/2006/relationships/slideLayout" Target="../slideLayouts/slideLayout84.xml"/><Relationship Id="rId9" Type="http://schemas.openxmlformats.org/officeDocument/2006/relationships/slideLayout" Target="../slideLayouts/slideLayout89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0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95.xml"/><Relationship Id="rId7" Type="http://schemas.openxmlformats.org/officeDocument/2006/relationships/slideLayout" Target="../slideLayouts/slideLayout99.xml"/><Relationship Id="rId12" Type="http://schemas.openxmlformats.org/officeDocument/2006/relationships/slideLayout" Target="../slideLayouts/slideLayout104.xml"/><Relationship Id="rId2" Type="http://schemas.openxmlformats.org/officeDocument/2006/relationships/slideLayout" Target="../slideLayouts/slideLayout94.xml"/><Relationship Id="rId1" Type="http://schemas.openxmlformats.org/officeDocument/2006/relationships/slideLayout" Target="../slideLayouts/slideLayout93.xml"/><Relationship Id="rId6" Type="http://schemas.openxmlformats.org/officeDocument/2006/relationships/slideLayout" Target="../slideLayouts/slideLayout98.xml"/><Relationship Id="rId11" Type="http://schemas.openxmlformats.org/officeDocument/2006/relationships/slideLayout" Target="../slideLayouts/slideLayout103.xml"/><Relationship Id="rId5" Type="http://schemas.openxmlformats.org/officeDocument/2006/relationships/slideLayout" Target="../slideLayouts/slideLayout97.xml"/><Relationship Id="rId10" Type="http://schemas.openxmlformats.org/officeDocument/2006/relationships/slideLayout" Target="../slideLayouts/slideLayout102.xml"/><Relationship Id="rId4" Type="http://schemas.openxmlformats.org/officeDocument/2006/relationships/slideLayout" Target="../slideLayouts/slideLayout96.xml"/><Relationship Id="rId9" Type="http://schemas.openxmlformats.org/officeDocument/2006/relationships/slideLayout" Target="../slideLayouts/slideLayout10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lgCheck">
          <a:fgClr>
            <a:srgbClr val="E1F4FF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4338B1-9547-4FCD-9401-41EEDB2ED5B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10857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7" r:id="rId1"/>
    <p:sldLayoutId id="2147483958" r:id="rId2"/>
    <p:sldLayoutId id="2147483959" r:id="rId3"/>
    <p:sldLayoutId id="2147483960" r:id="rId4"/>
    <p:sldLayoutId id="2147483961" r:id="rId5"/>
    <p:sldLayoutId id="2147483962" r:id="rId6"/>
    <p:sldLayoutId id="2147483963" r:id="rId7"/>
    <p:sldLayoutId id="2147483964" r:id="rId8"/>
    <p:sldLayoutId id="2147483965" r:id="rId9"/>
    <p:sldLayoutId id="2147483966" r:id="rId10"/>
    <p:sldLayoutId id="2147483967" r:id="rId11"/>
    <p:sldLayoutId id="2147483968" r:id="rId12"/>
  </p:sldLayoutIdLst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lgCheck">
          <a:fgClr>
            <a:srgbClr val="E1F4FF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7B4D3B-784E-4BF6-99CB-3D249765014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36051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19" r:id="rId1"/>
    <p:sldLayoutId id="2147484120" r:id="rId2"/>
    <p:sldLayoutId id="2147484121" r:id="rId3"/>
    <p:sldLayoutId id="2147484122" r:id="rId4"/>
    <p:sldLayoutId id="2147484123" r:id="rId5"/>
    <p:sldLayoutId id="2147484124" r:id="rId6"/>
    <p:sldLayoutId id="2147484125" r:id="rId7"/>
    <p:sldLayoutId id="2147484126" r:id="rId8"/>
    <p:sldLayoutId id="2147484127" r:id="rId9"/>
    <p:sldLayoutId id="2147484128" r:id="rId10"/>
    <p:sldLayoutId id="2147484129" r:id="rId11"/>
  </p:sldLayoutIdLst>
  <mc:AlternateContent xmlns:mc="http://schemas.openxmlformats.org/markup-compatibility/2006" xmlns:p14="http://schemas.microsoft.com/office/powerpoint/2010/main">
    <mc:Choice Requires="p14">
      <p:transition p14:dur="250" advClick="0" advTm="1000">
        <p:dissolve/>
      </p:transition>
    </mc:Choice>
    <mc:Fallback xmlns="">
      <p:transition advClick="0" advTm="1000">
        <p:dissolv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lgCheck">
          <a:fgClr>
            <a:srgbClr val="E1F4FF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629243-D0FA-436F-A88E-37378BCD3E7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97104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5" r:id="rId1"/>
    <p:sldLayoutId id="2147483996" r:id="rId2"/>
    <p:sldLayoutId id="2147483997" r:id="rId3"/>
    <p:sldLayoutId id="2147483998" r:id="rId4"/>
    <p:sldLayoutId id="2147483999" r:id="rId5"/>
    <p:sldLayoutId id="2147484000" r:id="rId6"/>
    <p:sldLayoutId id="2147484001" r:id="rId7"/>
    <p:sldLayoutId id="2147484002" r:id="rId8"/>
    <p:sldLayoutId id="2147484003" r:id="rId9"/>
    <p:sldLayoutId id="2147484004" r:id="rId10"/>
    <p:sldLayoutId id="2147484005" r:id="rId11"/>
  </p:sldLayoutIdLst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lgCheck">
          <a:fgClr>
            <a:srgbClr val="E1F4FF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28" tIns="45714" rIns="91428" bIns="45714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28" tIns="45714" rIns="91428" bIns="45714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28" tIns="45714" rIns="91428" bIns="45714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265"/>
            <a:fld id="{A2629243-D0FA-436F-A88E-37378BCD3E7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265"/>
              <a:t>22.05.2023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28" tIns="45714" rIns="91428" bIns="45714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265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28" tIns="45714" rIns="91428" bIns="45714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265"/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265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15874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9" r:id="rId1"/>
    <p:sldLayoutId id="2147484020" r:id="rId2"/>
    <p:sldLayoutId id="2147484021" r:id="rId3"/>
    <p:sldLayoutId id="2147484022" r:id="rId4"/>
    <p:sldLayoutId id="2147484023" r:id="rId5"/>
    <p:sldLayoutId id="2147484024" r:id="rId6"/>
    <p:sldLayoutId id="2147484025" r:id="rId7"/>
    <p:sldLayoutId id="2147484026" r:id="rId8"/>
    <p:sldLayoutId id="2147484027" r:id="rId9"/>
    <p:sldLayoutId id="2147484028" r:id="rId10"/>
    <p:sldLayoutId id="2147484029" r:id="rId11"/>
  </p:sldLayoutIdLst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  <p:hf sldNum="0" hdr="0" ftr="0" dt="0"/>
  <p:txStyles>
    <p:titleStyle>
      <a:lvl1pPr algn="ctr" defTabSz="914265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48" indent="-342848" algn="l" defTabSz="914265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41" indent="-285708" algn="l" defTabSz="914265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30" indent="-228564" algn="l" defTabSz="9142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960" indent="-228564" algn="l" defTabSz="914265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093" indent="-228564" algn="l" defTabSz="914265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22" indent="-228564" algn="l" defTabSz="9142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356" indent="-228564" algn="l" defTabSz="9142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487" indent="-228564" algn="l" defTabSz="9142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618" indent="-228564" algn="l" defTabSz="9142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2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0" algn="l" defTabSz="9142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65" algn="l" defTabSz="9142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96" algn="l" defTabSz="9142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29" algn="l" defTabSz="9142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58" algn="l" defTabSz="9142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88" algn="l" defTabSz="9142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20" algn="l" defTabSz="9142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52" algn="l" defTabSz="9142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lgCheck">
          <a:fgClr>
            <a:srgbClr val="E1F4FF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28" tIns="45714" rIns="91428" bIns="45714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28" tIns="45714" rIns="91428" bIns="45714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28" tIns="45714" rIns="91428" bIns="45714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265"/>
            <a:fld id="{744338B1-9547-4FCD-9401-41EEDB2ED5B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265"/>
              <a:t>22.05.2023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28" tIns="45714" rIns="91428" bIns="45714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265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28" tIns="45714" rIns="91428" bIns="45714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265"/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265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86144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1" r:id="rId1"/>
    <p:sldLayoutId id="2147484032" r:id="rId2"/>
    <p:sldLayoutId id="2147484033" r:id="rId3"/>
    <p:sldLayoutId id="2147484034" r:id="rId4"/>
    <p:sldLayoutId id="2147484035" r:id="rId5"/>
    <p:sldLayoutId id="2147484036" r:id="rId6"/>
    <p:sldLayoutId id="2147484037" r:id="rId7"/>
    <p:sldLayoutId id="2147484038" r:id="rId8"/>
    <p:sldLayoutId id="2147484039" r:id="rId9"/>
    <p:sldLayoutId id="2147484040" r:id="rId10"/>
    <p:sldLayoutId id="2147484041" r:id="rId11"/>
    <p:sldLayoutId id="2147484042" r:id="rId12"/>
  </p:sldLayoutIdLst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  <p:hf hdr="0" ftr="0" dt="0"/>
  <p:txStyles>
    <p:titleStyle>
      <a:lvl1pPr algn="ctr" defTabSz="914265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48" indent="-342848" algn="l" defTabSz="914265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41" indent="-285708" algn="l" defTabSz="914265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30" indent="-228564" algn="l" defTabSz="9142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960" indent="-228564" algn="l" defTabSz="914265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093" indent="-228564" algn="l" defTabSz="914265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22" indent="-228564" algn="l" defTabSz="9142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356" indent="-228564" algn="l" defTabSz="9142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487" indent="-228564" algn="l" defTabSz="9142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618" indent="-228564" algn="l" defTabSz="9142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2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0" algn="l" defTabSz="9142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65" algn="l" defTabSz="9142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96" algn="l" defTabSz="9142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29" algn="l" defTabSz="9142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58" algn="l" defTabSz="9142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88" algn="l" defTabSz="9142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20" algn="l" defTabSz="9142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52" algn="l" defTabSz="9142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lgCheck">
          <a:fgClr>
            <a:srgbClr val="E1F4FF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4338B1-9547-4FCD-9401-41EEDB2ED5B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627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4" r:id="rId1"/>
    <p:sldLayoutId id="2147484045" r:id="rId2"/>
    <p:sldLayoutId id="2147484046" r:id="rId3"/>
    <p:sldLayoutId id="2147484047" r:id="rId4"/>
    <p:sldLayoutId id="2147484048" r:id="rId5"/>
    <p:sldLayoutId id="2147484049" r:id="rId6"/>
    <p:sldLayoutId id="2147484050" r:id="rId7"/>
    <p:sldLayoutId id="2147484051" r:id="rId8"/>
    <p:sldLayoutId id="2147484052" r:id="rId9"/>
    <p:sldLayoutId id="2147484053" r:id="rId10"/>
    <p:sldLayoutId id="2147484054" r:id="rId11"/>
    <p:sldLayoutId id="2147484055" r:id="rId12"/>
  </p:sldLayoutIdLst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lgCheck">
          <a:fgClr>
            <a:srgbClr val="E1F4FF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2"/>
            <a:ext cx="8229600" cy="3394472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5"/>
            <a:ext cx="21336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04E5161B-792F-4095-A864-8C4B20219DD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800"/>
              <a:t>22.05.2023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5"/>
            <a:ext cx="28956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5"/>
            <a:ext cx="21336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9209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7" r:id="rId1"/>
    <p:sldLayoutId id="2147484058" r:id="rId2"/>
    <p:sldLayoutId id="2147484059" r:id="rId3"/>
    <p:sldLayoutId id="2147484060" r:id="rId4"/>
    <p:sldLayoutId id="2147484061" r:id="rId5"/>
    <p:sldLayoutId id="2147484062" r:id="rId6"/>
    <p:sldLayoutId id="2147484063" r:id="rId7"/>
    <p:sldLayoutId id="2147484064" r:id="rId8"/>
    <p:sldLayoutId id="2147484065" r:id="rId9"/>
    <p:sldLayoutId id="2147484066" r:id="rId10"/>
    <p:sldLayoutId id="2147484067" r:id="rId11"/>
  </p:sldLayoutIdLst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  <p:hf hdr="0" ftr="0" dt="0"/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lgCheck">
          <a:fgClr>
            <a:srgbClr val="E1F4FF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28" tIns="45714" rIns="91428" bIns="45714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28" tIns="45714" rIns="91428" bIns="45714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28" tIns="45714" rIns="91428" bIns="45714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265"/>
            <a:fld id="{A2629243-D0FA-436F-A88E-37378BCD3E7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265"/>
              <a:t>22.05.2023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28" tIns="45714" rIns="91428" bIns="45714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265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28" tIns="45714" rIns="91428" bIns="45714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265"/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265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47895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81" r:id="rId1"/>
    <p:sldLayoutId id="2147484082" r:id="rId2"/>
    <p:sldLayoutId id="2147484083" r:id="rId3"/>
    <p:sldLayoutId id="2147484084" r:id="rId4"/>
    <p:sldLayoutId id="2147484085" r:id="rId5"/>
    <p:sldLayoutId id="2147484086" r:id="rId6"/>
    <p:sldLayoutId id="2147484087" r:id="rId7"/>
    <p:sldLayoutId id="2147484088" r:id="rId8"/>
    <p:sldLayoutId id="2147484089" r:id="rId9"/>
    <p:sldLayoutId id="2147484090" r:id="rId10"/>
    <p:sldLayoutId id="2147484091" r:id="rId11"/>
  </p:sldLayoutIdLst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  <p:hf sldNum="0" hdr="0" ftr="0" dt="0"/>
  <p:txStyles>
    <p:titleStyle>
      <a:lvl1pPr algn="ctr" defTabSz="914265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48" indent="-342848" algn="l" defTabSz="914265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41" indent="-285708" algn="l" defTabSz="914265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30" indent="-228564" algn="l" defTabSz="9142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960" indent="-228564" algn="l" defTabSz="914265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093" indent="-228564" algn="l" defTabSz="914265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22" indent="-228564" algn="l" defTabSz="9142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356" indent="-228564" algn="l" defTabSz="9142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487" indent="-228564" algn="l" defTabSz="9142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618" indent="-228564" algn="l" defTabSz="9142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2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0" algn="l" defTabSz="9142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65" algn="l" defTabSz="9142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96" algn="l" defTabSz="9142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29" algn="l" defTabSz="9142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58" algn="l" defTabSz="9142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88" algn="l" defTabSz="9142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20" algn="l" defTabSz="9142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52" algn="l" defTabSz="9142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lgCheck">
          <a:fgClr>
            <a:srgbClr val="E1F4FF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629243-D0FA-436F-A88E-37378BCD3E7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11543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93" r:id="rId1"/>
    <p:sldLayoutId id="2147484094" r:id="rId2"/>
    <p:sldLayoutId id="2147484095" r:id="rId3"/>
    <p:sldLayoutId id="2147484096" r:id="rId4"/>
    <p:sldLayoutId id="2147484097" r:id="rId5"/>
    <p:sldLayoutId id="2147484098" r:id="rId6"/>
    <p:sldLayoutId id="2147484099" r:id="rId7"/>
    <p:sldLayoutId id="2147484100" r:id="rId8"/>
    <p:sldLayoutId id="2147484101" r:id="rId9"/>
    <p:sldLayoutId id="2147484102" r:id="rId10"/>
    <p:sldLayoutId id="2147484103" r:id="rId11"/>
    <p:sldLayoutId id="2147484104" r:id="rId12"/>
  </p:sldLayoutIdLst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lgCheck">
          <a:fgClr>
            <a:srgbClr val="E1F4FF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28" tIns="45714" rIns="91428" bIns="45714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28" tIns="45714" rIns="91428" bIns="45714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28" tIns="45714" rIns="91428" bIns="45714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265"/>
            <a:fld id="{744338B1-9547-4FCD-9401-41EEDB2ED5B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265"/>
              <a:t>22.05.2023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28" tIns="45714" rIns="91428" bIns="45714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265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28" tIns="45714" rIns="91428" bIns="45714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265"/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265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49840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06" r:id="rId1"/>
    <p:sldLayoutId id="2147484107" r:id="rId2"/>
    <p:sldLayoutId id="2147484108" r:id="rId3"/>
    <p:sldLayoutId id="2147484109" r:id="rId4"/>
    <p:sldLayoutId id="2147484110" r:id="rId5"/>
    <p:sldLayoutId id="2147484111" r:id="rId6"/>
    <p:sldLayoutId id="2147484112" r:id="rId7"/>
    <p:sldLayoutId id="2147484113" r:id="rId8"/>
    <p:sldLayoutId id="2147484114" r:id="rId9"/>
    <p:sldLayoutId id="2147484115" r:id="rId10"/>
    <p:sldLayoutId id="2147484116" r:id="rId11"/>
    <p:sldLayoutId id="2147484117" r:id="rId12"/>
  </p:sldLayoutIdLst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  <p:hf hdr="0" ftr="0" dt="0"/>
  <p:txStyles>
    <p:titleStyle>
      <a:lvl1pPr algn="ctr" defTabSz="914265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48" indent="-342848" algn="l" defTabSz="914265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41" indent="-285708" algn="l" defTabSz="914265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30" indent="-228564" algn="l" defTabSz="9142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960" indent="-228564" algn="l" defTabSz="914265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093" indent="-228564" algn="l" defTabSz="914265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22" indent="-228564" algn="l" defTabSz="9142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356" indent="-228564" algn="l" defTabSz="9142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487" indent="-228564" algn="l" defTabSz="9142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618" indent="-228564" algn="l" defTabSz="9142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2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0" algn="l" defTabSz="9142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65" algn="l" defTabSz="9142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96" algn="l" defTabSz="9142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29" algn="l" defTabSz="9142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58" algn="l" defTabSz="9142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88" algn="l" defTabSz="9142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20" algn="l" defTabSz="9142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52" algn="l" defTabSz="9142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7.wmf"/><Relationship Id="rId5" Type="http://schemas.openxmlformats.org/officeDocument/2006/relationships/chart" Target="../charts/chart3.xml"/><Relationship Id="rId4" Type="http://schemas.openxmlformats.org/officeDocument/2006/relationships/notesSlide" Target="../notesSlides/notesSlide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control" Target="../activeX/activeX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9.wmf"/><Relationship Id="rId5" Type="http://schemas.openxmlformats.org/officeDocument/2006/relationships/chart" Target="../charts/chart4.xml"/><Relationship Id="rId4" Type="http://schemas.openxmlformats.org/officeDocument/2006/relationships/notesSlide" Target="../notesSlides/notesSlide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6.xml"/><Relationship Id="rId4" Type="http://schemas.openxmlformats.org/officeDocument/2006/relationships/chart" Target="../charts/chart6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2.xml"/><Relationship Id="rId3" Type="http://schemas.openxmlformats.org/officeDocument/2006/relationships/chart" Target="../charts/chart7.xml"/><Relationship Id="rId7" Type="http://schemas.openxmlformats.org/officeDocument/2006/relationships/chart" Target="../charts/chart1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6.xml"/><Relationship Id="rId6" Type="http://schemas.openxmlformats.org/officeDocument/2006/relationships/chart" Target="../charts/chart10.xml"/><Relationship Id="rId5" Type="http://schemas.openxmlformats.org/officeDocument/2006/relationships/chart" Target="../charts/chart9.xml"/><Relationship Id="rId4" Type="http://schemas.openxmlformats.org/officeDocument/2006/relationships/chart" Target="../charts/chart8.xml"/><Relationship Id="rId9" Type="http://schemas.openxmlformats.org/officeDocument/2006/relationships/chart" Target="../charts/char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7.xml"/><Relationship Id="rId2" Type="http://schemas.openxmlformats.org/officeDocument/2006/relationships/control" Target="../activeX/activeX3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1.wmf"/><Relationship Id="rId5" Type="http://schemas.openxmlformats.org/officeDocument/2006/relationships/chart" Target="../charts/chart14.xml"/><Relationship Id="rId4" Type="http://schemas.openxmlformats.org/officeDocument/2006/relationships/notesSlide" Target="../notesSlides/notesSlide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Relationship Id="rId4" Type="http://schemas.openxmlformats.org/officeDocument/2006/relationships/chart" Target="../charts/chart1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7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diagramLayout" Target="../diagrams/layout1.xml"/><Relationship Id="rId7" Type="http://schemas.openxmlformats.org/officeDocument/2006/relationships/image" Target="../media/image1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3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2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3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4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5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3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5.xml"/><Relationship Id="rId2" Type="http://schemas.openxmlformats.org/officeDocument/2006/relationships/chart" Target="../charts/chart24.xml"/><Relationship Id="rId1" Type="http://schemas.openxmlformats.org/officeDocument/2006/relationships/slideLayout" Target="../slideLayouts/slideLayout64.xml"/><Relationship Id="rId4" Type="http://schemas.openxmlformats.org/officeDocument/2006/relationships/chart" Target="../charts/chart2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8.png"/><Relationship Id="rId3" Type="http://schemas.openxmlformats.org/officeDocument/2006/relationships/diagramLayout" Target="../diagrams/layout3.xml"/><Relationship Id="rId7" Type="http://schemas.openxmlformats.org/officeDocument/2006/relationships/image" Target="../media/image2.png"/><Relationship Id="rId12" Type="http://schemas.openxmlformats.org/officeDocument/2006/relationships/image" Target="../media/image7.png"/><Relationship Id="rId2" Type="http://schemas.openxmlformats.org/officeDocument/2006/relationships/diagramData" Target="../diagrams/data3.xml"/><Relationship Id="rId16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11" Type="http://schemas.openxmlformats.org/officeDocument/2006/relationships/image" Target="../media/image6.png"/><Relationship Id="rId5" Type="http://schemas.openxmlformats.org/officeDocument/2006/relationships/diagramColors" Target="../diagrams/colors3.xml"/><Relationship Id="rId15" Type="http://schemas.openxmlformats.org/officeDocument/2006/relationships/image" Target="../media/image10.jpeg"/><Relationship Id="rId10" Type="http://schemas.openxmlformats.org/officeDocument/2006/relationships/image" Target="../media/image5.png"/><Relationship Id="rId4" Type="http://schemas.openxmlformats.org/officeDocument/2006/relationships/diagramQuickStyle" Target="../diagrams/quickStyle3.xml"/><Relationship Id="rId9" Type="http://schemas.openxmlformats.org/officeDocument/2006/relationships/image" Target="../media/image4.png"/><Relationship Id="rId1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13" Type="http://schemas.openxmlformats.org/officeDocument/2006/relationships/image" Target="../media/image22.emf"/><Relationship Id="rId3" Type="http://schemas.openxmlformats.org/officeDocument/2006/relationships/image" Target="../media/image12.png"/><Relationship Id="rId7" Type="http://schemas.openxmlformats.org/officeDocument/2006/relationships/image" Target="../media/image16.jpeg"/><Relationship Id="rId12" Type="http://schemas.openxmlformats.org/officeDocument/2006/relationships/image" Target="../media/image21.wmf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25.jpeg"/><Relationship Id="rId1" Type="http://schemas.openxmlformats.org/officeDocument/2006/relationships/slideLayout" Target="../slideLayouts/slideLayout92.xml"/><Relationship Id="rId6" Type="http://schemas.openxmlformats.org/officeDocument/2006/relationships/image" Target="../media/image15.jpeg"/><Relationship Id="rId11" Type="http://schemas.openxmlformats.org/officeDocument/2006/relationships/image" Target="../media/image20.png"/><Relationship Id="rId5" Type="http://schemas.openxmlformats.org/officeDocument/2006/relationships/image" Target="../media/image14.jpeg"/><Relationship Id="rId15" Type="http://schemas.openxmlformats.org/officeDocument/2006/relationships/image" Target="../media/image24.png"/><Relationship Id="rId10" Type="http://schemas.openxmlformats.org/officeDocument/2006/relationships/image" Target="../media/image19.jpeg"/><Relationship Id="rId4" Type="http://schemas.openxmlformats.org/officeDocument/2006/relationships/image" Target="../media/image13.jpeg"/><Relationship Id="rId9" Type="http://schemas.openxmlformats.org/officeDocument/2006/relationships/image" Target="../media/image18.png"/><Relationship Id="rId1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4" Type="http://schemas.openxmlformats.org/officeDocument/2006/relationships/chart" Target="../charts/char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87474"/>
            <a:ext cx="8291264" cy="324036"/>
          </a:xfrm>
        </p:spPr>
        <p:txBody>
          <a:bodyPr>
            <a:noAutofit/>
          </a:bodyPr>
          <a:lstStyle/>
          <a:p>
            <a:r>
              <a:rPr lang="ru-RU" sz="2600" b="1" cap="all" dirty="0">
                <a:latin typeface="Arial Narrow" panose="020B0606020202030204" pitchFamily="34" charset="0"/>
              </a:rPr>
              <a:t>ЧТО ТАКОЕ </a:t>
            </a:r>
            <a:r>
              <a:rPr lang="ru-RU" sz="2600" b="1" cap="all" dirty="0" smtClean="0">
                <a:latin typeface="Arial Narrow" panose="020B0606020202030204" pitchFamily="34" charset="0"/>
              </a:rPr>
              <a:t>муниципальный БЮДЖЕТ</a:t>
            </a:r>
            <a:r>
              <a:rPr lang="ru-RU" sz="2600" b="1" cap="all" dirty="0">
                <a:latin typeface="Arial Narrow" panose="020B0606020202030204" pitchFamily="34" charset="0"/>
              </a:rPr>
              <a:t>?</a:t>
            </a:r>
          </a:p>
        </p:txBody>
      </p:sp>
      <p:sp>
        <p:nvSpPr>
          <p:cNvPr id="3" name="Выгнутая вверх стрелка 2"/>
          <p:cNvSpPr/>
          <p:nvPr/>
        </p:nvSpPr>
        <p:spPr>
          <a:xfrm>
            <a:off x="3011066" y="2188056"/>
            <a:ext cx="6097438" cy="504000"/>
          </a:xfrm>
          <a:prstGeom prst="curvedDownArrow">
            <a:avLst/>
          </a:prstGeom>
          <a:solidFill>
            <a:srgbClr val="C00000"/>
          </a:solidFill>
          <a:ln w="1905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endParaRPr lang="ru-RU" sz="1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3297235" y="1349820"/>
            <a:ext cx="2520000" cy="3078342"/>
            <a:chOff x="2080617" y="0"/>
            <a:chExt cx="1934765" cy="4063999"/>
          </a:xfr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grpSpPr>
        <p:sp>
          <p:nvSpPr>
            <p:cNvPr id="5" name="Скругленный прямоугольник 4"/>
            <p:cNvSpPr/>
            <p:nvPr/>
          </p:nvSpPr>
          <p:spPr>
            <a:xfrm>
              <a:off x="2080617" y="0"/>
              <a:ext cx="1934765" cy="4063999"/>
            </a:xfrm>
            <a:prstGeom prst="roundRect">
              <a:avLst>
                <a:gd name="adj" fmla="val 10000"/>
              </a:avLst>
            </a:prstGeom>
            <a:solidFill>
              <a:schemeClr val="tx2">
                <a:lumMod val="40000"/>
                <a:lumOff val="60000"/>
              </a:schemeClr>
            </a:solidFill>
            <a:ln w="22225">
              <a:solidFill>
                <a:schemeClr val="accent4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 algn="ctr"/>
              <a:r>
                <a:rPr lang="ru-RU" sz="2800" b="1" dirty="0" smtClean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Arial Narrow" panose="020B0606020202030204" pitchFamily="34" charset="0"/>
                </a:rPr>
                <a:t>ДОХОДЫ</a:t>
              </a:r>
              <a:endParaRPr lang="ru-RU" sz="2800" b="1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endParaRPr>
            </a:p>
            <a:p>
              <a:pPr algn="ctr"/>
              <a:r>
                <a:rPr lang="ru-RU" sz="2200" b="1" dirty="0" smtClean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Arial Narrow" panose="020B0606020202030204" pitchFamily="34" charset="0"/>
                </a:rPr>
                <a:t>бюджета</a:t>
              </a:r>
              <a:endParaRPr lang="ru-RU" sz="2200" b="1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6" name="Скругленный прямоугольник 4"/>
            <p:cNvSpPr/>
            <p:nvPr/>
          </p:nvSpPr>
          <p:spPr>
            <a:xfrm>
              <a:off x="2080617" y="0"/>
              <a:ext cx="1934765" cy="12192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1450" tIns="171450" rIns="171450" bIns="171450" numCol="1" spcCol="1270" anchor="ctr" anchorCtr="0">
              <a:noAutofit/>
            </a:bodyPr>
            <a:lstStyle/>
            <a:p>
              <a:pPr algn="ctr" defTabSz="2000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45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Arial Narrow" panose="020B0606020202030204" pitchFamily="34" charset="0"/>
              </a:endParaRPr>
            </a:p>
          </p:txBody>
        </p:sp>
      </p:grpSp>
      <p:sp>
        <p:nvSpPr>
          <p:cNvPr id="9" name="Скругленный прямоугольник 4"/>
          <p:cNvSpPr/>
          <p:nvPr/>
        </p:nvSpPr>
        <p:spPr>
          <a:xfrm>
            <a:off x="4148679" y="1040608"/>
            <a:ext cx="1626655" cy="916544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71450" tIns="171450" rIns="171450" bIns="171450" numCol="1" spcCol="1270" anchor="ctr" anchorCtr="0">
            <a:noAutofit/>
          </a:bodyPr>
          <a:lstStyle/>
          <a:p>
            <a:pPr algn="ctr" defTabSz="2000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45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</a:endParaRPr>
          </a:p>
        </p:txBody>
      </p:sp>
      <p:grpSp>
        <p:nvGrpSpPr>
          <p:cNvPr id="10" name="Группа 9"/>
          <p:cNvGrpSpPr/>
          <p:nvPr/>
        </p:nvGrpSpPr>
        <p:grpSpPr>
          <a:xfrm>
            <a:off x="6012484" y="1349820"/>
            <a:ext cx="2718556" cy="3078342"/>
            <a:chOff x="4160490" y="0"/>
            <a:chExt cx="1934765" cy="4063999"/>
          </a:xfr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grpSpPr>
        <p:sp>
          <p:nvSpPr>
            <p:cNvPr id="11" name="Скругленный прямоугольник 10"/>
            <p:cNvSpPr/>
            <p:nvPr/>
          </p:nvSpPr>
          <p:spPr>
            <a:xfrm>
              <a:off x="4160490" y="0"/>
              <a:ext cx="1934765" cy="4063999"/>
            </a:xfrm>
            <a:prstGeom prst="roundRect">
              <a:avLst>
                <a:gd name="adj" fmla="val 10000"/>
              </a:avLst>
            </a:prstGeom>
            <a:solidFill>
              <a:schemeClr val="tx2">
                <a:lumMod val="40000"/>
                <a:lumOff val="60000"/>
              </a:schemeClr>
            </a:solidFill>
            <a:ln w="22225">
              <a:solidFill>
                <a:schemeClr val="accent4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 algn="ctr"/>
              <a:r>
                <a:rPr lang="ru-RU" sz="2800" b="1" dirty="0" smtClean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Arial Narrow" panose="020B0606020202030204" pitchFamily="34" charset="0"/>
                </a:rPr>
                <a:t>РАСХОДЫ </a:t>
              </a:r>
            </a:p>
            <a:p>
              <a:pPr algn="ctr"/>
              <a:r>
                <a:rPr lang="ru-RU" sz="2200" b="1" dirty="0" smtClean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Arial Narrow" panose="020B0606020202030204" pitchFamily="34" charset="0"/>
                </a:rPr>
                <a:t>бюджета</a:t>
              </a:r>
              <a:endParaRPr lang="ru-RU" sz="2200" b="1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12" name="Скругленный прямоугольник 4"/>
            <p:cNvSpPr/>
            <p:nvPr/>
          </p:nvSpPr>
          <p:spPr>
            <a:xfrm>
              <a:off x="4160490" y="0"/>
              <a:ext cx="1934765" cy="12192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1450" tIns="171450" rIns="171450" bIns="171450" numCol="1" spcCol="1270" anchor="ctr" anchorCtr="0">
              <a:noAutofit/>
            </a:bodyPr>
            <a:lstStyle/>
            <a:p>
              <a:pPr algn="ctr" defTabSz="2000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45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endParaRPr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422995" y="1221600"/>
            <a:ext cx="2540803" cy="3204023"/>
            <a:chOff x="744" y="0"/>
            <a:chExt cx="1950737" cy="4229922"/>
          </a:xfr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grpSpPr>
        <p:sp>
          <p:nvSpPr>
            <p:cNvPr id="14" name="Скругленный прямоугольник 13"/>
            <p:cNvSpPr/>
            <p:nvPr/>
          </p:nvSpPr>
          <p:spPr>
            <a:xfrm>
              <a:off x="16716" y="165923"/>
              <a:ext cx="1934765" cy="4063999"/>
            </a:xfrm>
            <a:prstGeom prst="roundRect">
              <a:avLst>
                <a:gd name="adj" fmla="val 10000"/>
              </a:avLst>
            </a:prstGeom>
            <a:solidFill>
              <a:srgbClr val="C00000"/>
            </a:solidFill>
            <a:ln w="22225">
              <a:solidFill>
                <a:schemeClr val="accent4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 algn="ctr"/>
              <a:r>
                <a:rPr lang="ru-RU" sz="2800" b="1" dirty="0" smtClean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Arial Narrow" panose="020B0606020202030204" pitchFamily="34" charset="0"/>
                </a:rPr>
                <a:t>БЮДЖЕТ</a:t>
              </a:r>
              <a:endParaRPr lang="ru-RU" sz="2800" b="1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15" name="Скругленный прямоугольник 4"/>
            <p:cNvSpPr/>
            <p:nvPr/>
          </p:nvSpPr>
          <p:spPr>
            <a:xfrm>
              <a:off x="744" y="0"/>
              <a:ext cx="1934765" cy="12192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1450" tIns="171450" rIns="171450" bIns="171450" numCol="1" spcCol="1270" anchor="ctr" anchorCtr="0">
              <a:noAutofit/>
            </a:bodyPr>
            <a:lstStyle/>
            <a:p>
              <a:pPr algn="ctr" defTabSz="2000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45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endParaRPr>
            </a:p>
          </p:txBody>
        </p:sp>
      </p:grpSp>
      <p:sp>
        <p:nvSpPr>
          <p:cNvPr id="17" name="Скругленный прямоугольник 16"/>
          <p:cNvSpPr/>
          <p:nvPr/>
        </p:nvSpPr>
        <p:spPr>
          <a:xfrm>
            <a:off x="548995" y="1877242"/>
            <a:ext cx="2268000" cy="2314688"/>
          </a:xfrm>
          <a:prstGeom prst="roundRect">
            <a:avLst>
              <a:gd name="adj" fmla="val 10000"/>
            </a:avLst>
          </a:prstGeom>
          <a:solidFill>
            <a:srgbClr val="FFFFDD"/>
          </a:solidFill>
          <a:ln w="31750">
            <a:solidFill>
              <a:srgbClr val="C00000"/>
            </a:solidFill>
          </a:ln>
          <a:scene3d>
            <a:camera prst="orthographicFront"/>
            <a:lightRig rig="threePt" dir="t"/>
          </a:scene3d>
          <a:sp3d prstMaterial="dkEdge">
            <a:bevelT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6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- форма образования и расходования денежных средств, предназначенных для финансового обеспечения задач </a:t>
            </a:r>
          </a:p>
          <a:p>
            <a:pPr algn="ctr"/>
            <a:r>
              <a:rPr lang="ru-RU" sz="16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и функций </a:t>
            </a:r>
          </a:p>
          <a:p>
            <a:pPr algn="ctr"/>
            <a:r>
              <a:rPr lang="ru-RU" sz="1600" dirty="0">
                <a:solidFill>
                  <a:prstClr val="black"/>
                </a:solidFill>
                <a:latin typeface="Arial Narrow" panose="020B0606020202030204" pitchFamily="34" charset="0"/>
              </a:rPr>
              <a:t>о</a:t>
            </a:r>
            <a:r>
              <a:rPr lang="ru-RU" sz="16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рганов местного самоуправления</a:t>
            </a:r>
            <a:endParaRPr lang="ru-RU" sz="1600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3406344" y="1900336"/>
            <a:ext cx="2259024" cy="2291594"/>
          </a:xfrm>
          <a:prstGeom prst="roundRect">
            <a:avLst>
              <a:gd name="adj" fmla="val 10000"/>
            </a:avLst>
          </a:prstGeom>
          <a:solidFill>
            <a:srgbClr val="FFFFDD"/>
          </a:solidFill>
          <a:ln w="31750">
            <a:solidFill>
              <a:schemeClr val="tx2">
                <a:lumMod val="20000"/>
                <a:lumOff val="80000"/>
              </a:schemeClr>
            </a:solidFill>
          </a:ln>
          <a:scene3d>
            <a:camera prst="orthographicFront"/>
            <a:lightRig rig="threePt" dir="t"/>
          </a:scene3d>
          <a:sp3d prstMaterial="dkEdge">
            <a:bevelT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600" dirty="0">
                <a:solidFill>
                  <a:srgbClr val="002060"/>
                </a:solidFill>
                <a:latin typeface="Arial Narrow" panose="020B0606020202030204" pitchFamily="34" charset="0"/>
              </a:rPr>
              <a:t>п</a:t>
            </a:r>
            <a:r>
              <a:rPr lang="ru-RU" sz="16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оступающие в бюджет денежные средства (налоги юридических </a:t>
            </a:r>
          </a:p>
          <a:p>
            <a:pPr algn="ctr"/>
            <a:r>
              <a:rPr lang="ru-RU" sz="16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и физических лиц, штрафы, административные платежи и сборы, финансовая помощь)</a:t>
            </a:r>
            <a:endParaRPr lang="ru-RU" sz="1600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grpSp>
        <p:nvGrpSpPr>
          <p:cNvPr id="22" name="Группа 21"/>
          <p:cNvGrpSpPr/>
          <p:nvPr/>
        </p:nvGrpSpPr>
        <p:grpSpPr>
          <a:xfrm>
            <a:off x="6111488" y="1877242"/>
            <a:ext cx="2619553" cy="2314689"/>
            <a:chOff x="4359579" y="1188957"/>
            <a:chExt cx="1691647" cy="1265453"/>
          </a:xfrm>
        </p:grpSpPr>
        <p:sp>
          <p:nvSpPr>
            <p:cNvPr id="23" name="Скругленный прямоугольник 22"/>
            <p:cNvSpPr/>
            <p:nvPr/>
          </p:nvSpPr>
          <p:spPr>
            <a:xfrm>
              <a:off x="4359579" y="1188957"/>
              <a:ext cx="1627712" cy="1258300"/>
            </a:xfrm>
            <a:prstGeom prst="roundRect">
              <a:avLst>
                <a:gd name="adj" fmla="val 10000"/>
              </a:avLst>
            </a:prstGeom>
            <a:solidFill>
              <a:srgbClr val="FFFFDD"/>
            </a:solidFill>
            <a:ln w="31750">
              <a:solidFill>
                <a:schemeClr val="bg1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 prstMaterial="dkEdge">
              <a:bevelT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r>
                <a:rPr lang="ru-RU" sz="1600" dirty="0" smtClean="0">
                  <a:solidFill>
                    <a:srgbClr val="002060"/>
                  </a:solidFill>
                  <a:latin typeface="Arial Narrow" panose="020B0606020202030204" pitchFamily="34" charset="0"/>
                </a:rPr>
                <a:t>направляемые из бюджета денежные средства</a:t>
              </a:r>
            </a:p>
            <a:p>
              <a:pPr algn="ctr"/>
              <a:r>
                <a:rPr lang="ru-RU" sz="1600" dirty="0" smtClean="0">
                  <a:solidFill>
                    <a:srgbClr val="002060"/>
                  </a:solidFill>
                  <a:latin typeface="Arial Narrow" panose="020B0606020202030204" pitchFamily="34" charset="0"/>
                </a:rPr>
                <a:t>(финансовое обеспечение социальных обязательств муниципальных учреждений, </a:t>
              </a:r>
            </a:p>
            <a:p>
              <a:pPr algn="ctr"/>
              <a:r>
                <a:rPr lang="ru-RU" sz="1600" dirty="0" smtClean="0">
                  <a:solidFill>
                    <a:srgbClr val="002060"/>
                  </a:solidFill>
                  <a:latin typeface="Arial Narrow" panose="020B0606020202030204" pitchFamily="34" charset="0"/>
                </a:rPr>
                <a:t>дорожное хозяйство, ЖКХ  и транспорт,  капитальное строительство и др.)</a:t>
              </a:r>
              <a:endParaRPr lang="ru-RU" sz="1600" dirty="0">
                <a:solidFill>
                  <a:srgbClr val="002060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24" name="Скругленный прямоугольник 4"/>
            <p:cNvSpPr/>
            <p:nvPr/>
          </p:nvSpPr>
          <p:spPr>
            <a:xfrm>
              <a:off x="4598806" y="1264948"/>
              <a:ext cx="1452420" cy="118946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68580" rIns="91440" bIns="68580" numCol="1" spcCol="1270" anchor="ctr" anchorCtr="0">
              <a:noAutofit/>
            </a:bodyPr>
            <a:lstStyle/>
            <a:p>
              <a:pPr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3600" dirty="0">
                <a:solidFill>
                  <a:prstClr val="white"/>
                </a:solidFill>
              </a:endParaRPr>
            </a:p>
          </p:txBody>
        </p:sp>
      </p:grpSp>
      <p:sp>
        <p:nvSpPr>
          <p:cNvPr id="27" name="Прямоугольник 26"/>
          <p:cNvSpPr/>
          <p:nvPr/>
        </p:nvSpPr>
        <p:spPr>
          <a:xfrm>
            <a:off x="394741" y="509999"/>
            <a:ext cx="8496944" cy="738664"/>
          </a:xfrm>
          <a:prstGeom prst="rect">
            <a:avLst/>
          </a:prstGeom>
          <a:gradFill>
            <a:gsLst>
              <a:gs pos="0">
                <a:schemeClr val="tx2">
                  <a:lumMod val="40000"/>
                  <a:lumOff val="60000"/>
                </a:schemeClr>
              </a:gs>
              <a:gs pos="36000">
                <a:schemeClr val="tx2">
                  <a:lumMod val="20000"/>
                  <a:lumOff val="80000"/>
                </a:schemeClr>
              </a:gs>
              <a:gs pos="100000">
                <a:schemeClr val="tx2">
                  <a:lumMod val="20000"/>
                  <a:lumOff val="80000"/>
                </a:schemeClr>
              </a:gs>
            </a:gsLst>
          </a:gra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</a:rPr>
              <a:t>Слово это заимствовано из Англии, где в старину канцлер казначейства приносил ежегодно в парламент мешок </a:t>
            </a:r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               с </a:t>
            </a:r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</a:rPr>
              <a:t>деньгами и произносил речь, которая собственно и называлась старинным </a:t>
            </a:r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нормандским </a:t>
            </a:r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</a:rPr>
              <a:t>словом "</a:t>
            </a:r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B</a:t>
            </a:r>
            <a:r>
              <a:rPr lang="en-US" sz="1400" dirty="0">
                <a:solidFill>
                  <a:prstClr val="black"/>
                </a:solidFill>
                <a:latin typeface="Arial Narrow" panose="020B0606020202030204" pitchFamily="34" charset="0"/>
              </a:rPr>
              <a:t>o</a:t>
            </a:r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u</a:t>
            </a:r>
            <a:r>
              <a:rPr lang="en-US" sz="1400" dirty="0">
                <a:solidFill>
                  <a:prstClr val="black"/>
                </a:solidFill>
                <a:latin typeface="Arial Narrow" panose="020B0606020202030204" pitchFamily="34" charset="0"/>
              </a:rPr>
              <a:t>g</a:t>
            </a:r>
            <a:r>
              <a:rPr lang="en-US" sz="14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ett</a:t>
            </a:r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e" </a:t>
            </a:r>
          </a:p>
          <a:p>
            <a:pPr algn="ctr"/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(</a:t>
            </a:r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</a:rPr>
              <a:t>т.е. кожаный мешок</a:t>
            </a:r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)</a:t>
            </a:r>
            <a:endParaRPr lang="ru-RU" sz="1400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25" name="Прямоугольник с двумя скругленными противолежащими углами 24"/>
          <p:cNvSpPr/>
          <p:nvPr/>
        </p:nvSpPr>
        <p:spPr>
          <a:xfrm>
            <a:off x="422995" y="4515966"/>
            <a:ext cx="8208909" cy="475128"/>
          </a:xfrm>
          <a:prstGeom prst="round2DiagRect">
            <a:avLst/>
          </a:prstGeom>
          <a:gradFill>
            <a:gsLst>
              <a:gs pos="1000">
                <a:schemeClr val="tx2">
                  <a:lumMod val="40000"/>
                  <a:lumOff val="60000"/>
                </a:schemeClr>
              </a:gs>
              <a:gs pos="35000">
                <a:schemeClr val="tx2">
                  <a:lumMod val="20000"/>
                  <a:lumOff val="80000"/>
                </a:schemeClr>
              </a:gs>
              <a:gs pos="100000">
                <a:schemeClr val="tx2">
                  <a:lumMod val="20000"/>
                  <a:lumOff val="80000"/>
                </a:schemeClr>
              </a:gs>
            </a:gsLst>
            <a:lin ang="16200000" scaled="1"/>
          </a:gradFill>
          <a:ln w="22225"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500" b="1" dirty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ДЕФИЦИТ</a:t>
            </a:r>
            <a:r>
              <a:rPr lang="ru-RU" sz="1500" dirty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бюджета - превышение расходов бюджета над его </a:t>
            </a:r>
            <a:r>
              <a:rPr lang="ru-RU" sz="1500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доходами</a:t>
            </a:r>
            <a:endParaRPr lang="ru-RU" sz="1500" dirty="0">
              <a:solidFill>
                <a:prstClr val="black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1500" b="1" dirty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ПРОФИЦИТ</a:t>
            </a:r>
            <a:r>
              <a:rPr lang="ru-RU" sz="1500" dirty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бюджета - превышение доходов бюджета над его расходами</a:t>
            </a:r>
          </a:p>
        </p:txBody>
      </p:sp>
      <p:sp>
        <p:nvSpPr>
          <p:cNvPr id="7" name="Выгнутая вниз стрелка 6"/>
          <p:cNvSpPr/>
          <p:nvPr/>
        </p:nvSpPr>
        <p:spPr>
          <a:xfrm>
            <a:off x="3011066" y="2750489"/>
            <a:ext cx="6120000" cy="576000"/>
          </a:xfrm>
          <a:prstGeom prst="curvedUpArrow">
            <a:avLst/>
          </a:prstGeom>
          <a:solidFill>
            <a:srgbClr val="C00000"/>
          </a:solidFill>
          <a:ln w="1905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endParaRPr lang="ru-RU" sz="1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731041" y="4942396"/>
            <a:ext cx="432048" cy="201104"/>
          </a:xfrm>
        </p:spPr>
        <p:txBody>
          <a:bodyPr/>
          <a:lstStyle/>
          <a:p>
            <a:r>
              <a:rPr lang="ru-RU" dirty="0" smtClean="0">
                <a:solidFill>
                  <a:prstClr val="black">
                    <a:tint val="75000"/>
                  </a:prstClr>
                </a:solidFill>
              </a:rPr>
              <a:t>1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7894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31" name="Rectangle 6"/>
          <p:cNvSpPr>
            <a:spLocks noChangeArrowheads="1"/>
          </p:cNvSpPr>
          <p:nvPr/>
        </p:nvSpPr>
        <p:spPr bwMode="auto">
          <a:xfrm>
            <a:off x="2771800" y="771550"/>
            <a:ext cx="3384376" cy="707878"/>
          </a:xfrm>
          <a:prstGeom prst="rect">
            <a:avLst/>
          </a:prstGeom>
          <a:solidFill>
            <a:srgbClr val="FFFFFF"/>
          </a:solidFill>
          <a:ln w="38100">
            <a:solidFill>
              <a:schemeClr val="accent1"/>
            </a:solidFill>
          </a:ln>
          <a:extLst/>
        </p:spPr>
        <p:txBody>
          <a:bodyPr wrap="square" lIns="91432" tIns="45716" rIns="91432" bIns="45716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ru-RU" altLang="ru-RU" sz="2000" b="1" dirty="0" smtClean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Собственные доходы</a:t>
            </a:r>
          </a:p>
          <a:p>
            <a:pPr algn="ctr"/>
            <a:r>
              <a:rPr lang="ru-RU" altLang="ru-RU" sz="2000" b="1" dirty="0" smtClean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b="1" u="sng" dirty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altLang="ru-RU" sz="2000" b="1" u="sng" dirty="0" smtClean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285,3 </a:t>
            </a:r>
            <a:r>
              <a:rPr lang="ru-RU" altLang="ru-RU" sz="2000" b="1" dirty="0" smtClean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млн. </a:t>
            </a:r>
            <a:r>
              <a:rPr lang="ru-RU" altLang="ru-RU" sz="2000" b="1" dirty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руб.</a:t>
            </a:r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179511" y="87474"/>
            <a:ext cx="8838505" cy="39002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ru-RU" sz="2000" b="1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НАЛОГОВЫЕ И НЕНАЛОГОВЫЕ ДОХОДЫ БЮДЖЕТА ГОРОДА в 2022 году</a:t>
            </a:r>
          </a:p>
        </p:txBody>
      </p:sp>
      <p:graphicFrame>
        <p:nvGraphicFramePr>
          <p:cNvPr id="17" name="Объект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83421099"/>
              </p:ext>
            </p:extLst>
          </p:nvPr>
        </p:nvGraphicFramePr>
        <p:xfrm>
          <a:off x="1619672" y="1923678"/>
          <a:ext cx="5688632" cy="2592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9" name="Заголовок 1"/>
          <p:cNvSpPr txBox="1">
            <a:spLocks/>
          </p:cNvSpPr>
          <p:nvPr/>
        </p:nvSpPr>
        <p:spPr>
          <a:xfrm>
            <a:off x="8630094" y="4894008"/>
            <a:ext cx="513906" cy="242166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1400" dirty="0" smtClean="0">
                <a:solidFill>
                  <a:schemeClr val="bg1">
                    <a:lumMod val="50000"/>
                  </a:schemeClr>
                </a:solidFill>
              </a:rPr>
              <a:t>10</a:t>
            </a:r>
            <a:endParaRPr lang="ru-RU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Прямоугольная выноска 2"/>
          <p:cNvSpPr/>
          <p:nvPr/>
        </p:nvSpPr>
        <p:spPr>
          <a:xfrm>
            <a:off x="323528" y="3651870"/>
            <a:ext cx="1944216" cy="648072"/>
          </a:xfrm>
          <a:prstGeom prst="wedgeRectCallout">
            <a:avLst>
              <a:gd name="adj1" fmla="val 98032"/>
              <a:gd name="adj2" fmla="val -82207"/>
            </a:avLst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i="1" kern="0" dirty="0">
                <a:solidFill>
                  <a:prstClr val="black"/>
                </a:solidFill>
                <a:latin typeface="Arial Narrow" panose="020B0606020202030204" pitchFamily="34" charset="0"/>
              </a:rPr>
              <a:t>Налоговые доходы</a:t>
            </a:r>
          </a:p>
          <a:p>
            <a:pPr algn="ctr"/>
            <a:r>
              <a:rPr lang="ru-RU" sz="1600" b="1" i="1" kern="0" dirty="0">
                <a:solidFill>
                  <a:prstClr val="black"/>
                </a:solidFill>
                <a:latin typeface="Arial Narrow" panose="020B0606020202030204" pitchFamily="34" charset="0"/>
              </a:rPr>
              <a:t>5</a:t>
            </a:r>
            <a:r>
              <a:rPr lang="ru-RU" sz="1600" b="1" i="1" kern="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 404,6 </a:t>
            </a:r>
            <a:r>
              <a:rPr lang="ru-RU" sz="1600" b="1" i="1" kern="0" dirty="0">
                <a:solidFill>
                  <a:prstClr val="black"/>
                </a:solidFill>
                <a:latin typeface="Arial Narrow" panose="020B0606020202030204" pitchFamily="34" charset="0"/>
              </a:rPr>
              <a:t>млн. руб.</a:t>
            </a:r>
          </a:p>
        </p:txBody>
      </p:sp>
      <p:sp>
        <p:nvSpPr>
          <p:cNvPr id="4" name="Прямоугольная выноска 3"/>
          <p:cNvSpPr/>
          <p:nvPr/>
        </p:nvSpPr>
        <p:spPr>
          <a:xfrm>
            <a:off x="7351422" y="2211710"/>
            <a:ext cx="1469050" cy="737693"/>
          </a:xfrm>
          <a:prstGeom prst="wedgeRectCallout">
            <a:avLst>
              <a:gd name="adj1" fmla="val -140892"/>
              <a:gd name="adj2" fmla="val 41713"/>
            </a:avLst>
          </a:prstGeom>
          <a:solidFill>
            <a:schemeClr val="bg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i="1" kern="0" dirty="0">
                <a:solidFill>
                  <a:prstClr val="black"/>
                </a:solidFill>
                <a:latin typeface="Arial Narrow" panose="020B0606020202030204" pitchFamily="34" charset="0"/>
              </a:rPr>
              <a:t>Неналоговые доходы</a:t>
            </a:r>
          </a:p>
          <a:p>
            <a:pPr algn="ctr"/>
            <a:r>
              <a:rPr lang="ru-RU" sz="1600" b="1" i="1" kern="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880,7 </a:t>
            </a:r>
            <a:r>
              <a:rPr lang="ru-RU" sz="1600" b="1" i="1" kern="0" dirty="0">
                <a:solidFill>
                  <a:prstClr val="black"/>
                </a:solidFill>
                <a:latin typeface="Arial Narrow" panose="020B0606020202030204" pitchFamily="34" charset="0"/>
              </a:rPr>
              <a:t>млн. руб.</a:t>
            </a: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1133" name="SapphireHiddenControl" r:id="rId2" imgW="6111360" imgH="3048120"/>
        </mc:Choice>
        <mc:Fallback>
          <p:control name="SapphireHiddenControl" r:id="rId2" imgW="6111360" imgH="3048120">
            <p:pic>
              <p:nvPicPr>
                <p:cNvPr id="0" name="SapphireHiddenControl" hidden="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6350" y="0"/>
                  <a:ext cx="6110288" cy="30511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2815264806"/>
      </p:ext>
    </p:extLst>
  </p:cSld>
  <p:clrMapOvr>
    <a:masterClrMapping/>
  </p:clrMapOvr>
  <p:transition spd="slow" advClick="0" advTm="2000">
    <p:circl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8" name="Text Box 1308"/>
          <p:cNvSpPr txBox="1">
            <a:spLocks noChangeArrowheads="1"/>
          </p:cNvSpPr>
          <p:nvPr/>
        </p:nvSpPr>
        <p:spPr bwMode="auto">
          <a:xfrm>
            <a:off x="4067175" y="1869283"/>
            <a:ext cx="719138" cy="275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45716" rIns="91432" bIns="45716"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ru-RU" altLang="ru-RU" sz="1400" b="1" dirty="0">
                <a:solidFill>
                  <a:prstClr val="white"/>
                </a:solidFill>
                <a:latin typeface="Times New Roman" pitchFamily="18" charset="0"/>
              </a:rPr>
              <a:t>73 %</a:t>
            </a:r>
          </a:p>
        </p:txBody>
      </p:sp>
      <p:graphicFrame>
        <p:nvGraphicFramePr>
          <p:cNvPr id="15371" name="Group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56427"/>
              </p:ext>
            </p:extLst>
          </p:nvPr>
        </p:nvGraphicFramePr>
        <p:xfrm>
          <a:off x="178272" y="2659996"/>
          <a:ext cx="8642200" cy="2277734"/>
        </p:xfrm>
        <a:graphic>
          <a:graphicData uri="http://schemas.openxmlformats.org/drawingml/2006/table">
            <a:tbl>
              <a:tblPr/>
              <a:tblGrid>
                <a:gridCol w="3516733"/>
                <a:gridCol w="219717"/>
                <a:gridCol w="915030"/>
                <a:gridCol w="1125268"/>
                <a:gridCol w="914280"/>
                <a:gridCol w="714304"/>
                <a:gridCol w="1236868"/>
              </a:tblGrid>
              <a:tr h="423295"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Наименование</a:t>
                      </a:r>
                      <a:endParaRPr kumimoji="0" lang="ru-RU" alt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marT="34290" marB="34290" anchor="ctr" horzOverflow="overflow">
                    <a:lnL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CB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Факт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2021 года</a:t>
                      </a:r>
                      <a:endParaRPr kumimoji="0" lang="ru-RU" alt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План на 2022 год</a:t>
                      </a:r>
                      <a:endParaRPr kumimoji="0" lang="ru-RU" alt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Факт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2022 года</a:t>
                      </a:r>
                      <a:endParaRPr kumimoji="0" lang="ru-RU" alt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% исполне-ния</a:t>
                      </a:r>
                      <a:endParaRPr kumimoji="0" lang="ru-RU" alt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Рост (+), снижение (-)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к 2021 году</a:t>
                      </a:r>
                      <a:endParaRPr kumimoji="0" lang="ru-RU" alt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CBFF"/>
                    </a:solidFill>
                  </a:tcPr>
                </a:tc>
              </a:tr>
              <a:tr h="20183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1" i="0" u="none" strike="noStrike" cap="all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Налог на доходы физических лиц</a:t>
                      </a:r>
                      <a:endParaRPr kumimoji="0" lang="ru-RU" altLang="ru-RU" sz="800" b="1" i="0" u="none" strike="noStrike" cap="all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marT="13500" marB="13500" anchor="ctr" horzOverflow="overflow">
                    <a:lnL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marT="34290" marB="3429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2 676,6</a:t>
                      </a:r>
                      <a:endParaRPr kumimoji="0" lang="ru-RU" alt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2 887,3</a:t>
                      </a:r>
                      <a:endParaRPr kumimoji="0" lang="ru-RU" alt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3 087,4</a:t>
                      </a:r>
                      <a:endParaRPr kumimoji="0" lang="ru-RU" alt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106,9</a:t>
                      </a:r>
                      <a:endParaRPr kumimoji="0" lang="ru-RU" alt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+ 410,8</a:t>
                      </a:r>
                      <a:endParaRPr kumimoji="0" lang="ru-RU" alt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9536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1" i="0" u="none" strike="noStrike" cap="all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НалогИ на совокупный доход</a:t>
                      </a:r>
                      <a:endParaRPr kumimoji="0" lang="ru-RU" altLang="ru-RU" sz="800" b="1" i="0" u="none" strike="noStrike" cap="all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marT="13500" marB="13500" anchor="ctr" horzOverflow="overflow">
                    <a:lnL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marT="34290" marB="3429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305,9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366,1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409,9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112,0</a:t>
                      </a:r>
                      <a:endParaRPr kumimoji="0" lang="ru-RU" alt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+ 104,0</a:t>
                      </a:r>
                      <a:endParaRPr kumimoji="0" lang="ru-RU" alt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</a:tr>
              <a:tr h="19536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1" i="0" u="none" strike="noStrike" cap="all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Налог на имущество физических лиц</a:t>
                      </a:r>
                      <a:endParaRPr kumimoji="0" lang="ru-RU" altLang="ru-RU" sz="800" b="1" i="0" u="none" strike="noStrike" cap="all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marT="13500" marB="13500" anchor="ctr" horzOverflow="overflow">
                    <a:lnL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marT="34290" marB="3429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2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666,1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641,8</a:t>
                      </a:r>
                    </a:p>
                  </a:txBody>
                  <a:tcPr marL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840,2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130,9</a:t>
                      </a:r>
                      <a:endParaRPr kumimoji="0" lang="ru-RU" alt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+ 174,1</a:t>
                      </a:r>
                      <a:endParaRPr kumimoji="0" lang="ru-RU" alt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9536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1" i="0" u="none" strike="noStrike" cap="all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Земельный налог</a:t>
                      </a:r>
                      <a:endParaRPr kumimoji="0" lang="ru-RU" altLang="ru-RU" sz="800" b="1" i="0" u="none" strike="noStrike" cap="all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marT="13500" marB="13500" anchor="ctr" horzOverflow="overflow">
                    <a:lnL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marT="34290" marB="3429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925,0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906,5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934,8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103,1</a:t>
                      </a:r>
                      <a:endParaRPr kumimoji="0" lang="ru-RU" alt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pitchFamily="34" charset="0"/>
                        </a:rPr>
                        <a:t>+ 9,8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</a:tr>
              <a:tr h="19536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1" i="0" u="none" strike="noStrike" cap="all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Государственная пошлина</a:t>
                      </a:r>
                      <a:endParaRPr kumimoji="0" lang="ru-RU" altLang="ru-RU" sz="800" b="1" i="0" u="none" strike="noStrike" cap="all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marT="13500" marB="13500" anchor="ctr" horzOverflow="overflow">
                    <a:lnL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marT="34290" marB="3429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87,1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88,7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91,9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103,6</a:t>
                      </a:r>
                      <a:endParaRPr kumimoji="0" lang="ru-RU" alt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+ 4,8</a:t>
                      </a:r>
                      <a:endParaRPr kumimoji="0" lang="ru-RU" alt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6442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1" i="0" u="none" strike="noStrike" cap="all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Плата за негативное воздействие на окружающую среду</a:t>
                      </a:r>
                      <a:endParaRPr kumimoji="0" lang="ru-RU" altLang="ru-RU" sz="800" b="1" i="0" u="none" strike="noStrike" cap="all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marT="13500" marB="13500" anchor="ctr" horzOverflow="overflow">
                    <a:lnL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marT="34290" marB="3429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76E4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88,0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72,6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73,0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100,6</a:t>
                      </a:r>
                      <a:endParaRPr kumimoji="0" lang="ru-RU" alt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- 15,0</a:t>
                      </a:r>
                      <a:endParaRPr kumimoji="0" lang="ru-RU" alt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</a:tr>
              <a:tr h="355579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1" i="0" u="none" strike="noStrike" cap="all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pitchFamily="34" charset="0"/>
                        </a:rPr>
                        <a:t>Доходы от использования имущества, находящегося в государственной и муниципальной собственности</a:t>
                      </a:r>
                    </a:p>
                  </a:txBody>
                  <a:tcPr marT="13500" marB="13500" anchor="ctr" horzOverflow="overflow">
                    <a:lnL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marT="34290" marB="3429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575,4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588,2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628,1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pitchFamily="34" charset="0"/>
                        </a:rPr>
                        <a:t>106,8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pitchFamily="34" charset="0"/>
                        </a:rPr>
                        <a:t>+ 52,7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95367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1" i="0" u="none" strike="noStrike" cap="all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pitchFamily="34" charset="0"/>
                        </a:rPr>
                        <a:t>Прочие доходы</a:t>
                      </a:r>
                    </a:p>
                  </a:txBody>
                  <a:tcPr marT="13500" marB="13500" anchor="ctr" horzOverflow="overflow">
                    <a:lnL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marT="34290" marB="3429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C74D6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189,0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202,9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220,0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pitchFamily="34" charset="0"/>
                        </a:rPr>
                        <a:t>108,4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pitchFamily="34" charset="0"/>
                        </a:rPr>
                        <a:t>+ 31,0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</a:tr>
            </a:tbl>
          </a:graphicData>
        </a:graphic>
      </p:graphicFrame>
      <p:sp>
        <p:nvSpPr>
          <p:cNvPr id="15431" name="Rectangle 6"/>
          <p:cNvSpPr>
            <a:spLocks noChangeArrowheads="1"/>
          </p:cNvSpPr>
          <p:nvPr/>
        </p:nvSpPr>
        <p:spPr bwMode="auto">
          <a:xfrm>
            <a:off x="7361832" y="730518"/>
            <a:ext cx="1656184" cy="1138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2" tIns="45716" rIns="91432" bIns="45716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ru-RU" altLang="ru-RU" sz="1600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itchFamily="18" charset="0"/>
              </a:rPr>
              <a:t>Собственные </a:t>
            </a:r>
            <a:r>
              <a:rPr lang="ru-RU" altLang="ru-RU" sz="1600" dirty="0">
                <a:solidFill>
                  <a:prstClr val="black"/>
                </a:solidFill>
                <a:latin typeface="Arial Narrow" panose="020B0606020202030204" pitchFamily="34" charset="0"/>
                <a:cs typeface="Times New Roman" pitchFamily="18" charset="0"/>
              </a:rPr>
              <a:t>доходы за </a:t>
            </a:r>
            <a:r>
              <a:rPr lang="ru-RU" altLang="ru-RU" sz="1600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itchFamily="18" charset="0"/>
              </a:rPr>
              <a:t>2022 год – </a:t>
            </a:r>
          </a:p>
          <a:p>
            <a:pPr algn="ctr"/>
            <a:r>
              <a:rPr lang="ru-RU" altLang="ru-RU" sz="2000" b="1" u="sng" dirty="0">
                <a:solidFill>
                  <a:prstClr val="black"/>
                </a:solidFill>
                <a:latin typeface="Arial Narrow" panose="020B0606020202030204" pitchFamily="34" charset="0"/>
                <a:cs typeface="Times New Roman" pitchFamily="18" charset="0"/>
              </a:rPr>
              <a:t>6</a:t>
            </a:r>
            <a:r>
              <a:rPr lang="ru-RU" altLang="ru-RU" sz="2000" b="1" u="sng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itchFamily="18" charset="0"/>
              </a:rPr>
              <a:t> 285,3</a:t>
            </a:r>
            <a:r>
              <a:rPr lang="ru-RU" altLang="ru-RU" sz="2000" b="1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itchFamily="18" charset="0"/>
              </a:rPr>
              <a:t> </a:t>
            </a:r>
            <a:r>
              <a:rPr lang="ru-RU" altLang="ru-RU" sz="1600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itchFamily="18" charset="0"/>
              </a:rPr>
              <a:t>млн. </a:t>
            </a:r>
            <a:r>
              <a:rPr lang="ru-RU" altLang="ru-RU" sz="1600" dirty="0">
                <a:solidFill>
                  <a:prstClr val="black"/>
                </a:solidFill>
                <a:latin typeface="Arial Narrow" panose="020B0606020202030204" pitchFamily="34" charset="0"/>
                <a:cs typeface="Times New Roman" pitchFamily="18" charset="0"/>
              </a:rPr>
              <a:t>руб.</a:t>
            </a:r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179511" y="87474"/>
            <a:ext cx="8838505" cy="39002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ru-RU" sz="2000" b="1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СТРУКТУРА СОБСТВЕННЫХ ДОХОДОВ БЮДЖЕТА ГОРОДА в 2022 году</a:t>
            </a:r>
          </a:p>
        </p:txBody>
      </p:sp>
      <p:graphicFrame>
        <p:nvGraphicFramePr>
          <p:cNvPr id="17" name="Объект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92430973"/>
              </p:ext>
            </p:extLst>
          </p:nvPr>
        </p:nvGraphicFramePr>
        <p:xfrm>
          <a:off x="1169144" y="519524"/>
          <a:ext cx="6192688" cy="2071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5367" name="Rectangle 6"/>
          <p:cNvSpPr>
            <a:spLocks noChangeArrowheads="1"/>
          </p:cNvSpPr>
          <p:nvPr/>
        </p:nvSpPr>
        <p:spPr bwMode="auto">
          <a:xfrm>
            <a:off x="7453601" y="2355726"/>
            <a:ext cx="1331913" cy="307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45716" rIns="91432" bIns="45716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/>
            <a:r>
              <a:rPr lang="ru-RU" altLang="ru-RU" sz="1400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itchFamily="18" charset="0"/>
              </a:rPr>
              <a:t>млн. </a:t>
            </a:r>
            <a:r>
              <a:rPr lang="ru-RU" altLang="ru-RU" sz="1400" dirty="0">
                <a:solidFill>
                  <a:prstClr val="black"/>
                </a:solidFill>
                <a:latin typeface="Arial Narrow" panose="020B0606020202030204" pitchFamily="34" charset="0"/>
                <a:cs typeface="Times New Roman" pitchFamily="18" charset="0"/>
              </a:rPr>
              <a:t>руб</a:t>
            </a:r>
            <a:r>
              <a:rPr lang="ru-RU" altLang="ru-RU" sz="1400" b="1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itchFamily="18" charset="0"/>
              </a:rPr>
              <a:t>.</a:t>
            </a:r>
            <a:endParaRPr lang="ru-RU" altLang="ru-RU" sz="1400" b="1" dirty="0">
              <a:solidFill>
                <a:prstClr val="black"/>
              </a:solidFill>
              <a:latin typeface="Arial Narrow" panose="020B0606020202030204" pitchFamily="34" charset="0"/>
              <a:cs typeface="Times New Roman" pitchFamily="18" charset="0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8630094" y="4894008"/>
            <a:ext cx="513906" cy="242166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1400" dirty="0" smtClean="0">
                <a:solidFill>
                  <a:schemeClr val="bg1">
                    <a:lumMod val="50000"/>
                  </a:schemeClr>
                </a:solidFill>
              </a:rPr>
              <a:t>11</a:t>
            </a:r>
            <a:endParaRPr lang="ru-RU" sz="1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2157" name="SapphireHiddenControl" r:id="rId2" imgW="6111360" imgH="3048120"/>
        </mc:Choice>
        <mc:Fallback>
          <p:control name="SapphireHiddenControl" r:id="rId2" imgW="6111360" imgH="3048120">
            <p:pic>
              <p:nvPicPr>
                <p:cNvPr id="0" name="SapphireHiddenControl" hidden="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6350" y="0"/>
                  <a:ext cx="6110288" cy="30511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2287553490"/>
      </p:ext>
    </p:extLst>
  </p:cSld>
  <p:clrMapOvr>
    <a:masterClrMapping/>
  </p:clrMapOvr>
  <p:transition spd="slow" advClick="0" advTm="2000">
    <p:circl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Выноска со стрелкой вниз 2"/>
          <p:cNvSpPr/>
          <p:nvPr/>
        </p:nvSpPr>
        <p:spPr>
          <a:xfrm rot="10800000">
            <a:off x="971600" y="3241437"/>
            <a:ext cx="2808312" cy="1043076"/>
          </a:xfrm>
          <a:prstGeom prst="downArrow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Выноска со стрелкой вниз 4"/>
          <p:cNvSpPr/>
          <p:nvPr/>
        </p:nvSpPr>
        <p:spPr>
          <a:xfrm rot="10800000">
            <a:off x="5461999" y="3291830"/>
            <a:ext cx="2808307" cy="992683"/>
          </a:xfrm>
          <a:prstGeom prst="downArrow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8630094" y="4894008"/>
            <a:ext cx="513906" cy="242166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ru-RU" sz="1400" b="1" dirty="0">
              <a:solidFill>
                <a:prstClr val="black"/>
              </a:solidFill>
            </a:endParaRPr>
          </a:p>
        </p:txBody>
      </p:sp>
      <p:graphicFrame>
        <p:nvGraphicFramePr>
          <p:cNvPr id="33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72137716"/>
              </p:ext>
            </p:extLst>
          </p:nvPr>
        </p:nvGraphicFramePr>
        <p:xfrm>
          <a:off x="5148064" y="417499"/>
          <a:ext cx="3312369" cy="25142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9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08559015"/>
              </p:ext>
            </p:extLst>
          </p:nvPr>
        </p:nvGraphicFramePr>
        <p:xfrm>
          <a:off x="683568" y="417499"/>
          <a:ext cx="3384376" cy="25142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4" name="Заголовок 1"/>
          <p:cNvSpPr txBox="1">
            <a:spLocks noChangeAspect="1"/>
          </p:cNvSpPr>
          <p:nvPr/>
        </p:nvSpPr>
        <p:spPr>
          <a:xfrm>
            <a:off x="5215993" y="3363838"/>
            <a:ext cx="3300320" cy="1224136"/>
          </a:xfrm>
          <a:prstGeom prst="rect">
            <a:avLst/>
          </a:prstGeom>
          <a:noFill/>
          <a:ln w="28575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>
                <a:solidFill>
                  <a:prstClr val="black"/>
                </a:solidFill>
                <a:latin typeface="Arial Narrow" panose="020B0606020202030204" pitchFamily="34" charset="0"/>
              </a:rPr>
              <a:t>НАЛОГ НА ИМУЩЕСТВО ФИЗИЧЕСКИХ ЛИЦ</a:t>
            </a:r>
          </a:p>
        </p:txBody>
      </p:sp>
      <p:sp>
        <p:nvSpPr>
          <p:cNvPr id="25" name="Заголовок 1"/>
          <p:cNvSpPr txBox="1">
            <a:spLocks noChangeAspect="1"/>
          </p:cNvSpPr>
          <p:nvPr/>
        </p:nvSpPr>
        <p:spPr>
          <a:xfrm>
            <a:off x="899591" y="3363838"/>
            <a:ext cx="2952327" cy="1152128"/>
          </a:xfrm>
          <a:prstGeom prst="rect">
            <a:avLst/>
          </a:prstGeom>
          <a:noFill/>
          <a:ln w="28575"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>
                <a:solidFill>
                  <a:prstClr val="black"/>
                </a:solidFill>
                <a:latin typeface="Arial Narrow" panose="020B0606020202030204" pitchFamily="34" charset="0"/>
              </a:rPr>
              <a:t>ЗЕМЕЛЬНЫЙ НАЛОГ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683568" y="949600"/>
            <a:ext cx="661179" cy="2576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>
                <a:solidFill>
                  <a:prstClr val="black"/>
                </a:solidFill>
                <a:latin typeface="Arial Narrow" panose="020B0606020202030204" pitchFamily="34" charset="0"/>
              </a:rPr>
              <a:t>м</a:t>
            </a:r>
            <a:r>
              <a:rPr lang="ru-RU" sz="10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лн. руб</a:t>
            </a:r>
            <a:r>
              <a:rPr lang="ru-RU" sz="12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.</a:t>
            </a:r>
            <a:endParaRPr lang="ru-RU" sz="1200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5148065" y="949600"/>
            <a:ext cx="729108" cy="2225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>
                <a:solidFill>
                  <a:prstClr val="black"/>
                </a:solidFill>
                <a:latin typeface="Arial Narrow" panose="020B0606020202030204" pitchFamily="34" charset="0"/>
              </a:rPr>
              <a:t>м</a:t>
            </a:r>
            <a:r>
              <a:rPr lang="ru-RU" sz="10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лн. руб</a:t>
            </a:r>
            <a:r>
              <a:rPr lang="ru-RU" sz="12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.</a:t>
            </a:r>
            <a:endParaRPr lang="ru-RU" sz="1200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2176000" y="459719"/>
            <a:ext cx="684000" cy="233288"/>
          </a:xfrm>
          <a:prstGeom prst="rect">
            <a:avLst/>
          </a:prstGeom>
          <a:noFill/>
          <a:ln w="15875"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 anchorCtr="0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101,1%</a:t>
            </a:r>
            <a:endParaRPr lang="ru-RU" sz="1400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6577512" y="459719"/>
            <a:ext cx="730792" cy="262316"/>
          </a:xfrm>
          <a:prstGeom prst="rect">
            <a:avLst/>
          </a:prstGeom>
          <a:noFill/>
          <a:ln w="15875"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 anchorCtr="0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126,1%</a:t>
            </a:r>
            <a:endParaRPr lang="ru-RU" sz="1400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29" name="Заголовок 1"/>
          <p:cNvSpPr txBox="1">
            <a:spLocks/>
          </p:cNvSpPr>
          <p:nvPr/>
        </p:nvSpPr>
        <p:spPr>
          <a:xfrm>
            <a:off x="8630094" y="4920300"/>
            <a:ext cx="513906" cy="242166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1400" dirty="0" smtClean="0">
                <a:solidFill>
                  <a:schemeClr val="bg1">
                    <a:lumMod val="50000"/>
                  </a:schemeClr>
                </a:solidFill>
              </a:rPr>
              <a:t>12</a:t>
            </a:r>
            <a:endParaRPr lang="ru-RU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6" name="Выгнутая вверх стрелка 15"/>
          <p:cNvSpPr/>
          <p:nvPr/>
        </p:nvSpPr>
        <p:spPr>
          <a:xfrm rot="20040000">
            <a:off x="6057650" y="1012518"/>
            <a:ext cx="1440000" cy="540000"/>
          </a:xfrm>
          <a:prstGeom prst="curvedDownArrow">
            <a:avLst>
              <a:gd name="adj1" fmla="val 16274"/>
              <a:gd name="adj2" fmla="val 50704"/>
              <a:gd name="adj3" fmla="val 48782"/>
            </a:avLst>
          </a:prstGeom>
          <a:solidFill>
            <a:srgbClr val="C000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1090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1000">
        <p:dissolve/>
      </p:transition>
    </mc:Choice>
    <mc:Fallback xmlns="">
      <p:transition advClick="0" advTm="1000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4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4239039"/>
              </p:ext>
            </p:extLst>
          </p:nvPr>
        </p:nvGraphicFramePr>
        <p:xfrm>
          <a:off x="5215218" y="123479"/>
          <a:ext cx="3868397" cy="12054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Заголовок 1"/>
          <p:cNvSpPr txBox="1">
            <a:spLocks/>
          </p:cNvSpPr>
          <p:nvPr/>
        </p:nvSpPr>
        <p:spPr>
          <a:xfrm>
            <a:off x="8630094" y="4894008"/>
            <a:ext cx="513906" cy="242166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ru-RU" sz="1400" b="1" dirty="0">
              <a:solidFill>
                <a:prstClr val="black"/>
              </a:solidFill>
            </a:endParaRPr>
          </a:p>
        </p:txBody>
      </p:sp>
      <p:graphicFrame>
        <p:nvGraphicFramePr>
          <p:cNvPr id="15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12246700"/>
              </p:ext>
            </p:extLst>
          </p:nvPr>
        </p:nvGraphicFramePr>
        <p:xfrm>
          <a:off x="206053" y="1448617"/>
          <a:ext cx="2592000" cy="1173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2" name="Прямоугольник 21"/>
          <p:cNvSpPr/>
          <p:nvPr/>
        </p:nvSpPr>
        <p:spPr>
          <a:xfrm>
            <a:off x="4391784" y="2317546"/>
            <a:ext cx="684000" cy="301933"/>
          </a:xfrm>
          <a:prstGeom prst="rect">
            <a:avLst/>
          </a:prstGeom>
          <a:noFill/>
          <a:ln w="15875"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 anchorCtr="0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90,7%</a:t>
            </a:r>
            <a:endParaRPr lang="ru-RU" sz="1200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29" name="Заголовок 1"/>
          <p:cNvSpPr txBox="1">
            <a:spLocks/>
          </p:cNvSpPr>
          <p:nvPr/>
        </p:nvSpPr>
        <p:spPr>
          <a:xfrm>
            <a:off x="8630094" y="4920300"/>
            <a:ext cx="513906" cy="242166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1400" dirty="0" smtClean="0">
                <a:solidFill>
                  <a:schemeClr val="bg1">
                    <a:lumMod val="50000"/>
                  </a:schemeClr>
                </a:solidFill>
              </a:rPr>
              <a:t>13</a:t>
            </a:r>
            <a:endParaRPr lang="ru-RU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6" name="Заголовок 1"/>
          <p:cNvSpPr>
            <a:spLocks noGrp="1"/>
          </p:cNvSpPr>
          <p:nvPr>
            <p:ph type="title"/>
          </p:nvPr>
        </p:nvSpPr>
        <p:spPr>
          <a:xfrm>
            <a:off x="-618575" y="148622"/>
            <a:ext cx="8280920" cy="478911"/>
          </a:xfrm>
          <a:noFill/>
          <a:ln w="254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4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НЕНАЛОГОВЫЕ  ДОХОДЫ</a:t>
            </a:r>
            <a:endParaRPr lang="ru-RU" sz="2400" b="1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5" name="Выгнутая вверх стрелка 34"/>
          <p:cNvSpPr/>
          <p:nvPr/>
        </p:nvSpPr>
        <p:spPr>
          <a:xfrm rot="21540000">
            <a:off x="6575340" y="72540"/>
            <a:ext cx="1368000" cy="409470"/>
          </a:xfrm>
          <a:prstGeom prst="curvedDownArrow">
            <a:avLst>
              <a:gd name="adj1" fmla="val 21055"/>
              <a:gd name="adj2" fmla="val 52328"/>
              <a:gd name="adj3" fmla="val 62438"/>
            </a:avLst>
          </a:prstGeom>
          <a:solidFill>
            <a:srgbClr val="FF00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92D050"/>
              </a:solidFill>
            </a:endParaRPr>
          </a:p>
        </p:txBody>
      </p:sp>
      <p:graphicFrame>
        <p:nvGraphicFramePr>
          <p:cNvPr id="40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87576154"/>
              </p:ext>
            </p:extLst>
          </p:nvPr>
        </p:nvGraphicFramePr>
        <p:xfrm>
          <a:off x="3299357" y="1445879"/>
          <a:ext cx="2592000" cy="1173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41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86057451"/>
              </p:ext>
            </p:extLst>
          </p:nvPr>
        </p:nvGraphicFramePr>
        <p:xfrm>
          <a:off x="6297315" y="1444563"/>
          <a:ext cx="2592000" cy="11749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43" name="Прямоугольник 42"/>
          <p:cNvSpPr/>
          <p:nvPr/>
        </p:nvSpPr>
        <p:spPr>
          <a:xfrm>
            <a:off x="4310792" y="1442041"/>
            <a:ext cx="763928" cy="410485"/>
          </a:xfrm>
          <a:prstGeom prst="rect">
            <a:avLst/>
          </a:prstGeom>
          <a:noFill/>
          <a:ln w="15875"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 anchorCtr="0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 123,5%</a:t>
            </a:r>
            <a:endParaRPr lang="ru-RU" sz="1200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193257" y="1673542"/>
            <a:ext cx="648079" cy="209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9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млн. руб.</a:t>
            </a:r>
            <a:endParaRPr lang="ru-RU" sz="900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3233770" y="1673542"/>
            <a:ext cx="720080" cy="2034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>
                <a:solidFill>
                  <a:prstClr val="black"/>
                </a:solidFill>
                <a:latin typeface="Arial Narrow" panose="020B0606020202030204" pitchFamily="34" charset="0"/>
              </a:rPr>
              <a:t>м</a:t>
            </a:r>
            <a:r>
              <a:rPr lang="ru-RU" sz="10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лн. руб</a:t>
            </a:r>
            <a:r>
              <a:rPr lang="ru-RU" sz="12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.</a:t>
            </a:r>
            <a:endParaRPr lang="ru-RU" sz="1200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7232835" y="1491630"/>
            <a:ext cx="949178" cy="329848"/>
          </a:xfrm>
          <a:prstGeom prst="rect">
            <a:avLst/>
          </a:prstGeom>
          <a:noFill/>
          <a:ln w="15875"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 anchorCtr="0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100,6%</a:t>
            </a:r>
            <a:endParaRPr lang="ru-RU" sz="1200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6856644" y="123479"/>
            <a:ext cx="832179" cy="216024"/>
          </a:xfrm>
          <a:prstGeom prst="rect">
            <a:avLst/>
          </a:prstGeom>
          <a:noFill/>
          <a:ln w="15875"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 anchorCtr="0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106,5%</a:t>
            </a:r>
            <a:endParaRPr lang="ru-RU" sz="1400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39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64642560"/>
              </p:ext>
            </p:extLst>
          </p:nvPr>
        </p:nvGraphicFramePr>
        <p:xfrm>
          <a:off x="206338" y="3312000"/>
          <a:ext cx="2592001" cy="11749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45" name="Выноска со стрелкой вниз 44"/>
          <p:cNvSpPr/>
          <p:nvPr/>
        </p:nvSpPr>
        <p:spPr>
          <a:xfrm rot="10800000">
            <a:off x="206340" y="4428000"/>
            <a:ext cx="2592000" cy="571133"/>
          </a:xfrm>
          <a:prstGeom prst="downArrow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graphicFrame>
        <p:nvGraphicFramePr>
          <p:cNvPr id="46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26404249"/>
              </p:ext>
            </p:extLst>
          </p:nvPr>
        </p:nvGraphicFramePr>
        <p:xfrm>
          <a:off x="3311294" y="3312000"/>
          <a:ext cx="2592000" cy="11749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47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90232030"/>
              </p:ext>
            </p:extLst>
          </p:nvPr>
        </p:nvGraphicFramePr>
        <p:xfrm>
          <a:off x="6318925" y="3312000"/>
          <a:ext cx="2592000" cy="11749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48" name="Выноска со стрелкой вниз 47"/>
          <p:cNvSpPr/>
          <p:nvPr/>
        </p:nvSpPr>
        <p:spPr>
          <a:xfrm rot="10800000">
            <a:off x="6295045" y="4428000"/>
            <a:ext cx="2592000" cy="571135"/>
          </a:xfrm>
          <a:prstGeom prst="downArrow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49" name="Выноска со стрелкой вниз 48"/>
          <p:cNvSpPr/>
          <p:nvPr/>
        </p:nvSpPr>
        <p:spPr>
          <a:xfrm rot="10800000">
            <a:off x="3299357" y="4428000"/>
            <a:ext cx="2592000" cy="571134"/>
          </a:xfrm>
          <a:prstGeom prst="downArrow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107505" y="3480121"/>
            <a:ext cx="648072" cy="2461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9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млн. руб.</a:t>
            </a:r>
            <a:endParaRPr lang="ru-RU" sz="900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6208572" y="3566832"/>
            <a:ext cx="648072" cy="2110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9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млн. руб.</a:t>
            </a:r>
            <a:endParaRPr lang="ru-RU" sz="900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3197849" y="3515237"/>
            <a:ext cx="648072" cy="2110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9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млн. руб.</a:t>
            </a:r>
            <a:endParaRPr lang="ru-RU" sz="900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52" name="Заголовок 1"/>
          <p:cNvSpPr txBox="1">
            <a:spLocks noChangeAspect="1"/>
          </p:cNvSpPr>
          <p:nvPr/>
        </p:nvSpPr>
        <p:spPr>
          <a:xfrm>
            <a:off x="206339" y="4659981"/>
            <a:ext cx="2592001" cy="339151"/>
          </a:xfrm>
          <a:prstGeom prst="rect">
            <a:avLst/>
          </a:prstGeom>
          <a:noFill/>
          <a:ln w="28575"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000" b="1" dirty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АРЕНДНАЯ ПЛАТА </a:t>
            </a:r>
            <a:r>
              <a:rPr lang="ru-RU" sz="1000" b="1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ЗА ЗЕМЛЮ</a:t>
            </a:r>
            <a:endParaRPr lang="ru-RU" sz="1000" b="1" cap="all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53" name="Заголовок 1"/>
          <p:cNvSpPr txBox="1">
            <a:spLocks noChangeAspect="1"/>
          </p:cNvSpPr>
          <p:nvPr/>
        </p:nvSpPr>
        <p:spPr>
          <a:xfrm>
            <a:off x="6311788" y="4659980"/>
            <a:ext cx="2592001" cy="339151"/>
          </a:xfrm>
          <a:prstGeom prst="rect">
            <a:avLst/>
          </a:prstGeom>
          <a:noFill/>
          <a:ln w="28575"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000" b="1" cap="all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ШТРАФЫ</a:t>
            </a:r>
            <a:endParaRPr lang="ru-RU" sz="1000" b="1" cap="all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54" name="Заголовок 1"/>
          <p:cNvSpPr txBox="1">
            <a:spLocks noChangeAspect="1"/>
          </p:cNvSpPr>
          <p:nvPr/>
        </p:nvSpPr>
        <p:spPr>
          <a:xfrm>
            <a:off x="3299356" y="4642805"/>
            <a:ext cx="2592001" cy="339151"/>
          </a:xfrm>
          <a:prstGeom prst="rect">
            <a:avLst/>
          </a:prstGeom>
          <a:noFill/>
          <a:ln w="28575"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000" b="1" cap="all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ДОХОДЫ ОТ ПРОДАЖИ МАТЕРИАЛЬНЫХ И НЕМАТЕРИАЛЬНЫХ АКТИВОВ</a:t>
            </a:r>
            <a:endParaRPr lang="ru-RU" sz="1000" b="1" cap="all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1278529" y="3315538"/>
            <a:ext cx="742477" cy="462330"/>
          </a:xfrm>
          <a:prstGeom prst="rect">
            <a:avLst/>
          </a:prstGeom>
          <a:noFill/>
          <a:ln w="15875"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 anchorCtr="0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102,9</a:t>
            </a:r>
            <a:r>
              <a:rPr lang="ru-RU" sz="14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%</a:t>
            </a:r>
            <a:endParaRPr lang="ru-RU" sz="1400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4245781" y="3315538"/>
            <a:ext cx="883145" cy="410736"/>
          </a:xfrm>
          <a:prstGeom prst="rect">
            <a:avLst/>
          </a:prstGeom>
          <a:noFill/>
          <a:ln w="15875"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 anchorCtr="0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106,4%</a:t>
            </a:r>
            <a:endParaRPr lang="ru-RU" sz="1200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60" name="Выгнутая вверх стрелка 59"/>
          <p:cNvSpPr/>
          <p:nvPr/>
        </p:nvSpPr>
        <p:spPr>
          <a:xfrm rot="21360000">
            <a:off x="7243371" y="3401540"/>
            <a:ext cx="1073797" cy="339588"/>
          </a:xfrm>
          <a:prstGeom prst="curvedDownArrow">
            <a:avLst>
              <a:gd name="adj1" fmla="val 16274"/>
              <a:gd name="adj2" fmla="val 50704"/>
              <a:gd name="adj3" fmla="val 67411"/>
            </a:avLst>
          </a:prstGeom>
          <a:solidFill>
            <a:srgbClr val="C000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61" name="Прямоугольник 60"/>
          <p:cNvSpPr/>
          <p:nvPr/>
        </p:nvSpPr>
        <p:spPr>
          <a:xfrm>
            <a:off x="7416982" y="3364502"/>
            <a:ext cx="742477" cy="314050"/>
          </a:xfrm>
          <a:prstGeom prst="rect">
            <a:avLst/>
          </a:prstGeom>
          <a:noFill/>
          <a:ln w="15875"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 anchorCtr="0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118,1%</a:t>
            </a:r>
            <a:endParaRPr lang="ru-RU" sz="1200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62" name="Выноска со стрелкой вниз 61"/>
          <p:cNvSpPr/>
          <p:nvPr/>
        </p:nvSpPr>
        <p:spPr>
          <a:xfrm rot="10800000">
            <a:off x="193257" y="2601182"/>
            <a:ext cx="2592000" cy="571134"/>
          </a:xfrm>
          <a:prstGeom prst="downArrow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63" name="Выноска со стрелкой вниз 62"/>
          <p:cNvSpPr/>
          <p:nvPr/>
        </p:nvSpPr>
        <p:spPr>
          <a:xfrm rot="10800000">
            <a:off x="6283733" y="2601182"/>
            <a:ext cx="2592000" cy="571134"/>
          </a:xfrm>
          <a:prstGeom prst="downArrow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64" name="Выноска со стрелкой вниз 63"/>
          <p:cNvSpPr/>
          <p:nvPr/>
        </p:nvSpPr>
        <p:spPr>
          <a:xfrm rot="10800000">
            <a:off x="3299357" y="2601182"/>
            <a:ext cx="2592000" cy="571134"/>
          </a:xfrm>
          <a:prstGeom prst="downArrow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4" name="Заголовок 1"/>
          <p:cNvSpPr txBox="1">
            <a:spLocks noChangeAspect="1"/>
          </p:cNvSpPr>
          <p:nvPr/>
        </p:nvSpPr>
        <p:spPr>
          <a:xfrm>
            <a:off x="3293885" y="2814197"/>
            <a:ext cx="2592164" cy="358120"/>
          </a:xfrm>
          <a:prstGeom prst="rect">
            <a:avLst/>
          </a:prstGeom>
          <a:noFill/>
          <a:ln w="28575"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800" b="1" cap="all" dirty="0" err="1" smtClean="0">
                <a:solidFill>
                  <a:prstClr val="black"/>
                </a:solidFill>
                <a:latin typeface="Arial Narrow" panose="020B0606020202030204" pitchFamily="34" charset="0"/>
              </a:rPr>
              <a:t>платА</a:t>
            </a:r>
            <a:r>
              <a:rPr lang="ru-RU" sz="800" b="1" cap="all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 ЗА РАЗМЕЩЕНИЕ НЕСТАЦИОНАРНЫХ ТОРГОВЫХ ОБЪЕКТОВ И РЕКЛАМНЫХ КОНСТРУКЦИЙ</a:t>
            </a:r>
            <a:endParaRPr lang="ru-RU" sz="800" b="1" cap="all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23" name="Заголовок 1"/>
          <p:cNvSpPr txBox="1">
            <a:spLocks noChangeAspect="1"/>
          </p:cNvSpPr>
          <p:nvPr/>
        </p:nvSpPr>
        <p:spPr>
          <a:xfrm>
            <a:off x="206052" y="2790191"/>
            <a:ext cx="2592288" cy="406132"/>
          </a:xfrm>
          <a:prstGeom prst="rect">
            <a:avLst/>
          </a:prstGeom>
          <a:noFill/>
          <a:ln w="28575"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000" b="1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АРЕНДНАЯ ПЛАТА ЗА МУНИЦИПАЛЬНОЕ ИМУЩЕСТВО</a:t>
            </a:r>
            <a:endParaRPr lang="ru-RU" sz="1000" b="1" dirty="0">
              <a:solidFill>
                <a:prstClr val="black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5" name="Заголовок 1"/>
          <p:cNvSpPr txBox="1">
            <a:spLocks noChangeAspect="1"/>
          </p:cNvSpPr>
          <p:nvPr/>
        </p:nvSpPr>
        <p:spPr>
          <a:xfrm>
            <a:off x="6294835" y="2814197"/>
            <a:ext cx="2608954" cy="358898"/>
          </a:xfrm>
          <a:prstGeom prst="rect">
            <a:avLst/>
          </a:prstGeom>
          <a:noFill/>
          <a:ln w="28575"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265">
              <a:spcBef>
                <a:spcPts val="0"/>
              </a:spcBef>
            </a:pPr>
            <a:r>
              <a:rPr lang="ru-RU" sz="1000" b="1" cap="all" dirty="0">
                <a:solidFill>
                  <a:prstClr val="black"/>
                </a:solidFill>
                <a:latin typeface="Arial Narrow" panose="020B0606020202030204" pitchFamily="34" charset="0"/>
              </a:rPr>
              <a:t>Плата за негативное воздействие на окружающую среду</a:t>
            </a:r>
          </a:p>
        </p:txBody>
      </p:sp>
      <p:sp>
        <p:nvSpPr>
          <p:cNvPr id="65" name="Выгнутая вверх стрелка 64"/>
          <p:cNvSpPr/>
          <p:nvPr/>
        </p:nvSpPr>
        <p:spPr>
          <a:xfrm rot="21540000">
            <a:off x="1176631" y="1603606"/>
            <a:ext cx="1010522" cy="291914"/>
          </a:xfrm>
          <a:prstGeom prst="curvedDownArrow">
            <a:avLst>
              <a:gd name="adj1" fmla="val 16274"/>
              <a:gd name="adj2" fmla="val 50704"/>
              <a:gd name="adj3" fmla="val 67411"/>
            </a:avLst>
          </a:prstGeom>
          <a:solidFill>
            <a:srgbClr val="C000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67" name="Выгнутая вверх стрелка 66"/>
          <p:cNvSpPr/>
          <p:nvPr/>
        </p:nvSpPr>
        <p:spPr>
          <a:xfrm>
            <a:off x="7232834" y="1561685"/>
            <a:ext cx="962976" cy="288892"/>
          </a:xfrm>
          <a:prstGeom prst="curvedDownArrow">
            <a:avLst>
              <a:gd name="adj1" fmla="val 16274"/>
              <a:gd name="adj2" fmla="val 50704"/>
              <a:gd name="adj3" fmla="val 67411"/>
            </a:avLst>
          </a:prstGeom>
          <a:solidFill>
            <a:srgbClr val="C000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8" name="Прямоугольник 67"/>
          <p:cNvSpPr/>
          <p:nvPr/>
        </p:nvSpPr>
        <p:spPr>
          <a:xfrm>
            <a:off x="1278529" y="1594810"/>
            <a:ext cx="742477" cy="226668"/>
          </a:xfrm>
          <a:prstGeom prst="rect">
            <a:avLst/>
          </a:prstGeom>
          <a:noFill/>
          <a:ln w="15875"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 anchorCtr="0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108,8</a:t>
            </a:r>
            <a:r>
              <a:rPr lang="ru-RU" sz="14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%</a:t>
            </a:r>
            <a:endParaRPr lang="ru-RU" sz="1400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71" name="Прямоугольник 70"/>
          <p:cNvSpPr/>
          <p:nvPr/>
        </p:nvSpPr>
        <p:spPr>
          <a:xfrm>
            <a:off x="6208572" y="1611698"/>
            <a:ext cx="720080" cy="2408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>
                <a:solidFill>
                  <a:prstClr val="black"/>
                </a:solidFill>
                <a:latin typeface="Arial Narrow" panose="020B0606020202030204" pitchFamily="34" charset="0"/>
              </a:rPr>
              <a:t>м</a:t>
            </a:r>
            <a:r>
              <a:rPr lang="ru-RU" sz="10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лн. руб</a:t>
            </a:r>
            <a:r>
              <a:rPr lang="ru-RU" sz="12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.</a:t>
            </a:r>
            <a:endParaRPr lang="ru-RU" sz="1200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57" name="Выгнутая вверх стрелка 56"/>
          <p:cNvSpPr/>
          <p:nvPr/>
        </p:nvSpPr>
        <p:spPr>
          <a:xfrm rot="21540000">
            <a:off x="1176610" y="3422386"/>
            <a:ext cx="946313" cy="288892"/>
          </a:xfrm>
          <a:prstGeom prst="curvedDownArrow">
            <a:avLst>
              <a:gd name="adj1" fmla="val 16274"/>
              <a:gd name="adj2" fmla="val 50704"/>
              <a:gd name="adj3" fmla="val 67411"/>
            </a:avLst>
          </a:prstGeom>
          <a:solidFill>
            <a:srgbClr val="C000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69" name="Выгнутая вверх стрелка 68"/>
          <p:cNvSpPr/>
          <p:nvPr/>
        </p:nvSpPr>
        <p:spPr>
          <a:xfrm rot="21480000">
            <a:off x="4219599" y="3390963"/>
            <a:ext cx="946313" cy="288892"/>
          </a:xfrm>
          <a:prstGeom prst="curvedDownArrow">
            <a:avLst>
              <a:gd name="adj1" fmla="val 16274"/>
              <a:gd name="adj2" fmla="val 50704"/>
              <a:gd name="adj3" fmla="val 67411"/>
            </a:avLst>
          </a:prstGeom>
          <a:solidFill>
            <a:srgbClr val="C000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55" name="Выгнутая вверх стрелка 54"/>
          <p:cNvSpPr/>
          <p:nvPr/>
        </p:nvSpPr>
        <p:spPr>
          <a:xfrm rot="-180000">
            <a:off x="4252681" y="1519003"/>
            <a:ext cx="962976" cy="288892"/>
          </a:xfrm>
          <a:prstGeom prst="curvedDownArrow">
            <a:avLst>
              <a:gd name="adj1" fmla="val 16274"/>
              <a:gd name="adj2" fmla="val 50704"/>
              <a:gd name="adj3" fmla="val 67411"/>
            </a:avLst>
          </a:prstGeom>
          <a:solidFill>
            <a:srgbClr val="C000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8994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1000">
        <p:dissolve/>
      </p:transition>
    </mc:Choice>
    <mc:Fallback xmlns="">
      <p:transition advClick="0" advTm="1000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7" name="Rectangle 6"/>
          <p:cNvSpPr>
            <a:spLocks noChangeArrowheads="1"/>
          </p:cNvSpPr>
          <p:nvPr/>
        </p:nvSpPr>
        <p:spPr bwMode="auto">
          <a:xfrm>
            <a:off x="7686103" y="2939393"/>
            <a:ext cx="1206377" cy="276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2" tIns="45716" rIns="91432" bIns="45716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/>
            <a:r>
              <a:rPr lang="ru-RU" altLang="ru-RU" sz="1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(тыс. </a:t>
            </a:r>
            <a:r>
              <a:rPr lang="ru-RU" altLang="ru-RU" sz="1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руб.)</a:t>
            </a:r>
          </a:p>
        </p:txBody>
      </p:sp>
      <p:sp>
        <p:nvSpPr>
          <p:cNvPr id="15368" name="Text Box 1308"/>
          <p:cNvSpPr txBox="1">
            <a:spLocks noChangeArrowheads="1"/>
          </p:cNvSpPr>
          <p:nvPr/>
        </p:nvSpPr>
        <p:spPr bwMode="auto">
          <a:xfrm>
            <a:off x="4067175" y="1869283"/>
            <a:ext cx="719138" cy="275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45716" rIns="91432" bIns="45716"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ru-RU" altLang="ru-RU" sz="1400" b="1" dirty="0">
                <a:solidFill>
                  <a:prstClr val="white"/>
                </a:solidFill>
                <a:latin typeface="Times New Roman" pitchFamily="18" charset="0"/>
              </a:rPr>
              <a:t>73 %</a:t>
            </a:r>
          </a:p>
        </p:txBody>
      </p:sp>
      <p:graphicFrame>
        <p:nvGraphicFramePr>
          <p:cNvPr id="15371" name="Group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92482931"/>
              </p:ext>
            </p:extLst>
          </p:nvPr>
        </p:nvGraphicFramePr>
        <p:xfrm>
          <a:off x="251520" y="3216384"/>
          <a:ext cx="8548287" cy="1400648"/>
        </p:xfrm>
        <a:graphic>
          <a:graphicData uri="http://schemas.openxmlformats.org/drawingml/2006/table">
            <a:tbl>
              <a:tblPr/>
              <a:tblGrid>
                <a:gridCol w="3534381"/>
                <a:gridCol w="287707"/>
                <a:gridCol w="935048"/>
                <a:gridCol w="1150829"/>
                <a:gridCol w="935048"/>
                <a:gridCol w="717827"/>
                <a:gridCol w="987447"/>
              </a:tblGrid>
              <a:tr h="467494"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Наименование</a:t>
                      </a:r>
                      <a:endParaRPr kumimoji="0" lang="ru-RU" altLang="ru-RU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marT="34290" marB="34290" anchor="ctr" horzOverflow="overflow">
                    <a:lnL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CB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Факт 2021 года</a:t>
                      </a:r>
                      <a:endParaRPr kumimoji="0" lang="ru-RU" altLang="ru-RU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План на 2022 год</a:t>
                      </a:r>
                      <a:endParaRPr kumimoji="0" lang="ru-RU" altLang="ru-RU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Факт 2022 года</a:t>
                      </a:r>
                      <a:endParaRPr kumimoji="0" lang="ru-RU" altLang="ru-RU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% исполне-ния</a:t>
                      </a:r>
                      <a:endParaRPr kumimoji="0" lang="ru-RU" altLang="ru-RU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Рост (+),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снижение (-)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к 2021 году</a:t>
                      </a:r>
                      <a:endParaRPr kumimoji="0" lang="ru-RU" altLang="ru-RU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CBFF"/>
                    </a:solidFill>
                  </a:tcPr>
                </a:tc>
              </a:tr>
              <a:tr h="21300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1" i="0" u="none" strike="noStrike" cap="all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Субвенции</a:t>
                      </a:r>
                      <a:endParaRPr kumimoji="0" lang="ru-RU" altLang="ru-RU" sz="800" b="1" i="0" u="none" strike="noStrike" cap="all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marT="13500" marB="13500" anchor="ctr" horzOverflow="overflow">
                    <a:lnL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marT="34290" marB="3429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pitchFamily="34" charset="0"/>
                        </a:rPr>
                        <a:t>5 170 863,9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pitchFamily="34" charset="0"/>
                        </a:rPr>
                        <a:t>5 857 729,7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pitchFamily="34" charset="0"/>
                        </a:rPr>
                        <a:t>5 840 680,5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99,7</a:t>
                      </a:r>
                      <a:endParaRPr kumimoji="0" lang="ru-RU" alt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+ 669 816,6</a:t>
                      </a:r>
                      <a:endParaRPr kumimoji="0" lang="ru-RU" alt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1300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1" i="0" u="none" strike="noStrike" cap="all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Субсидии</a:t>
                      </a:r>
                      <a:endParaRPr kumimoji="0" lang="ru-RU" altLang="ru-RU" sz="800" b="1" i="0" u="none" strike="noStrike" cap="all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marT="13500" marB="13500" anchor="ctr" horzOverflow="overflow">
                    <a:lnL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marT="34290" marB="3429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pitchFamily="34" charset="0"/>
                        </a:rPr>
                        <a:t>3 575 897,2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9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Arial" pitchFamily="34" charset="0"/>
                        </a:rPr>
                        <a:t>6 027 684,7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pitchFamily="34" charset="0"/>
                        </a:rPr>
                        <a:t>5 955 711,3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98,8</a:t>
                      </a:r>
                      <a:endParaRPr kumimoji="0" lang="ru-RU" alt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+ 2 379 814,1</a:t>
                      </a:r>
                      <a:endParaRPr kumimoji="0" lang="ru-RU" alt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</a:tr>
              <a:tr h="21300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1" i="0" u="none" strike="noStrike" cap="all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Дотации</a:t>
                      </a:r>
                      <a:endParaRPr kumimoji="0" lang="ru-RU" altLang="ru-RU" sz="800" b="1" i="0" u="none" strike="noStrike" cap="all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marT="13500" marB="13500" anchor="ctr" horzOverflow="overflow">
                    <a:lnL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marT="34290" marB="3429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pitchFamily="34" charset="0"/>
                        </a:rPr>
                        <a:t>206 735,9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pitchFamily="34" charset="0"/>
                        </a:rPr>
                        <a:t>211 484,2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pitchFamily="34" charset="0"/>
                        </a:rPr>
                        <a:t>211 484,2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100,0</a:t>
                      </a:r>
                      <a:endParaRPr kumimoji="0" lang="ru-RU" alt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+ 4 748,3</a:t>
                      </a:r>
                      <a:endParaRPr kumimoji="0" lang="ru-RU" alt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13002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1" i="0" u="none" strike="noStrike" cap="all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pitchFamily="34" charset="0"/>
                        </a:rPr>
                        <a:t>Иные межбюджетные трансферты</a:t>
                      </a:r>
                    </a:p>
                  </a:txBody>
                  <a:tcPr marT="13500" marB="13500" anchor="ctr" horzOverflow="overflow">
                    <a:lnL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marT="34290" marB="3429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9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Times New Roman" pitchFamily="18" charset="0"/>
                        </a:rPr>
                        <a:t>141 038,9</a:t>
                      </a:r>
                      <a:endParaRPr kumimoji="0" lang="ru-RU" altLang="ru-RU" sz="9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 Narrow" panose="020B0606020202030204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9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Times New Roman" pitchFamily="18" charset="0"/>
                        </a:rPr>
                        <a:t>185 822,7</a:t>
                      </a:r>
                      <a:endParaRPr kumimoji="0" lang="ru-RU" altLang="ru-RU" sz="9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 Narrow" panose="020B0606020202030204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9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Times New Roman" pitchFamily="18" charset="0"/>
                        </a:rPr>
                        <a:t>185 000,8</a:t>
                      </a:r>
                      <a:endParaRPr kumimoji="0" lang="ru-RU" altLang="ru-RU" sz="9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 Narrow" panose="020B0606020202030204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9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Arial" pitchFamily="34" charset="0"/>
                        </a:rPr>
                        <a:t>99,6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pitchFamily="34" charset="0"/>
                        </a:rPr>
                        <a:t>+ 43 962,1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</a:tr>
            </a:tbl>
          </a:graphicData>
        </a:graphic>
      </p:graphicFrame>
      <p:sp>
        <p:nvSpPr>
          <p:cNvPr id="15431" name="Rectangle 6"/>
          <p:cNvSpPr>
            <a:spLocks noChangeArrowheads="1"/>
          </p:cNvSpPr>
          <p:nvPr/>
        </p:nvSpPr>
        <p:spPr bwMode="auto">
          <a:xfrm>
            <a:off x="6854864" y="915566"/>
            <a:ext cx="1874394" cy="1508097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 lIns="91432" tIns="45716" rIns="91432" bIns="45716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ru-RU" alt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Межбюджетные трансферты</a:t>
            </a:r>
          </a:p>
          <a:p>
            <a:pPr algn="ctr"/>
            <a:r>
              <a:rPr lang="ru-RU" alt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за 2022 </a:t>
            </a:r>
            <a:r>
              <a:rPr lang="ru-RU" alt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год </a:t>
            </a:r>
            <a:r>
              <a:rPr lang="ru-RU" altLang="ru-RU" b="1" dirty="0">
                <a:solidFill>
                  <a:srgbClr val="9BBB59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endParaRPr lang="ru-RU" altLang="ru-RU" b="1" dirty="0" smtClean="0">
              <a:solidFill>
                <a:srgbClr val="9BBB59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altLang="ru-RU" sz="2000" b="1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12 192 876,9 </a:t>
            </a:r>
            <a:r>
              <a:rPr lang="ru-RU" alt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тыс. </a:t>
            </a:r>
            <a:r>
              <a:rPr lang="ru-RU" alt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руб.</a:t>
            </a:r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179510" y="87474"/>
            <a:ext cx="8838505" cy="39002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endParaRPr lang="ru-RU" sz="2300" b="1" dirty="0" smtClean="0">
              <a:solidFill>
                <a:prstClr val="black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ru-RU" sz="2300" b="1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СТРУКТУРА  МЕЖБЮДЖЕТНЫХ  ТРАНСФЕРТОВ  ГОРОДА  в 2022 году</a:t>
            </a:r>
          </a:p>
          <a:p>
            <a:pPr>
              <a:lnSpc>
                <a:spcPct val="120000"/>
              </a:lnSpc>
            </a:pPr>
            <a:r>
              <a:rPr lang="ru-RU" sz="2300" b="1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году</a:t>
            </a:r>
          </a:p>
        </p:txBody>
      </p:sp>
      <p:graphicFrame>
        <p:nvGraphicFramePr>
          <p:cNvPr id="17" name="Объект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28647847"/>
              </p:ext>
            </p:extLst>
          </p:nvPr>
        </p:nvGraphicFramePr>
        <p:xfrm>
          <a:off x="323528" y="477496"/>
          <a:ext cx="6264696" cy="26003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8729258" y="4803234"/>
            <a:ext cx="414742" cy="2617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</a:rPr>
              <a:t>14</a:t>
            </a:r>
            <a:endParaRPr lang="ru-RU" sz="12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3181" name="SapphireHiddenControl" r:id="rId2" imgW="6111360" imgH="3048120"/>
        </mc:Choice>
        <mc:Fallback>
          <p:control name="SapphireHiddenControl" r:id="rId2" imgW="6111360" imgH="3048120">
            <p:pic>
              <p:nvPicPr>
                <p:cNvPr id="0" name="SapphireHiddenControl" hidden="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6350" y="0"/>
                  <a:ext cx="6110288" cy="30511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4096033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41480"/>
            <a:ext cx="8219256" cy="378042"/>
          </a:xfrm>
          <a:noFill/>
        </p:spPr>
        <p:txBody>
          <a:bodyPr>
            <a:noAutofit/>
          </a:bodyPr>
          <a:lstStyle/>
          <a:p>
            <a:r>
              <a:rPr lang="ru-RU" sz="20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ДИНАМИКА РАСХОДОВ БЮДЖЕТА ГОРОДА</a:t>
            </a:r>
            <a:endParaRPr lang="ru-RU" sz="2000" b="1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49059565"/>
              </p:ext>
            </p:extLst>
          </p:nvPr>
        </p:nvGraphicFramePr>
        <p:xfrm>
          <a:off x="611560" y="581859"/>
          <a:ext cx="7848000" cy="23334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3757827647"/>
              </p:ext>
            </p:extLst>
          </p:nvPr>
        </p:nvGraphicFramePr>
        <p:xfrm>
          <a:off x="1619672" y="3075806"/>
          <a:ext cx="5832648" cy="18722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7308304" y="339502"/>
            <a:ext cx="1440160" cy="2423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</a:rPr>
              <a:t>м</a:t>
            </a:r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лн.</a:t>
            </a:r>
            <a:r>
              <a:rPr lang="ru-RU" sz="14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</a:t>
            </a:r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рублей</a:t>
            </a:r>
            <a:endParaRPr lang="ru-RU" sz="1400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8630094" y="4894008"/>
            <a:ext cx="513906" cy="242166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1400" dirty="0" smtClean="0">
                <a:solidFill>
                  <a:schemeClr val="bg1">
                    <a:lumMod val="50000"/>
                  </a:schemeClr>
                </a:solidFill>
              </a:rPr>
              <a:t>15</a:t>
            </a:r>
            <a:endParaRPr lang="ru-RU" sz="1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4306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1000">
        <p:dissolve/>
      </p:transition>
    </mc:Choice>
    <mc:Fallback xmlns="">
      <p:transition advClick="0" advTm="1000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41480"/>
            <a:ext cx="8938622" cy="216024"/>
          </a:xfrm>
          <a:noFill/>
          <a:ln w="254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000" b="1" dirty="0">
                <a:latin typeface="Arial Narrow" panose="020B0606020202030204" pitchFamily="34" charset="0"/>
                <a:cs typeface="Times New Roman" panose="02020603050405020304" pitchFamily="18" charset="0"/>
              </a:rPr>
              <a:t>СТРУКТУРА РАСХОДОВ БЮДЖЕТА ГОРОДА в </a:t>
            </a:r>
            <a:r>
              <a:rPr lang="ru-RU" sz="20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2022 </a:t>
            </a:r>
            <a:r>
              <a:rPr lang="ru-RU" sz="2000" b="1" dirty="0">
                <a:latin typeface="Arial Narrow" panose="020B0606020202030204" pitchFamily="34" charset="0"/>
                <a:cs typeface="Times New Roman" panose="02020603050405020304" pitchFamily="18" charset="0"/>
              </a:rPr>
              <a:t>году </a:t>
            </a: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3032685793"/>
              </p:ext>
            </p:extLst>
          </p:nvPr>
        </p:nvGraphicFramePr>
        <p:xfrm>
          <a:off x="1075662" y="482786"/>
          <a:ext cx="6480000" cy="22322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3306739"/>
              </p:ext>
            </p:extLst>
          </p:nvPr>
        </p:nvGraphicFramePr>
        <p:xfrm>
          <a:off x="564703" y="2859782"/>
          <a:ext cx="8064897" cy="22024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11932"/>
                <a:gridCol w="357831"/>
                <a:gridCol w="902645"/>
                <a:gridCol w="1296872"/>
                <a:gridCol w="896100"/>
                <a:gridCol w="1059026"/>
                <a:gridCol w="1140491"/>
              </a:tblGrid>
              <a:tr h="525780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Наименование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Рз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Факт </a:t>
                      </a:r>
                    </a:p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2021 года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План на 2022 год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Факт</a:t>
                      </a:r>
                    </a:p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2022</a:t>
                      </a:r>
                      <a:r>
                        <a:rPr lang="ru-RU" sz="1000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года</a:t>
                      </a: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% исполнения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Рост (+),</a:t>
                      </a:r>
                    </a:p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снижение</a:t>
                      </a:r>
                      <a:r>
                        <a:rPr lang="ru-RU" sz="1000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(-) </a:t>
                      </a:r>
                    </a:p>
                    <a:p>
                      <a:pPr algn="ctr"/>
                      <a:r>
                        <a:rPr lang="ru-RU" sz="1000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к 2021 году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</a:tr>
              <a:tr h="196461">
                <a:tc>
                  <a:txBody>
                    <a:bodyPr/>
                    <a:lstStyle/>
                    <a:p>
                      <a:r>
                        <a:rPr lang="ru-RU" sz="800" b="1" dirty="0" smtClean="0">
                          <a:latin typeface="Arial Narrow" panose="020B0606020202030204" pitchFamily="34" charset="0"/>
                        </a:rPr>
                        <a:t>Общегосударственные вопросы</a:t>
                      </a:r>
                      <a:endParaRPr lang="ru-RU" sz="800" b="1" dirty="0"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01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2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latin typeface="Arial Narrow" panose="020B0606020202030204" pitchFamily="34" charset="0"/>
                        </a:rPr>
                        <a:t>1 047,4</a:t>
                      </a:r>
                      <a:endParaRPr lang="ru-RU" sz="800" b="1" dirty="0"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latin typeface="Arial Narrow" panose="020B0606020202030204" pitchFamily="34" charset="0"/>
                        </a:rPr>
                        <a:t>1 092,2</a:t>
                      </a:r>
                      <a:endParaRPr lang="ru-RU" sz="800" b="1" dirty="0"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latin typeface="Arial Narrow" panose="020B0606020202030204" pitchFamily="34" charset="0"/>
                        </a:rPr>
                        <a:t>1 082,7</a:t>
                      </a:r>
                      <a:endParaRPr lang="ru-RU" sz="800" b="1" dirty="0"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latin typeface="Arial Narrow" panose="020B0606020202030204" pitchFamily="34" charset="0"/>
                        </a:rPr>
                        <a:t>99,1</a:t>
                      </a:r>
                      <a:endParaRPr lang="ru-RU" sz="800" b="1" dirty="0"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800" b="1" dirty="0" smtClean="0">
                          <a:latin typeface="Arial Narrow" panose="020B0606020202030204" pitchFamily="34" charset="0"/>
                        </a:rPr>
                        <a:t>+ 35,3</a:t>
                      </a:r>
                      <a:endParaRPr lang="ru-RU" sz="800" b="1" dirty="0"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6461">
                <a:tc>
                  <a:txBody>
                    <a:bodyPr/>
                    <a:lstStyle/>
                    <a:p>
                      <a:r>
                        <a:rPr lang="ru-RU" sz="800" b="1" dirty="0" smtClean="0">
                          <a:latin typeface="Arial Narrow" panose="020B0606020202030204" pitchFamily="34" charset="0"/>
                        </a:rPr>
                        <a:t>Национальная экономика</a:t>
                      </a:r>
                      <a:endParaRPr lang="ru-RU" sz="800" b="1" dirty="0"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04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latin typeface="Arial Narrow" panose="020B0606020202030204" pitchFamily="34" charset="0"/>
                        </a:rPr>
                        <a:t>1 299,4</a:t>
                      </a:r>
                      <a:endParaRPr lang="ru-RU" sz="800" b="1" dirty="0"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latin typeface="Arial Narrow" panose="020B0606020202030204" pitchFamily="34" charset="0"/>
                        </a:rPr>
                        <a:t>2 669,8</a:t>
                      </a:r>
                      <a:endParaRPr lang="ru-RU" sz="800" b="1" dirty="0"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latin typeface="Arial Narrow" panose="020B0606020202030204" pitchFamily="34" charset="0"/>
                        </a:rPr>
                        <a:t>2 626,0</a:t>
                      </a:r>
                      <a:endParaRPr lang="ru-RU" sz="800" b="1" dirty="0"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latin typeface="Arial Narrow" panose="020B0606020202030204" pitchFamily="34" charset="0"/>
                        </a:rPr>
                        <a:t>98,4</a:t>
                      </a:r>
                      <a:endParaRPr lang="ru-RU" sz="800" b="1" dirty="0"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800" b="1" dirty="0" smtClean="0">
                          <a:latin typeface="Arial Narrow" panose="020B0606020202030204" pitchFamily="34" charset="0"/>
                        </a:rPr>
                        <a:t>+ </a:t>
                      </a:r>
                      <a:r>
                        <a:rPr lang="ru-RU" sz="800" b="1" baseline="0" dirty="0" smtClean="0">
                          <a:latin typeface="Arial Narrow" panose="020B0606020202030204" pitchFamily="34" charset="0"/>
                        </a:rPr>
                        <a:t>1 326,6</a:t>
                      </a:r>
                      <a:endParaRPr lang="ru-RU" sz="800" b="1" dirty="0"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</a:tr>
              <a:tr h="238191">
                <a:tc>
                  <a:txBody>
                    <a:bodyPr/>
                    <a:lstStyle/>
                    <a:p>
                      <a:r>
                        <a:rPr lang="ru-RU" sz="800" b="1" dirty="0" smtClean="0">
                          <a:latin typeface="Arial Narrow" panose="020B0606020202030204" pitchFamily="34" charset="0"/>
                        </a:rPr>
                        <a:t>Жилищно-коммунальное хозяйство</a:t>
                      </a:r>
                      <a:endParaRPr lang="ru-RU" sz="800" b="1" dirty="0"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05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latin typeface="Arial Narrow" panose="020B0606020202030204" pitchFamily="34" charset="0"/>
                        </a:rPr>
                        <a:t>1 605,7</a:t>
                      </a:r>
                      <a:endParaRPr lang="ru-RU" sz="800" b="1" dirty="0"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latin typeface="Arial Narrow" panose="020B0606020202030204" pitchFamily="34" charset="0"/>
                        </a:rPr>
                        <a:t>2 987,4</a:t>
                      </a:r>
                      <a:endParaRPr lang="ru-RU" sz="800" b="1" dirty="0"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latin typeface="Arial Narrow" panose="020B0606020202030204" pitchFamily="34" charset="0"/>
                        </a:rPr>
                        <a:t>2 981,9</a:t>
                      </a:r>
                      <a:endParaRPr lang="ru-RU" sz="800" b="1" dirty="0"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latin typeface="Arial Narrow" panose="020B0606020202030204" pitchFamily="34" charset="0"/>
                        </a:rPr>
                        <a:t>99,8</a:t>
                      </a:r>
                      <a:endParaRPr lang="ru-RU" sz="800" b="1" dirty="0"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800" b="1" dirty="0" smtClean="0">
                          <a:latin typeface="Arial Narrow" panose="020B0606020202030204" pitchFamily="34" charset="0"/>
                        </a:rPr>
                        <a:t>+ 1 376,2</a:t>
                      </a:r>
                      <a:endParaRPr lang="ru-RU" sz="800" b="1" dirty="0"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6461">
                <a:tc>
                  <a:txBody>
                    <a:bodyPr/>
                    <a:lstStyle/>
                    <a:p>
                      <a:r>
                        <a:rPr lang="ru-RU" sz="800" b="1" dirty="0" smtClean="0">
                          <a:latin typeface="Arial Narrow" panose="020B0606020202030204" pitchFamily="34" charset="0"/>
                        </a:rPr>
                        <a:t>Образование</a:t>
                      </a:r>
                      <a:endParaRPr lang="ru-RU" sz="800" b="1" dirty="0"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07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latin typeface="Arial Narrow" panose="020B0606020202030204" pitchFamily="34" charset="0"/>
                        </a:rPr>
                        <a:t>9 223,2</a:t>
                      </a:r>
                      <a:endParaRPr lang="ru-RU" sz="800" b="1" dirty="0"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latin typeface="Arial Narrow" panose="020B0606020202030204" pitchFamily="34" charset="0"/>
                        </a:rPr>
                        <a:t>10 077,4</a:t>
                      </a:r>
                      <a:endParaRPr lang="ru-RU" sz="800" b="1" dirty="0"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latin typeface="Arial Narrow" panose="020B0606020202030204" pitchFamily="34" charset="0"/>
                        </a:rPr>
                        <a:t>10 043,4</a:t>
                      </a:r>
                      <a:endParaRPr lang="ru-RU" sz="800" b="1" dirty="0"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latin typeface="Arial Narrow" panose="020B0606020202030204" pitchFamily="34" charset="0"/>
                        </a:rPr>
                        <a:t>99,7</a:t>
                      </a:r>
                      <a:endParaRPr lang="ru-RU" sz="800" b="1" dirty="0"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800" b="1" dirty="0" smtClean="0">
                          <a:latin typeface="Arial Narrow" panose="020B0606020202030204" pitchFamily="34" charset="0"/>
                        </a:rPr>
                        <a:t>+ 820,2</a:t>
                      </a:r>
                      <a:endParaRPr lang="ru-RU" sz="800" b="1" dirty="0"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</a:tr>
              <a:tr h="196461">
                <a:tc>
                  <a:txBody>
                    <a:bodyPr/>
                    <a:lstStyle/>
                    <a:p>
                      <a:r>
                        <a:rPr lang="ru-RU" sz="800" b="1" dirty="0" smtClean="0">
                          <a:latin typeface="Arial Narrow" panose="020B0606020202030204" pitchFamily="34" charset="0"/>
                        </a:rPr>
                        <a:t>Культура</a:t>
                      </a:r>
                      <a:endParaRPr lang="ru-RU" sz="800" b="1" dirty="0"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08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76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latin typeface="Arial Narrow" panose="020B0606020202030204" pitchFamily="34" charset="0"/>
                        </a:rPr>
                        <a:t>521,7</a:t>
                      </a:r>
                      <a:endParaRPr lang="ru-RU" sz="800" b="1" dirty="0"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latin typeface="Arial Narrow" panose="020B0606020202030204" pitchFamily="34" charset="0"/>
                        </a:rPr>
                        <a:t>469,1</a:t>
                      </a:r>
                      <a:endParaRPr lang="ru-RU" sz="800" b="1" dirty="0"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latin typeface="Arial Narrow" panose="020B0606020202030204" pitchFamily="34" charset="0"/>
                        </a:rPr>
                        <a:t>469,1</a:t>
                      </a:r>
                      <a:endParaRPr lang="ru-RU" sz="800" b="1" dirty="0"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latin typeface="Arial Narrow" panose="020B0606020202030204" pitchFamily="34" charset="0"/>
                        </a:rPr>
                        <a:t>100,0</a:t>
                      </a:r>
                      <a:endParaRPr lang="ru-RU" sz="800" b="1" dirty="0"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800" b="1" dirty="0" smtClean="0">
                          <a:latin typeface="Arial Narrow" panose="020B0606020202030204" pitchFamily="34" charset="0"/>
                        </a:rPr>
                        <a:t>- 52,6</a:t>
                      </a:r>
                      <a:endParaRPr lang="ru-RU" sz="800" b="1" dirty="0"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13269">
                <a:tc>
                  <a:txBody>
                    <a:bodyPr/>
                    <a:lstStyle/>
                    <a:p>
                      <a:r>
                        <a:rPr lang="ru-RU" sz="800" b="1" dirty="0" smtClean="0">
                          <a:latin typeface="Arial Narrow" panose="020B0606020202030204" pitchFamily="34" charset="0"/>
                        </a:rPr>
                        <a:t>Социальная политика</a:t>
                      </a:r>
                      <a:endParaRPr lang="ru-RU" sz="800" b="1" dirty="0"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10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latin typeface="Arial Narrow" panose="020B0606020202030204" pitchFamily="34" charset="0"/>
                        </a:rPr>
                        <a:t>682,3</a:t>
                      </a:r>
                      <a:endParaRPr lang="ru-RU" sz="800" b="1" dirty="0"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latin typeface="Arial Narrow" panose="020B0606020202030204" pitchFamily="34" charset="0"/>
                        </a:rPr>
                        <a:t>964,2</a:t>
                      </a:r>
                      <a:endParaRPr lang="ru-RU" sz="800" b="1" dirty="0"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latin typeface="Arial Narrow" panose="020B0606020202030204" pitchFamily="34" charset="0"/>
                        </a:rPr>
                        <a:t>945,6</a:t>
                      </a:r>
                      <a:endParaRPr lang="ru-RU" sz="800" b="1" dirty="0"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latin typeface="Arial Narrow" panose="020B0606020202030204" pitchFamily="34" charset="0"/>
                        </a:rPr>
                        <a:t>98,1</a:t>
                      </a:r>
                      <a:endParaRPr lang="ru-RU" sz="800" b="1" dirty="0"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800" b="1" dirty="0" smtClean="0">
                          <a:latin typeface="Arial Narrow" panose="020B0606020202030204" pitchFamily="34" charset="0"/>
                        </a:rPr>
                        <a:t>+ 263,3</a:t>
                      </a:r>
                      <a:endParaRPr lang="ru-RU" sz="800" b="1" dirty="0"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</a:tr>
              <a:tr h="196461">
                <a:tc>
                  <a:txBody>
                    <a:bodyPr/>
                    <a:lstStyle/>
                    <a:p>
                      <a:r>
                        <a:rPr lang="ru-RU" sz="800" b="1" dirty="0" smtClean="0">
                          <a:latin typeface="Arial Narrow" panose="020B0606020202030204" pitchFamily="34" charset="0"/>
                        </a:rPr>
                        <a:t>Физическая культура и спорт</a:t>
                      </a:r>
                      <a:endParaRPr lang="ru-RU" sz="800" b="1" dirty="0"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11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latin typeface="Arial Narrow" panose="020B0606020202030204" pitchFamily="34" charset="0"/>
                        </a:rPr>
                        <a:t>271,0</a:t>
                      </a:r>
                      <a:endParaRPr lang="ru-RU" sz="800" b="1" dirty="0"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latin typeface="Arial Narrow" panose="020B0606020202030204" pitchFamily="34" charset="0"/>
                        </a:rPr>
                        <a:t>306,2</a:t>
                      </a:r>
                      <a:endParaRPr lang="ru-RU" sz="800" b="1" dirty="0"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latin typeface="Arial Narrow" panose="020B0606020202030204" pitchFamily="34" charset="0"/>
                        </a:rPr>
                        <a:t>306,2</a:t>
                      </a:r>
                      <a:endParaRPr lang="ru-RU" sz="800" b="1" dirty="0"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latin typeface="Arial Narrow" panose="020B0606020202030204" pitchFamily="34" charset="0"/>
                        </a:rPr>
                        <a:t>100,0</a:t>
                      </a:r>
                      <a:endParaRPr lang="ru-RU" sz="800" b="1" dirty="0"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800" b="1" dirty="0" smtClean="0">
                          <a:latin typeface="Arial Narrow" panose="020B0606020202030204" pitchFamily="34" charset="0"/>
                        </a:rPr>
                        <a:t>+</a:t>
                      </a:r>
                      <a:r>
                        <a:rPr lang="ru-RU" sz="800" b="1" baseline="0" dirty="0" smtClean="0">
                          <a:latin typeface="Arial Narrow" panose="020B0606020202030204" pitchFamily="34" charset="0"/>
                        </a:rPr>
                        <a:t> 35,2</a:t>
                      </a:r>
                      <a:endParaRPr lang="ru-RU" sz="800" b="1" dirty="0"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6461">
                <a:tc>
                  <a:txBody>
                    <a:bodyPr/>
                    <a:lstStyle/>
                    <a:p>
                      <a:r>
                        <a:rPr lang="ru-RU" sz="800" b="1" dirty="0" smtClean="0">
                          <a:latin typeface="Arial Narrow" panose="020B0606020202030204" pitchFamily="34" charset="0"/>
                        </a:rPr>
                        <a:t>Другие расходы (03, 06,13)</a:t>
                      </a:r>
                      <a:endParaRPr lang="ru-RU" sz="800" b="1" dirty="0"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842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latin typeface="Arial Narrow" panose="020B0606020202030204" pitchFamily="34" charset="0"/>
                        </a:rPr>
                        <a:t>218,9</a:t>
                      </a:r>
                      <a:endParaRPr lang="ru-RU" sz="800" b="1" dirty="0"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latin typeface="Arial Narrow" panose="020B0606020202030204" pitchFamily="34" charset="0"/>
                        </a:rPr>
                        <a:t>203,2</a:t>
                      </a:r>
                      <a:endParaRPr lang="ru-RU" sz="800" b="1" dirty="0"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latin typeface="Arial Narrow" panose="020B0606020202030204" pitchFamily="34" charset="0"/>
                        </a:rPr>
                        <a:t>201,9</a:t>
                      </a:r>
                      <a:endParaRPr lang="ru-RU" sz="800" b="1" dirty="0"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latin typeface="Arial Narrow" panose="020B0606020202030204" pitchFamily="34" charset="0"/>
                        </a:rPr>
                        <a:t>99,4</a:t>
                      </a:r>
                      <a:endParaRPr lang="ru-RU" sz="800" b="1" dirty="0"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800" b="1" dirty="0" smtClean="0">
                          <a:latin typeface="Arial Narrow" panose="020B0606020202030204" pitchFamily="34" charset="0"/>
                        </a:rPr>
                        <a:t>- 17,0</a:t>
                      </a:r>
                      <a:endParaRPr lang="ru-RU" sz="800" b="1" dirty="0"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7740352" y="2571750"/>
            <a:ext cx="1008112" cy="2880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rtlCol="0" anchor="ctr"/>
          <a:lstStyle/>
          <a:p>
            <a:pPr algn="r" defTabSz="914265"/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</a:rPr>
              <a:t>млн. руб</a:t>
            </a:r>
            <a:r>
              <a:rPr lang="ru-RU" sz="1200" dirty="0">
                <a:solidFill>
                  <a:prstClr val="black"/>
                </a:solidFill>
                <a:latin typeface="Arial Narrow" panose="020B0606020202030204" pitchFamily="34" charset="0"/>
              </a:rPr>
              <a:t>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7555662" y="627534"/>
            <a:ext cx="1490464" cy="15121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rtlCol="0" anchor="ctr"/>
          <a:lstStyle/>
          <a:p>
            <a:pPr algn="ctr" defTabSz="914265"/>
            <a:r>
              <a:rPr lang="ru-RU" sz="1600" dirty="0">
                <a:solidFill>
                  <a:prstClr val="black"/>
                </a:solidFill>
                <a:latin typeface="Arial Narrow" panose="020B0606020202030204" pitchFamily="34" charset="0"/>
              </a:rPr>
              <a:t>Всего расходов за </a:t>
            </a:r>
            <a:r>
              <a:rPr lang="ru-RU" sz="16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2022 год </a:t>
            </a:r>
            <a:r>
              <a:rPr lang="ru-RU" sz="1600" dirty="0">
                <a:solidFill>
                  <a:prstClr val="black"/>
                </a:solidFill>
                <a:latin typeface="Arial Narrow" panose="020B0606020202030204" pitchFamily="34" charset="0"/>
              </a:rPr>
              <a:t>–</a:t>
            </a:r>
          </a:p>
          <a:p>
            <a:pPr algn="ctr" defTabSz="914265"/>
            <a:r>
              <a:rPr lang="ru-RU" sz="2000" b="1" u="sng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18 656,8</a:t>
            </a:r>
            <a:endParaRPr lang="ru-RU" sz="2000" b="1" u="sng" dirty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algn="ctr" defTabSz="914265"/>
            <a:r>
              <a:rPr lang="ru-RU" sz="1600" dirty="0">
                <a:solidFill>
                  <a:prstClr val="black"/>
                </a:solidFill>
                <a:latin typeface="Arial Narrow" panose="020B0606020202030204" pitchFamily="34" charset="0"/>
              </a:rPr>
              <a:t>млн. руб.</a:t>
            </a:r>
          </a:p>
          <a:p>
            <a:pPr algn="ctr" defTabSz="914265"/>
            <a:endParaRPr lang="ru-RU" sz="1400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711952" y="4942396"/>
            <a:ext cx="432048" cy="201104"/>
          </a:xfrm>
        </p:spPr>
        <p:txBody>
          <a:bodyPr/>
          <a:lstStyle/>
          <a:p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16</a:t>
            </a:r>
            <a:endParaRPr lang="ru-RU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536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6404" y="84693"/>
            <a:ext cx="8606076" cy="378042"/>
          </a:xfrm>
          <a:noFill/>
          <a:ln>
            <a:noFill/>
          </a:ln>
          <a:effectLst>
            <a:reflection blurRad="6350" stA="52000" endA="300" endPos="35000" dir="5400000" sy="-100000" algn="bl" rotWithShape="0"/>
          </a:effectLst>
        </p:spPr>
        <p:txBody>
          <a:bodyPr>
            <a:noAutofit/>
          </a:bodyPr>
          <a:lstStyle/>
          <a:p>
            <a:pPr algn="ctr"/>
            <a:r>
              <a:rPr lang="ru-RU" sz="2000" dirty="0" smtClean="0">
                <a:latin typeface="Arial Narrow" panose="020B0606020202030204" pitchFamily="34" charset="0"/>
              </a:rPr>
              <a:t>МУНИЦИПАЛЬНЫе ПРОГРАММы СОЦИАЛЬНОЙ НАПРАВЛЕННОСТИ</a:t>
            </a:r>
            <a:endParaRPr lang="ru-RU" sz="2000" cap="small" dirty="0">
              <a:latin typeface="Arial Narrow" panose="020B060602020203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646188" y="1851670"/>
            <a:ext cx="1196176" cy="21679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dirty="0">
                <a:solidFill>
                  <a:prstClr val="black"/>
                </a:solidFill>
                <a:latin typeface="Arial Narrow" panose="020B0606020202030204" pitchFamily="34" charset="0"/>
              </a:rPr>
              <a:t>м</a:t>
            </a:r>
            <a:r>
              <a:rPr lang="ru-RU" sz="13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лн. рублей</a:t>
            </a:r>
            <a:endParaRPr lang="ru-RU" sz="1300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6257785"/>
              </p:ext>
            </p:extLst>
          </p:nvPr>
        </p:nvGraphicFramePr>
        <p:xfrm>
          <a:off x="273413" y="2308860"/>
          <a:ext cx="8568951" cy="252984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3002443"/>
                <a:gridCol w="1224136"/>
                <a:gridCol w="1224136"/>
                <a:gridCol w="1152128"/>
                <a:gridCol w="1008112"/>
                <a:gridCol w="957996"/>
              </a:tblGrid>
              <a:tr h="46098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latin typeface="Arial Narrow" panose="020B0606020202030204" pitchFamily="34" charset="0"/>
                        </a:rPr>
                        <a:t>Наименование</a:t>
                      </a:r>
                      <a:r>
                        <a:rPr lang="ru-RU" sz="1000" baseline="0" dirty="0" smtClean="0">
                          <a:latin typeface="Arial Narrow" panose="020B0606020202030204" pitchFamily="34" charset="0"/>
                        </a:rPr>
                        <a:t> программы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 anchorCtr="1">
                    <a:lnL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Arial Narrow" panose="020B0606020202030204" pitchFamily="34" charset="0"/>
                        </a:rPr>
                        <a:t>Факт </a:t>
                      </a:r>
                    </a:p>
                    <a:p>
                      <a:pPr algn="ctr"/>
                      <a:r>
                        <a:rPr lang="ru-RU" sz="1000" dirty="0" smtClean="0">
                          <a:latin typeface="Arial Narrow" panose="020B0606020202030204" pitchFamily="34" charset="0"/>
                        </a:rPr>
                        <a:t>2021 года,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млн. руб.</a:t>
                      </a:r>
                    </a:p>
                  </a:txBody>
                  <a:tcPr marT="34290" marB="3429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План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на 2022 год,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млн. руб.</a:t>
                      </a:r>
                    </a:p>
                  </a:txBody>
                  <a:tcPr marT="34290" marB="3429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Arial Narrow" panose="020B0606020202030204" pitchFamily="34" charset="0"/>
                        </a:rPr>
                        <a:t>Факт </a:t>
                      </a:r>
                    </a:p>
                    <a:p>
                      <a:pPr algn="ctr"/>
                      <a:r>
                        <a:rPr lang="ru-RU" sz="1000" dirty="0" smtClean="0">
                          <a:latin typeface="Arial Narrow" panose="020B0606020202030204" pitchFamily="34" charset="0"/>
                        </a:rPr>
                        <a:t>2022 года,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млн. руб.</a:t>
                      </a:r>
                    </a:p>
                  </a:txBody>
                  <a:tcPr marT="34290" marB="3429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Arial Narrow" panose="020B0606020202030204" pitchFamily="34" charset="0"/>
                        </a:rPr>
                        <a:t>% исполнения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Arial Narrow" panose="020B0606020202030204" pitchFamily="34" charset="0"/>
                        </a:rPr>
                        <a:t>Рост (+),</a:t>
                      </a:r>
                    </a:p>
                    <a:p>
                      <a:pPr algn="ctr"/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снижение</a:t>
                      </a:r>
                      <a:r>
                        <a:rPr lang="ru-RU" sz="1000" b="1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(-)</a:t>
                      </a:r>
                    </a:p>
                    <a:p>
                      <a:pPr algn="ctr"/>
                      <a:r>
                        <a:rPr lang="ru-RU" sz="1000" b="1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к 2021 году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</a:tr>
              <a:tr h="21602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Развитие образования в городе Рязани</a:t>
                      </a:r>
                      <a:endParaRPr lang="ru-RU" sz="1000" b="0" i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8 843,5</a:t>
                      </a:r>
                      <a:endParaRPr lang="ru-RU" sz="1000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9 211,6</a:t>
                      </a:r>
                      <a:endParaRPr lang="ru-RU" sz="1000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9</a:t>
                      </a:r>
                      <a:r>
                        <a:rPr lang="ru-RU" sz="1000" baseline="0" dirty="0" smtClean="0"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 178,2</a:t>
                      </a:r>
                      <a:endParaRPr lang="ru-RU" sz="1000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99,6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+ 334,7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</a:tr>
              <a:tr h="13906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dirty="0" smtClean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</a:rPr>
                        <a:t>Развитие физической культуры и спорта в городе Рязани</a:t>
                      </a:r>
                      <a:endParaRPr lang="ru-RU" sz="1000" b="0" i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269,1</a:t>
                      </a:r>
                      <a:endParaRPr lang="ru-RU" sz="1000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305,2</a:t>
                      </a:r>
                      <a:endParaRPr lang="ru-RU" sz="1000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305,2</a:t>
                      </a:r>
                      <a:endParaRPr lang="ru-RU" sz="1000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100,0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+ 36,1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</a:tr>
              <a:tr h="13410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Культура города Рязани</a:t>
                      </a:r>
                      <a:endParaRPr lang="ru-RU" sz="1000" b="0" i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813,4</a:t>
                      </a:r>
                      <a:endParaRPr lang="ru-RU" sz="1000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921,1</a:t>
                      </a:r>
                      <a:endParaRPr lang="ru-RU" sz="1000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921,1</a:t>
                      </a:r>
                      <a:endParaRPr lang="ru-RU" sz="1000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100,0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+ 107,7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</a:tr>
              <a:tr h="17943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Жилище</a:t>
                      </a:r>
                      <a:endParaRPr lang="ru-RU" sz="1000" b="0" i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69,4</a:t>
                      </a:r>
                      <a:endParaRPr lang="ru-RU" sz="1000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556,9</a:t>
                      </a:r>
                      <a:endParaRPr lang="ru-RU" sz="1000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556,9</a:t>
                      </a:r>
                      <a:endParaRPr lang="ru-RU" sz="1000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100,0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+ 487,5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</a:tr>
              <a:tr h="11580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Гармонизация межнациональных (межэтнических),</a:t>
                      </a:r>
                      <a:r>
                        <a:rPr lang="ru-RU" sz="1000" b="0" i="0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000" b="0" i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межконфессиональных и межкультурных отношений в городе Рязани</a:t>
                      </a:r>
                      <a:endParaRPr lang="ru-RU" sz="1000" b="0" i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1,0</a:t>
                      </a:r>
                      <a:endParaRPr lang="ru-RU" sz="1000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0,9</a:t>
                      </a:r>
                      <a:endParaRPr lang="ru-RU" sz="1000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0,9</a:t>
                      </a:r>
                      <a:endParaRPr lang="ru-RU" sz="1000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100,0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- 0,1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</a:tr>
              <a:tr h="11580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Обеспечение социальной</a:t>
                      </a:r>
                      <a:r>
                        <a:rPr lang="ru-RU" sz="1000" b="0" i="0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поддержкой, гарантиями и выплатами отдельных категорий граждан</a:t>
                      </a:r>
                      <a:endParaRPr lang="ru-RU" sz="1000" b="0" i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671,7</a:t>
                      </a:r>
                      <a:endParaRPr lang="ru-RU" sz="1000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952,5</a:t>
                      </a:r>
                      <a:endParaRPr lang="ru-RU" sz="1000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933,9</a:t>
                      </a:r>
                      <a:endParaRPr lang="ru-RU" sz="1000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98,0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+ 262,2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</a:tr>
              <a:tr h="177905">
                <a:tc>
                  <a:txBody>
                    <a:bodyPr/>
                    <a:lstStyle/>
                    <a:p>
                      <a:r>
                        <a:rPr lang="ru-RU" sz="1000" b="0" i="0" dirty="0" smtClean="0">
                          <a:latin typeface="Arial Narrow" panose="020B0606020202030204" pitchFamily="34" charset="0"/>
                        </a:rPr>
                        <a:t>Переселение граждан из аварийного жилищного фонда</a:t>
                      </a:r>
                      <a:endParaRPr lang="ru-RU" sz="1000" b="0" i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25,1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10,4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10,4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100,0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- 14,7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</a:tr>
            </a:tbl>
          </a:graphicData>
        </a:graphic>
      </p:graphicFrame>
      <p:sp>
        <p:nvSpPr>
          <p:cNvPr id="12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711952" y="4942396"/>
            <a:ext cx="432048" cy="201104"/>
          </a:xfrm>
        </p:spPr>
        <p:txBody>
          <a:bodyPr/>
          <a:lstStyle/>
          <a:p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17</a:t>
            </a:r>
            <a:endParaRPr lang="ru-RU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55526"/>
            <a:ext cx="2576092" cy="16019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555526"/>
            <a:ext cx="2640013" cy="16019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555526"/>
            <a:ext cx="2644268" cy="16019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23329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6404" y="84693"/>
            <a:ext cx="8606076" cy="378042"/>
          </a:xfrm>
          <a:noFill/>
          <a:ln>
            <a:noFill/>
          </a:ln>
          <a:effectLst>
            <a:reflection blurRad="6350" stA="52000" endA="300" endPos="35000" dir="5400000" sy="-100000" algn="bl" rotWithShape="0"/>
          </a:effectLst>
        </p:spPr>
        <p:txBody>
          <a:bodyPr>
            <a:noAutofit/>
          </a:bodyPr>
          <a:lstStyle/>
          <a:p>
            <a:pPr algn="ctr"/>
            <a:r>
              <a:rPr lang="ru-RU" sz="2000" dirty="0" smtClean="0">
                <a:latin typeface="Arial Narrow" panose="020B0606020202030204" pitchFamily="34" charset="0"/>
              </a:rPr>
              <a:t> ПРОГРАММы поддержки отраслей экономики</a:t>
            </a:r>
            <a:endParaRPr lang="ru-RU" sz="2000" cap="small" dirty="0">
              <a:latin typeface="Arial Narrow" panose="020B060602020203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646188" y="2498660"/>
            <a:ext cx="1196176" cy="1449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dirty="0">
                <a:solidFill>
                  <a:prstClr val="black"/>
                </a:solidFill>
                <a:latin typeface="Arial Narrow" panose="020B0606020202030204" pitchFamily="34" charset="0"/>
              </a:rPr>
              <a:t>м</a:t>
            </a:r>
            <a:r>
              <a:rPr lang="ru-RU" sz="13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лн. рублей</a:t>
            </a:r>
            <a:endParaRPr lang="ru-RU" sz="1300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1471668"/>
              </p:ext>
            </p:extLst>
          </p:nvPr>
        </p:nvGraphicFramePr>
        <p:xfrm>
          <a:off x="323528" y="2715766"/>
          <a:ext cx="8518836" cy="2359144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3199644"/>
                <a:gridCol w="1145390"/>
                <a:gridCol w="1073803"/>
                <a:gridCol w="1145390"/>
                <a:gridCol w="1002216"/>
                <a:gridCol w="952393"/>
              </a:tblGrid>
              <a:tr h="57606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latin typeface="Arial Narrow" panose="020B0606020202030204" pitchFamily="34" charset="0"/>
                        </a:rPr>
                        <a:t>Наименование</a:t>
                      </a:r>
                      <a:r>
                        <a:rPr lang="ru-RU" sz="1000" baseline="0" dirty="0" smtClean="0">
                          <a:latin typeface="Arial Narrow" panose="020B0606020202030204" pitchFamily="34" charset="0"/>
                        </a:rPr>
                        <a:t> программы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 anchorCtr="1">
                    <a:lnL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Arial Narrow" panose="020B0606020202030204" pitchFamily="34" charset="0"/>
                        </a:rPr>
                        <a:t>Факт </a:t>
                      </a:r>
                    </a:p>
                    <a:p>
                      <a:pPr algn="ctr"/>
                      <a:r>
                        <a:rPr lang="ru-RU" sz="1000" dirty="0" smtClean="0">
                          <a:latin typeface="Arial Narrow" panose="020B0606020202030204" pitchFamily="34" charset="0"/>
                        </a:rPr>
                        <a:t>2021 года,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млн. руб.</a:t>
                      </a:r>
                    </a:p>
                  </a:txBody>
                  <a:tcPr marT="34290" marB="3429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План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на 2022 год,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млн. руб.</a:t>
                      </a:r>
                    </a:p>
                  </a:txBody>
                  <a:tcPr marT="34290" marB="3429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Arial Narrow" panose="020B0606020202030204" pitchFamily="34" charset="0"/>
                        </a:rPr>
                        <a:t>Факт </a:t>
                      </a:r>
                    </a:p>
                    <a:p>
                      <a:pPr algn="ctr"/>
                      <a:r>
                        <a:rPr lang="ru-RU" sz="1000" dirty="0" smtClean="0">
                          <a:latin typeface="Arial Narrow" panose="020B0606020202030204" pitchFamily="34" charset="0"/>
                        </a:rPr>
                        <a:t>2022 года,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млн. руб.</a:t>
                      </a:r>
                    </a:p>
                  </a:txBody>
                  <a:tcPr marT="34290" marB="3429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Arial Narrow" panose="020B0606020202030204" pitchFamily="34" charset="0"/>
                        </a:rPr>
                        <a:t>% исполнения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Arial Narrow" panose="020B0606020202030204" pitchFamily="34" charset="0"/>
                        </a:rPr>
                        <a:t>Рост (+),</a:t>
                      </a:r>
                    </a:p>
                    <a:p>
                      <a:pPr algn="ctr"/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снижение</a:t>
                      </a:r>
                      <a:r>
                        <a:rPr lang="ru-RU" sz="1000" b="1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(-)</a:t>
                      </a:r>
                    </a:p>
                    <a:p>
                      <a:pPr algn="ctr"/>
                      <a:r>
                        <a:rPr lang="ru-RU" sz="1000" b="1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к 2021 году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</a:tr>
              <a:tr h="21602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50" b="0" i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Развитие жилищно-коммунального комплекса </a:t>
                      </a:r>
                      <a:br>
                        <a:rPr lang="ru-RU" sz="950" b="0" i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</a:br>
                      <a:r>
                        <a:rPr lang="ru-RU" sz="950" b="0" i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и энергосбережение в городе Рязани</a:t>
                      </a:r>
                      <a:endParaRPr lang="ru-RU" sz="950" b="0" i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ru-RU" sz="950" dirty="0" smtClean="0"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378,7</a:t>
                      </a:r>
                      <a:endParaRPr lang="ru-RU" sz="950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ru-RU" sz="950" dirty="0" smtClean="0"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1 073,2</a:t>
                      </a:r>
                      <a:endParaRPr lang="ru-RU" sz="950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ru-RU" sz="950" dirty="0" smtClean="0"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1 072,4</a:t>
                      </a:r>
                      <a:endParaRPr lang="ru-RU" sz="950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99,9</a:t>
                      </a:r>
                      <a:endParaRPr lang="ru-RU" sz="95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+ 693,7</a:t>
                      </a:r>
                      <a:endParaRPr lang="ru-RU" sz="95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</a:tr>
              <a:tr h="13906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50" b="0" i="0" dirty="0" smtClean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</a:rPr>
                        <a:t>Благоустройство города Рязани</a:t>
                      </a:r>
                      <a:endParaRPr lang="ru-RU" sz="950" b="0" i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ru-RU" sz="950" dirty="0" smtClean="0"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816,4</a:t>
                      </a:r>
                      <a:endParaRPr lang="ru-RU" sz="950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ru-RU" sz="950" dirty="0" smtClean="0"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1 282,3</a:t>
                      </a:r>
                      <a:endParaRPr lang="ru-RU" sz="950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ru-RU" sz="950" dirty="0" smtClean="0"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1 281,7</a:t>
                      </a:r>
                      <a:endParaRPr lang="ru-RU" sz="950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99,9</a:t>
                      </a:r>
                      <a:endParaRPr lang="ru-RU" sz="95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+ 465,3</a:t>
                      </a:r>
                      <a:endParaRPr lang="ru-RU" sz="95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</a:tr>
              <a:tr h="13410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50" b="0" i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Дорожное хозяйство и развитие улично-дорожной сети в городе Рязани</a:t>
                      </a:r>
                      <a:endParaRPr lang="ru-RU" sz="950" b="0" i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ru-RU" sz="95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1 236,2</a:t>
                      </a:r>
                      <a:endParaRPr lang="ru-RU" sz="950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ru-RU" sz="95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1 761,4</a:t>
                      </a:r>
                      <a:endParaRPr lang="ru-RU" sz="950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ru-RU" sz="95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1 727,6</a:t>
                      </a:r>
                      <a:endParaRPr lang="ru-RU" sz="950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98,1</a:t>
                      </a:r>
                      <a:endParaRPr lang="ru-RU" sz="95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+ 491,4</a:t>
                      </a:r>
                      <a:endParaRPr lang="ru-RU" sz="95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</a:tr>
              <a:tr h="177905">
                <a:tc>
                  <a:txBody>
                    <a:bodyPr/>
                    <a:lstStyle/>
                    <a:p>
                      <a:r>
                        <a:rPr lang="ru-RU" sz="950" b="0" i="0" dirty="0" smtClean="0">
                          <a:latin typeface="Arial Narrow" panose="020B0606020202030204" pitchFamily="34" charset="0"/>
                        </a:rPr>
                        <a:t>Охрана окружающей среды в городе Рязани</a:t>
                      </a:r>
                      <a:endParaRPr lang="ru-RU" sz="950" b="0" i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50" b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56,2</a:t>
                      </a:r>
                      <a:endParaRPr lang="ru-RU" sz="950" b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50" b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19,4</a:t>
                      </a:r>
                      <a:endParaRPr lang="ru-RU" sz="950" b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50" b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19,2</a:t>
                      </a:r>
                      <a:endParaRPr lang="ru-RU" sz="950" b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99,0</a:t>
                      </a:r>
                      <a:endParaRPr lang="ru-RU" sz="95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- 37,0</a:t>
                      </a:r>
                      <a:endParaRPr lang="ru-RU" sz="95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</a:tr>
              <a:tr h="177905">
                <a:tc>
                  <a:txBody>
                    <a:bodyPr/>
                    <a:lstStyle/>
                    <a:p>
                      <a:r>
                        <a:rPr lang="ru-RU" sz="950" b="0" i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Формирование современной городской среды </a:t>
                      </a:r>
                      <a:r>
                        <a:rPr lang="ru-RU" sz="950" b="0" i="0" dirty="0" smtClean="0">
                          <a:latin typeface="Arial Narrow" panose="020B0606020202030204" pitchFamily="34" charset="0"/>
                        </a:rPr>
                        <a:t>города Рязани</a:t>
                      </a:r>
                      <a:endParaRPr lang="ru-RU" sz="950" b="0" i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50" b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364,4</a:t>
                      </a:r>
                      <a:endParaRPr lang="ru-RU" sz="950" b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50" b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553,3</a:t>
                      </a:r>
                      <a:endParaRPr lang="ru-RU" sz="950" b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50" b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549,8</a:t>
                      </a:r>
                      <a:endParaRPr lang="ru-RU" sz="950" b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99,4</a:t>
                      </a:r>
                      <a:endParaRPr lang="ru-RU" sz="95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+ 185,4</a:t>
                      </a:r>
                      <a:endParaRPr lang="ru-RU" sz="95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</a:tr>
              <a:tr h="177905">
                <a:tc>
                  <a:txBody>
                    <a:bodyPr/>
                    <a:lstStyle/>
                    <a:p>
                      <a:r>
                        <a:rPr lang="ru-RU" sz="950" b="0" i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Адресная инвестиционная программа города Рязани</a:t>
                      </a:r>
                      <a:endParaRPr lang="ru-RU" sz="950" b="0" i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50" b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12,8</a:t>
                      </a:r>
                      <a:endParaRPr lang="ru-RU" sz="950" b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50" b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25,6</a:t>
                      </a:r>
                      <a:endParaRPr lang="ru-RU" sz="950" b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50" b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25,0</a:t>
                      </a:r>
                      <a:endParaRPr lang="ru-RU" sz="950" b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97,8</a:t>
                      </a:r>
                      <a:endParaRPr lang="ru-RU" sz="95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+ 12,2</a:t>
                      </a:r>
                      <a:endParaRPr lang="ru-RU" sz="95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</a:tr>
              <a:tr h="17790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950" b="0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Общественный транспорт в городе Рязани</a:t>
                      </a:r>
                      <a:endParaRPr lang="ru-RU" sz="950" b="0" dirty="0" smtClean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50" b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-</a:t>
                      </a:r>
                      <a:endParaRPr lang="ru-RU" sz="950" b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50" b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829,4</a:t>
                      </a:r>
                      <a:endParaRPr lang="ru-RU" sz="950" b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50" b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819,1</a:t>
                      </a:r>
                      <a:endParaRPr lang="ru-RU" sz="950" b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98,8</a:t>
                      </a:r>
                      <a:endParaRPr lang="ru-RU" sz="95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+ 819,1</a:t>
                      </a:r>
                      <a:endParaRPr lang="ru-RU" sz="95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</a:tr>
            </a:tbl>
          </a:graphicData>
        </a:graphic>
      </p:graphicFrame>
      <p:sp>
        <p:nvSpPr>
          <p:cNvPr id="12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711952" y="4942396"/>
            <a:ext cx="432048" cy="201104"/>
          </a:xfrm>
        </p:spPr>
        <p:txBody>
          <a:bodyPr/>
          <a:lstStyle/>
          <a:p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18</a:t>
            </a:r>
            <a:endParaRPr lang="ru-RU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8240" y="467916"/>
            <a:ext cx="2828925" cy="20379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83518"/>
            <a:ext cx="2620684" cy="20151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6" name="Picture 8" descr="C:\Users\Ковенева.BUDGET\Desktop\Рисунок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483518"/>
            <a:ext cx="2536825" cy="1916222"/>
          </a:xfrm>
          <a:prstGeom prst="rect">
            <a:avLst/>
          </a:prstGeom>
          <a:noFill/>
          <a:ln w="28575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7469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66" name="Прямоугольник 6"/>
          <p:cNvSpPr>
            <a:spLocks noChangeArrowheads="1"/>
          </p:cNvSpPr>
          <p:nvPr/>
        </p:nvSpPr>
        <p:spPr bwMode="auto">
          <a:xfrm>
            <a:off x="7668344" y="2450819"/>
            <a:ext cx="1133773" cy="240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300" dirty="0">
                <a:solidFill>
                  <a:srgbClr val="000000"/>
                </a:solidFill>
                <a:latin typeface="Arial Narrow" pitchFamily="34" charset="0"/>
              </a:rPr>
              <a:t>(млн. рублей</a:t>
            </a:r>
            <a:r>
              <a:rPr lang="ru-RU" altLang="ru-RU" sz="1100" dirty="0">
                <a:solidFill>
                  <a:srgbClr val="000000"/>
                </a:solidFill>
                <a:latin typeface="Arial Narrow" pitchFamily="34" charset="0"/>
              </a:rPr>
              <a:t>)</a:t>
            </a:r>
            <a:endParaRPr lang="ru-RU" altLang="ru-RU" sz="1100" dirty="0">
              <a:solidFill>
                <a:srgbClr val="000000"/>
              </a:solidFill>
            </a:endParaRPr>
          </a:p>
        </p:txBody>
      </p:sp>
      <p:sp>
        <p:nvSpPr>
          <p:cNvPr id="120867" name="Rectangle 4"/>
          <p:cNvSpPr>
            <a:spLocks noChangeArrowheads="1"/>
          </p:cNvSpPr>
          <p:nvPr/>
        </p:nvSpPr>
        <p:spPr bwMode="auto">
          <a:xfrm>
            <a:off x="2195735" y="296244"/>
            <a:ext cx="4824189" cy="12886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80918" tIns="180918" rIns="180918" bIns="180918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000" b="1" dirty="0">
                <a:solidFill>
                  <a:prstClr val="black"/>
                </a:solidFill>
                <a:latin typeface="Arial Narrow" pitchFamily="34" charset="0"/>
                <a:cs typeface="Times New Roman" pitchFamily="18" charset="0"/>
              </a:rPr>
              <a:t>ПРОГРАММЫ, НАПРАВЛЕННЫЕ </a:t>
            </a:r>
            <a:r>
              <a:rPr lang="ru-RU" altLang="ru-RU" sz="2000" b="1" dirty="0" smtClean="0">
                <a:solidFill>
                  <a:prstClr val="black"/>
                </a:solidFill>
                <a:latin typeface="Arial Narrow" pitchFamily="34" charset="0"/>
                <a:cs typeface="Times New Roman" pitchFamily="18" charset="0"/>
              </a:rPr>
              <a:t/>
            </a:r>
            <a:br>
              <a:rPr lang="ru-RU" altLang="ru-RU" sz="2000" b="1" dirty="0" smtClean="0">
                <a:solidFill>
                  <a:prstClr val="black"/>
                </a:solidFill>
                <a:latin typeface="Arial Narrow" pitchFamily="34" charset="0"/>
                <a:cs typeface="Times New Roman" pitchFamily="18" charset="0"/>
              </a:rPr>
            </a:br>
            <a:r>
              <a:rPr lang="ru-RU" altLang="ru-RU" sz="2000" b="1" dirty="0" smtClean="0">
                <a:solidFill>
                  <a:prstClr val="black"/>
                </a:solidFill>
                <a:latin typeface="Arial Narrow" pitchFamily="34" charset="0"/>
                <a:cs typeface="Times New Roman" pitchFamily="18" charset="0"/>
              </a:rPr>
              <a:t>НА РЕШЕНИЕ </a:t>
            </a:r>
            <a:r>
              <a:rPr lang="ru-RU" altLang="ru-RU" sz="2000" b="1" dirty="0">
                <a:solidFill>
                  <a:prstClr val="black"/>
                </a:solidFill>
                <a:latin typeface="Arial Narrow" pitchFamily="34" charset="0"/>
                <a:cs typeface="Times New Roman" pitchFamily="18" charset="0"/>
              </a:rPr>
              <a:t>ВОПРОСОВ ОРГАНОВ МЕСТНОГО САМОУПРАВЛЕНИЯ</a:t>
            </a:r>
            <a:endParaRPr lang="ru-RU" altLang="ru-RU" sz="2000" b="1" dirty="0">
              <a:solidFill>
                <a:prstClr val="black"/>
              </a:solidFill>
              <a:latin typeface="Arial Narrow" pitchFamily="34" charset="0"/>
            </a:endParaRPr>
          </a:p>
        </p:txBody>
      </p:sp>
      <p:sp>
        <p:nvSpPr>
          <p:cNvPr id="120868" name="Rectangle 5"/>
          <p:cNvSpPr>
            <a:spLocks noChangeArrowheads="1"/>
          </p:cNvSpPr>
          <p:nvPr/>
        </p:nvSpPr>
        <p:spPr bwMode="auto">
          <a:xfrm>
            <a:off x="2649538" y="3411538"/>
            <a:ext cx="18415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20869" name="Rectangle 7"/>
          <p:cNvSpPr>
            <a:spLocks noChangeArrowheads="1"/>
          </p:cNvSpPr>
          <p:nvPr/>
        </p:nvSpPr>
        <p:spPr bwMode="auto">
          <a:xfrm>
            <a:off x="2649538" y="3868738"/>
            <a:ext cx="18415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20870" name="Rectangle 8"/>
          <p:cNvSpPr>
            <a:spLocks noChangeArrowheads="1"/>
          </p:cNvSpPr>
          <p:nvPr/>
        </p:nvSpPr>
        <p:spPr bwMode="auto">
          <a:xfrm>
            <a:off x="2649538" y="5654675"/>
            <a:ext cx="365125" cy="174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80918" tIns="180918" rIns="180918" bIns="180918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2600" b="1" u="sng">
                <a:solidFill>
                  <a:srgbClr val="365F91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altLang="ru-RU" sz="2600" b="1" u="sng">
                <a:solidFill>
                  <a:srgbClr val="365F91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</a:br>
            <a:endParaRPr lang="ru-RU" altLang="ru-RU" sz="600">
              <a:solidFill>
                <a:srgbClr val="000000"/>
              </a:solidFill>
              <a:ea typeface="Calibri" pitchFamily="34" charset="0"/>
              <a:cs typeface="Times New Roman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2800" b="1" u="sng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altLang="ru-RU" sz="2800" b="1" u="sng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endParaRPr lang="ru-RU" altLang="ru-RU" sz="1200">
              <a:solidFill>
                <a:srgbClr val="000000"/>
              </a:solidFill>
              <a:ea typeface="Calibri" pitchFamily="34" charset="0"/>
              <a:cs typeface="Times New Roman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8604250" y="4894263"/>
            <a:ext cx="539750" cy="241300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1400" dirty="0" smtClean="0">
                <a:solidFill>
                  <a:schemeClr val="bg1">
                    <a:lumMod val="50000"/>
                  </a:schemeClr>
                </a:solidFill>
              </a:rPr>
              <a:t>19</a:t>
            </a:r>
            <a:endParaRPr lang="ru-RU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20872" name="Picture 2" descr="C:\Users\КОВЕНЕВА.BUDGET\Desktop\grafi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3436" y="537493"/>
            <a:ext cx="2314575" cy="1843087"/>
          </a:xfrm>
          <a:prstGeom prst="rect">
            <a:avLst/>
          </a:prstGeom>
          <a:noFill/>
          <a:ln w="12700">
            <a:solidFill>
              <a:srgbClr val="37609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0873" name="Picture 73" descr="C:\Users\КОВЕНЕВА.BUDGET\Desktop\kartinka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4" y="483517"/>
            <a:ext cx="2314800" cy="1897063"/>
          </a:xfrm>
          <a:prstGeom prst="rect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7648057"/>
              </p:ext>
            </p:extLst>
          </p:nvPr>
        </p:nvGraphicFramePr>
        <p:xfrm>
          <a:off x="395536" y="2740473"/>
          <a:ext cx="8378007" cy="2078729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3146749"/>
                <a:gridCol w="1126455"/>
                <a:gridCol w="1056052"/>
                <a:gridCol w="1126455"/>
                <a:gridCol w="985648"/>
                <a:gridCol w="936648"/>
              </a:tblGrid>
              <a:tr h="55014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latin typeface="Arial Narrow" panose="020B0606020202030204" pitchFamily="34" charset="0"/>
                        </a:rPr>
                        <a:t>Наименование</a:t>
                      </a:r>
                      <a:r>
                        <a:rPr lang="ru-RU" sz="1000" baseline="0" dirty="0" smtClean="0">
                          <a:latin typeface="Arial Narrow" panose="020B0606020202030204" pitchFamily="34" charset="0"/>
                        </a:rPr>
                        <a:t> программы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 anchorCtr="1">
                    <a:lnL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Arial Narrow" panose="020B0606020202030204" pitchFamily="34" charset="0"/>
                        </a:rPr>
                        <a:t>Факт </a:t>
                      </a:r>
                    </a:p>
                    <a:p>
                      <a:pPr algn="ctr"/>
                      <a:r>
                        <a:rPr lang="ru-RU" sz="1000" dirty="0" smtClean="0">
                          <a:latin typeface="Arial Narrow" panose="020B0606020202030204" pitchFamily="34" charset="0"/>
                        </a:rPr>
                        <a:t>2021 года,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млн. руб.</a:t>
                      </a:r>
                    </a:p>
                  </a:txBody>
                  <a:tcPr marT="34290" marB="3429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План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на 2022 год,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млн. руб.</a:t>
                      </a:r>
                    </a:p>
                  </a:txBody>
                  <a:tcPr marT="34290" marB="3429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Arial Narrow" panose="020B0606020202030204" pitchFamily="34" charset="0"/>
                        </a:rPr>
                        <a:t>Факт </a:t>
                      </a:r>
                    </a:p>
                    <a:p>
                      <a:pPr algn="ctr"/>
                      <a:r>
                        <a:rPr lang="ru-RU" sz="1000" dirty="0" smtClean="0">
                          <a:latin typeface="Arial Narrow" panose="020B0606020202030204" pitchFamily="34" charset="0"/>
                        </a:rPr>
                        <a:t>2022 года,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млн. руб.</a:t>
                      </a:r>
                    </a:p>
                  </a:txBody>
                  <a:tcPr marT="34290" marB="3429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Arial Narrow" panose="020B0606020202030204" pitchFamily="34" charset="0"/>
                        </a:rPr>
                        <a:t>% исполнения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Arial Narrow" panose="020B0606020202030204" pitchFamily="34" charset="0"/>
                        </a:rPr>
                        <a:t>Рост (+),</a:t>
                      </a:r>
                    </a:p>
                    <a:p>
                      <a:pPr algn="ctr"/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снижение</a:t>
                      </a:r>
                      <a:r>
                        <a:rPr lang="ru-RU" sz="1000" b="1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(-)</a:t>
                      </a:r>
                    </a:p>
                    <a:p>
                      <a:pPr algn="ctr"/>
                      <a:r>
                        <a:rPr lang="ru-RU" sz="1000" b="1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к 2021 году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</a:tr>
              <a:tr h="24194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Повышение эффективности муниципального управления</a:t>
                      </a:r>
                      <a:endParaRPr lang="ru-RU" sz="1000" b="0" i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954,7</a:t>
                      </a:r>
                      <a:endParaRPr lang="ru-RU" sz="1000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1 021,1</a:t>
                      </a:r>
                      <a:endParaRPr lang="ru-RU" sz="1000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1 018,2</a:t>
                      </a:r>
                      <a:endParaRPr lang="ru-RU" sz="1000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99,7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+ 63,5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</a:tr>
              <a:tr h="24983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dirty="0" smtClean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</a:rPr>
                        <a:t>Стимулирование развития экономики в городе Рязани</a:t>
                      </a:r>
                      <a:endParaRPr lang="ru-RU" sz="1000" b="0" i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127,5</a:t>
                      </a:r>
                      <a:endParaRPr lang="ru-RU" sz="1000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3,2</a:t>
                      </a:r>
                      <a:endParaRPr lang="ru-RU" sz="1000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3,2</a:t>
                      </a:r>
                      <a:endParaRPr lang="ru-RU" sz="1000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100,0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-</a:t>
                      </a:r>
                      <a:r>
                        <a:rPr lang="ru-RU" sz="1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 124,3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</a:tr>
              <a:tr h="29004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Профилактика правонарушений в городе Рязани</a:t>
                      </a:r>
                      <a:endParaRPr lang="ru-RU" sz="1000" b="0" i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16,5</a:t>
                      </a:r>
                      <a:endParaRPr lang="ru-RU" sz="1000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16,1</a:t>
                      </a:r>
                      <a:endParaRPr lang="ru-RU" sz="1000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16,1</a:t>
                      </a:r>
                      <a:endParaRPr lang="ru-RU" sz="1000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100,0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- 0,4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</a:tr>
              <a:tr h="249839">
                <a:tc>
                  <a:txBody>
                    <a:bodyPr/>
                    <a:lstStyle/>
                    <a:p>
                      <a:r>
                        <a:rPr lang="ru-RU" sz="1000" b="0" i="0" dirty="0" smtClean="0">
                          <a:latin typeface="Arial Narrow" panose="020B0606020202030204" pitchFamily="34" charset="0"/>
                        </a:rPr>
                        <a:t>Повышение эффективности управления муниципальными финансами</a:t>
                      </a:r>
                      <a:endParaRPr lang="ru-RU" sz="1000" b="0" i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81,6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81,6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81,5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99,9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- 0,1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</a:tr>
              <a:tr h="345450">
                <a:tc>
                  <a:txBody>
                    <a:bodyPr/>
                    <a:lstStyle/>
                    <a:p>
                      <a:r>
                        <a:rPr lang="ru-RU" sz="1000" b="0" i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Развитие территориального общественного самоуправления в городе Рязани</a:t>
                      </a:r>
                      <a:endParaRPr lang="ru-RU" sz="1000" b="0" i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2,8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2,8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2,8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100,0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-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19140498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468"/>
            <a:ext cx="8208912" cy="450050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ru-RU" sz="26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ЭТАПЫ БЮДЖЕТНОГО ПРОЦЕССА</a:t>
            </a:r>
            <a:endParaRPr lang="ru-RU" sz="26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23528" y="483518"/>
            <a:ext cx="8496944" cy="4572508"/>
          </a:xfrm>
          <a:noFill/>
          <a:ln w="57150">
            <a:solidFill>
              <a:schemeClr val="tx2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ctr"/>
            <a:endParaRPr lang="ru-RU" dirty="0"/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232868540"/>
              </p:ext>
            </p:extLst>
          </p:nvPr>
        </p:nvGraphicFramePr>
        <p:xfrm>
          <a:off x="683568" y="573528"/>
          <a:ext cx="7919968" cy="41584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biLevel thresh="7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3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4984" y="2181307"/>
            <a:ext cx="2736304" cy="1542644"/>
          </a:xfrm>
          <a:prstGeom prst="rect">
            <a:avLst/>
          </a:prstGeom>
          <a:noFill/>
          <a:ln w="127000" cap="sq">
            <a:noFill/>
            <a:bevel/>
            <a:headEnd/>
            <a:tailEnd/>
          </a:ln>
          <a:effectLst>
            <a:outerShdw dist="35921" dir="2700000" algn="ctr" rotWithShape="0">
              <a:schemeClr val="bg2"/>
            </a:outerShdw>
            <a:reflection blurRad="6350" stA="50000" endA="300" endPos="55000" dir="5400000" sy="-100000" algn="bl" rotWithShape="0"/>
          </a:effectLst>
          <a:scene3d>
            <a:camera prst="orthographicFront">
              <a:rot lat="21299999" lon="0" rev="0"/>
            </a:camera>
            <a:lightRig rig="threePt" dir="t"/>
          </a:scene3d>
          <a:sp3d prstMaterial="dkEdge"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9" name="Прямоугольная выноска 8"/>
          <p:cNvSpPr/>
          <p:nvPr/>
        </p:nvSpPr>
        <p:spPr>
          <a:xfrm>
            <a:off x="7308304" y="4328868"/>
            <a:ext cx="1440160" cy="600164"/>
          </a:xfrm>
          <a:prstGeom prst="wedgeRectCallout">
            <a:avLst>
              <a:gd name="adj1" fmla="val -61127"/>
              <a:gd name="adj2" fmla="val -84253"/>
            </a:avLst>
          </a:prstGeom>
          <a:ln>
            <a:solidFill>
              <a:schemeClr val="tx1"/>
            </a:solidFill>
            <a:prstDash val="sysDot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sz="11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Законодательные (представительные) органы власти</a:t>
            </a:r>
            <a:endParaRPr lang="ru-RU" sz="1100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ая выноска 11"/>
          <p:cNvSpPr/>
          <p:nvPr/>
        </p:nvSpPr>
        <p:spPr>
          <a:xfrm>
            <a:off x="3903570" y="3306820"/>
            <a:ext cx="1408868" cy="600164"/>
          </a:xfrm>
          <a:prstGeom prst="wedgeRectCallout">
            <a:avLst>
              <a:gd name="adj1" fmla="val 92"/>
              <a:gd name="adj2" fmla="val 74824"/>
            </a:avLst>
          </a:prstGeom>
          <a:ln>
            <a:solidFill>
              <a:schemeClr val="tx1"/>
            </a:solidFill>
            <a:prstDash val="sys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sz="11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Органы местного самоуправления,  финансовые органы</a:t>
            </a:r>
            <a:endParaRPr lang="ru-RU" sz="1100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ая выноска 12"/>
          <p:cNvSpPr/>
          <p:nvPr/>
        </p:nvSpPr>
        <p:spPr>
          <a:xfrm>
            <a:off x="361492" y="1719228"/>
            <a:ext cx="1440160" cy="600164"/>
          </a:xfrm>
          <a:prstGeom prst="wedgeRectCallout">
            <a:avLst>
              <a:gd name="adj1" fmla="val 21928"/>
              <a:gd name="adj2" fmla="val 85615"/>
            </a:avLst>
          </a:prstGeom>
          <a:ln>
            <a:solidFill>
              <a:schemeClr val="tx1"/>
            </a:solidFill>
            <a:prstDash val="sys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sz="11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Законодательные (представительные) органы власти</a:t>
            </a:r>
            <a:endParaRPr lang="ru-RU" sz="1100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ая выноска 13"/>
          <p:cNvSpPr/>
          <p:nvPr/>
        </p:nvSpPr>
        <p:spPr>
          <a:xfrm>
            <a:off x="7740352" y="1516622"/>
            <a:ext cx="1235224" cy="938719"/>
          </a:xfrm>
          <a:prstGeom prst="wedgeRectCallout">
            <a:avLst>
              <a:gd name="adj1" fmla="val -32684"/>
              <a:gd name="adj2" fmla="val 64846"/>
            </a:avLst>
          </a:prstGeom>
          <a:ln>
            <a:solidFill>
              <a:schemeClr val="tx1"/>
            </a:solidFill>
            <a:prstDash val="sys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sz="11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Органы местного самоуправления, финансовые органы</a:t>
            </a:r>
            <a:endParaRPr lang="ru-RU" sz="1100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ая выноска 14"/>
          <p:cNvSpPr/>
          <p:nvPr/>
        </p:nvSpPr>
        <p:spPr>
          <a:xfrm>
            <a:off x="2505512" y="483518"/>
            <a:ext cx="1152128" cy="600164"/>
          </a:xfrm>
          <a:prstGeom prst="wedgeRectCallout">
            <a:avLst>
              <a:gd name="adj1" fmla="val 53958"/>
              <a:gd name="adj2" fmla="val 94590"/>
            </a:avLst>
          </a:prstGeom>
          <a:ln>
            <a:solidFill>
              <a:schemeClr val="tx1"/>
            </a:solidFill>
            <a:prstDash val="sys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sz="11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Органы местного самоуправления</a:t>
            </a:r>
            <a:endParaRPr lang="ru-RU" sz="1100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ая выноска 3"/>
          <p:cNvSpPr/>
          <p:nvPr/>
        </p:nvSpPr>
        <p:spPr>
          <a:xfrm>
            <a:off x="405527" y="597136"/>
            <a:ext cx="1396125" cy="648000"/>
          </a:xfrm>
          <a:prstGeom prst="wedgeRectCallout">
            <a:avLst>
              <a:gd name="adj1" fmla="val 55397"/>
              <a:gd name="adj2" fmla="val 86591"/>
            </a:avLst>
          </a:prstGeom>
          <a:solidFill>
            <a:schemeClr val="bg1"/>
          </a:solidFill>
          <a:ln w="2540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i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11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11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онтрольно-счетная палата и органы местного самоуправления</a:t>
            </a:r>
            <a:endParaRPr lang="ru-RU" sz="1100" i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ая выноска 15"/>
          <p:cNvSpPr/>
          <p:nvPr/>
        </p:nvSpPr>
        <p:spPr>
          <a:xfrm>
            <a:off x="7215244" y="248248"/>
            <a:ext cx="1235224" cy="938719"/>
          </a:xfrm>
          <a:prstGeom prst="wedgeRectCallout">
            <a:avLst>
              <a:gd name="adj1" fmla="val -59746"/>
              <a:gd name="adj2" fmla="val 90577"/>
            </a:avLst>
          </a:prstGeom>
          <a:ln>
            <a:solidFill>
              <a:schemeClr val="tx1"/>
            </a:solidFill>
            <a:prstDash val="sys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sz="11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Органы местного самоуправления, финансовые органы</a:t>
            </a:r>
            <a:endParaRPr lang="ru-RU" sz="1100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ая выноска 16"/>
          <p:cNvSpPr/>
          <p:nvPr/>
        </p:nvSpPr>
        <p:spPr>
          <a:xfrm>
            <a:off x="405527" y="3990313"/>
            <a:ext cx="1224136" cy="938719"/>
          </a:xfrm>
          <a:prstGeom prst="wedgeRectCallout">
            <a:avLst>
              <a:gd name="adj1" fmla="val 76146"/>
              <a:gd name="adj2" fmla="val 6873"/>
            </a:avLst>
          </a:prstGeom>
          <a:ln>
            <a:solidFill>
              <a:schemeClr val="tx1"/>
            </a:solidFill>
            <a:prstDash val="sys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sz="11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Органы местного </a:t>
            </a:r>
            <a:r>
              <a:rPr lang="ru-RU" sz="11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самоуправления, </a:t>
            </a:r>
            <a:r>
              <a:rPr lang="ru-RU" sz="11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финансовые органы</a:t>
            </a:r>
          </a:p>
        </p:txBody>
      </p:sp>
      <p:sp>
        <p:nvSpPr>
          <p:cNvPr id="18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711952" y="4942396"/>
            <a:ext cx="432048" cy="201104"/>
          </a:xfrm>
        </p:spPr>
        <p:txBody>
          <a:bodyPr/>
          <a:lstStyle/>
          <a:p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lang="ru-RU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9728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36512" y="84693"/>
            <a:ext cx="9361040" cy="378042"/>
          </a:xfrm>
          <a:noFill/>
          <a:ln>
            <a:noFill/>
          </a:ln>
          <a:effectLst>
            <a:reflection blurRad="6350" stA="52000" endA="300" endPos="35000" dir="5400000" sy="-100000" algn="bl" rotWithShape="0"/>
          </a:effectLst>
        </p:spPr>
        <p:txBody>
          <a:bodyPr>
            <a:noAutofit/>
          </a:bodyPr>
          <a:lstStyle/>
          <a:p>
            <a:pPr algn="ctr"/>
            <a:r>
              <a:rPr lang="ru-RU" sz="2000" dirty="0" smtClean="0">
                <a:latin typeface="Arial Narrow" panose="020B0606020202030204" pitchFamily="34" charset="0"/>
              </a:rPr>
              <a:t>РАСХОДЫ бюджета города НА образование </a:t>
            </a:r>
            <a:r>
              <a:rPr lang="ru-RU" sz="2000" cap="none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в 2022 году </a:t>
            </a:r>
            <a:endParaRPr lang="ru-RU" sz="2000" cap="small" dirty="0">
              <a:latin typeface="Arial Narrow" panose="020B060602020203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895356" y="249492"/>
            <a:ext cx="1196176" cy="3060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dirty="0">
                <a:solidFill>
                  <a:prstClr val="black"/>
                </a:solidFill>
                <a:latin typeface="Arial Narrow" panose="020B0606020202030204" pitchFamily="34" charset="0"/>
              </a:rPr>
              <a:t>м</a:t>
            </a:r>
            <a:r>
              <a:rPr lang="ru-RU" sz="13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лн. рублей</a:t>
            </a:r>
            <a:endParaRPr lang="ru-RU" sz="1300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936214"/>
              </p:ext>
            </p:extLst>
          </p:nvPr>
        </p:nvGraphicFramePr>
        <p:xfrm>
          <a:off x="251521" y="2931790"/>
          <a:ext cx="8568951" cy="185166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686875"/>
                <a:gridCol w="1234510"/>
                <a:gridCol w="1234510"/>
                <a:gridCol w="1177736"/>
                <a:gridCol w="1146047"/>
                <a:gridCol w="1089273"/>
              </a:tblGrid>
              <a:tr h="46098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latin typeface="Arial Narrow" panose="020B0606020202030204" pitchFamily="34" charset="0"/>
                        </a:rPr>
                        <a:t>«Образование»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 anchorCtr="1">
                    <a:lnL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Arial Narrow" panose="020B0606020202030204" pitchFamily="34" charset="0"/>
                        </a:rPr>
                        <a:t>Факт </a:t>
                      </a:r>
                    </a:p>
                    <a:p>
                      <a:pPr algn="ctr"/>
                      <a:r>
                        <a:rPr lang="ru-RU" sz="1000" dirty="0" smtClean="0">
                          <a:latin typeface="Arial Narrow" panose="020B0606020202030204" pitchFamily="34" charset="0"/>
                        </a:rPr>
                        <a:t>2021 года,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млн. руб.</a:t>
                      </a:r>
                    </a:p>
                  </a:txBody>
                  <a:tcPr marT="34290" marB="3429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План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на 2022 год,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млн. руб.</a:t>
                      </a:r>
                    </a:p>
                  </a:txBody>
                  <a:tcPr marT="34290" marB="3429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Arial Narrow" panose="020B0606020202030204" pitchFamily="34" charset="0"/>
                        </a:rPr>
                        <a:t>Факт </a:t>
                      </a:r>
                    </a:p>
                    <a:p>
                      <a:pPr algn="ctr"/>
                      <a:r>
                        <a:rPr lang="ru-RU" sz="1000" dirty="0" smtClean="0">
                          <a:latin typeface="Arial Narrow" panose="020B0606020202030204" pitchFamily="34" charset="0"/>
                        </a:rPr>
                        <a:t>2022 года,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млн. руб.</a:t>
                      </a:r>
                    </a:p>
                  </a:txBody>
                  <a:tcPr marT="34290" marB="3429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Arial Narrow" panose="020B0606020202030204" pitchFamily="34" charset="0"/>
                        </a:rPr>
                        <a:t>% исполнения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Arial Narrow" panose="020B0606020202030204" pitchFamily="34" charset="0"/>
                        </a:rPr>
                        <a:t>Рост (+),</a:t>
                      </a:r>
                    </a:p>
                    <a:p>
                      <a:pPr algn="ctr"/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снижение</a:t>
                      </a:r>
                      <a:r>
                        <a:rPr lang="ru-RU" sz="1000" b="1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(-)</a:t>
                      </a:r>
                    </a:p>
                    <a:p>
                      <a:pPr algn="ctr"/>
                      <a:r>
                        <a:rPr lang="ru-RU" sz="1000" b="1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к 2021 году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</a:tr>
              <a:tr h="21602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Дошкольное образование</a:t>
                      </a:r>
                      <a:endParaRPr lang="ru-RU" sz="1000" b="0" i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3 </a:t>
                      </a:r>
                      <a:r>
                        <a:rPr lang="ru-RU" sz="100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793,4</a:t>
                      </a:r>
                      <a:endParaRPr lang="ru-RU" sz="1000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3 </a:t>
                      </a:r>
                      <a:r>
                        <a:rPr lang="ru-RU" sz="100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722,2</a:t>
                      </a:r>
                      <a:endParaRPr lang="ru-RU" sz="1000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3 </a:t>
                      </a:r>
                      <a:r>
                        <a:rPr lang="ru-RU" sz="100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722,1</a:t>
                      </a:r>
                      <a:endParaRPr lang="ru-RU" sz="1000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100,0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- 71,3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</a:tr>
              <a:tr h="13906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dirty="0" smtClean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</a:rPr>
                        <a:t>Общее</a:t>
                      </a:r>
                      <a:r>
                        <a:rPr lang="ru-RU" sz="1000" b="0" i="0" baseline="0" dirty="0" smtClean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</a:rPr>
                        <a:t> образование</a:t>
                      </a:r>
                      <a:endParaRPr lang="ru-RU" sz="1000" b="0" i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4 432,5</a:t>
                      </a:r>
                      <a:endParaRPr lang="ru-RU" sz="1000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5 217,7</a:t>
                      </a:r>
                      <a:endParaRPr lang="ru-RU" sz="1000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5 184,6</a:t>
                      </a:r>
                      <a:endParaRPr lang="ru-RU" sz="1000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99,4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+ 752,1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</a:tr>
              <a:tr h="13410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Дополнительное</a:t>
                      </a:r>
                      <a:r>
                        <a:rPr lang="ru-RU" sz="1000" b="0" i="0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образование детей</a:t>
                      </a:r>
                      <a:endParaRPr lang="ru-RU" sz="1000" b="0" i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821,5</a:t>
                      </a:r>
                      <a:endParaRPr lang="ru-RU" sz="1000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938,9</a:t>
                      </a:r>
                      <a:endParaRPr lang="ru-RU" sz="1000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938,6</a:t>
                      </a:r>
                      <a:endParaRPr lang="ru-RU" sz="1000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99,9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+ 117,1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</a:tr>
              <a:tr h="11580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dirty="0" smtClean="0">
                          <a:latin typeface="Arial Narrow" panose="020B0606020202030204" pitchFamily="34" charset="0"/>
                        </a:rPr>
                        <a:t>Молодежная политика</a:t>
                      </a:r>
                      <a:r>
                        <a:rPr lang="ru-RU" sz="1000" b="0" i="0" baseline="0" dirty="0" smtClean="0">
                          <a:latin typeface="Arial Narrow" panose="020B0606020202030204" pitchFamily="34" charset="0"/>
                        </a:rPr>
                        <a:t> </a:t>
                      </a:r>
                      <a:endParaRPr lang="ru-RU" sz="1000" b="0" i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56,5</a:t>
                      </a:r>
                      <a:endParaRPr lang="ru-RU" sz="1000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71,8</a:t>
                      </a:r>
                      <a:endParaRPr lang="ru-RU" sz="1000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71,3</a:t>
                      </a:r>
                      <a:endParaRPr lang="ru-RU" sz="1000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99,2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+ 14,8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</a:tr>
              <a:tr h="18286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dirty="0" smtClean="0">
                          <a:latin typeface="Arial Narrow" panose="020B0606020202030204" pitchFamily="34" charset="0"/>
                        </a:rPr>
                        <a:t>Другие вопросы в области образования</a:t>
                      </a:r>
                      <a:endParaRPr lang="ru-RU" sz="1000" b="0" i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119,3</a:t>
                      </a:r>
                      <a:endParaRPr lang="ru-RU" sz="1000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126,8</a:t>
                      </a:r>
                      <a:endParaRPr lang="ru-RU" sz="1000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126,8</a:t>
                      </a:r>
                      <a:endParaRPr lang="ru-RU" sz="1000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100,0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+ 7,5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</a:tr>
              <a:tr h="177905">
                <a:tc>
                  <a:txBody>
                    <a:bodyPr/>
                    <a:lstStyle/>
                    <a:p>
                      <a:r>
                        <a:rPr lang="ru-RU" sz="1000" b="1" i="0" dirty="0" smtClean="0">
                          <a:latin typeface="Arial Narrow" panose="020B0606020202030204" pitchFamily="34" charset="0"/>
                        </a:rPr>
                        <a:t>Всего</a:t>
                      </a:r>
                      <a:endParaRPr lang="ru-RU" sz="1000" b="1" i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9 223,2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10 077,4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10 043,4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97,3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+ 820,2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</a:tr>
            </a:tbl>
          </a:graphicData>
        </a:graphic>
      </p:graphicFrame>
      <p:sp>
        <p:nvSpPr>
          <p:cNvPr id="12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711952" y="4942396"/>
            <a:ext cx="432048" cy="201104"/>
          </a:xfrm>
        </p:spPr>
        <p:txBody>
          <a:bodyPr/>
          <a:lstStyle/>
          <a:p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20</a:t>
            </a:r>
            <a:endParaRPr lang="ru-RU" dirty="0">
              <a:solidFill>
                <a:schemeClr val="bg1">
                  <a:lumMod val="50000"/>
                </a:schemeClr>
              </a:solidFill>
            </a:endParaRPr>
          </a:p>
        </p:txBody>
      </p:sp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3780270899"/>
              </p:ext>
            </p:extLst>
          </p:nvPr>
        </p:nvGraphicFramePr>
        <p:xfrm>
          <a:off x="3851919" y="483518"/>
          <a:ext cx="5040561" cy="23042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4339" name="Picture 3" descr="C:\Users\КОВЕНЕВА.BUDGET\Desktop\9cc74691b335fca25832cdbde77ab5f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404" y="556295"/>
            <a:ext cx="3465047" cy="2232248"/>
          </a:xfrm>
          <a:prstGeom prst="rect">
            <a:avLst/>
          </a:prstGeom>
          <a:noFill/>
          <a:ln w="3810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2502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08520" y="87479"/>
            <a:ext cx="9361040" cy="459046"/>
          </a:xfrm>
          <a:noFill/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reflection blurRad="6350" stA="52000" endA="300" endPos="35000" dir="5400000" sy="-100000" algn="bl" rotWithShape="0"/>
          </a:effectLst>
        </p:spPr>
        <p:txBody>
          <a:bodyPr>
            <a:noAutofit/>
          </a:bodyPr>
          <a:lstStyle/>
          <a:p>
            <a:pPr algn="ctr"/>
            <a:r>
              <a:rPr lang="ru-RU" sz="2000" dirty="0">
                <a:latin typeface="Arial Narrow" panose="020B0606020202030204" pitchFamily="34" charset="0"/>
              </a:rPr>
              <a:t>РАСХОДЫ бюджета города НА культуру </a:t>
            </a:r>
            <a:r>
              <a:rPr lang="ru-RU" sz="2000" cap="none" dirty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в </a:t>
            </a:r>
            <a:r>
              <a:rPr lang="ru-RU" sz="2000" cap="none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2022 </a:t>
            </a:r>
            <a:r>
              <a:rPr lang="ru-RU" sz="2000" cap="none" dirty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году </a:t>
            </a:r>
            <a:endParaRPr lang="ru-RU" sz="2000" cap="small" dirty="0">
              <a:latin typeface="Arial Narrow" panose="020B0606020202030204" pitchFamily="34" charset="0"/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2208425779"/>
              </p:ext>
            </p:extLst>
          </p:nvPr>
        </p:nvGraphicFramePr>
        <p:xfrm>
          <a:off x="3707905" y="681540"/>
          <a:ext cx="5184576" cy="28623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7884370" y="411510"/>
            <a:ext cx="1152128" cy="2700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rtlCol="0" anchor="ctr"/>
          <a:lstStyle/>
          <a:p>
            <a:pPr algn="ctr" defTabSz="914265"/>
            <a:r>
              <a:rPr lang="ru-RU" sz="1300" dirty="0">
                <a:solidFill>
                  <a:prstClr val="black"/>
                </a:solidFill>
                <a:latin typeface="Arial Narrow" panose="020B0606020202030204" pitchFamily="34" charset="0"/>
              </a:rPr>
              <a:t>млн. рублей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8599518"/>
              </p:ext>
            </p:extLst>
          </p:nvPr>
        </p:nvGraphicFramePr>
        <p:xfrm>
          <a:off x="323530" y="3651870"/>
          <a:ext cx="8496944" cy="123444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664296"/>
                <a:gridCol w="1224136"/>
                <a:gridCol w="1243120"/>
                <a:gridCol w="1148855"/>
                <a:gridCol w="1136417"/>
                <a:gridCol w="1080120"/>
              </a:tblGrid>
              <a:tr h="6172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>
                          <a:latin typeface="Arial Narrow" panose="020B0606020202030204" pitchFamily="34" charset="0"/>
                        </a:rPr>
                        <a:t>«Культура»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 anchorCtr="1">
                    <a:lnL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 Narrow" panose="020B0606020202030204" pitchFamily="34" charset="0"/>
                        </a:rPr>
                        <a:t>Факт </a:t>
                      </a:r>
                    </a:p>
                    <a:p>
                      <a:pPr algn="ctr"/>
                      <a:r>
                        <a:rPr lang="ru-RU" sz="900" dirty="0" smtClean="0">
                          <a:latin typeface="Arial Narrow" panose="020B0606020202030204" pitchFamily="34" charset="0"/>
                        </a:rPr>
                        <a:t>2021 года,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млн. руб.</a:t>
                      </a:r>
                    </a:p>
                  </a:txBody>
                  <a:tcPr marT="34290" marB="3429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План </a:t>
                      </a:r>
                    </a:p>
                    <a:p>
                      <a:pPr algn="ctr"/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на 2022 год,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млн. руб.</a:t>
                      </a:r>
                    </a:p>
                  </a:txBody>
                  <a:tcPr marT="34290" marB="3429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 Narrow" panose="020B0606020202030204" pitchFamily="34" charset="0"/>
                        </a:rPr>
                        <a:t>Факт </a:t>
                      </a:r>
                    </a:p>
                    <a:p>
                      <a:pPr algn="ctr"/>
                      <a:r>
                        <a:rPr lang="ru-RU" sz="900" dirty="0" smtClean="0">
                          <a:latin typeface="Arial Narrow" panose="020B0606020202030204" pitchFamily="34" charset="0"/>
                        </a:rPr>
                        <a:t>2022 года,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млн. руб.</a:t>
                      </a:r>
                    </a:p>
                  </a:txBody>
                  <a:tcPr marT="34290" marB="3429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 Narrow" panose="020B0606020202030204" pitchFamily="34" charset="0"/>
                        </a:rPr>
                        <a:t>% исполнения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 Narrow" panose="020B0606020202030204" pitchFamily="34" charset="0"/>
                        </a:rPr>
                        <a:t>Рост (+),</a:t>
                      </a:r>
                    </a:p>
                    <a:p>
                      <a:pPr algn="ctr"/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снижение</a:t>
                      </a:r>
                      <a:r>
                        <a:rPr lang="ru-RU" sz="900" b="1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(-)</a:t>
                      </a:r>
                    </a:p>
                    <a:p>
                      <a:pPr algn="ctr"/>
                      <a:r>
                        <a:rPr lang="ru-RU" sz="900" b="1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к 2021 году,</a:t>
                      </a:r>
                    </a:p>
                    <a:p>
                      <a:pPr algn="ctr"/>
                      <a:r>
                        <a:rPr lang="ru-RU" sz="900" b="1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млн. руб.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</a:tr>
              <a:tr h="2057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Культура</a:t>
                      </a:r>
                      <a:endParaRPr lang="ru-RU" sz="900" b="0" i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500,8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448,6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448,6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100,0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- 52,2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</a:tr>
              <a:tr h="2057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dirty="0" smtClean="0">
                          <a:latin typeface="Arial Narrow" panose="020B0606020202030204" pitchFamily="34" charset="0"/>
                        </a:rPr>
                        <a:t>Другие вопросы в области культуры</a:t>
                      </a:r>
                      <a:endParaRPr lang="ru-RU" sz="900" b="0" i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20,9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20,5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20,5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100,0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- 0,4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</a:tr>
              <a:tr h="205740">
                <a:tc>
                  <a:txBody>
                    <a:bodyPr/>
                    <a:lstStyle/>
                    <a:p>
                      <a:r>
                        <a:rPr lang="ru-RU" sz="900" b="1" i="0" dirty="0" smtClean="0">
                          <a:latin typeface="Arial Narrow" panose="020B0606020202030204" pitchFamily="34" charset="0"/>
                        </a:rPr>
                        <a:t>Всего</a:t>
                      </a:r>
                      <a:endParaRPr lang="ru-RU" sz="900" b="1" i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521,7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469,1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469,1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100,0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-</a:t>
                      </a:r>
                      <a:r>
                        <a:rPr lang="ru-RU" sz="900" b="1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52,6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</a:tr>
            </a:tbl>
          </a:graphicData>
        </a:graphic>
      </p:graphicFrame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711952" y="4942396"/>
            <a:ext cx="432048" cy="201104"/>
          </a:xfrm>
        </p:spPr>
        <p:txBody>
          <a:bodyPr/>
          <a:lstStyle/>
          <a:p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21</a:t>
            </a:r>
            <a:endParaRPr lang="ru-RU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5362" name="Picture 2" descr="C:\Users\КОВЕНЕВА.BUDGET\Desktop\a6c32080a070619fa8a9ce83d4b7fd3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915566"/>
            <a:ext cx="3423949" cy="2376265"/>
          </a:xfrm>
          <a:prstGeom prst="rect">
            <a:avLst/>
          </a:prstGeom>
          <a:noFill/>
          <a:ln w="3810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8687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08520" y="33470"/>
            <a:ext cx="9361040" cy="405045"/>
          </a:xfrm>
          <a:noFill/>
          <a:ln>
            <a:noFill/>
          </a:ln>
          <a:effectLst>
            <a:reflection blurRad="6350" stA="52000" endA="300" endPos="35000" dir="5400000" sy="-100000" algn="bl" rotWithShape="0"/>
          </a:effectLst>
        </p:spPr>
        <p:txBody>
          <a:bodyPr>
            <a:noAutofit/>
          </a:bodyPr>
          <a:lstStyle/>
          <a:p>
            <a:pPr algn="ctr"/>
            <a:r>
              <a:rPr lang="ru-RU" sz="2000" dirty="0">
                <a:latin typeface="Arial Narrow" panose="020B0606020202030204" pitchFamily="34" charset="0"/>
              </a:rPr>
              <a:t>РАСХОДЫ бюджета города НА физическую культуру и спорт </a:t>
            </a:r>
            <a:r>
              <a:rPr lang="ru-RU" sz="2000" cap="none" dirty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в </a:t>
            </a:r>
            <a:r>
              <a:rPr lang="ru-RU" sz="2000" cap="none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2022 </a:t>
            </a:r>
            <a:r>
              <a:rPr lang="ru-RU" sz="2000" cap="none" dirty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году </a:t>
            </a:r>
            <a:endParaRPr lang="ru-RU" sz="2000" cap="small" dirty="0">
              <a:latin typeface="Arial Narrow" panose="020B060602020203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884369" y="357504"/>
            <a:ext cx="1196176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rtlCol="0" anchor="ctr"/>
          <a:lstStyle/>
          <a:p>
            <a:pPr algn="ctr" defTabSz="914265"/>
            <a:r>
              <a:rPr lang="ru-RU" sz="1300" dirty="0">
                <a:solidFill>
                  <a:prstClr val="black"/>
                </a:solidFill>
                <a:latin typeface="Arial Narrow" panose="020B0606020202030204" pitchFamily="34" charset="0"/>
              </a:rPr>
              <a:t>млн. рублей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2639125"/>
              </p:ext>
            </p:extLst>
          </p:nvPr>
        </p:nvGraphicFramePr>
        <p:xfrm>
          <a:off x="323527" y="3003798"/>
          <a:ext cx="8496944" cy="1905372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592286"/>
                <a:gridCol w="1296146"/>
                <a:gridCol w="1243120"/>
                <a:gridCol w="1148855"/>
                <a:gridCol w="1136417"/>
                <a:gridCol w="1080120"/>
              </a:tblGrid>
              <a:tr h="64807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latin typeface="Arial Narrow" panose="020B0606020202030204" pitchFamily="34" charset="0"/>
                        </a:rPr>
                        <a:t>«Физическая культура и спорт»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 anchorCtr="1">
                    <a:lnL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26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Факт </a:t>
                      </a:r>
                    </a:p>
                    <a:p>
                      <a:pPr marL="0" marR="0" lvl="0" indent="0" algn="ctr" defTabSz="91426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2021 года,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млн. руб.</a:t>
                      </a:r>
                      <a:endParaRPr lang="ru-RU" sz="1000" b="1" dirty="0" smtClean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План</a:t>
                      </a:r>
                    </a:p>
                    <a:p>
                      <a:pPr algn="ctr"/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на 2022 год,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млн. руб.</a:t>
                      </a:r>
                    </a:p>
                  </a:txBody>
                  <a:tcPr marT="34290" marB="3429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Arial Narrow" panose="020B0606020202030204" pitchFamily="34" charset="0"/>
                        </a:rPr>
                        <a:t>Факт </a:t>
                      </a:r>
                    </a:p>
                    <a:p>
                      <a:pPr algn="ctr"/>
                      <a:r>
                        <a:rPr lang="ru-RU" sz="1000" dirty="0" smtClean="0">
                          <a:latin typeface="Arial Narrow" panose="020B0606020202030204" pitchFamily="34" charset="0"/>
                        </a:rPr>
                        <a:t>2022 года,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млн. руб.</a:t>
                      </a:r>
                    </a:p>
                  </a:txBody>
                  <a:tcPr marT="34290" marB="3429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Arial Narrow" panose="020B0606020202030204" pitchFamily="34" charset="0"/>
                        </a:rPr>
                        <a:t>% исполнения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Arial Narrow" panose="020B0606020202030204" pitchFamily="34" charset="0"/>
                        </a:rPr>
                        <a:t>Рост (+),</a:t>
                      </a:r>
                    </a:p>
                    <a:p>
                      <a:pPr algn="ctr"/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снижение</a:t>
                      </a:r>
                      <a:r>
                        <a:rPr lang="ru-RU" sz="1000" b="1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(-)</a:t>
                      </a:r>
                    </a:p>
                    <a:p>
                      <a:pPr algn="ctr"/>
                      <a:r>
                        <a:rPr lang="ru-RU" sz="1000" b="1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к 2021 году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</a:tr>
              <a:tr h="2057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Физическая культура</a:t>
                      </a:r>
                      <a:endParaRPr lang="ru-RU" sz="1000" b="0" i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16,1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17,6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17,6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100,0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+ 1,5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</a:tr>
              <a:tr h="20574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 Массовый </a:t>
                      </a: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спорт</a:t>
                      </a:r>
                      <a:endParaRPr lang="ru-RU" sz="1000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5,1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4,9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4,9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26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100,0</a:t>
                      </a: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-</a:t>
                      </a:r>
                      <a:r>
                        <a:rPr lang="ru-RU" sz="1000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0,2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</a:tr>
              <a:tr h="20574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 Спорт </a:t>
                      </a: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высших достижений</a:t>
                      </a:r>
                      <a:endParaRPr lang="ru-RU" sz="1000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235,4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269,5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269,5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26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100,0</a:t>
                      </a: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+</a:t>
                      </a:r>
                      <a:r>
                        <a:rPr lang="ru-RU" sz="1000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34,1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dirty="0" smtClean="0">
                          <a:latin typeface="Arial Narrow" panose="020B0606020202030204" pitchFamily="34" charset="0"/>
                        </a:rPr>
                        <a:t>Другие вопросы в области физической культуры и спорта</a:t>
                      </a:r>
                      <a:endParaRPr lang="ru-RU" sz="1000" b="0" i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14,4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14,2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14,2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100,0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- 0,2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</a:tr>
              <a:tr h="205740">
                <a:tc>
                  <a:txBody>
                    <a:bodyPr/>
                    <a:lstStyle/>
                    <a:p>
                      <a:r>
                        <a:rPr lang="ru-RU" sz="1000" b="1" i="0" dirty="0" smtClean="0">
                          <a:latin typeface="Arial Narrow" panose="020B0606020202030204" pitchFamily="34" charset="0"/>
                        </a:rPr>
                        <a:t>Всего</a:t>
                      </a:r>
                      <a:endParaRPr lang="ru-RU" sz="1000" b="1" i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271,0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306,2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306,2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100,0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+ 35,2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</a:tr>
            </a:tbl>
          </a:graphicData>
        </a:graphic>
      </p:graphicFrame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711952" y="4942396"/>
            <a:ext cx="432048" cy="201104"/>
          </a:xfrm>
        </p:spPr>
        <p:txBody>
          <a:bodyPr/>
          <a:lstStyle/>
          <a:p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22</a:t>
            </a:r>
            <a:endParaRPr lang="ru-RU" dirty="0">
              <a:solidFill>
                <a:schemeClr val="bg1">
                  <a:lumMod val="50000"/>
                </a:schemeClr>
              </a:solidFill>
            </a:endParaRPr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2805026062"/>
              </p:ext>
            </p:extLst>
          </p:nvPr>
        </p:nvGraphicFramePr>
        <p:xfrm>
          <a:off x="3851920" y="603531"/>
          <a:ext cx="5040561" cy="22322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122" name="Picture 2" descr="https://kartinkin.net/uploads/posts/2022-03/1647052870_44-kartinkin-net-p-fizkultura-i-sport-kartinki-4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138" y="771550"/>
            <a:ext cx="3332942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0130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08520" y="33469"/>
            <a:ext cx="9361040" cy="351039"/>
          </a:xfrm>
          <a:noFill/>
          <a:ln>
            <a:noFill/>
          </a:ln>
          <a:effectLst>
            <a:reflection blurRad="6350" stA="52000" endA="300" endPos="35000" dir="5400000" sy="-100000" algn="bl" rotWithShape="0"/>
          </a:effectLst>
        </p:spPr>
        <p:txBody>
          <a:bodyPr>
            <a:noAutofit/>
          </a:bodyPr>
          <a:lstStyle/>
          <a:p>
            <a:pPr algn="ctr"/>
            <a:r>
              <a:rPr lang="ru-RU" sz="2000" dirty="0">
                <a:latin typeface="Arial Narrow" panose="020B0606020202030204" pitchFamily="34" charset="0"/>
              </a:rPr>
              <a:t>РАСХОДЫ бюджета города НА социальную политику </a:t>
            </a:r>
            <a:r>
              <a:rPr lang="ru-RU" sz="2000" cap="none" dirty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в </a:t>
            </a:r>
            <a:r>
              <a:rPr lang="ru-RU" sz="2000" cap="none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2022 </a:t>
            </a:r>
            <a:r>
              <a:rPr lang="ru-RU" sz="2000" cap="none" dirty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году </a:t>
            </a:r>
            <a:endParaRPr lang="ru-RU" sz="2000" cap="small" dirty="0">
              <a:latin typeface="Arial Narrow" panose="020B0606020202030204" pitchFamily="34" charset="0"/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1130021091"/>
              </p:ext>
            </p:extLst>
          </p:nvPr>
        </p:nvGraphicFramePr>
        <p:xfrm>
          <a:off x="3707904" y="555526"/>
          <a:ext cx="5189587" cy="26574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8028384" y="339502"/>
            <a:ext cx="1008112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rtlCol="0" anchor="ctr"/>
          <a:lstStyle/>
          <a:p>
            <a:pPr algn="ctr" defTabSz="914265"/>
            <a:r>
              <a:rPr lang="ru-RU" sz="1300" dirty="0">
                <a:solidFill>
                  <a:prstClr val="black"/>
                </a:solidFill>
                <a:latin typeface="Arial Narrow" panose="020B0606020202030204" pitchFamily="34" charset="0"/>
              </a:rPr>
              <a:t>млн. рублей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1737232"/>
              </p:ext>
            </p:extLst>
          </p:nvPr>
        </p:nvGraphicFramePr>
        <p:xfrm>
          <a:off x="323528" y="3305496"/>
          <a:ext cx="8496944" cy="1704242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664296"/>
                <a:gridCol w="1224136"/>
                <a:gridCol w="1243120"/>
                <a:gridCol w="1148855"/>
                <a:gridCol w="1136417"/>
                <a:gridCol w="1080120"/>
              </a:tblGrid>
              <a:tr h="6172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>
                          <a:latin typeface="Arial Narrow" panose="020B0606020202030204" pitchFamily="34" charset="0"/>
                        </a:rPr>
                        <a:t>«Социальная политика»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 anchorCtr="1">
                    <a:lnL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 Narrow" panose="020B0606020202030204" pitchFamily="34" charset="0"/>
                        </a:rPr>
                        <a:t>Факт </a:t>
                      </a:r>
                    </a:p>
                    <a:p>
                      <a:pPr algn="ctr"/>
                      <a:r>
                        <a:rPr lang="ru-RU" sz="900" dirty="0" smtClean="0">
                          <a:latin typeface="Arial Narrow" panose="020B0606020202030204" pitchFamily="34" charset="0"/>
                        </a:rPr>
                        <a:t>2021 года,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млн. руб.</a:t>
                      </a:r>
                    </a:p>
                  </a:txBody>
                  <a:tcPr marT="34290" marB="3429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План </a:t>
                      </a:r>
                    </a:p>
                    <a:p>
                      <a:pPr algn="ctr"/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на 2022 год,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млн. руб.</a:t>
                      </a:r>
                    </a:p>
                  </a:txBody>
                  <a:tcPr marT="34290" marB="3429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 Narrow" panose="020B0606020202030204" pitchFamily="34" charset="0"/>
                        </a:rPr>
                        <a:t>Факт </a:t>
                      </a:r>
                    </a:p>
                    <a:p>
                      <a:pPr algn="ctr"/>
                      <a:r>
                        <a:rPr lang="ru-RU" sz="900" dirty="0" smtClean="0">
                          <a:latin typeface="Arial Narrow" panose="020B0606020202030204" pitchFamily="34" charset="0"/>
                        </a:rPr>
                        <a:t>2022 года,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млн. руб.</a:t>
                      </a:r>
                    </a:p>
                  </a:txBody>
                  <a:tcPr marT="34290" marB="3429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 Narrow" panose="020B0606020202030204" pitchFamily="34" charset="0"/>
                        </a:rPr>
                        <a:t>% исполнения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 Narrow" panose="020B0606020202030204" pitchFamily="34" charset="0"/>
                        </a:rPr>
                        <a:t>Рост (+),</a:t>
                      </a:r>
                    </a:p>
                    <a:p>
                      <a:pPr algn="ctr"/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снижение</a:t>
                      </a:r>
                      <a:r>
                        <a:rPr lang="ru-RU" sz="900" b="1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(-)</a:t>
                      </a:r>
                    </a:p>
                    <a:p>
                      <a:pPr algn="ctr"/>
                      <a:r>
                        <a:rPr lang="ru-RU" sz="900" b="1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к 2021 году,</a:t>
                      </a:r>
                    </a:p>
                    <a:p>
                      <a:pPr algn="ctr"/>
                      <a:r>
                        <a:rPr lang="ru-RU" sz="900" b="1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млн. руб.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</a:tr>
              <a:tr h="22887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Пенсионное</a:t>
                      </a:r>
                      <a:r>
                        <a:rPr lang="ru-RU" sz="900" b="0" i="0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обеспечение</a:t>
                      </a:r>
                      <a:endParaRPr lang="ru-RU" sz="900" b="0" i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40,5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40,7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40,7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100,0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+ 0,2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</a:tr>
              <a:tr h="2057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dirty="0" smtClean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</a:rPr>
                        <a:t>Социальное обеспечение населения</a:t>
                      </a:r>
                      <a:endParaRPr lang="ru-RU" sz="900" b="0" i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413,8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428,9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420,1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97,9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+</a:t>
                      </a:r>
                      <a:r>
                        <a:rPr lang="ru-RU" sz="900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6,3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</a:tr>
              <a:tr h="2057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Охрана семьи и детства</a:t>
                      </a:r>
                      <a:endParaRPr lang="ru-RU" sz="900" b="0" i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212,0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478,0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469,2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98,2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+ 257,2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</a:tr>
              <a:tr h="24092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dirty="0" smtClean="0">
                          <a:latin typeface="Arial Narrow" panose="020B0606020202030204" pitchFamily="34" charset="0"/>
                        </a:rPr>
                        <a:t>Другие вопросы в области социальной политики</a:t>
                      </a:r>
                      <a:endParaRPr lang="ru-RU" sz="900" b="0" i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16,0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16,6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15,6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94,0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- 0,4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</a:tr>
              <a:tr h="205740">
                <a:tc>
                  <a:txBody>
                    <a:bodyPr/>
                    <a:lstStyle/>
                    <a:p>
                      <a:r>
                        <a:rPr lang="ru-RU" sz="900" b="1" i="0" dirty="0" smtClean="0">
                          <a:latin typeface="Arial Narrow" panose="020B0606020202030204" pitchFamily="34" charset="0"/>
                        </a:rPr>
                        <a:t>Всего</a:t>
                      </a:r>
                      <a:endParaRPr lang="ru-RU" sz="900" b="1" i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682,3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964,2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945,6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98,1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+ 263,3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</a:tr>
            </a:tbl>
          </a:graphicData>
        </a:graphic>
      </p:graphicFrame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711952" y="4942396"/>
            <a:ext cx="432048" cy="201104"/>
          </a:xfrm>
        </p:spPr>
        <p:txBody>
          <a:bodyPr/>
          <a:lstStyle/>
          <a:p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23</a:t>
            </a:r>
            <a:endParaRPr lang="ru-RU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4102" name="Picture 6" descr="https://yashma.office-nko.ru/wp-content/uploads/2021/11/b89591d59692c1a1f69ac480b6ab6bef-820x48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771550"/>
            <a:ext cx="3444383" cy="21602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000077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87474"/>
            <a:ext cx="8136904" cy="750567"/>
          </a:xfrm>
          <a:noFill/>
          <a:ln>
            <a:noFill/>
          </a:ln>
          <a:effectLst>
            <a:reflection blurRad="6350" stA="52000" endA="300" endPos="35000" dir="5400000" sy="-100000" algn="bl" rotWithShape="0"/>
          </a:effectLst>
        </p:spPr>
        <p:txBody>
          <a:bodyPr>
            <a:noAutofit/>
          </a:bodyPr>
          <a:lstStyle/>
          <a:p>
            <a:pPr algn="ctr"/>
            <a:r>
              <a:rPr lang="ru-RU" sz="2000" dirty="0" smtClean="0">
                <a:latin typeface="Arial Narrow" panose="020B0606020202030204" pitchFamily="34" charset="0"/>
              </a:rPr>
              <a:t>РАСХОДы бюджета города на ДОРОЖНОЕ ХОЗЯЙСТВО </a:t>
            </a:r>
            <a:r>
              <a:rPr lang="ru-RU" sz="2000" cap="none" dirty="0" smtClean="0">
                <a:latin typeface="Arial Narrow" panose="020B0606020202030204" pitchFamily="34" charset="0"/>
              </a:rPr>
              <a:t>в 2022 году</a:t>
            </a:r>
            <a:endParaRPr lang="ru-RU" sz="2000" cap="none" dirty="0">
              <a:latin typeface="Arial Narrow" panose="020B060602020203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812360" y="359659"/>
            <a:ext cx="1152128" cy="2433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prstClr val="black"/>
                </a:solidFill>
                <a:latin typeface="Arial Narrow" panose="020B0606020202030204" pitchFamily="34" charset="0"/>
              </a:rPr>
              <a:t>м</a:t>
            </a:r>
            <a:r>
              <a:rPr lang="ru-RU" sz="12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лн. рублей</a:t>
            </a:r>
            <a:endParaRPr lang="ru-RU" sz="1200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9281876"/>
              </p:ext>
            </p:extLst>
          </p:nvPr>
        </p:nvGraphicFramePr>
        <p:xfrm>
          <a:off x="107504" y="2479656"/>
          <a:ext cx="8928992" cy="2666215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4464497"/>
                <a:gridCol w="727976"/>
                <a:gridCol w="811726"/>
                <a:gridCol w="811726"/>
                <a:gridCol w="816924"/>
                <a:gridCol w="1296143"/>
              </a:tblGrid>
              <a:tr h="504055">
                <a:tc>
                  <a:txBody>
                    <a:bodyPr/>
                    <a:lstStyle/>
                    <a:p>
                      <a:r>
                        <a:rPr lang="ru-RU" sz="950" dirty="0" smtClean="0">
                          <a:latin typeface="Arial Narrow" panose="020B0606020202030204" pitchFamily="34" charset="0"/>
                        </a:rPr>
                        <a:t>«Дорожное хозяйство</a:t>
                      </a:r>
                      <a:r>
                        <a:rPr lang="ru-RU" sz="950" baseline="0" dirty="0" smtClean="0">
                          <a:latin typeface="Arial Narrow" panose="020B0606020202030204" pitchFamily="34" charset="0"/>
                        </a:rPr>
                        <a:t>»</a:t>
                      </a:r>
                      <a:endParaRPr lang="ru-RU" sz="95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 anchorCtr="1">
                    <a:lnL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50" dirty="0" smtClean="0">
                          <a:latin typeface="Arial Narrow" panose="020B0606020202030204" pitchFamily="34" charset="0"/>
                        </a:rPr>
                        <a:t>Факт </a:t>
                      </a:r>
                    </a:p>
                    <a:p>
                      <a:pPr algn="ctr"/>
                      <a:r>
                        <a:rPr lang="ru-RU" sz="950" dirty="0" smtClean="0">
                          <a:latin typeface="Arial Narrow" panose="020B0606020202030204" pitchFamily="34" charset="0"/>
                        </a:rPr>
                        <a:t>2021 года,</a:t>
                      </a:r>
                    </a:p>
                    <a:p>
                      <a:pPr algn="ctr"/>
                      <a:r>
                        <a:rPr lang="ru-RU" sz="95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млн. руб.</a:t>
                      </a:r>
                      <a:endParaRPr lang="ru-RU" sz="95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5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План </a:t>
                      </a:r>
                    </a:p>
                    <a:p>
                      <a:pPr algn="ctr"/>
                      <a:r>
                        <a:rPr lang="ru-RU" sz="95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на 2022 год,</a:t>
                      </a:r>
                    </a:p>
                    <a:p>
                      <a:pPr algn="ctr"/>
                      <a:r>
                        <a:rPr lang="ru-RU" sz="95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млн. руб.</a:t>
                      </a:r>
                      <a:endParaRPr lang="ru-RU" sz="95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50" dirty="0" smtClean="0">
                          <a:latin typeface="Arial Narrow" panose="020B0606020202030204" pitchFamily="34" charset="0"/>
                        </a:rPr>
                        <a:t>Факт </a:t>
                      </a:r>
                    </a:p>
                    <a:p>
                      <a:pPr algn="ctr"/>
                      <a:r>
                        <a:rPr lang="ru-RU" sz="950" dirty="0" smtClean="0">
                          <a:latin typeface="Arial Narrow" panose="020B0606020202030204" pitchFamily="34" charset="0"/>
                        </a:rPr>
                        <a:t>2022 года,</a:t>
                      </a:r>
                    </a:p>
                    <a:p>
                      <a:pPr algn="ctr"/>
                      <a:r>
                        <a:rPr lang="ru-RU" sz="95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млн. руб.</a:t>
                      </a:r>
                      <a:endParaRPr lang="ru-RU" sz="95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50" dirty="0" smtClean="0">
                          <a:latin typeface="Arial Narrow" panose="020B0606020202030204" pitchFamily="34" charset="0"/>
                        </a:rPr>
                        <a:t>% исполнения</a:t>
                      </a:r>
                      <a:endParaRPr lang="ru-RU" sz="95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50" dirty="0" smtClean="0">
                          <a:latin typeface="Arial Narrow" panose="020B0606020202030204" pitchFamily="34" charset="0"/>
                        </a:rPr>
                        <a:t>Рост (+),</a:t>
                      </a:r>
                      <a:r>
                        <a:rPr lang="ru-RU" sz="950" baseline="0" dirty="0" smtClean="0"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95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снижение (-)</a:t>
                      </a:r>
                      <a:r>
                        <a:rPr lang="ru-RU" sz="950" b="1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95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к 2021 году,</a:t>
                      </a:r>
                    </a:p>
                    <a:p>
                      <a:pPr algn="ctr"/>
                      <a:r>
                        <a:rPr lang="ru-RU" sz="95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млн. руб.</a:t>
                      </a:r>
                      <a:endParaRPr lang="ru-RU" sz="95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</a:tr>
              <a:tr h="216024">
                <a:tc>
                  <a:txBody>
                    <a:bodyPr/>
                    <a:lstStyle/>
                    <a:p>
                      <a:r>
                        <a:rPr lang="ru-RU" sz="900" b="0" i="0" dirty="0" smtClean="0">
                          <a:latin typeface="Arial Narrow" panose="020B0606020202030204" pitchFamily="34" charset="0"/>
                        </a:rPr>
                        <a:t>Дорожное</a:t>
                      </a:r>
                      <a:r>
                        <a:rPr lang="ru-RU" sz="900" b="0" i="0" baseline="0" dirty="0" smtClean="0">
                          <a:latin typeface="Arial Narrow" panose="020B0606020202030204" pitchFamily="34" charset="0"/>
                        </a:rPr>
                        <a:t> хо</a:t>
                      </a:r>
                      <a:r>
                        <a:rPr lang="ru-RU" sz="900" b="0" i="0" dirty="0" smtClean="0">
                          <a:latin typeface="Arial Narrow" panose="020B0606020202030204" pitchFamily="34" charset="0"/>
                        </a:rPr>
                        <a:t>зяйство,</a:t>
                      </a:r>
                    </a:p>
                    <a:p>
                      <a:r>
                        <a:rPr lang="ru-RU" sz="900" b="0" i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    в т.ч. за счет субсидий из вышестоящих бюджетов</a:t>
                      </a:r>
                      <a:endParaRPr lang="ru-RU" sz="900" b="0" i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1 236,6</a:t>
                      </a:r>
                    </a:p>
                    <a:p>
                      <a:pPr algn="ctr"/>
                      <a:r>
                        <a:rPr lang="ru-RU" sz="900" i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1 078,3</a:t>
                      </a:r>
                      <a:endParaRPr lang="ru-RU" sz="900" i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1 818,2</a:t>
                      </a:r>
                    </a:p>
                    <a:p>
                      <a:pPr algn="ctr"/>
                      <a:r>
                        <a:rPr lang="ru-RU" sz="900" i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1 596,0</a:t>
                      </a:r>
                      <a:endParaRPr lang="ru-RU" sz="900" i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1 784,7</a:t>
                      </a:r>
                    </a:p>
                    <a:p>
                      <a:pPr algn="ctr"/>
                      <a:r>
                        <a:rPr lang="ru-RU" sz="900" i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1 565,1</a:t>
                      </a:r>
                      <a:endParaRPr lang="ru-RU" sz="900" i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98,2</a:t>
                      </a:r>
                    </a:p>
                    <a:p>
                      <a:pPr algn="ctr"/>
                      <a:r>
                        <a:rPr lang="ru-RU" sz="900" i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98,1</a:t>
                      </a:r>
                      <a:endParaRPr lang="ru-RU" sz="900" i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Tx/>
                        <a:buNone/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+ 548,1</a:t>
                      </a:r>
                    </a:p>
                    <a:p>
                      <a:pPr marL="0" indent="0" algn="ctr">
                        <a:buFontTx/>
                        <a:buNone/>
                      </a:pPr>
                      <a:r>
                        <a:rPr lang="ru-RU" sz="900" i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+ 486,8</a:t>
                      </a:r>
                      <a:endParaRPr lang="ru-RU" sz="900" i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</a:tr>
              <a:tr h="233164">
                <a:tc>
                  <a:txBody>
                    <a:bodyPr/>
                    <a:lstStyle/>
                    <a:p>
                      <a:r>
                        <a:rPr lang="ru-RU" sz="900" b="0" i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Проведение работ, направленных на улучшение состояния улично-дорожной сети города Рязани</a:t>
                      </a:r>
                      <a:endParaRPr lang="ru-RU" sz="900" b="0" i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1 126,4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1 653,4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1 620,3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98,0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+ 493,9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</a:tr>
              <a:tr h="394320">
                <a:tc>
                  <a:txBody>
                    <a:bodyPr/>
                    <a:lstStyle/>
                    <a:p>
                      <a:r>
                        <a:rPr lang="ru-RU" sz="900" b="0" i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Адаптация остановочных пунктов общественного транспорта и подходов к остановочным пунктам для обеспечения доступности инвалидам и </a:t>
                      </a:r>
                      <a:r>
                        <a:rPr lang="ru-RU" sz="900" b="0" i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другим маломобильным</a:t>
                      </a:r>
                      <a:r>
                        <a:rPr lang="ru-RU" sz="900" b="0" i="0" baseline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900" b="0" i="0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группам населения</a:t>
                      </a:r>
                      <a:endParaRPr lang="ru-RU" sz="900" b="0" i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0,4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0,4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0,4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100,0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-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</a:tr>
              <a:tr h="202292">
                <a:tc>
                  <a:txBody>
                    <a:bodyPr/>
                    <a:lstStyle/>
                    <a:p>
                      <a:r>
                        <a:rPr lang="ru-RU" sz="900" b="0" i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Проведение работ, направленных на  повышение безопасности дорожного движения</a:t>
                      </a:r>
                      <a:endParaRPr lang="ru-RU" sz="900" b="0" i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62,1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65,5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65,1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99,3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+ 3,0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</a:tr>
              <a:tr h="212576">
                <a:tc>
                  <a:txBody>
                    <a:bodyPr/>
                    <a:lstStyle/>
                    <a:p>
                      <a:r>
                        <a:rPr lang="ru-RU" sz="900" b="0" i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Проведение работ по созданию автоматизированных информационных и управляющих систем в городе Рязани</a:t>
                      </a:r>
                      <a:endParaRPr lang="ru-RU" sz="900" b="0" i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1,7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1,7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1,7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100,0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-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</a:tr>
              <a:tr h="102870">
                <a:tc>
                  <a:txBody>
                    <a:bodyPr/>
                    <a:lstStyle/>
                    <a:p>
                      <a:r>
                        <a:rPr lang="ru-RU" sz="900" b="0" i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Благоустройство дворовых территорий города и проездов к ним</a:t>
                      </a:r>
                      <a:endParaRPr lang="ru-RU" sz="900" b="0" i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i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46,0</a:t>
                      </a:r>
                      <a:endParaRPr lang="ru-RU" sz="900" i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i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-</a:t>
                      </a:r>
                      <a:endParaRPr lang="ru-RU" sz="900" i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i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-</a:t>
                      </a:r>
                      <a:endParaRPr lang="ru-RU" sz="900" i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i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-</a:t>
                      </a:r>
                      <a:endParaRPr lang="ru-RU" sz="900" i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Tx/>
                        <a:buNone/>
                      </a:pPr>
                      <a:r>
                        <a:rPr lang="ru-RU" sz="900" i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-46</a:t>
                      </a:r>
                      <a:endParaRPr lang="ru-RU" sz="900" i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ru-RU" sz="850" b="0" i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Строительство</a:t>
                      </a:r>
                      <a:r>
                        <a:rPr lang="ru-RU" sz="850" b="0" i="0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850" b="0" i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объектов транспортной инфраструктуры в целях реализации проектов по развитию территорий</a:t>
                      </a:r>
                      <a:endParaRPr lang="ru-RU" sz="850" b="0" i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50" i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-</a:t>
                      </a:r>
                      <a:endParaRPr lang="ru-RU" sz="850" i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50" i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97,2</a:t>
                      </a:r>
                      <a:endParaRPr lang="ru-RU" sz="850" i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50" i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97,2</a:t>
                      </a:r>
                      <a:endParaRPr lang="ru-RU" sz="850" i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50" i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100,0</a:t>
                      </a:r>
                      <a:endParaRPr lang="ru-RU" sz="850" i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Tx/>
                        <a:buNone/>
                      </a:pPr>
                      <a:r>
                        <a:rPr lang="ru-RU" sz="850" i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+97,2</a:t>
                      </a:r>
                      <a:endParaRPr lang="ru-RU" sz="850" i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833201327"/>
              </p:ext>
            </p:extLst>
          </p:nvPr>
        </p:nvGraphicFramePr>
        <p:xfrm>
          <a:off x="3779912" y="564422"/>
          <a:ext cx="4968612" cy="18544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11" name="Прямая соединительная линия 10"/>
          <p:cNvCxnSpPr>
            <a:stCxn id="15" idx="6"/>
            <a:endCxn id="19" idx="6"/>
          </p:cNvCxnSpPr>
          <p:nvPr/>
        </p:nvCxnSpPr>
        <p:spPr>
          <a:xfrm flipV="1">
            <a:off x="5744709" y="928057"/>
            <a:ext cx="1349139" cy="19250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Овал 14"/>
          <p:cNvSpPr/>
          <p:nvPr/>
        </p:nvSpPr>
        <p:spPr>
          <a:xfrm>
            <a:off x="5636709" y="1066557"/>
            <a:ext cx="108000" cy="108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6985848" y="874057"/>
            <a:ext cx="108000" cy="108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6588224" y="627534"/>
            <a:ext cx="648000" cy="276999"/>
          </a:xfrm>
          <a:prstGeom prst="rect">
            <a:avLst/>
          </a:prstGeom>
          <a:solidFill>
            <a:schemeClr val="bg1"/>
          </a:solidFill>
          <a:ln w="12700">
            <a:solidFill>
              <a:srgbClr val="002060"/>
            </a:solidFill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1 784,7</a:t>
            </a:r>
            <a:endParaRPr lang="ru-RU" sz="1200" b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16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711952" y="4942396"/>
            <a:ext cx="432048" cy="201104"/>
          </a:xfrm>
        </p:spPr>
        <p:txBody>
          <a:bodyPr/>
          <a:lstStyle/>
          <a:p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24</a:t>
            </a:r>
            <a:endParaRPr lang="ru-RU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292080" y="766033"/>
            <a:ext cx="648000" cy="276999"/>
          </a:xfrm>
          <a:prstGeom prst="rect">
            <a:avLst/>
          </a:prstGeom>
          <a:solidFill>
            <a:schemeClr val="bg1"/>
          </a:solidFill>
          <a:ln w="12700">
            <a:solidFill>
              <a:srgbClr val="002060"/>
            </a:solidFill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1 236,6</a:t>
            </a:r>
            <a:endParaRPr lang="ru-RU" sz="1200" b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pic>
        <p:nvPicPr>
          <p:cNvPr id="16386" name="Picture 2" descr="C:\Users\Ковенева.BUDGET\Desktop\tPCntJllI9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7" y="627534"/>
            <a:ext cx="2952327" cy="1728192"/>
          </a:xfrm>
          <a:prstGeom prst="rect">
            <a:avLst/>
          </a:prstGeom>
          <a:noFill/>
          <a:ln w="3810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6999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503" name="Прямоугольник 6"/>
          <p:cNvSpPr>
            <a:spLocks noChangeArrowheads="1"/>
          </p:cNvSpPr>
          <p:nvPr/>
        </p:nvSpPr>
        <p:spPr bwMode="auto">
          <a:xfrm>
            <a:off x="7923634" y="2067694"/>
            <a:ext cx="1112862" cy="218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100" dirty="0" smtClean="0">
                <a:solidFill>
                  <a:srgbClr val="000000"/>
                </a:solidFill>
                <a:latin typeface="Arial Narrow" pitchFamily="34" charset="0"/>
              </a:rPr>
              <a:t>(млн. рублей)</a:t>
            </a:r>
            <a:endParaRPr lang="ru-RU" altLang="ru-RU" sz="1100" dirty="0">
              <a:solidFill>
                <a:srgbClr val="000000"/>
              </a:solidFill>
            </a:endParaRPr>
          </a:p>
        </p:txBody>
      </p:sp>
      <p:sp>
        <p:nvSpPr>
          <p:cNvPr id="62505" name="Rectangle 7"/>
          <p:cNvSpPr>
            <a:spLocks noChangeArrowheads="1"/>
          </p:cNvSpPr>
          <p:nvPr/>
        </p:nvSpPr>
        <p:spPr bwMode="auto">
          <a:xfrm>
            <a:off x="2649538" y="3868738"/>
            <a:ext cx="18415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62506" name="Rectangle 8"/>
          <p:cNvSpPr>
            <a:spLocks noChangeArrowheads="1"/>
          </p:cNvSpPr>
          <p:nvPr/>
        </p:nvSpPr>
        <p:spPr bwMode="auto">
          <a:xfrm>
            <a:off x="2649538" y="5654675"/>
            <a:ext cx="365125" cy="174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80918" tIns="180918" rIns="180918" bIns="180918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2600" b="1" u="sng">
                <a:solidFill>
                  <a:srgbClr val="365F91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altLang="ru-RU" sz="2600" b="1" u="sng">
                <a:solidFill>
                  <a:srgbClr val="365F91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</a:br>
            <a:endParaRPr lang="ru-RU" altLang="ru-RU" sz="600">
              <a:solidFill>
                <a:srgbClr val="000000"/>
              </a:solidFill>
              <a:ea typeface="Calibri" pitchFamily="34" charset="0"/>
              <a:cs typeface="Times New Roman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2800" b="1" u="sng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altLang="ru-RU" sz="2800" b="1" u="sng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endParaRPr lang="ru-RU" altLang="ru-RU" sz="1200">
              <a:solidFill>
                <a:srgbClr val="000000"/>
              </a:solidFill>
              <a:ea typeface="Calibri" pitchFamily="34" charset="0"/>
              <a:cs typeface="Times New Roman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8604250" y="4902200"/>
            <a:ext cx="539750" cy="241300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1400" dirty="0" smtClean="0">
                <a:solidFill>
                  <a:schemeClr val="bg1">
                    <a:lumMod val="50000"/>
                  </a:schemeClr>
                </a:solidFill>
              </a:rPr>
              <a:t>25</a:t>
            </a:r>
            <a:endParaRPr lang="ru-RU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87624" y="195486"/>
            <a:ext cx="67360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altLang="ru-RU" b="1" dirty="0" smtClean="0">
                <a:solidFill>
                  <a:srgbClr val="1F497D"/>
                </a:solidFill>
                <a:latin typeface="Arial Narrow" pitchFamily="34" charset="0"/>
              </a:rPr>
              <a:t>Общественный транспорт в </a:t>
            </a:r>
            <a:r>
              <a:rPr lang="ru-RU" altLang="ru-RU" b="1" dirty="0">
                <a:solidFill>
                  <a:srgbClr val="1F497D"/>
                </a:solidFill>
                <a:latin typeface="Arial Narrow" pitchFamily="34" charset="0"/>
              </a:rPr>
              <a:t>городе </a:t>
            </a:r>
            <a:r>
              <a:rPr lang="ru-RU" altLang="ru-RU" b="1" dirty="0" smtClean="0">
                <a:solidFill>
                  <a:srgbClr val="1F497D"/>
                </a:solidFill>
                <a:latin typeface="Arial Narrow" pitchFamily="34" charset="0"/>
              </a:rPr>
              <a:t>Рязани </a:t>
            </a:r>
            <a:endParaRPr lang="ru-RU" altLang="ru-RU" b="1" dirty="0">
              <a:solidFill>
                <a:srgbClr val="1F497D"/>
              </a:solidFill>
              <a:latin typeface="Arial Narrow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138113" y="3648197"/>
            <a:ext cx="6736011" cy="12460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8926181"/>
              </p:ext>
            </p:extLst>
          </p:nvPr>
        </p:nvGraphicFramePr>
        <p:xfrm>
          <a:off x="281301" y="2365039"/>
          <a:ext cx="8548656" cy="2566316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4380747"/>
                <a:gridCol w="811726"/>
                <a:gridCol w="811726"/>
                <a:gridCol w="811726"/>
                <a:gridCol w="811726"/>
                <a:gridCol w="921005"/>
              </a:tblGrid>
              <a:tr h="540938">
                <a:tc>
                  <a:txBody>
                    <a:bodyPr/>
                    <a:lstStyle/>
                    <a:p>
                      <a:r>
                        <a:rPr lang="ru-RU" sz="95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«</a:t>
                      </a:r>
                      <a:r>
                        <a:rPr lang="ru-RU" altLang="ru-RU" sz="1000" b="1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Общественный транспорт в городе Рязани</a:t>
                      </a:r>
                      <a:r>
                        <a:rPr lang="ru-RU" sz="950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»</a:t>
                      </a:r>
                      <a:endParaRPr lang="ru-RU" sz="95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 anchorCtr="1">
                    <a:lnL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50" dirty="0" smtClean="0">
                          <a:latin typeface="Arial Narrow" panose="020B0606020202030204" pitchFamily="34" charset="0"/>
                        </a:rPr>
                        <a:t>Факт </a:t>
                      </a:r>
                    </a:p>
                    <a:p>
                      <a:pPr algn="ctr"/>
                      <a:r>
                        <a:rPr lang="ru-RU" sz="950" dirty="0" smtClean="0">
                          <a:latin typeface="Arial Narrow" panose="020B0606020202030204" pitchFamily="34" charset="0"/>
                        </a:rPr>
                        <a:t>2021 года,</a:t>
                      </a:r>
                    </a:p>
                    <a:p>
                      <a:pPr algn="ctr"/>
                      <a:r>
                        <a:rPr lang="ru-RU" sz="95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млн. руб.</a:t>
                      </a:r>
                      <a:endParaRPr lang="ru-RU" sz="95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5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План </a:t>
                      </a:r>
                    </a:p>
                    <a:p>
                      <a:pPr algn="ctr"/>
                      <a:r>
                        <a:rPr lang="ru-RU" sz="95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на 2022 год,</a:t>
                      </a:r>
                    </a:p>
                    <a:p>
                      <a:pPr algn="ctr"/>
                      <a:r>
                        <a:rPr lang="ru-RU" sz="95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млн. руб.</a:t>
                      </a:r>
                      <a:endParaRPr lang="ru-RU" sz="95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50" dirty="0" smtClean="0">
                          <a:latin typeface="Arial Narrow" panose="020B0606020202030204" pitchFamily="34" charset="0"/>
                        </a:rPr>
                        <a:t>Факт </a:t>
                      </a:r>
                    </a:p>
                    <a:p>
                      <a:pPr algn="ctr"/>
                      <a:r>
                        <a:rPr lang="ru-RU" sz="950" dirty="0" smtClean="0">
                          <a:latin typeface="Arial Narrow" panose="020B0606020202030204" pitchFamily="34" charset="0"/>
                        </a:rPr>
                        <a:t>2022 года,</a:t>
                      </a:r>
                    </a:p>
                    <a:p>
                      <a:pPr algn="ctr"/>
                      <a:r>
                        <a:rPr lang="ru-RU" sz="95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млн. руб.</a:t>
                      </a:r>
                      <a:endParaRPr lang="ru-RU" sz="95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50" dirty="0" smtClean="0">
                          <a:latin typeface="Arial Narrow" panose="020B0606020202030204" pitchFamily="34" charset="0"/>
                        </a:rPr>
                        <a:t>% исполнения</a:t>
                      </a:r>
                      <a:endParaRPr lang="ru-RU" sz="95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50" dirty="0" smtClean="0">
                          <a:latin typeface="Arial Narrow" panose="020B0606020202030204" pitchFamily="34" charset="0"/>
                        </a:rPr>
                        <a:t>Рост (+),</a:t>
                      </a:r>
                      <a:r>
                        <a:rPr lang="ru-RU" sz="950" baseline="0" dirty="0" smtClean="0"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95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снижение (-)</a:t>
                      </a:r>
                      <a:r>
                        <a:rPr lang="ru-RU" sz="950" b="1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95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к 2021 году,</a:t>
                      </a:r>
                    </a:p>
                    <a:p>
                      <a:pPr algn="ctr"/>
                      <a:r>
                        <a:rPr lang="ru-RU" sz="95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млн. руб.</a:t>
                      </a:r>
                      <a:endParaRPr lang="ru-RU" sz="95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</a:tr>
              <a:tr h="432420">
                <a:tc>
                  <a:txBody>
                    <a:bodyPr/>
                    <a:lstStyle/>
                    <a:p>
                      <a:r>
                        <a:rPr lang="ru-RU" altLang="ru-RU" sz="900" b="0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Общественный транспорт в городе Рязани</a:t>
                      </a:r>
                      <a:r>
                        <a:rPr lang="ru-RU" altLang="ru-RU" sz="900" b="0" i="0" dirty="0" smtClean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</a:rPr>
                        <a:t>:</a:t>
                      </a:r>
                      <a:endParaRPr lang="ru-RU" sz="900" b="0" i="0" dirty="0" smtClean="0">
                        <a:latin typeface="Arial Narrow" panose="020B0606020202030204" pitchFamily="34" charset="0"/>
                      </a:endParaRPr>
                    </a:p>
                    <a:p>
                      <a:r>
                        <a:rPr lang="ru-RU" sz="900" b="0" i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    в т.ч. за счет субсидий из вышестоящих бюджетов</a:t>
                      </a:r>
                      <a:endParaRPr lang="ru-RU" sz="900" b="0" i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-</a:t>
                      </a:r>
                    </a:p>
                    <a:p>
                      <a:pPr algn="ctr"/>
                      <a:r>
                        <a:rPr lang="ru-RU" sz="900" i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-</a:t>
                      </a:r>
                      <a:endParaRPr lang="ru-RU" sz="900" i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829,4</a:t>
                      </a:r>
                    </a:p>
                    <a:p>
                      <a:pPr algn="ctr"/>
                      <a:r>
                        <a:rPr lang="ru-RU" sz="900" i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662,4</a:t>
                      </a:r>
                      <a:endParaRPr lang="ru-RU" sz="900" i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819,1</a:t>
                      </a:r>
                    </a:p>
                    <a:p>
                      <a:pPr algn="ctr"/>
                      <a:r>
                        <a:rPr lang="ru-RU" sz="900" i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654,7</a:t>
                      </a:r>
                      <a:endParaRPr lang="ru-RU" sz="900" i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98,8</a:t>
                      </a:r>
                    </a:p>
                    <a:p>
                      <a:pPr algn="ctr"/>
                      <a:r>
                        <a:rPr lang="ru-RU" sz="900" i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98,8</a:t>
                      </a:r>
                      <a:endParaRPr lang="ru-RU" sz="900" i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Tx/>
                        <a:buNone/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+ 819,1</a:t>
                      </a:r>
                    </a:p>
                    <a:p>
                      <a:pPr marL="0" indent="0" algn="ctr">
                        <a:buFontTx/>
                        <a:buNone/>
                      </a:pPr>
                      <a:r>
                        <a:rPr lang="ru-RU" sz="900" i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+ 654,7</a:t>
                      </a:r>
                      <a:endParaRPr lang="ru-RU" sz="900" i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kern="1200" baseline="0" dirty="0" smtClean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Приобретение транспортных средств городского наземного электрического транспорта</a:t>
                      </a:r>
                    </a:p>
                  </a:txBody>
                  <a:tcPr marT="34290" marB="34290" anchor="ctr">
                    <a:lnL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-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564,5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564,5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100,0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+ 564,5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</a:tr>
              <a:tr h="57606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kern="1200" baseline="0" dirty="0" smtClean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Заключение муниципальных контрактов на выполнение работ, связанных с осуществлением регулярных перевозок пассажиров и багажа автомобильным транспортом и городским наземным электрическим транспортом по регулируемым тарифам</a:t>
                      </a:r>
                    </a:p>
                  </a:txBody>
                  <a:tcPr marT="34290" marB="34290" anchor="ctr">
                    <a:lnL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-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239,9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229,6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95,7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+ 229,6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</a:tr>
              <a:tr h="6221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kern="1200" baseline="0" dirty="0" smtClean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Совершенствование и развитие сети маршрутов регулярных перевозок пассажиров и багажа в городском сообщении</a:t>
                      </a:r>
                    </a:p>
                  </a:txBody>
                  <a:tcPr marT="34290" marB="34290" anchor="ctr">
                    <a:lnL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-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25,0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25,0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100,0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+</a:t>
                      </a:r>
                      <a:r>
                        <a:rPr lang="ru-RU" sz="900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25,0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</a:tr>
            </a:tbl>
          </a:graphicData>
        </a:graphic>
      </p:graphicFrame>
      <p:pic>
        <p:nvPicPr>
          <p:cNvPr id="4098" name="Picture 2" descr="https://regnum.ru/uploads/pictures/news/2022/09/08/regnum_picture_1662640892355015_socia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627534"/>
            <a:ext cx="2520280" cy="15121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beloxoluniczkij-r43.gosweb.gosuslugi.ru/netcat_files/38/58/8493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223" t="13702" r="2223" b="-13702"/>
          <a:stretch/>
        </p:blipFill>
        <p:spPr bwMode="auto">
          <a:xfrm>
            <a:off x="5220072" y="627534"/>
            <a:ext cx="2592288" cy="18002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3842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 advClick="0" advTm="2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08520" y="87476"/>
            <a:ext cx="9361040" cy="252027"/>
          </a:xfrm>
          <a:noFill/>
          <a:ln>
            <a:noFill/>
          </a:ln>
          <a:effectLst/>
        </p:spPr>
        <p:txBody>
          <a:bodyPr>
            <a:noAutofit/>
          </a:bodyPr>
          <a:lstStyle/>
          <a:p>
            <a:pPr algn="ctr"/>
            <a:r>
              <a:rPr lang="ru-RU" sz="2000" dirty="0">
                <a:latin typeface="Arial Narrow" panose="020B0606020202030204" pitchFamily="34" charset="0"/>
              </a:rPr>
              <a:t>РАСХОДЫ бюджета города НА Жилищно-Коммунальное Хозяйство </a:t>
            </a:r>
            <a:br>
              <a:rPr lang="ru-RU" sz="2000" dirty="0">
                <a:latin typeface="Arial Narrow" panose="020B0606020202030204" pitchFamily="34" charset="0"/>
              </a:rPr>
            </a:br>
            <a:r>
              <a:rPr lang="ru-RU" sz="2000" cap="none" dirty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в </a:t>
            </a:r>
            <a:r>
              <a:rPr lang="ru-RU" sz="2000" cap="none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2022 </a:t>
            </a:r>
            <a:r>
              <a:rPr lang="ru-RU" sz="2000" cap="none" dirty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году </a:t>
            </a:r>
            <a:endParaRPr lang="ru-RU" sz="2000" cap="small" dirty="0">
              <a:latin typeface="Arial Narrow" panose="020B0606020202030204" pitchFamily="34" charset="0"/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1712583253"/>
              </p:ext>
            </p:extLst>
          </p:nvPr>
        </p:nvGraphicFramePr>
        <p:xfrm>
          <a:off x="3419872" y="771550"/>
          <a:ext cx="5555211" cy="2376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8000424" y="483517"/>
            <a:ext cx="1080120" cy="2880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rtlCol="0" anchor="ctr"/>
          <a:lstStyle/>
          <a:p>
            <a:pPr algn="ctr" defTabSz="914265"/>
            <a:r>
              <a:rPr lang="ru-RU" sz="1300" dirty="0">
                <a:solidFill>
                  <a:prstClr val="black"/>
                </a:solidFill>
                <a:latin typeface="Arial Narrow" panose="020B0606020202030204" pitchFamily="34" charset="0"/>
              </a:rPr>
              <a:t>млн. рублей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4418855"/>
              </p:ext>
            </p:extLst>
          </p:nvPr>
        </p:nvGraphicFramePr>
        <p:xfrm>
          <a:off x="251520" y="3273841"/>
          <a:ext cx="8568952" cy="1735472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592288"/>
                <a:gridCol w="1224136"/>
                <a:gridCol w="1152128"/>
                <a:gridCol w="1224136"/>
                <a:gridCol w="1224136"/>
                <a:gridCol w="1152128"/>
              </a:tblGrid>
              <a:tr h="6172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>
                          <a:latin typeface="Arial Narrow" panose="020B0606020202030204" pitchFamily="34" charset="0"/>
                        </a:rPr>
                        <a:t>«Жилищно-коммунальное хозяйство»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 anchorCtr="1">
                    <a:lnL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 Narrow" panose="020B0606020202030204" pitchFamily="34" charset="0"/>
                        </a:rPr>
                        <a:t>Факт </a:t>
                      </a:r>
                    </a:p>
                    <a:p>
                      <a:pPr algn="ctr"/>
                      <a:r>
                        <a:rPr lang="ru-RU" sz="900" dirty="0" smtClean="0">
                          <a:latin typeface="Arial Narrow" panose="020B0606020202030204" pitchFamily="34" charset="0"/>
                        </a:rPr>
                        <a:t>2021 года,</a:t>
                      </a:r>
                    </a:p>
                    <a:p>
                      <a:pPr algn="ctr"/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млн. руб.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План</a:t>
                      </a:r>
                    </a:p>
                    <a:p>
                      <a:pPr algn="ctr"/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на 2022 год,</a:t>
                      </a:r>
                    </a:p>
                    <a:p>
                      <a:pPr algn="ctr"/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млн. руб.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 Narrow" panose="020B0606020202030204" pitchFamily="34" charset="0"/>
                        </a:rPr>
                        <a:t>Факт </a:t>
                      </a:r>
                    </a:p>
                    <a:p>
                      <a:pPr algn="ctr"/>
                      <a:r>
                        <a:rPr lang="ru-RU" sz="900" dirty="0" smtClean="0">
                          <a:latin typeface="Arial Narrow" panose="020B0606020202030204" pitchFamily="34" charset="0"/>
                        </a:rPr>
                        <a:t>2022 года,</a:t>
                      </a:r>
                    </a:p>
                    <a:p>
                      <a:pPr algn="ctr"/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млн. руб.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 Narrow" panose="020B0606020202030204" pitchFamily="34" charset="0"/>
                        </a:rPr>
                        <a:t>% исполнения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 Narrow" panose="020B0606020202030204" pitchFamily="34" charset="0"/>
                        </a:rPr>
                        <a:t>Рост (+),</a:t>
                      </a:r>
                    </a:p>
                    <a:p>
                      <a:pPr algn="ctr"/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снижение (-)</a:t>
                      </a:r>
                    </a:p>
                    <a:p>
                      <a:pPr algn="ctr"/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к 2021 году,</a:t>
                      </a:r>
                    </a:p>
                    <a:p>
                      <a:pPr algn="ctr"/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млн. руб.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</a:tr>
              <a:tr h="26486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dirty="0" smtClean="0">
                          <a:latin typeface="Arial Narrow" panose="020B0606020202030204" pitchFamily="34" charset="0"/>
                        </a:rPr>
                        <a:t>Жилищное хозяйство</a:t>
                      </a:r>
                      <a:endParaRPr lang="ru-RU" sz="900" b="0" i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109,3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90,8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90,4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99,6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- 18,9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</a:tr>
              <a:tr h="21138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dirty="0" smtClean="0">
                          <a:latin typeface="Arial Narrow" panose="020B0606020202030204" pitchFamily="34" charset="0"/>
                        </a:rPr>
                        <a:t>Коммунальное хозяйство</a:t>
                      </a:r>
                      <a:endParaRPr lang="ru-RU" sz="900" b="0" i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237,6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971,6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971,6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100,0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+ 734,0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</a:tr>
              <a:tr h="21745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dirty="0" smtClean="0">
                          <a:latin typeface="Arial Narrow" panose="020B0606020202030204" pitchFamily="34" charset="0"/>
                        </a:rPr>
                        <a:t>Благоустройство</a:t>
                      </a:r>
                      <a:endParaRPr lang="ru-RU" sz="900" b="0" i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1 087,0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1 760,7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1 756,5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99,8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+ 669,5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</a:tr>
              <a:tr h="21745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dirty="0" smtClean="0">
                          <a:latin typeface="Arial Narrow" panose="020B0606020202030204" pitchFamily="34" charset="0"/>
                        </a:rPr>
                        <a:t>Другие вопросы в области ЖКХ</a:t>
                      </a:r>
                      <a:endParaRPr lang="ru-RU" sz="900" b="0" i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171,8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164,3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163,4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99,5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- 8,4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</a:tr>
              <a:tr h="207100">
                <a:tc>
                  <a:txBody>
                    <a:bodyPr/>
                    <a:lstStyle/>
                    <a:p>
                      <a:r>
                        <a:rPr lang="ru-RU" sz="900" b="0" i="0" dirty="0" smtClean="0">
                          <a:latin typeface="Arial Narrow" panose="020B0606020202030204" pitchFamily="34" charset="0"/>
                        </a:rPr>
                        <a:t>Всего</a:t>
                      </a:r>
                      <a:endParaRPr lang="ru-RU" sz="900" b="0" i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1 605,7</a:t>
                      </a:r>
                      <a:endParaRPr lang="ru-RU" sz="900" b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</a:t>
                      </a:r>
                      <a:r>
                        <a:rPr lang="ru-RU" sz="900" b="0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987,4</a:t>
                      </a:r>
                      <a:endParaRPr lang="ru-RU" sz="900" b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2 981,9</a:t>
                      </a:r>
                      <a:endParaRPr lang="ru-RU" sz="900" b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99,8</a:t>
                      </a:r>
                      <a:endParaRPr lang="ru-RU" sz="900" b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+ 1 376,2</a:t>
                      </a:r>
                      <a:endParaRPr lang="ru-RU" sz="900" b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</a:tr>
            </a:tbl>
          </a:graphicData>
        </a:graphic>
      </p:graphicFrame>
      <p:sp>
        <p:nvSpPr>
          <p:cNvPr id="12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711952" y="4942396"/>
            <a:ext cx="432048" cy="201104"/>
          </a:xfrm>
        </p:spPr>
        <p:txBody>
          <a:bodyPr/>
          <a:lstStyle/>
          <a:p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26</a:t>
            </a:r>
            <a:endParaRPr lang="ru-RU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915566"/>
            <a:ext cx="2952328" cy="2088232"/>
          </a:xfrm>
          <a:prstGeom prst="rect">
            <a:avLst/>
          </a:prstGeom>
          <a:ln w="57150">
            <a:solidFill>
              <a:schemeClr val="tx2">
                <a:lumMod val="60000"/>
                <a:lumOff val="4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345851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1673" y="87474"/>
            <a:ext cx="5940661" cy="270030"/>
          </a:xfrm>
          <a:noFill/>
          <a:ln w="15875">
            <a:noFill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000" b="1" dirty="0">
                <a:latin typeface="Arial Narrow" panose="020B0606020202030204" pitchFamily="34" charset="0"/>
                <a:cs typeface="Times New Roman" panose="02020603050405020304" pitchFamily="18" charset="0"/>
              </a:rPr>
              <a:t>СТРУКТУРА МУНИЦИПАЛЬНОГО ДОЛГА</a:t>
            </a:r>
          </a:p>
        </p:txBody>
      </p:sp>
      <p:graphicFrame>
        <p:nvGraphicFramePr>
          <p:cNvPr id="8" name="Объект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9965397"/>
              </p:ext>
            </p:extLst>
          </p:nvPr>
        </p:nvGraphicFramePr>
        <p:xfrm>
          <a:off x="5004048" y="483518"/>
          <a:ext cx="3672408" cy="2808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Объект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2315376"/>
              </p:ext>
            </p:extLst>
          </p:nvPr>
        </p:nvGraphicFramePr>
        <p:xfrm>
          <a:off x="593627" y="483518"/>
          <a:ext cx="3834357" cy="2808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5687560" y="556027"/>
            <a:ext cx="2335573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 defTabSz="685783"/>
            <a:r>
              <a:rPr lang="ru-RU" sz="1600" u="sng" dirty="0">
                <a:solidFill>
                  <a:prstClr val="black"/>
                </a:solidFill>
                <a:latin typeface="Arial Narrow" panose="020B0606020202030204" pitchFamily="34" charset="0"/>
              </a:rPr>
              <a:t>на </a:t>
            </a:r>
            <a:r>
              <a:rPr lang="ru-RU" sz="1600" u="sng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01.01.2023 </a:t>
            </a:r>
            <a:endParaRPr lang="ru-RU" sz="1600" u="sng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971600" y="573529"/>
            <a:ext cx="3024336" cy="2700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 defTabSz="685783"/>
            <a:r>
              <a:rPr lang="ru-RU" sz="1600" u="sng" dirty="0">
                <a:solidFill>
                  <a:prstClr val="black"/>
                </a:solidFill>
                <a:latin typeface="Arial Narrow" panose="020B0606020202030204" pitchFamily="34" charset="0"/>
              </a:rPr>
              <a:t>на </a:t>
            </a:r>
            <a:r>
              <a:rPr lang="ru-RU" sz="1600" u="sng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01.01.2022 </a:t>
            </a:r>
            <a:endParaRPr lang="ru-RU" sz="1600" u="sng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7542335" y="4894008"/>
            <a:ext cx="458669" cy="242166"/>
          </a:xfrm>
          <a:prstGeom prst="rect">
            <a:avLst/>
          </a:prstGeom>
        </p:spPr>
        <p:txBody>
          <a:bodyPr lIns="68579" tIns="34289" rIns="68579" bIns="34289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ru-RU" sz="1100" b="1" dirty="0">
              <a:solidFill>
                <a:prstClr val="black"/>
              </a:solidFill>
            </a:endParaRPr>
          </a:p>
        </p:txBody>
      </p:sp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val="1611682249"/>
              </p:ext>
            </p:extLst>
          </p:nvPr>
        </p:nvGraphicFramePr>
        <p:xfrm>
          <a:off x="1393339" y="3363838"/>
          <a:ext cx="6354706" cy="17076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711952" y="4942396"/>
            <a:ext cx="432048" cy="201104"/>
          </a:xfrm>
        </p:spPr>
        <p:txBody>
          <a:bodyPr/>
          <a:lstStyle/>
          <a:p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</a:rPr>
              <a:t>27</a:t>
            </a:r>
            <a:endParaRPr lang="ru-RU" sz="12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4187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1000">
        <p:circle/>
      </p:transition>
    </mc:Choice>
    <mc:Fallback xmlns="">
      <p:transition spd="slow" advClick="0" advTm="2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609279" y="-17266"/>
            <a:ext cx="432048" cy="51435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000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pic>
        <p:nvPicPr>
          <p:cNvPr id="9218" name="Picture 2" descr="http://www.rusknife.com/uploads/monthly_07_2011/post-59-0-50028100-1310025366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465517"/>
            <a:ext cx="792089" cy="648071"/>
          </a:xfrm>
          <a:prstGeom prst="rect">
            <a:avLst/>
          </a:prstGeom>
          <a:solidFill>
            <a:schemeClr val="bg1"/>
          </a:solidFill>
          <a:ln w="57150">
            <a:solidFill>
              <a:schemeClr val="tx2">
                <a:lumMod val="60000"/>
                <a:lumOff val="40000"/>
              </a:schemeClr>
            </a:solidFill>
          </a:ln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6012160" y="3759882"/>
            <a:ext cx="2816696" cy="10801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2000" dirty="0">
              <a:solidFill>
                <a:srgbClr val="71A2DD"/>
              </a:solidFill>
              <a:latin typeface="Arial Narrow" panose="020B0606020202030204" pitchFamily="34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2150974" y="1599642"/>
            <a:ext cx="5040560" cy="12421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1" algn="ctr"/>
            <a:r>
              <a:rPr lang="ru-RU" sz="6000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Спасибо</a:t>
            </a:r>
          </a:p>
          <a:p>
            <a:pPr lvl="1" algn="ctr"/>
            <a:r>
              <a:rPr lang="ru-RU" sz="6000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за внимание.</a:t>
            </a:r>
            <a:endParaRPr lang="ru-RU" sz="6000" b="1" dirty="0">
              <a:solidFill>
                <a:srgbClr val="0070C0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3808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41480"/>
            <a:ext cx="8640960" cy="4890570"/>
          </a:xfrm>
          <a:prstGeom prst="rect">
            <a:avLst/>
          </a:prstGeom>
          <a:solidFill>
            <a:srgbClr val="FFFFDD"/>
          </a:solidFill>
          <a:ln w="5715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u="sng" dirty="0" smtClean="0">
                <a:solidFill>
                  <a:srgbClr val="DF31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Общие </a:t>
            </a:r>
            <a:r>
              <a:rPr lang="ru-RU" sz="1400" b="1" u="sng" dirty="0">
                <a:solidFill>
                  <a:srgbClr val="DF31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принципы исполнения </a:t>
            </a:r>
            <a:r>
              <a:rPr lang="ru-RU" sz="1400" b="1" u="sng" dirty="0" smtClean="0">
                <a:solidFill>
                  <a:srgbClr val="DF31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</a:t>
            </a:r>
          </a:p>
          <a:p>
            <a:pPr algn="ctr">
              <a:lnSpc>
                <a:spcPct val="70000"/>
              </a:lnSpc>
            </a:pPr>
            <a:endParaRPr lang="ru-RU" sz="1400" b="1" u="sng" dirty="0" smtClean="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3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1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Исполнение </a:t>
            </a:r>
            <a:r>
              <a:rPr lang="ru-RU" sz="1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 - это процесс, который обеспечивает полное своевременное поступление доходов в целом и по каждому источнику, а также финансирование организаций и учреждений в пределах утвержденных по бюджету сумм в течение финансового года.</a:t>
            </a:r>
          </a:p>
          <a:p>
            <a:r>
              <a:rPr lang="ru-RU" sz="1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Можно </a:t>
            </a:r>
            <a:r>
              <a:rPr lang="ru-RU" sz="1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выделить две стороны этого процесса: </a:t>
            </a:r>
          </a:p>
          <a:p>
            <a:r>
              <a:rPr lang="ru-RU" sz="1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исполнения бюджета по доходам</a:t>
            </a:r>
            <a:r>
              <a:rPr lang="ru-RU" sz="1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Его задачей которого является обеспечение полного и своевременного поступления в бюджет отдельных видов доходов, в первую очередь, налогов и других обязательных платежей, по каждому источнику в соответствии с утвержденным бюджетным планом; </a:t>
            </a:r>
          </a:p>
          <a:p>
            <a:r>
              <a:rPr lang="ru-RU" sz="1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Участниками </a:t>
            </a:r>
            <a:r>
              <a:rPr lang="ru-RU" sz="1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этого процесса являются:</a:t>
            </a:r>
          </a:p>
          <a:p>
            <a:r>
              <a:rPr lang="ru-RU" sz="1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•</a:t>
            </a:r>
            <a:r>
              <a:rPr lang="ru-RU" sz="1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налогоплательщики и плательщики сборов (юридические и физические лица), которые перечисляют в бюджет установленные налоги и другие обязательные платежи;</a:t>
            </a:r>
          </a:p>
          <a:p>
            <a:r>
              <a:rPr lang="ru-RU" sz="1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•</a:t>
            </a:r>
            <a:r>
              <a:rPr lang="ru-RU" sz="1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учреждения Центрального банка и коммерческие банки, производящие безналичные расчеты между плательщиками и получателем средств;</a:t>
            </a:r>
          </a:p>
          <a:p>
            <a:r>
              <a:rPr lang="ru-RU" sz="1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•</a:t>
            </a:r>
            <a:r>
              <a:rPr lang="ru-RU" sz="1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органы Федерального казначейства, которые получают перечисленные в бюджет средства и ведут их учет;</a:t>
            </a:r>
          </a:p>
          <a:p>
            <a:r>
              <a:rPr lang="ru-RU" sz="1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•</a:t>
            </a:r>
            <a:r>
              <a:rPr lang="ru-RU" sz="1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налоговые органы (Министерство РФ по налогам и сборам), ведущие учет налогоплательщиков, контролирующие правильность исполнения ими своих налоговых обязательств, а также регулирующие отношения по возврату и зачету уплаченных налогов.</a:t>
            </a:r>
          </a:p>
          <a:p>
            <a:r>
              <a:rPr lang="ru-RU" sz="1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исполнение по расходам</a:t>
            </a:r>
            <a:r>
              <a:rPr lang="ru-RU" sz="1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которое означает последовательное финансирование мероприятий, предусмотренных законом о бюджете, в пределах утвержденных сумм. </a:t>
            </a:r>
          </a:p>
          <a:p>
            <a:r>
              <a:rPr lang="ru-RU" sz="1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Особенностью </a:t>
            </a:r>
            <a:r>
              <a:rPr lang="ru-RU" sz="1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исполнения бюджета по расходам является то, что эта часть формируется расчетно и полностью зависит от объема доходных поступлений. Расходы осуществляются в пределах фактического наличия бюджетных средств на едином бюджетном счете. При этом обязательно соблюдаются две последовательные процедуры – санкционирование и финансирование. Финансирование заключается в расходовании бюджетных средств. Задача санкционирования расходов заключается в том, чтобы обеспечить принятие к финансированию только тех расходов, которые предусмотрены утвержденным законом о бюджете и обеспечены поступлениями в бюджет доходов и заимствований. </a:t>
            </a:r>
          </a:p>
          <a:p>
            <a:r>
              <a:rPr lang="ru-RU" sz="1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Бюджетный </a:t>
            </a:r>
            <a:r>
              <a:rPr lang="ru-RU" sz="1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 завершается составлением и утверждением отчета об исполнении бюджета, что является важной формой контроля за исполнением бюджета.</a:t>
            </a:r>
          </a:p>
          <a:p>
            <a:r>
              <a:rPr lang="ru-RU" sz="1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Отчет </a:t>
            </a:r>
            <a:r>
              <a:rPr lang="ru-RU" sz="1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 исполнении бюджета </a:t>
            </a:r>
            <a:r>
              <a:rPr lang="ru-RU" sz="1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составляется по </a:t>
            </a:r>
            <a:r>
              <a:rPr lang="ru-RU" sz="1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всем основным показателям доходов и расходов в установленном порядке с необходимым анализом исполнения доходов  и расходования средств. </a:t>
            </a:r>
          </a:p>
        </p:txBody>
      </p:sp>
      <p:sp>
        <p:nvSpPr>
          <p:cNvPr id="3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711952" y="4942396"/>
            <a:ext cx="432048" cy="201104"/>
          </a:xfrm>
        </p:spPr>
        <p:txBody>
          <a:bodyPr/>
          <a:lstStyle/>
          <a:p>
            <a:r>
              <a:rPr lang="ru-RU" dirty="0" smtClean="0">
                <a:solidFill>
                  <a:prstClr val="black">
                    <a:tint val="75000"/>
                  </a:prstClr>
                </a:solidFill>
              </a:rPr>
              <a:t>3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061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170534452"/>
              </p:ext>
            </p:extLst>
          </p:nvPr>
        </p:nvGraphicFramePr>
        <p:xfrm>
          <a:off x="467544" y="617042"/>
          <a:ext cx="8136904" cy="43309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5" name="Заголовок 1"/>
          <p:cNvSpPr txBox="1">
            <a:spLocks/>
          </p:cNvSpPr>
          <p:nvPr/>
        </p:nvSpPr>
        <p:spPr>
          <a:xfrm>
            <a:off x="5485735" y="2571750"/>
            <a:ext cx="3274137" cy="1728192"/>
          </a:xfrm>
          <a:prstGeom prst="rect">
            <a:avLst/>
          </a:prstGeom>
          <a:solidFill>
            <a:srgbClr val="FFFFBD"/>
          </a:solidFill>
          <a:ln w="25400">
            <a:solidFill>
              <a:schemeClr val="tx1"/>
            </a:solidFill>
          </a:ln>
          <a:effectLst/>
        </p:spPr>
        <p:txBody>
          <a:bodyPr wrap="square" lIns="72000" tIns="144000" anchor="ctr" anchorCtr="0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5600" b="1" dirty="0" smtClean="0">
              <a:solidFill>
                <a:prstClr val="black"/>
              </a:solidFill>
            </a:endParaRPr>
          </a:p>
          <a:p>
            <a:r>
              <a:rPr lang="ru-RU" sz="5600" b="1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Поступления от уплаты налогов, установленных законодательством РФ  о налогах и сборах, и местных налогов, например:</a:t>
            </a:r>
          </a:p>
          <a:p>
            <a:pPr algn="l"/>
            <a:r>
              <a:rPr lang="ru-RU" sz="5600" b="1" dirty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- налог на доходы физических лиц,</a:t>
            </a:r>
          </a:p>
          <a:p>
            <a:pPr algn="l"/>
            <a:r>
              <a:rPr lang="ru-RU" sz="5600" b="1" dirty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- налог на имущество физических лиц,</a:t>
            </a:r>
          </a:p>
          <a:p>
            <a:pPr algn="l"/>
            <a:r>
              <a:rPr lang="ru-RU" sz="5600" b="1" dirty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- </a:t>
            </a:r>
            <a:r>
              <a:rPr lang="ru-RU" sz="5600" b="1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земельный налог,</a:t>
            </a:r>
          </a:p>
          <a:p>
            <a:pPr algn="l"/>
            <a:r>
              <a:rPr lang="ru-RU" sz="5600" b="1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- налоги на совокупный доход от субъектов</a:t>
            </a:r>
            <a:r>
              <a:rPr lang="ru-RU" sz="5600" b="1" dirty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ru-RU" sz="5600" b="1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малого и среднего бизнеса</a:t>
            </a:r>
            <a:endParaRPr lang="ru-RU" sz="5600" b="1" dirty="0">
              <a:solidFill>
                <a:prstClr val="black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endParaRPr lang="ru-RU" sz="3600" b="1" dirty="0" smtClean="0">
              <a:solidFill>
                <a:prstClr val="black"/>
              </a:solidFill>
            </a:endParaRPr>
          </a:p>
          <a:p>
            <a:endParaRPr lang="ru-RU" sz="3600" b="1" dirty="0" smtClean="0">
              <a:solidFill>
                <a:prstClr val="black"/>
              </a:solidFill>
            </a:endParaRPr>
          </a:p>
          <a:p>
            <a:endParaRPr lang="ru-RU" sz="3600" b="1" dirty="0">
              <a:solidFill>
                <a:prstClr val="black"/>
              </a:solidFill>
            </a:endParaRPr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498360" y="87474"/>
            <a:ext cx="8229600" cy="529568"/>
          </a:xfrm>
          <a:prstGeom prst="rect">
            <a:avLst/>
          </a:prstGeom>
          <a:noFill/>
        </p:spPr>
        <p:txBody>
          <a:bodyPr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cap="small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ДОХОДЫ БЮДЖЕТА ГОРОДА</a:t>
            </a:r>
            <a:endParaRPr lang="ru-RU" sz="3600" b="1" cap="small" dirty="0">
              <a:solidFill>
                <a:prstClr val="black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Заголовок 1"/>
          <p:cNvSpPr txBox="1">
            <a:spLocks/>
          </p:cNvSpPr>
          <p:nvPr/>
        </p:nvSpPr>
        <p:spPr>
          <a:xfrm>
            <a:off x="515932" y="2663748"/>
            <a:ext cx="3240361" cy="918102"/>
          </a:xfrm>
          <a:prstGeom prst="rect">
            <a:avLst/>
          </a:prstGeom>
          <a:solidFill>
            <a:srgbClr val="FFFFBD"/>
          </a:solidFill>
          <a:ln w="25400" cmpd="sng">
            <a:solidFill>
              <a:schemeClr val="tx1"/>
            </a:solidFill>
          </a:ln>
          <a:effectLst/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ru-RU" sz="1400" b="1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Поступления доходов от использования муниципального имущества, от продажи имущества, платы за негативное воздействие на окружающую среду, штрафы и иные неналоговые доходы</a:t>
            </a:r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3275856" y="4443958"/>
            <a:ext cx="5112568" cy="648072"/>
          </a:xfrm>
          <a:prstGeom prst="rect">
            <a:avLst/>
          </a:prstGeom>
          <a:solidFill>
            <a:srgbClr val="FFFFBD"/>
          </a:solidFill>
          <a:ln w="25400">
            <a:solidFill>
              <a:schemeClr val="tx1"/>
            </a:solidFill>
          </a:ln>
          <a:effectLst/>
        </p:spPr>
        <p:txBody>
          <a:bodyPr wrap="square" lIns="36000" tIns="108000" rIns="36000" bIns="0"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b="1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Поступающие в бюджет денежные средства из бюджета Рязанской области (межбюджетные трансферты) и от физических  и юридических лиц, в том числе добровольные пожертвования</a:t>
            </a:r>
          </a:p>
          <a:p>
            <a:endParaRPr lang="ru-RU" sz="1400" b="1" dirty="0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711952" y="4942396"/>
            <a:ext cx="432048" cy="201104"/>
          </a:xfrm>
        </p:spPr>
        <p:txBody>
          <a:bodyPr/>
          <a:lstStyle/>
          <a:p>
            <a:r>
              <a:rPr lang="ru-RU" dirty="0" smtClean="0">
                <a:solidFill>
                  <a:prstClr val="black">
                    <a:tint val="75000"/>
                  </a:prstClr>
                </a:solidFill>
              </a:rPr>
              <a:t>4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8205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Схема 13"/>
          <p:cNvGraphicFramePr/>
          <p:nvPr>
            <p:extLst>
              <p:ext uri="{D42A27DB-BD31-4B8C-83A1-F6EECF244321}">
                <p14:modId xmlns:p14="http://schemas.microsoft.com/office/powerpoint/2010/main" val="3210543"/>
              </p:ext>
            </p:extLst>
          </p:nvPr>
        </p:nvGraphicFramePr>
        <p:xfrm>
          <a:off x="35496" y="755530"/>
          <a:ext cx="9073008" cy="41685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Заголовок 1"/>
          <p:cNvSpPr txBox="1">
            <a:spLocks/>
          </p:cNvSpPr>
          <p:nvPr/>
        </p:nvSpPr>
        <p:spPr>
          <a:xfrm>
            <a:off x="5685835" y="4517257"/>
            <a:ext cx="2016224" cy="422952"/>
          </a:xfrm>
          <a:prstGeom prst="rect">
            <a:avLst/>
          </a:prstGeom>
          <a:solidFill>
            <a:srgbClr val="FFFFBD"/>
          </a:solidFill>
          <a:ln w="38100">
            <a:solidFill>
              <a:srgbClr val="B00000"/>
            </a:solidFill>
          </a:ln>
          <a:effectLst>
            <a:glow rad="88900">
              <a:schemeClr val="accent2">
                <a:satMod val="175000"/>
                <a:alpha val="40000"/>
              </a:schemeClr>
            </a:glow>
          </a:effectLst>
        </p:spPr>
        <p:txBody>
          <a:bodyPr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ru-RU" sz="1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1100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Физическая культура и спорт</a:t>
            </a:r>
            <a:endParaRPr lang="ru-RU" sz="1400" dirty="0">
              <a:solidFill>
                <a:srgbClr val="F286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1114083" y="4080351"/>
            <a:ext cx="2016224" cy="278942"/>
          </a:xfrm>
          <a:prstGeom prst="rect">
            <a:avLst/>
          </a:prstGeom>
          <a:solidFill>
            <a:srgbClr val="FFFFBD"/>
          </a:solidFill>
          <a:ln w="38100">
            <a:solidFill>
              <a:srgbClr val="7030A0"/>
            </a:solidFill>
          </a:ln>
          <a:effectLst>
            <a:glow rad="177800">
              <a:schemeClr val="accent4">
                <a:satMod val="175000"/>
                <a:alpha val="40000"/>
              </a:schemeClr>
            </a:glow>
          </a:effectLst>
        </p:spPr>
        <p:txBody>
          <a:bodyPr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0700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Образование</a:t>
            </a:r>
            <a:endParaRPr lang="ru-RU" sz="1400" dirty="0">
              <a:solidFill>
                <a:srgbClr val="F286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2186091" y="4728733"/>
            <a:ext cx="2016224" cy="263170"/>
          </a:xfrm>
          <a:prstGeom prst="rect">
            <a:avLst/>
          </a:prstGeom>
          <a:solidFill>
            <a:srgbClr val="FFFFBD"/>
          </a:solidFill>
          <a:ln w="38100">
            <a:solidFill>
              <a:srgbClr val="6D8838"/>
            </a:solidFill>
          </a:ln>
          <a:effectLst>
            <a:glow rad="127000">
              <a:srgbClr val="83A343">
                <a:alpha val="40000"/>
              </a:srgbClr>
            </a:glow>
          </a:effectLst>
        </p:spPr>
        <p:txBody>
          <a:bodyPr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0800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Культура</a:t>
            </a:r>
            <a:endParaRPr lang="ru-RU" sz="1400" dirty="0">
              <a:solidFill>
                <a:srgbClr val="F286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595720" y="2236607"/>
            <a:ext cx="2006579" cy="379884"/>
          </a:xfrm>
          <a:prstGeom prst="rect">
            <a:avLst/>
          </a:prstGeom>
          <a:solidFill>
            <a:srgbClr val="FFFFBD"/>
          </a:solidFill>
          <a:ln w="38100">
            <a:solidFill>
              <a:schemeClr val="accent6">
                <a:lumMod val="75000"/>
              </a:schemeClr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txBody>
          <a:bodyPr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ru-RU" sz="1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0400</a:t>
            </a:r>
            <a:r>
              <a:rPr lang="ru-RU" sz="13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Национальная экономика</a:t>
            </a:r>
            <a:endParaRPr lang="ru-RU" sz="1400" dirty="0">
              <a:solidFill>
                <a:srgbClr val="F286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883417" y="3168676"/>
            <a:ext cx="1692187" cy="419483"/>
          </a:xfrm>
          <a:prstGeom prst="rect">
            <a:avLst/>
          </a:prstGeom>
          <a:solidFill>
            <a:srgbClr val="FFFFBD"/>
          </a:solidFill>
          <a:ln w="38100">
            <a:solidFill>
              <a:schemeClr val="accent1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ru-RU" sz="1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0600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Охрана окружающей среды</a:t>
            </a:r>
            <a:endParaRPr lang="ru-RU" sz="1400" dirty="0">
              <a:solidFill>
                <a:srgbClr val="F286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6591839" y="3157180"/>
            <a:ext cx="1800200" cy="550553"/>
          </a:xfrm>
          <a:prstGeom prst="rect">
            <a:avLst/>
          </a:prstGeom>
          <a:solidFill>
            <a:srgbClr val="FFFFBD"/>
          </a:solidFill>
          <a:ln w="38100">
            <a:solidFill>
              <a:schemeClr val="accent1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ru-RU" sz="1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1300</a:t>
            </a:r>
            <a:r>
              <a:rPr lang="ru-RU" sz="13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Обслуживание государственного и муниципального долга</a:t>
            </a:r>
            <a:endParaRPr lang="ru-RU" sz="1300" dirty="0">
              <a:solidFill>
                <a:srgbClr val="F286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6606013" y="2204567"/>
            <a:ext cx="2088232" cy="411924"/>
          </a:xfrm>
          <a:prstGeom prst="rect">
            <a:avLst/>
          </a:prstGeom>
          <a:solidFill>
            <a:srgbClr val="FFFFBD"/>
          </a:solidFill>
          <a:ln w="38100">
            <a:solidFill>
              <a:srgbClr val="7030A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txBody>
          <a:bodyPr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ru-RU" sz="1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0500</a:t>
            </a:r>
            <a:r>
              <a:rPr lang="ru-RU" sz="13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Жилищно-коммунальное хозяйство</a:t>
            </a:r>
            <a:endParaRPr lang="ru-RU" sz="1400" dirty="0">
              <a:solidFill>
                <a:srgbClr val="F286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6127370" y="1027543"/>
            <a:ext cx="2016224" cy="700508"/>
          </a:xfrm>
          <a:prstGeom prst="rect">
            <a:avLst/>
          </a:prstGeom>
          <a:solidFill>
            <a:srgbClr val="FFFFBD"/>
          </a:solidFill>
          <a:ln w="38100">
            <a:solidFill>
              <a:srgbClr val="6D8838"/>
            </a:solidFill>
          </a:ln>
          <a:effectLst>
            <a:glow rad="114300">
              <a:schemeClr val="accent3">
                <a:satMod val="175000"/>
                <a:alpha val="40000"/>
              </a:schemeClr>
            </a:glow>
          </a:effectLst>
        </p:spPr>
        <p:txBody>
          <a:bodyPr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ru-RU" sz="1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0300</a:t>
            </a:r>
            <a:r>
              <a:rPr lang="ru-RU" sz="13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Национальная безопасность и правоохранительная деятельность</a:t>
            </a:r>
            <a:endParaRPr lang="ru-RU" sz="1300" dirty="0">
              <a:solidFill>
                <a:srgbClr val="F286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3048392" y="555526"/>
            <a:ext cx="2428444" cy="400008"/>
          </a:xfrm>
          <a:prstGeom prst="rect">
            <a:avLst/>
          </a:prstGeom>
          <a:solidFill>
            <a:srgbClr val="FFFFBD"/>
          </a:solidFill>
          <a:ln w="38100">
            <a:solidFill>
              <a:srgbClr val="B00000"/>
            </a:solidFill>
          </a:ln>
          <a:effectLst>
            <a:glow rad="88900">
              <a:schemeClr val="accent2">
                <a:satMod val="175000"/>
                <a:alpha val="40000"/>
              </a:schemeClr>
            </a:glow>
          </a:effectLst>
        </p:spPr>
        <p:txBody>
          <a:bodyPr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ru-RU" sz="1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0100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Общегосударственные вопросы</a:t>
            </a:r>
            <a:endParaRPr lang="ru-RU" sz="1400" dirty="0">
              <a:solidFill>
                <a:srgbClr val="F286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1043608" y="1334438"/>
            <a:ext cx="2016224" cy="389025"/>
          </a:xfrm>
          <a:prstGeom prst="rect">
            <a:avLst/>
          </a:prstGeom>
          <a:solidFill>
            <a:srgbClr val="FFFFBD"/>
          </a:solidFill>
          <a:ln w="38100">
            <a:solidFill>
              <a:srgbClr val="B00000"/>
            </a:solidFill>
          </a:ln>
          <a:effectLst>
            <a:glow rad="88900">
              <a:schemeClr val="accent2">
                <a:satMod val="175000"/>
                <a:alpha val="40000"/>
              </a:schemeClr>
            </a:glow>
          </a:effectLst>
        </p:spPr>
        <p:txBody>
          <a:bodyPr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ru-RU" sz="1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1000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Социальная политика</a:t>
            </a:r>
            <a:endParaRPr lang="ru-RU" sz="1400" dirty="0">
              <a:solidFill>
                <a:srgbClr val="F286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 txBox="1">
            <a:spLocks/>
          </p:cNvSpPr>
          <p:nvPr/>
        </p:nvSpPr>
        <p:spPr>
          <a:xfrm>
            <a:off x="539552" y="119514"/>
            <a:ext cx="8208912" cy="346002"/>
          </a:xfrm>
          <a:prstGeom prst="rect">
            <a:avLst/>
          </a:prstGeom>
          <a:noFill/>
          <a:ln w="38100">
            <a:noFill/>
          </a:ln>
        </p:spPr>
        <p:txBody>
          <a:bodyPr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РАЗДЕЛЫ КЛАССИФИКАЦИИ РАСХОДОВ БЮДЖЕТА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4002290"/>
            <a:ext cx="576064" cy="414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9277" y="1293915"/>
            <a:ext cx="586567" cy="434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914" y="2155166"/>
            <a:ext cx="601192" cy="447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1072" y="4282637"/>
            <a:ext cx="607894" cy="469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06" r="18102"/>
          <a:stretch/>
        </p:blipFill>
        <p:spPr bwMode="auto">
          <a:xfrm>
            <a:off x="5260328" y="4012439"/>
            <a:ext cx="579262" cy="404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2614" y="1050913"/>
            <a:ext cx="616352" cy="392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8488" y="3157180"/>
            <a:ext cx="601220" cy="38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8347" y="2155166"/>
            <a:ext cx="617509" cy="369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6436" y="3168676"/>
            <a:ext cx="579420" cy="443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Рисунок 75" descr="sz_logo.png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9937" y="1289449"/>
            <a:ext cx="551523" cy="443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711952" y="4942396"/>
            <a:ext cx="432048" cy="201104"/>
          </a:xfrm>
        </p:spPr>
        <p:txBody>
          <a:bodyPr/>
          <a:lstStyle/>
          <a:p>
            <a:r>
              <a:rPr lang="ru-RU" dirty="0" smtClean="0">
                <a:solidFill>
                  <a:prstClr val="black">
                    <a:tint val="75000"/>
                  </a:prstClr>
                </a:solidFill>
              </a:rPr>
              <a:t>5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7610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1000">
        <p:dissolve/>
      </p:transition>
    </mc:Choice>
    <mc:Fallback xmlns="">
      <p:transition advClick="0" advTm="1000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Группа 22"/>
          <p:cNvGrpSpPr/>
          <p:nvPr/>
        </p:nvGrpSpPr>
        <p:grpSpPr>
          <a:xfrm>
            <a:off x="395184" y="3510280"/>
            <a:ext cx="4653657" cy="1397361"/>
            <a:chOff x="251735" y="-268357"/>
            <a:chExt cx="2918865" cy="1670946"/>
          </a:xfrm>
          <a:solidFill>
            <a:srgbClr val="FFFFE7"/>
          </a:solidFill>
          <a:scene3d>
            <a:camera prst="orthographicFront"/>
            <a:lightRig rig="flat" dir="t"/>
          </a:scene3d>
        </p:grpSpPr>
        <p:sp>
          <p:nvSpPr>
            <p:cNvPr id="27" name="Скругленный прямоугольник 26"/>
            <p:cNvSpPr/>
            <p:nvPr/>
          </p:nvSpPr>
          <p:spPr>
            <a:xfrm>
              <a:off x="251735" y="-268357"/>
              <a:ext cx="2918865" cy="1670946"/>
            </a:xfrm>
            <a:prstGeom prst="roundRect">
              <a:avLst>
                <a:gd name="adj" fmla="val 10000"/>
              </a:avLst>
            </a:prstGeom>
            <a:grpFill/>
            <a:ln w="57150">
              <a:solidFill>
                <a:srgbClr val="0070C0"/>
              </a:solidFill>
            </a:ln>
            <a:sp3d prstMaterial="dkEdge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0"/>
                <a:satOff val="0"/>
                <a:lumOff val="0"/>
                <a:alphaOff val="0"/>
              </a:schemeClr>
            </a:fillRef>
            <a:effectRef idx="2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5" name="Скругленный прямоугольник 4"/>
            <p:cNvSpPr/>
            <p:nvPr/>
          </p:nvSpPr>
          <p:spPr>
            <a:xfrm>
              <a:off x="308809" y="-198684"/>
              <a:ext cx="2801067" cy="1456865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algn="ctr" defTabSz="711092">
                <a:spcBef>
                  <a:spcPct val="0"/>
                </a:spcBef>
              </a:pPr>
              <a:r>
                <a:rPr lang="ru-RU" sz="1600" b="1" u="sng" dirty="0" smtClean="0">
                  <a:solidFill>
                    <a:prstClr val="black"/>
                  </a:solidFill>
                  <a:latin typeface="Arial Narrow" panose="020B0606020202030204" pitchFamily="34" charset="0"/>
                  <a:cs typeface="Times New Roman" pitchFamily="18" charset="0"/>
                </a:rPr>
                <a:t>Уточненные плановые назначения</a:t>
              </a:r>
              <a:r>
                <a:rPr lang="ru-RU" sz="1600" b="1" dirty="0" smtClean="0">
                  <a:solidFill>
                    <a:prstClr val="black"/>
                  </a:solidFill>
                  <a:latin typeface="Arial Narrow" panose="020B0606020202030204" pitchFamily="34" charset="0"/>
                  <a:cs typeface="Times New Roman" pitchFamily="18" charset="0"/>
                </a:rPr>
                <a:t>:</a:t>
              </a:r>
            </a:p>
            <a:p>
              <a:pPr algn="ctr" defTabSz="711092">
                <a:lnSpc>
                  <a:spcPct val="80000"/>
                </a:lnSpc>
                <a:spcBef>
                  <a:spcPct val="0"/>
                </a:spcBef>
              </a:pPr>
              <a:endParaRPr lang="ru-RU" sz="1600" b="1" dirty="0">
                <a:solidFill>
                  <a:prstClr val="black"/>
                </a:solidFill>
                <a:latin typeface="Arial Narrow" panose="020B0606020202030204" pitchFamily="34" charset="0"/>
                <a:cs typeface="Times New Roman" pitchFamily="18" charset="0"/>
              </a:endParaRPr>
            </a:p>
            <a:p>
              <a:pPr algn="ctr" defTabSz="711092">
                <a:lnSpc>
                  <a:spcPct val="80000"/>
                </a:lnSpc>
                <a:spcBef>
                  <a:spcPct val="0"/>
                </a:spcBef>
              </a:pPr>
              <a:r>
                <a:rPr lang="ru-RU" sz="1600" b="1" dirty="0" smtClean="0">
                  <a:solidFill>
                    <a:prstClr val="black"/>
                  </a:solidFill>
                  <a:latin typeface="Arial Narrow" panose="020B0606020202030204" pitchFamily="34" charset="0"/>
                  <a:cs typeface="Times New Roman" pitchFamily="18" charset="0"/>
                </a:rPr>
                <a:t>доходы – 1</a:t>
              </a:r>
              <a:r>
                <a:rPr lang="en-US" sz="1600" b="1" dirty="0" smtClean="0">
                  <a:solidFill>
                    <a:prstClr val="black"/>
                  </a:solidFill>
                  <a:latin typeface="Arial Narrow" panose="020B0606020202030204" pitchFamily="34" charset="0"/>
                  <a:cs typeface="Times New Roman" pitchFamily="18" charset="0"/>
                </a:rPr>
                <a:t>8</a:t>
              </a:r>
              <a:r>
                <a:rPr lang="ru-RU" sz="1600" b="1" dirty="0" smtClean="0">
                  <a:solidFill>
                    <a:prstClr val="black"/>
                  </a:solidFill>
                  <a:latin typeface="Arial Narrow" panose="020B0606020202030204" pitchFamily="34" charset="0"/>
                  <a:cs typeface="Times New Roman" pitchFamily="18" charset="0"/>
                </a:rPr>
                <a:t> </a:t>
              </a:r>
              <a:r>
                <a:rPr lang="en-US" sz="1600" b="1" dirty="0" smtClean="0">
                  <a:solidFill>
                    <a:prstClr val="black"/>
                  </a:solidFill>
                  <a:latin typeface="Arial Narrow" panose="020B0606020202030204" pitchFamily="34" charset="0"/>
                  <a:cs typeface="Times New Roman" pitchFamily="18" charset="0"/>
                </a:rPr>
                <a:t>036</a:t>
              </a:r>
              <a:r>
                <a:rPr lang="en-US" sz="1600" b="1" dirty="0">
                  <a:solidFill>
                    <a:prstClr val="black"/>
                  </a:solidFill>
                  <a:latin typeface="Arial Narrow" panose="020B0606020202030204" pitchFamily="34" charset="0"/>
                  <a:cs typeface="Times New Roman" pitchFamily="18" charset="0"/>
                </a:rPr>
                <a:t> </a:t>
              </a:r>
              <a:r>
                <a:rPr lang="ru-RU" sz="1600" b="1" dirty="0" smtClean="0">
                  <a:solidFill>
                    <a:prstClr val="black"/>
                  </a:solidFill>
                  <a:latin typeface="Arial Narrow" panose="020B0606020202030204" pitchFamily="34" charset="0"/>
                  <a:cs typeface="Times New Roman" pitchFamily="18" charset="0"/>
                </a:rPr>
                <a:t>7</a:t>
              </a:r>
              <a:r>
                <a:rPr lang="en-US" sz="1600" b="1" dirty="0" smtClean="0">
                  <a:solidFill>
                    <a:prstClr val="black"/>
                  </a:solidFill>
                  <a:latin typeface="Arial Narrow" panose="020B0606020202030204" pitchFamily="34" charset="0"/>
                  <a:cs typeface="Times New Roman" pitchFamily="18" charset="0"/>
                </a:rPr>
                <a:t>90</a:t>
              </a:r>
              <a:r>
                <a:rPr lang="ru-RU" sz="1600" b="1" dirty="0" smtClean="0">
                  <a:solidFill>
                    <a:prstClr val="black"/>
                  </a:solidFill>
                  <a:latin typeface="Arial Narrow" panose="020B0606020202030204" pitchFamily="34" charset="0"/>
                  <a:cs typeface="Times New Roman" pitchFamily="18" charset="0"/>
                </a:rPr>
                <a:t>,</a:t>
              </a:r>
              <a:r>
                <a:rPr lang="en-US" sz="1600" b="1" dirty="0" smtClean="0">
                  <a:solidFill>
                    <a:prstClr val="black"/>
                  </a:solidFill>
                  <a:latin typeface="Arial Narrow" panose="020B0606020202030204" pitchFamily="34" charset="0"/>
                  <a:cs typeface="Times New Roman" pitchFamily="18" charset="0"/>
                </a:rPr>
                <a:t>3</a:t>
              </a:r>
              <a:r>
                <a:rPr lang="ru-RU" sz="1600" b="1" dirty="0" smtClean="0">
                  <a:solidFill>
                    <a:prstClr val="black"/>
                  </a:solidFill>
                  <a:latin typeface="Arial Narrow" panose="020B0606020202030204" pitchFamily="34" charset="0"/>
                  <a:cs typeface="Times New Roman" pitchFamily="18" charset="0"/>
                </a:rPr>
                <a:t> тыс. руб.;</a:t>
              </a:r>
            </a:p>
            <a:p>
              <a:pPr algn="ctr" defTabSz="711092">
                <a:spcBef>
                  <a:spcPct val="0"/>
                </a:spcBef>
              </a:pPr>
              <a:r>
                <a:rPr lang="ru-RU" sz="1600" b="1" dirty="0">
                  <a:solidFill>
                    <a:prstClr val="black"/>
                  </a:solidFill>
                  <a:latin typeface="Arial Narrow" panose="020B0606020202030204" pitchFamily="34" charset="0"/>
                  <a:cs typeface="Times New Roman" pitchFamily="18" charset="0"/>
                </a:rPr>
                <a:t>р</a:t>
              </a:r>
              <a:r>
                <a:rPr lang="ru-RU" sz="1600" b="1" dirty="0" smtClean="0">
                  <a:solidFill>
                    <a:prstClr val="black"/>
                  </a:solidFill>
                  <a:latin typeface="Arial Narrow" panose="020B0606020202030204" pitchFamily="34" charset="0"/>
                  <a:cs typeface="Times New Roman" pitchFamily="18" charset="0"/>
                </a:rPr>
                <a:t>асходы – 1</a:t>
              </a:r>
              <a:r>
                <a:rPr lang="en-US" sz="1600" b="1" dirty="0" smtClean="0">
                  <a:solidFill>
                    <a:prstClr val="black"/>
                  </a:solidFill>
                  <a:latin typeface="Arial Narrow" panose="020B0606020202030204" pitchFamily="34" charset="0"/>
                  <a:cs typeface="Times New Roman" pitchFamily="18" charset="0"/>
                </a:rPr>
                <a:t>8</a:t>
              </a:r>
              <a:r>
                <a:rPr lang="ru-RU" sz="1600" b="1" dirty="0" smtClean="0">
                  <a:solidFill>
                    <a:prstClr val="black"/>
                  </a:solidFill>
                  <a:latin typeface="Arial Narrow" panose="020B0606020202030204" pitchFamily="34" charset="0"/>
                  <a:cs typeface="Times New Roman" pitchFamily="18" charset="0"/>
                </a:rPr>
                <a:t> </a:t>
              </a:r>
              <a:r>
                <a:rPr lang="en-US" sz="1600" b="1" dirty="0" smtClean="0">
                  <a:solidFill>
                    <a:prstClr val="black"/>
                  </a:solidFill>
                  <a:latin typeface="Arial Narrow" panose="020B0606020202030204" pitchFamily="34" charset="0"/>
                  <a:cs typeface="Times New Roman" pitchFamily="18" charset="0"/>
                </a:rPr>
                <a:t>769</a:t>
              </a:r>
              <a:r>
                <a:rPr lang="ru-RU" sz="1600" b="1" dirty="0" smtClean="0">
                  <a:solidFill>
                    <a:prstClr val="black"/>
                  </a:solidFill>
                  <a:latin typeface="Arial Narrow" panose="020B0606020202030204" pitchFamily="34" charset="0"/>
                  <a:cs typeface="Times New Roman" pitchFamily="18" charset="0"/>
                </a:rPr>
                <a:t> </a:t>
              </a:r>
              <a:r>
                <a:rPr lang="en-US" sz="1600" b="1" dirty="0" smtClean="0">
                  <a:solidFill>
                    <a:prstClr val="black"/>
                  </a:solidFill>
                  <a:latin typeface="Arial Narrow" panose="020B0606020202030204" pitchFamily="34" charset="0"/>
                  <a:cs typeface="Times New Roman" pitchFamily="18" charset="0"/>
                </a:rPr>
                <a:t>459</a:t>
              </a:r>
              <a:r>
                <a:rPr lang="ru-RU" sz="1600" b="1" dirty="0" smtClean="0">
                  <a:solidFill>
                    <a:prstClr val="black"/>
                  </a:solidFill>
                  <a:latin typeface="Arial Narrow" panose="020B0606020202030204" pitchFamily="34" charset="0"/>
                  <a:cs typeface="Times New Roman" pitchFamily="18" charset="0"/>
                </a:rPr>
                <a:t>,6 тыс. руб.;</a:t>
              </a:r>
            </a:p>
            <a:p>
              <a:pPr algn="ctr" defTabSz="711092">
                <a:spcBef>
                  <a:spcPct val="0"/>
                </a:spcBef>
              </a:pPr>
              <a:r>
                <a:rPr lang="ru-RU" sz="1600" b="1" dirty="0">
                  <a:solidFill>
                    <a:prstClr val="black"/>
                  </a:solidFill>
                  <a:latin typeface="Arial Narrow" panose="020B0606020202030204" pitchFamily="34" charset="0"/>
                  <a:cs typeface="Times New Roman" pitchFamily="18" charset="0"/>
                </a:rPr>
                <a:t>д</a:t>
              </a:r>
              <a:r>
                <a:rPr lang="ru-RU" sz="1600" b="1" dirty="0" smtClean="0">
                  <a:solidFill>
                    <a:prstClr val="black"/>
                  </a:solidFill>
                  <a:latin typeface="Arial Narrow" panose="020B0606020202030204" pitchFamily="34" charset="0"/>
                  <a:cs typeface="Times New Roman" pitchFamily="18" charset="0"/>
                </a:rPr>
                <a:t>ефицит -  </a:t>
              </a:r>
              <a:r>
                <a:rPr lang="en-US" sz="1600" b="1" dirty="0" smtClean="0">
                  <a:solidFill>
                    <a:prstClr val="black"/>
                  </a:solidFill>
                  <a:latin typeface="Arial Narrow" panose="020B0606020202030204" pitchFamily="34" charset="0"/>
                  <a:cs typeface="Times New Roman" pitchFamily="18" charset="0"/>
                </a:rPr>
                <a:t>732</a:t>
              </a:r>
              <a:r>
                <a:rPr lang="ru-RU" sz="1600" b="1" dirty="0" smtClean="0">
                  <a:solidFill>
                    <a:prstClr val="black"/>
                  </a:solidFill>
                  <a:latin typeface="Arial Narrow" panose="020B0606020202030204" pitchFamily="34" charset="0"/>
                  <a:cs typeface="Times New Roman" pitchFamily="18" charset="0"/>
                </a:rPr>
                <a:t> </a:t>
              </a:r>
              <a:r>
                <a:rPr lang="en-US" sz="1600" b="1" dirty="0" smtClean="0">
                  <a:solidFill>
                    <a:prstClr val="black"/>
                  </a:solidFill>
                  <a:latin typeface="Arial Narrow" panose="020B0606020202030204" pitchFamily="34" charset="0"/>
                  <a:cs typeface="Times New Roman" pitchFamily="18" charset="0"/>
                </a:rPr>
                <a:t>669</a:t>
              </a:r>
              <a:r>
                <a:rPr lang="ru-RU" sz="1600" b="1" dirty="0" smtClean="0">
                  <a:solidFill>
                    <a:prstClr val="black"/>
                  </a:solidFill>
                  <a:latin typeface="Arial Narrow" panose="020B0606020202030204" pitchFamily="34" charset="0"/>
                  <a:cs typeface="Times New Roman" pitchFamily="18" charset="0"/>
                </a:rPr>
                <a:t>,</a:t>
              </a:r>
              <a:r>
                <a:rPr lang="en-US" sz="1600" b="1" dirty="0">
                  <a:solidFill>
                    <a:prstClr val="black"/>
                  </a:solidFill>
                  <a:latin typeface="Arial Narrow" panose="020B0606020202030204" pitchFamily="34" charset="0"/>
                  <a:cs typeface="Times New Roman" pitchFamily="18" charset="0"/>
                </a:rPr>
                <a:t>3</a:t>
              </a:r>
              <a:r>
                <a:rPr lang="ru-RU" sz="1600" b="1" dirty="0" smtClean="0">
                  <a:solidFill>
                    <a:prstClr val="black"/>
                  </a:solidFill>
                  <a:latin typeface="Arial Narrow" panose="020B0606020202030204" pitchFamily="34" charset="0"/>
                  <a:cs typeface="Times New Roman" pitchFamily="18" charset="0"/>
                </a:rPr>
                <a:t> тыс. руб.</a:t>
              </a:r>
              <a:endParaRPr lang="ru-RU" sz="1600" b="1" dirty="0">
                <a:solidFill>
                  <a:prstClr val="black"/>
                </a:solidFill>
                <a:latin typeface="Arial Narrow" panose="020B0606020202030204" pitchFamily="34" charset="0"/>
                <a:cs typeface="Times New Roman" pitchFamily="18" charset="0"/>
              </a:endParaRPr>
            </a:p>
          </p:txBody>
        </p:sp>
      </p:grpSp>
      <p:grpSp>
        <p:nvGrpSpPr>
          <p:cNvPr id="24" name="Группа 23"/>
          <p:cNvGrpSpPr/>
          <p:nvPr/>
        </p:nvGrpSpPr>
        <p:grpSpPr>
          <a:xfrm>
            <a:off x="368321" y="699542"/>
            <a:ext cx="4680520" cy="1283463"/>
            <a:chOff x="251735" y="-268357"/>
            <a:chExt cx="2981300" cy="1670946"/>
          </a:xfrm>
          <a:solidFill>
            <a:schemeClr val="bg1"/>
          </a:solidFill>
          <a:scene3d>
            <a:camera prst="orthographicFront"/>
            <a:lightRig rig="flat" dir="t"/>
          </a:scene3d>
        </p:grpSpPr>
        <p:sp>
          <p:nvSpPr>
            <p:cNvPr id="30" name="Скругленный прямоугольник 29"/>
            <p:cNvSpPr/>
            <p:nvPr/>
          </p:nvSpPr>
          <p:spPr>
            <a:xfrm>
              <a:off x="251735" y="-268357"/>
              <a:ext cx="2981300" cy="1670946"/>
            </a:xfrm>
            <a:prstGeom prst="roundRect">
              <a:avLst>
                <a:gd name="adj" fmla="val 10000"/>
              </a:avLst>
            </a:prstGeom>
            <a:solidFill>
              <a:srgbClr val="FFFFE7"/>
            </a:solidFill>
            <a:ln w="57150">
              <a:solidFill>
                <a:srgbClr val="0070C0"/>
              </a:solidFill>
            </a:ln>
            <a:sp3d prstMaterial="dkEdge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0"/>
                <a:satOff val="0"/>
                <a:lumOff val="0"/>
                <a:alphaOff val="0"/>
              </a:schemeClr>
            </a:fillRef>
            <a:effectRef idx="2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1" name="Скругленный прямоугольник 4"/>
            <p:cNvSpPr/>
            <p:nvPr/>
          </p:nvSpPr>
          <p:spPr>
            <a:xfrm>
              <a:off x="328037" y="-217330"/>
              <a:ext cx="2807171" cy="1568889"/>
            </a:xfrm>
            <a:prstGeom prst="rect">
              <a:avLst/>
            </a:prstGeom>
            <a:solidFill>
              <a:srgbClr val="FFFFE7"/>
            </a:solidFill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algn="ctr" defTabSz="711092">
                <a:lnSpc>
                  <a:spcPct val="70000"/>
                </a:lnSpc>
                <a:spcBef>
                  <a:spcPct val="0"/>
                </a:spcBef>
              </a:pPr>
              <a:r>
                <a:rPr lang="ru-RU" sz="1600" b="1" u="sng" dirty="0" smtClean="0">
                  <a:solidFill>
                    <a:prstClr val="black"/>
                  </a:solidFill>
                  <a:latin typeface="Arial Narrow" panose="020B0606020202030204" pitchFamily="34" charset="0"/>
                  <a:cs typeface="Times New Roman" pitchFamily="18" charset="0"/>
                </a:rPr>
                <a:t>Первоначальный бюджет</a:t>
              </a:r>
              <a:r>
                <a:rPr lang="ru-RU" sz="1600" b="1" dirty="0" smtClean="0">
                  <a:solidFill>
                    <a:prstClr val="black"/>
                  </a:solidFill>
                  <a:latin typeface="Arial Narrow" panose="020B0606020202030204" pitchFamily="34" charset="0"/>
                  <a:cs typeface="Times New Roman" pitchFamily="18" charset="0"/>
                </a:rPr>
                <a:t>:</a:t>
              </a:r>
            </a:p>
            <a:p>
              <a:pPr algn="ctr" defTabSz="711092">
                <a:lnSpc>
                  <a:spcPct val="80000"/>
                </a:lnSpc>
                <a:spcBef>
                  <a:spcPct val="0"/>
                </a:spcBef>
              </a:pPr>
              <a:endParaRPr lang="ru-RU" sz="1600" b="1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itchFamily="18" charset="0"/>
              </a:endParaRPr>
            </a:p>
            <a:p>
              <a:pPr algn="ctr" defTabSz="711092">
                <a:spcBef>
                  <a:spcPct val="0"/>
                </a:spcBef>
              </a:pPr>
              <a:r>
                <a:rPr lang="ru-RU" sz="1600" b="1" dirty="0" smtClean="0">
                  <a:solidFill>
                    <a:prstClr val="black"/>
                  </a:solidFill>
                  <a:latin typeface="Arial Narrow" panose="020B0606020202030204" pitchFamily="34" charset="0"/>
                  <a:cs typeface="Times New Roman" pitchFamily="18" charset="0"/>
                </a:rPr>
                <a:t>доходы – 1</a:t>
              </a:r>
              <a:r>
                <a:rPr lang="en-US" sz="1600" b="1" dirty="0" smtClean="0">
                  <a:solidFill>
                    <a:prstClr val="black"/>
                  </a:solidFill>
                  <a:latin typeface="Arial Narrow" panose="020B0606020202030204" pitchFamily="34" charset="0"/>
                  <a:cs typeface="Times New Roman" pitchFamily="18" charset="0"/>
                </a:rPr>
                <a:t>3</a:t>
              </a:r>
              <a:r>
                <a:rPr lang="ru-RU" sz="1600" b="1" dirty="0" smtClean="0">
                  <a:solidFill>
                    <a:prstClr val="black"/>
                  </a:solidFill>
                  <a:latin typeface="Arial Narrow" panose="020B0606020202030204" pitchFamily="34" charset="0"/>
                  <a:cs typeface="Times New Roman" pitchFamily="18" charset="0"/>
                </a:rPr>
                <a:t> </a:t>
              </a:r>
              <a:r>
                <a:rPr lang="en-US" sz="1600" b="1" dirty="0" smtClean="0">
                  <a:solidFill>
                    <a:prstClr val="black"/>
                  </a:solidFill>
                  <a:latin typeface="Arial Narrow" panose="020B0606020202030204" pitchFamily="34" charset="0"/>
                  <a:cs typeface="Times New Roman" pitchFamily="18" charset="0"/>
                </a:rPr>
                <a:t>068</a:t>
              </a:r>
              <a:r>
                <a:rPr lang="ru-RU" sz="1600" b="1" dirty="0" smtClean="0">
                  <a:solidFill>
                    <a:prstClr val="black"/>
                  </a:solidFill>
                  <a:latin typeface="Arial Narrow" panose="020B0606020202030204" pitchFamily="34" charset="0"/>
                  <a:cs typeface="Times New Roman" pitchFamily="18" charset="0"/>
                </a:rPr>
                <a:t> </a:t>
              </a:r>
              <a:r>
                <a:rPr lang="en-US" sz="1600" b="1" dirty="0" smtClean="0">
                  <a:solidFill>
                    <a:prstClr val="black"/>
                  </a:solidFill>
                  <a:latin typeface="Arial Narrow" panose="020B0606020202030204" pitchFamily="34" charset="0"/>
                  <a:cs typeface="Times New Roman" pitchFamily="18" charset="0"/>
                </a:rPr>
                <a:t>688</a:t>
              </a:r>
              <a:r>
                <a:rPr lang="ru-RU" sz="1600" b="1" dirty="0" smtClean="0">
                  <a:solidFill>
                    <a:prstClr val="black"/>
                  </a:solidFill>
                  <a:latin typeface="Arial Narrow" panose="020B0606020202030204" pitchFamily="34" charset="0"/>
                  <a:cs typeface="Times New Roman" pitchFamily="18" charset="0"/>
                </a:rPr>
                <a:t>,</a:t>
              </a:r>
              <a:r>
                <a:rPr lang="en-US" sz="1600" b="1" dirty="0" smtClean="0">
                  <a:solidFill>
                    <a:prstClr val="black"/>
                  </a:solidFill>
                  <a:latin typeface="Arial Narrow" panose="020B0606020202030204" pitchFamily="34" charset="0"/>
                  <a:cs typeface="Times New Roman" pitchFamily="18" charset="0"/>
                </a:rPr>
                <a:t>2</a:t>
              </a:r>
              <a:r>
                <a:rPr lang="ru-RU" sz="1600" b="1" dirty="0" smtClean="0">
                  <a:solidFill>
                    <a:prstClr val="black"/>
                  </a:solidFill>
                  <a:latin typeface="Arial Narrow" panose="020B0606020202030204" pitchFamily="34" charset="0"/>
                  <a:cs typeface="Times New Roman" pitchFamily="18" charset="0"/>
                </a:rPr>
                <a:t> тыс. руб.;</a:t>
              </a:r>
            </a:p>
            <a:p>
              <a:pPr algn="ctr" defTabSz="711092"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b="1" dirty="0">
                  <a:solidFill>
                    <a:prstClr val="black"/>
                  </a:solidFill>
                  <a:latin typeface="Arial Narrow" panose="020B0606020202030204" pitchFamily="34" charset="0"/>
                  <a:cs typeface="Times New Roman" pitchFamily="18" charset="0"/>
                </a:rPr>
                <a:t>р</a:t>
              </a:r>
              <a:r>
                <a:rPr lang="ru-RU" sz="1600" b="1" dirty="0" smtClean="0">
                  <a:solidFill>
                    <a:prstClr val="black"/>
                  </a:solidFill>
                  <a:latin typeface="Arial Narrow" panose="020B0606020202030204" pitchFamily="34" charset="0"/>
                  <a:cs typeface="Times New Roman" pitchFamily="18" charset="0"/>
                </a:rPr>
                <a:t>асходы – 1</a:t>
              </a:r>
              <a:r>
                <a:rPr lang="en-US" sz="1600" b="1" dirty="0" smtClean="0">
                  <a:solidFill>
                    <a:prstClr val="black"/>
                  </a:solidFill>
                  <a:latin typeface="Arial Narrow" panose="020B0606020202030204" pitchFamily="34" charset="0"/>
                  <a:cs typeface="Times New Roman" pitchFamily="18" charset="0"/>
                </a:rPr>
                <a:t>3</a:t>
              </a:r>
              <a:r>
                <a:rPr lang="ru-RU" sz="1600" b="1" dirty="0" smtClean="0">
                  <a:solidFill>
                    <a:prstClr val="black"/>
                  </a:solidFill>
                  <a:latin typeface="Arial Narrow" panose="020B0606020202030204" pitchFamily="34" charset="0"/>
                  <a:cs typeface="Times New Roman" pitchFamily="18" charset="0"/>
                </a:rPr>
                <a:t> </a:t>
              </a:r>
              <a:r>
                <a:rPr lang="en-US" sz="1600" b="1" dirty="0" smtClean="0">
                  <a:solidFill>
                    <a:prstClr val="black"/>
                  </a:solidFill>
                  <a:latin typeface="Arial Narrow" panose="020B0606020202030204" pitchFamily="34" charset="0"/>
                  <a:cs typeface="Times New Roman" pitchFamily="18" charset="0"/>
                </a:rPr>
                <a:t>505</a:t>
              </a:r>
              <a:r>
                <a:rPr lang="ru-RU" sz="1600" b="1" dirty="0" smtClean="0">
                  <a:solidFill>
                    <a:prstClr val="black"/>
                  </a:solidFill>
                  <a:latin typeface="Arial Narrow" panose="020B0606020202030204" pitchFamily="34" charset="0"/>
                  <a:cs typeface="Times New Roman" pitchFamily="18" charset="0"/>
                </a:rPr>
                <a:t> </a:t>
              </a:r>
              <a:r>
                <a:rPr lang="en-US" sz="1600" b="1" dirty="0" smtClean="0">
                  <a:solidFill>
                    <a:prstClr val="black"/>
                  </a:solidFill>
                  <a:latin typeface="Arial Narrow" panose="020B0606020202030204" pitchFamily="34" charset="0"/>
                  <a:cs typeface="Times New Roman" pitchFamily="18" charset="0"/>
                </a:rPr>
                <a:t>077</a:t>
              </a:r>
              <a:r>
                <a:rPr lang="ru-RU" sz="1600" b="1" dirty="0" smtClean="0">
                  <a:solidFill>
                    <a:prstClr val="black"/>
                  </a:solidFill>
                  <a:latin typeface="Arial Narrow" panose="020B0606020202030204" pitchFamily="34" charset="0"/>
                  <a:cs typeface="Times New Roman" pitchFamily="18" charset="0"/>
                </a:rPr>
                <a:t>,</a:t>
              </a:r>
              <a:r>
                <a:rPr lang="en-US" sz="1600" b="1" dirty="0" smtClean="0">
                  <a:solidFill>
                    <a:prstClr val="black"/>
                  </a:solidFill>
                  <a:latin typeface="Arial Narrow" panose="020B0606020202030204" pitchFamily="34" charset="0"/>
                  <a:cs typeface="Times New Roman" pitchFamily="18" charset="0"/>
                </a:rPr>
                <a:t>2</a:t>
              </a:r>
              <a:r>
                <a:rPr lang="ru-RU" sz="1600" b="1" dirty="0" smtClean="0">
                  <a:solidFill>
                    <a:prstClr val="black"/>
                  </a:solidFill>
                  <a:latin typeface="Arial Narrow" panose="020B0606020202030204" pitchFamily="34" charset="0"/>
                  <a:cs typeface="Times New Roman" pitchFamily="18" charset="0"/>
                </a:rPr>
                <a:t> тыс. руб.;</a:t>
              </a:r>
            </a:p>
            <a:p>
              <a:pPr algn="ctr" defTabSz="711092">
                <a:lnSpc>
                  <a:spcPct val="7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b="1" dirty="0">
                  <a:solidFill>
                    <a:prstClr val="black"/>
                  </a:solidFill>
                  <a:latin typeface="Arial Narrow" panose="020B0606020202030204" pitchFamily="34" charset="0"/>
                  <a:cs typeface="Times New Roman" pitchFamily="18" charset="0"/>
                </a:rPr>
                <a:t>д</a:t>
              </a:r>
              <a:r>
                <a:rPr lang="ru-RU" sz="1600" b="1" dirty="0" smtClean="0">
                  <a:solidFill>
                    <a:prstClr val="black"/>
                  </a:solidFill>
                  <a:latin typeface="Arial Narrow" panose="020B0606020202030204" pitchFamily="34" charset="0"/>
                  <a:cs typeface="Times New Roman" pitchFamily="18" charset="0"/>
                </a:rPr>
                <a:t>ефицит – </a:t>
              </a:r>
              <a:r>
                <a:rPr lang="en-US" sz="1600" b="1" dirty="0" smtClean="0">
                  <a:solidFill>
                    <a:prstClr val="black"/>
                  </a:solidFill>
                  <a:latin typeface="Arial Narrow" panose="020B0606020202030204" pitchFamily="34" charset="0"/>
                  <a:cs typeface="Times New Roman" pitchFamily="18" charset="0"/>
                </a:rPr>
                <a:t>436</a:t>
              </a:r>
              <a:r>
                <a:rPr lang="ru-RU" sz="1600" b="1" dirty="0" smtClean="0">
                  <a:solidFill>
                    <a:prstClr val="black"/>
                  </a:solidFill>
                  <a:latin typeface="Arial Narrow" panose="020B0606020202030204" pitchFamily="34" charset="0"/>
                  <a:cs typeface="Times New Roman" pitchFamily="18" charset="0"/>
                </a:rPr>
                <a:t> </a:t>
              </a:r>
              <a:r>
                <a:rPr lang="en-US" sz="1600" b="1" dirty="0" smtClean="0">
                  <a:solidFill>
                    <a:prstClr val="black"/>
                  </a:solidFill>
                  <a:latin typeface="Arial Narrow" panose="020B0606020202030204" pitchFamily="34" charset="0"/>
                  <a:cs typeface="Times New Roman" pitchFamily="18" charset="0"/>
                </a:rPr>
                <a:t>389</a:t>
              </a:r>
              <a:r>
                <a:rPr lang="ru-RU" sz="1600" b="1" dirty="0" smtClean="0">
                  <a:solidFill>
                    <a:prstClr val="black"/>
                  </a:solidFill>
                  <a:latin typeface="Arial Narrow" panose="020B0606020202030204" pitchFamily="34" charset="0"/>
                  <a:cs typeface="Times New Roman" pitchFamily="18" charset="0"/>
                </a:rPr>
                <a:t>,0 тыс. руб.</a:t>
              </a:r>
              <a:endParaRPr lang="ru-RU" sz="1600" b="1" dirty="0">
                <a:solidFill>
                  <a:prstClr val="black"/>
                </a:solidFill>
                <a:latin typeface="Arial Narrow" panose="020B0606020202030204" pitchFamily="34" charset="0"/>
                <a:cs typeface="Times New Roman" pitchFamily="18" charset="0"/>
              </a:endParaRPr>
            </a:p>
          </p:txBody>
        </p:sp>
      </p:grpSp>
      <p:sp>
        <p:nvSpPr>
          <p:cNvPr id="26" name="Заголовок 1"/>
          <p:cNvSpPr txBox="1">
            <a:spLocks/>
          </p:cNvSpPr>
          <p:nvPr/>
        </p:nvSpPr>
        <p:spPr>
          <a:xfrm>
            <a:off x="8532452" y="4299953"/>
            <a:ext cx="611559" cy="181625"/>
          </a:xfrm>
          <a:prstGeom prst="rect">
            <a:avLst/>
          </a:prstGeom>
        </p:spPr>
        <p:txBody>
          <a:bodyPr lIns="91428" tIns="45714" rIns="91428" bIns="45714">
            <a:normAutofit fontScale="4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ru-RU" sz="1400" b="1" dirty="0">
              <a:solidFill>
                <a:prstClr val="black"/>
              </a:solidFill>
            </a:endParaRPr>
          </a:p>
        </p:txBody>
      </p:sp>
      <p:sp>
        <p:nvSpPr>
          <p:cNvPr id="41" name="Заголовок 1"/>
          <p:cNvSpPr txBox="1">
            <a:spLocks/>
          </p:cNvSpPr>
          <p:nvPr/>
        </p:nvSpPr>
        <p:spPr>
          <a:xfrm>
            <a:off x="395536" y="249494"/>
            <a:ext cx="8291264" cy="243027"/>
          </a:xfrm>
          <a:prstGeom prst="rect">
            <a:avLst/>
          </a:prstGeom>
        </p:spPr>
        <p:txBody>
          <a:bodyPr vert="horz" lIns="91428" tIns="45714" rIns="91428" bIns="45714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dirty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ОСНОВНЫЕ ПАРАМЕТРЫ БЮДЖЕТА ГОРОДА РЯЗАНИ за </a:t>
            </a:r>
            <a:r>
              <a:rPr lang="ru-RU" sz="2000" b="1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202</a:t>
            </a:r>
            <a:r>
              <a:rPr lang="en-US" sz="2000" b="1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2</a:t>
            </a:r>
            <a:r>
              <a:rPr lang="ru-RU" sz="2000" b="1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год</a:t>
            </a:r>
            <a:endParaRPr lang="ru-RU" sz="2000" b="1" dirty="0">
              <a:solidFill>
                <a:prstClr val="black"/>
              </a:solidFill>
            </a:endParaRPr>
          </a:p>
        </p:txBody>
      </p:sp>
      <p:sp>
        <p:nvSpPr>
          <p:cNvPr id="21" name="Заголовок 1"/>
          <p:cNvSpPr txBox="1">
            <a:spLocks/>
          </p:cNvSpPr>
          <p:nvPr/>
        </p:nvSpPr>
        <p:spPr>
          <a:xfrm>
            <a:off x="8686800" y="4894008"/>
            <a:ext cx="457210" cy="242166"/>
          </a:xfrm>
          <a:prstGeom prst="rect">
            <a:avLst/>
          </a:prstGeom>
        </p:spPr>
        <p:txBody>
          <a:bodyPr lIns="91428" tIns="45714" rIns="91428" bIns="45714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1400" cap="small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6</a:t>
            </a:r>
            <a:endParaRPr lang="ru-RU" sz="14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  <p:grpSp>
        <p:nvGrpSpPr>
          <p:cNvPr id="16" name="Группа 15"/>
          <p:cNvGrpSpPr/>
          <p:nvPr/>
        </p:nvGrpSpPr>
        <p:grpSpPr>
          <a:xfrm>
            <a:off x="5436096" y="1779662"/>
            <a:ext cx="3479309" cy="2173671"/>
            <a:chOff x="251735" y="-268357"/>
            <a:chExt cx="2981300" cy="1670946"/>
          </a:xfrm>
          <a:solidFill>
            <a:schemeClr val="bg1"/>
          </a:solidFill>
          <a:scene3d>
            <a:camera prst="orthographicFront"/>
            <a:lightRig rig="flat" dir="t"/>
          </a:scene3d>
        </p:grpSpPr>
        <p:sp>
          <p:nvSpPr>
            <p:cNvPr id="17" name="Скругленный прямоугольник 16"/>
            <p:cNvSpPr/>
            <p:nvPr/>
          </p:nvSpPr>
          <p:spPr>
            <a:xfrm>
              <a:off x="251735" y="-268357"/>
              <a:ext cx="2981300" cy="1670946"/>
            </a:xfrm>
            <a:prstGeom prst="roundRect">
              <a:avLst>
                <a:gd name="adj" fmla="val 10000"/>
              </a:avLst>
            </a:prstGeom>
            <a:solidFill>
              <a:srgbClr val="FFFFE7"/>
            </a:solidFill>
            <a:ln w="57150">
              <a:solidFill>
                <a:srgbClr val="0070C0"/>
              </a:solidFill>
            </a:ln>
            <a:sp3d prstMaterial="dkEdge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0"/>
                <a:satOff val="0"/>
                <a:lumOff val="0"/>
                <a:alphaOff val="0"/>
              </a:schemeClr>
            </a:fillRef>
            <a:effectRef idx="2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Скругленный прямоугольник 4"/>
            <p:cNvSpPr/>
            <p:nvPr/>
          </p:nvSpPr>
          <p:spPr>
            <a:xfrm>
              <a:off x="328037" y="-217328"/>
              <a:ext cx="2807171" cy="1568888"/>
            </a:xfrm>
            <a:prstGeom prst="rect">
              <a:avLst/>
            </a:prstGeom>
            <a:solidFill>
              <a:srgbClr val="FFFFE7"/>
            </a:solidFill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algn="ctr" defTabSz="711092">
                <a:lnSpc>
                  <a:spcPct val="50000"/>
                </a:lnSpc>
                <a:spcBef>
                  <a:spcPct val="0"/>
                </a:spcBef>
              </a:pPr>
              <a:r>
                <a:rPr lang="ru-RU" b="1" u="sng" dirty="0" smtClean="0">
                  <a:solidFill>
                    <a:prstClr val="black"/>
                  </a:solidFill>
                  <a:latin typeface="Arial Narrow" panose="020B0606020202030204" pitchFamily="34" charset="0"/>
                  <a:cs typeface="Times New Roman" pitchFamily="18" charset="0"/>
                </a:rPr>
                <a:t>Исполнено</a:t>
              </a:r>
              <a:r>
                <a:rPr lang="ru-RU" b="1" dirty="0" smtClean="0">
                  <a:solidFill>
                    <a:prstClr val="black"/>
                  </a:solidFill>
                  <a:latin typeface="Arial Narrow" panose="020B0606020202030204" pitchFamily="34" charset="0"/>
                  <a:cs typeface="Times New Roman" pitchFamily="18" charset="0"/>
                </a:rPr>
                <a:t>:</a:t>
              </a:r>
            </a:p>
            <a:p>
              <a:pPr algn="ctr" defTabSz="711092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b="1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itchFamily="18" charset="0"/>
              </a:endParaRPr>
            </a:p>
            <a:p>
              <a:pPr algn="ctr" defTabSz="711092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b="1" dirty="0" smtClean="0">
                  <a:solidFill>
                    <a:prstClr val="black"/>
                  </a:solidFill>
                  <a:latin typeface="Arial Narrow" panose="020B0606020202030204" pitchFamily="34" charset="0"/>
                  <a:cs typeface="Times New Roman" pitchFamily="18" charset="0"/>
                </a:rPr>
                <a:t>доходы – 1</a:t>
              </a:r>
              <a:r>
                <a:rPr lang="en-US" b="1" dirty="0" smtClean="0">
                  <a:solidFill>
                    <a:prstClr val="black"/>
                  </a:solidFill>
                  <a:latin typeface="Arial Narrow" panose="020B0606020202030204" pitchFamily="34" charset="0"/>
                  <a:cs typeface="Times New Roman" pitchFamily="18" charset="0"/>
                </a:rPr>
                <a:t>8</a:t>
              </a:r>
              <a:r>
                <a:rPr lang="ru-RU" b="1" dirty="0" smtClean="0">
                  <a:solidFill>
                    <a:prstClr val="black"/>
                  </a:solidFill>
                  <a:latin typeface="Arial Narrow" panose="020B0606020202030204" pitchFamily="34" charset="0"/>
                  <a:cs typeface="Times New Roman" pitchFamily="18" charset="0"/>
                </a:rPr>
                <a:t> </a:t>
              </a:r>
              <a:r>
                <a:rPr lang="en-US" b="1" dirty="0" smtClean="0">
                  <a:solidFill>
                    <a:prstClr val="black"/>
                  </a:solidFill>
                  <a:latin typeface="Arial Narrow" panose="020B0606020202030204" pitchFamily="34" charset="0"/>
                  <a:cs typeface="Times New Roman" pitchFamily="18" charset="0"/>
                </a:rPr>
                <a:t>477</a:t>
              </a:r>
              <a:r>
                <a:rPr lang="ru-RU" b="1" dirty="0" smtClean="0">
                  <a:solidFill>
                    <a:prstClr val="black"/>
                  </a:solidFill>
                  <a:latin typeface="Arial Narrow" panose="020B0606020202030204" pitchFamily="34" charset="0"/>
                  <a:cs typeface="Times New Roman" pitchFamily="18" charset="0"/>
                </a:rPr>
                <a:t> </a:t>
              </a:r>
              <a:r>
                <a:rPr lang="en-US" b="1" dirty="0" smtClean="0">
                  <a:solidFill>
                    <a:prstClr val="black"/>
                  </a:solidFill>
                  <a:latin typeface="Arial Narrow" panose="020B0606020202030204" pitchFamily="34" charset="0"/>
                  <a:cs typeface="Times New Roman" pitchFamily="18" charset="0"/>
                </a:rPr>
                <a:t>706</a:t>
              </a:r>
              <a:r>
                <a:rPr lang="ru-RU" b="1" dirty="0" smtClean="0">
                  <a:solidFill>
                    <a:prstClr val="black"/>
                  </a:solidFill>
                  <a:latin typeface="Arial Narrow" panose="020B0606020202030204" pitchFamily="34" charset="0"/>
                  <a:cs typeface="Times New Roman" pitchFamily="18" charset="0"/>
                </a:rPr>
                <a:t>,</a:t>
              </a:r>
              <a:r>
                <a:rPr lang="en-US" b="1" dirty="0" smtClean="0">
                  <a:solidFill>
                    <a:prstClr val="black"/>
                  </a:solidFill>
                  <a:latin typeface="Arial Narrow" panose="020B0606020202030204" pitchFamily="34" charset="0"/>
                  <a:cs typeface="Times New Roman" pitchFamily="18" charset="0"/>
                </a:rPr>
                <a:t>8</a:t>
              </a:r>
              <a:r>
                <a:rPr lang="ru-RU" b="1" dirty="0" smtClean="0">
                  <a:solidFill>
                    <a:prstClr val="black"/>
                  </a:solidFill>
                  <a:latin typeface="Arial Narrow" panose="020B0606020202030204" pitchFamily="34" charset="0"/>
                  <a:cs typeface="Times New Roman" pitchFamily="18" charset="0"/>
                </a:rPr>
                <a:t> тыс. руб.;</a:t>
              </a:r>
            </a:p>
            <a:p>
              <a:pPr algn="ctr" defTabSz="711092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b="1" dirty="0">
                  <a:solidFill>
                    <a:prstClr val="black"/>
                  </a:solidFill>
                  <a:latin typeface="Arial Narrow" panose="020B0606020202030204" pitchFamily="34" charset="0"/>
                  <a:cs typeface="Times New Roman" pitchFamily="18" charset="0"/>
                </a:rPr>
                <a:t>р</a:t>
              </a:r>
              <a:r>
                <a:rPr lang="ru-RU" b="1" dirty="0" smtClean="0">
                  <a:solidFill>
                    <a:prstClr val="black"/>
                  </a:solidFill>
                  <a:latin typeface="Arial Narrow" panose="020B0606020202030204" pitchFamily="34" charset="0"/>
                  <a:cs typeface="Times New Roman" pitchFamily="18" charset="0"/>
                </a:rPr>
                <a:t>асходы – 1</a:t>
              </a:r>
              <a:r>
                <a:rPr lang="en-US" b="1" dirty="0" smtClean="0">
                  <a:solidFill>
                    <a:prstClr val="black"/>
                  </a:solidFill>
                  <a:latin typeface="Arial Narrow" panose="020B0606020202030204" pitchFamily="34" charset="0"/>
                  <a:cs typeface="Times New Roman" pitchFamily="18" charset="0"/>
                </a:rPr>
                <a:t>8</a:t>
              </a:r>
              <a:r>
                <a:rPr lang="ru-RU" b="1" dirty="0" smtClean="0">
                  <a:solidFill>
                    <a:prstClr val="black"/>
                  </a:solidFill>
                  <a:latin typeface="Arial Narrow" panose="020B0606020202030204" pitchFamily="34" charset="0"/>
                  <a:cs typeface="Times New Roman" pitchFamily="18" charset="0"/>
                </a:rPr>
                <a:t> </a:t>
              </a:r>
              <a:r>
                <a:rPr lang="en-US" b="1" dirty="0" smtClean="0">
                  <a:solidFill>
                    <a:prstClr val="black"/>
                  </a:solidFill>
                  <a:latin typeface="Arial Narrow" panose="020B0606020202030204" pitchFamily="34" charset="0"/>
                  <a:cs typeface="Times New Roman" pitchFamily="18" charset="0"/>
                </a:rPr>
                <a:t>656</a:t>
              </a:r>
              <a:r>
                <a:rPr lang="ru-RU" b="1" dirty="0" smtClean="0">
                  <a:solidFill>
                    <a:prstClr val="black"/>
                  </a:solidFill>
                  <a:latin typeface="Arial Narrow" panose="020B0606020202030204" pitchFamily="34" charset="0"/>
                  <a:cs typeface="Times New Roman" pitchFamily="18" charset="0"/>
                </a:rPr>
                <a:t> </a:t>
              </a:r>
              <a:r>
                <a:rPr lang="en-US" b="1" dirty="0" smtClean="0">
                  <a:solidFill>
                    <a:prstClr val="black"/>
                  </a:solidFill>
                  <a:latin typeface="Arial Narrow" panose="020B0606020202030204" pitchFamily="34" charset="0"/>
                  <a:cs typeface="Times New Roman" pitchFamily="18" charset="0"/>
                </a:rPr>
                <a:t>812</a:t>
              </a:r>
              <a:r>
                <a:rPr lang="ru-RU" b="1" dirty="0" smtClean="0">
                  <a:solidFill>
                    <a:prstClr val="black"/>
                  </a:solidFill>
                  <a:latin typeface="Arial Narrow" panose="020B0606020202030204" pitchFamily="34" charset="0"/>
                  <a:cs typeface="Times New Roman" pitchFamily="18" charset="0"/>
                </a:rPr>
                <a:t>,</a:t>
              </a:r>
              <a:r>
                <a:rPr lang="en-US" b="1" dirty="0" smtClean="0">
                  <a:solidFill>
                    <a:prstClr val="black"/>
                  </a:solidFill>
                  <a:latin typeface="Arial Narrow" panose="020B0606020202030204" pitchFamily="34" charset="0"/>
                  <a:cs typeface="Times New Roman" pitchFamily="18" charset="0"/>
                </a:rPr>
                <a:t>2</a:t>
              </a:r>
              <a:r>
                <a:rPr lang="ru-RU" b="1" dirty="0" smtClean="0">
                  <a:solidFill>
                    <a:prstClr val="black"/>
                  </a:solidFill>
                  <a:latin typeface="Arial Narrow" panose="020B0606020202030204" pitchFamily="34" charset="0"/>
                  <a:cs typeface="Times New Roman" pitchFamily="18" charset="0"/>
                </a:rPr>
                <a:t> тыс. руб.;</a:t>
              </a:r>
            </a:p>
            <a:p>
              <a:pPr algn="ctr" defTabSz="711092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b="1" dirty="0">
                  <a:solidFill>
                    <a:prstClr val="black"/>
                  </a:solidFill>
                  <a:latin typeface="Arial Narrow" panose="020B0606020202030204" pitchFamily="34" charset="0"/>
                  <a:cs typeface="Times New Roman" pitchFamily="18" charset="0"/>
                </a:rPr>
                <a:t>д</a:t>
              </a:r>
              <a:r>
                <a:rPr lang="ru-RU" b="1" dirty="0" smtClean="0">
                  <a:solidFill>
                    <a:prstClr val="black"/>
                  </a:solidFill>
                  <a:latin typeface="Arial Narrow" panose="020B0606020202030204" pitchFamily="34" charset="0"/>
                  <a:cs typeface="Times New Roman" pitchFamily="18" charset="0"/>
                </a:rPr>
                <a:t>ефицит – </a:t>
              </a:r>
              <a:r>
                <a:rPr lang="en-US" b="1" dirty="0" smtClean="0">
                  <a:solidFill>
                    <a:prstClr val="black"/>
                  </a:solidFill>
                  <a:latin typeface="Arial Narrow" panose="020B0606020202030204" pitchFamily="34" charset="0"/>
                  <a:cs typeface="Times New Roman" pitchFamily="18" charset="0"/>
                </a:rPr>
                <a:t>179</a:t>
              </a:r>
              <a:r>
                <a:rPr lang="ru-RU" b="1" dirty="0" smtClean="0">
                  <a:solidFill>
                    <a:prstClr val="black"/>
                  </a:solidFill>
                  <a:latin typeface="Arial Narrow" panose="020B0606020202030204" pitchFamily="34" charset="0"/>
                  <a:cs typeface="Times New Roman" pitchFamily="18" charset="0"/>
                </a:rPr>
                <a:t> </a:t>
              </a:r>
              <a:r>
                <a:rPr lang="en-US" b="1" dirty="0" smtClean="0">
                  <a:solidFill>
                    <a:prstClr val="black"/>
                  </a:solidFill>
                  <a:latin typeface="Arial Narrow" panose="020B0606020202030204" pitchFamily="34" charset="0"/>
                  <a:cs typeface="Times New Roman" pitchFamily="18" charset="0"/>
                </a:rPr>
                <a:t>105</a:t>
              </a:r>
              <a:r>
                <a:rPr lang="ru-RU" b="1" dirty="0" smtClean="0">
                  <a:solidFill>
                    <a:prstClr val="black"/>
                  </a:solidFill>
                  <a:latin typeface="Arial Narrow" panose="020B0606020202030204" pitchFamily="34" charset="0"/>
                  <a:cs typeface="Times New Roman" pitchFamily="18" charset="0"/>
                </a:rPr>
                <a:t>,</a:t>
              </a:r>
              <a:r>
                <a:rPr lang="en-US" b="1" dirty="0" smtClean="0">
                  <a:solidFill>
                    <a:prstClr val="black"/>
                  </a:solidFill>
                  <a:latin typeface="Arial Narrow" panose="020B0606020202030204" pitchFamily="34" charset="0"/>
                  <a:cs typeface="Times New Roman" pitchFamily="18" charset="0"/>
                </a:rPr>
                <a:t>4</a:t>
              </a:r>
              <a:r>
                <a:rPr lang="ru-RU" b="1" dirty="0" smtClean="0">
                  <a:solidFill>
                    <a:prstClr val="black"/>
                  </a:solidFill>
                  <a:latin typeface="Arial Narrow" panose="020B0606020202030204" pitchFamily="34" charset="0"/>
                  <a:cs typeface="Times New Roman" pitchFamily="18" charset="0"/>
                </a:rPr>
                <a:t> тыс. руб.</a:t>
              </a:r>
              <a:endParaRPr lang="ru-RU" b="1" dirty="0">
                <a:solidFill>
                  <a:prstClr val="black"/>
                </a:solidFill>
                <a:latin typeface="Arial Narrow" panose="020B0606020202030204" pitchFamily="34" charset="0"/>
                <a:cs typeface="Times New Roman" pitchFamily="18" charset="0"/>
              </a:endParaRPr>
            </a:p>
          </p:txBody>
        </p:sp>
      </p:grpSp>
      <p:sp>
        <p:nvSpPr>
          <p:cNvPr id="2" name="Стрелка вниз 1"/>
          <p:cNvSpPr/>
          <p:nvPr/>
        </p:nvSpPr>
        <p:spPr>
          <a:xfrm>
            <a:off x="977099" y="2139702"/>
            <a:ext cx="3429169" cy="1224136"/>
          </a:xfrm>
          <a:prstGeom prst="downArrow">
            <a:avLst>
              <a:gd name="adj1" fmla="val 71332"/>
              <a:gd name="adj2" fmla="val 48677"/>
            </a:avLst>
          </a:prstGeom>
          <a:solidFill>
            <a:schemeClr val="bg1"/>
          </a:solidFill>
          <a:ln w="444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65"/>
            <a:endParaRPr lang="ru-RU">
              <a:solidFill>
                <a:prstClr val="white"/>
              </a:solidFill>
            </a:endParaRPr>
          </a:p>
        </p:txBody>
      </p:sp>
      <p:sp>
        <p:nvSpPr>
          <p:cNvPr id="34" name="Скругленный прямоугольник 4"/>
          <p:cNvSpPr/>
          <p:nvPr/>
        </p:nvSpPr>
        <p:spPr>
          <a:xfrm>
            <a:off x="1475656" y="2174756"/>
            <a:ext cx="2448272" cy="973058"/>
          </a:xfrm>
          <a:prstGeom prst="rect">
            <a:avLst/>
          </a:prstGeom>
          <a:noFill/>
          <a:ln w="3175"/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0960" tIns="60960" rIns="60960" bIns="60960" numCol="1" spcCol="1270" anchor="ctr" anchorCtr="0">
            <a:noAutofit/>
          </a:bodyPr>
          <a:lstStyle/>
          <a:p>
            <a:pPr algn="ctr" defTabSz="711092">
              <a:lnSpc>
                <a:spcPct val="8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dirty="0">
                <a:solidFill>
                  <a:prstClr val="black"/>
                </a:solidFill>
                <a:latin typeface="Arial Narrow" panose="020B0606020202030204" pitchFamily="34" charset="0"/>
                <a:cs typeface="Times New Roman" pitchFamily="18" charset="0"/>
              </a:rPr>
              <a:t>6</a:t>
            </a:r>
            <a:r>
              <a:rPr lang="ru-RU" sz="1200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itchFamily="18" charset="0"/>
              </a:rPr>
              <a:t> решений городской Думы о внесении изменений и дополнений в решение Рязанской городской Думы </a:t>
            </a:r>
            <a:r>
              <a:rPr lang="en-US" sz="1200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itchFamily="18" charset="0"/>
              </a:rPr>
              <a:t/>
            </a:r>
            <a:br>
              <a:rPr lang="en-US" sz="1200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itchFamily="18" charset="0"/>
              </a:rPr>
            </a:br>
            <a:r>
              <a:rPr lang="ru-RU" sz="1200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itchFamily="18" charset="0"/>
              </a:rPr>
              <a:t>«Об утверждении  бюджета города Рязани на 202</a:t>
            </a:r>
            <a:r>
              <a:rPr lang="en-US" sz="1200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itchFamily="18" charset="0"/>
              </a:rPr>
              <a:t>2</a:t>
            </a:r>
            <a:r>
              <a:rPr lang="ru-RU" sz="1200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itchFamily="18" charset="0"/>
              </a:rPr>
              <a:t> и на плановый период 202</a:t>
            </a:r>
            <a:r>
              <a:rPr lang="en-US" sz="1200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itchFamily="18" charset="0"/>
              </a:rPr>
              <a:t>3</a:t>
            </a:r>
            <a:r>
              <a:rPr lang="ru-RU" sz="1200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itchFamily="18" charset="0"/>
              </a:rPr>
              <a:t> и 202</a:t>
            </a:r>
            <a:r>
              <a:rPr lang="en-US" sz="1200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itchFamily="18" charset="0"/>
              </a:rPr>
              <a:t>4</a:t>
            </a:r>
            <a:r>
              <a:rPr lang="ru-RU" sz="1200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itchFamily="18" charset="0"/>
              </a:rPr>
              <a:t> годов </a:t>
            </a:r>
            <a:endParaRPr lang="ru-RU" sz="1200" dirty="0">
              <a:solidFill>
                <a:prstClr val="black"/>
              </a:solidFill>
              <a:latin typeface="Arial Narrow" panose="020B0606020202030204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3545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78032"/>
            <a:ext cx="8352928" cy="32403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dirty="0" smtClean="0">
                <a:latin typeface="Arial Narrow" panose="020B0606020202030204" pitchFamily="34" charset="0"/>
              </a:rPr>
              <a:t>ОСНОВНЫЕ ПАРАМЕТРЫ БЮДЖЕТА ГОРОДА Рязани  </a:t>
            </a:r>
            <a:r>
              <a:rPr lang="ru-RU" sz="2000" cap="none" dirty="0" smtClean="0">
                <a:latin typeface="Arial Narrow" panose="020B0606020202030204" pitchFamily="34" charset="0"/>
              </a:rPr>
              <a:t>за</a:t>
            </a:r>
            <a:r>
              <a:rPr lang="ru-RU" sz="2000" dirty="0" smtClean="0">
                <a:latin typeface="Arial Narrow" panose="020B0606020202030204" pitchFamily="34" charset="0"/>
              </a:rPr>
              <a:t> 202</a:t>
            </a:r>
            <a:r>
              <a:rPr lang="en-US" sz="2000" dirty="0" smtClean="0">
                <a:latin typeface="Arial Narrow" panose="020B0606020202030204" pitchFamily="34" charset="0"/>
              </a:rPr>
              <a:t>2</a:t>
            </a:r>
            <a:r>
              <a:rPr lang="ru-RU" sz="2000" dirty="0" smtClean="0">
                <a:latin typeface="Arial Narrow" panose="020B0606020202030204" pitchFamily="34" charset="0"/>
              </a:rPr>
              <a:t> </a:t>
            </a:r>
            <a:r>
              <a:rPr lang="ru-RU" sz="2000" cap="none" dirty="0" smtClean="0">
                <a:latin typeface="Arial Narrow" panose="020B0606020202030204" pitchFamily="34" charset="0"/>
              </a:rPr>
              <a:t>год</a:t>
            </a:r>
            <a:endParaRPr lang="ru-RU" sz="2000" dirty="0">
              <a:latin typeface="Arial Narrow" panose="020B0606020202030204" pitchFamily="34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4420053"/>
              </p:ext>
            </p:extLst>
          </p:nvPr>
        </p:nvGraphicFramePr>
        <p:xfrm>
          <a:off x="323529" y="587038"/>
          <a:ext cx="8640963" cy="437756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029765"/>
                <a:gridCol w="1165963"/>
                <a:gridCol w="1165963"/>
                <a:gridCol w="1165963"/>
                <a:gridCol w="1105193"/>
                <a:gridCol w="1008116"/>
              </a:tblGrid>
              <a:tr h="235898"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ПОКАЗАТЕЛИ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</a:t>
                      </a:r>
                      <a:r>
                        <a:rPr lang="en-US" sz="12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года</a:t>
                      </a:r>
                      <a:r>
                        <a:rPr lang="ru-RU" sz="1200" b="1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</a:t>
                      </a:r>
                      <a:r>
                        <a:rPr lang="en-US" sz="12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год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1C06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1C064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Темп роста 202</a:t>
                      </a:r>
                      <a:r>
                        <a:rPr lang="en-US" sz="12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sz="1200" b="1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г.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 202</a:t>
                      </a:r>
                      <a:r>
                        <a:rPr lang="en-US" sz="12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г., %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</a:tr>
              <a:tr h="43840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План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исполнения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3981"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14 627,2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18 036,8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18 477,7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102,4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126,3</a:t>
                      </a:r>
                      <a:endParaRPr lang="ru-RU" sz="1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</a:tr>
              <a:tr h="235898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том числе:</a:t>
                      </a:r>
                      <a:endParaRPr lang="ru-RU" sz="1100" b="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1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1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1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1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1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</a:tr>
              <a:tr h="269117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налоговые</a:t>
                      </a:r>
                      <a:r>
                        <a:rPr lang="ru-RU" sz="1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 неналоговые доходы </a:t>
                      </a:r>
                      <a:endParaRPr lang="ru-RU" sz="11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5 513,1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5 754,1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6 285,3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109,2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114,0</a:t>
                      </a:r>
                      <a:endParaRPr lang="ru-RU" sz="11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</a:tr>
              <a:tr h="139245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межбюджетные трансферты</a:t>
                      </a:r>
                      <a:endParaRPr lang="ru-RU" sz="11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9 094,5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r>
                        <a:rPr lang="ru-RU" sz="11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282</a:t>
                      </a:r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,7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12 192,9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99,3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134,1</a:t>
                      </a:r>
                      <a:endParaRPr lang="ru-RU" sz="11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</a:tr>
              <a:tr h="139245">
                <a:tc>
                  <a:txBody>
                    <a:bodyPr/>
                    <a:lstStyle/>
                    <a:p>
                      <a:r>
                        <a:rPr lang="ru-RU" sz="11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безвозмездные поступления в бюджет в виде добровольных пожертвований</a:t>
                      </a:r>
                    </a:p>
                  </a:txBody>
                  <a:tcPr marT="34290" marB="34290" anchor="ctr">
                    <a:lnL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5,1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1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</a:tr>
              <a:tr h="252748">
                <a:tc>
                  <a:txBody>
                    <a:bodyPr/>
                    <a:lstStyle/>
                    <a:p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бюджета от возврата учреждениями остатков субсидий прошлых лет</a:t>
                      </a:r>
                    </a:p>
                  </a:txBody>
                  <a:tcPr marT="34290" marB="34290" anchor="ctr">
                    <a:lnL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14,5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-0,5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1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</a:tr>
              <a:tr h="353411"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РАСХОДЫ</a:t>
                      </a:r>
                      <a:endParaRPr lang="ru-RU" sz="1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14 869,5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18 769,5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18 656,8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99,4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125,5</a:t>
                      </a:r>
                      <a:endParaRPr lang="ru-RU" sz="1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</a:tr>
              <a:tr h="432048">
                <a:tc>
                  <a:txBody>
                    <a:bodyPr/>
                    <a:lstStyle/>
                    <a:p>
                      <a:r>
                        <a:rPr lang="ru-RU" sz="1100" i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том числе за счет собственных доходных источников</a:t>
                      </a:r>
                      <a:endParaRPr lang="ru-RU" sz="1100" b="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i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5 985,4</a:t>
                      </a:r>
                      <a:endParaRPr lang="ru-RU" sz="1100" b="0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0" i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6 698,2</a:t>
                      </a:r>
                      <a:endParaRPr lang="ru-RU" sz="1100" b="0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i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6 675,3</a:t>
                      </a:r>
                      <a:endParaRPr lang="ru-RU" sz="1100" b="0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i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99,7</a:t>
                      </a:r>
                      <a:endParaRPr lang="ru-RU" sz="1100" b="0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111,5</a:t>
                      </a:r>
                      <a:endParaRPr lang="ru-RU" sz="1100" b="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</a:tr>
              <a:tr h="170304"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ДЕФИЦИТ / ПРОФИЦИТ</a:t>
                      </a:r>
                      <a:endParaRPr lang="ru-RU" sz="1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- 242,3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- 732,7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- 179,1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24,4</a:t>
                      </a:r>
                      <a:endParaRPr lang="ru-RU" sz="1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</a:tr>
              <a:tr h="261352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от</a:t>
                      </a:r>
                      <a:r>
                        <a:rPr lang="ru-RU" sz="1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собственных доходов</a:t>
                      </a:r>
                      <a:endParaRPr lang="ru-RU" sz="11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4,4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12,4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2,7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1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1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</a:tr>
              <a:tr h="235898"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МУНИЦИПАЛЬНЫЙ</a:t>
                      </a:r>
                      <a:r>
                        <a:rPr lang="ru-RU" sz="11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ДОЛГ</a:t>
                      </a:r>
                      <a:endParaRPr lang="ru-RU" sz="1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2 185,0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2 748,9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2 589,0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94,2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118,5</a:t>
                      </a:r>
                      <a:endParaRPr lang="ru-RU" sz="1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</a:tr>
              <a:tr h="245184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от собственных доходов</a:t>
                      </a:r>
                    </a:p>
                  </a:txBody>
                  <a:tcPr marT="34290" marB="34290" anchor="ctr">
                    <a:lnL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39,6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41,0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38,8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1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1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</a:tr>
            </a:tbl>
          </a:graphicData>
        </a:graphic>
      </p:graphicFrame>
      <p:sp>
        <p:nvSpPr>
          <p:cNvPr id="4" name="TextBox 6"/>
          <p:cNvSpPr txBox="1">
            <a:spLocks noChangeArrowheads="1"/>
          </p:cNvSpPr>
          <p:nvPr/>
        </p:nvSpPr>
        <p:spPr bwMode="auto">
          <a:xfrm>
            <a:off x="8028384" y="286651"/>
            <a:ext cx="100811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altLang="ru-RU" sz="1400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itchFamily="18" charset="0"/>
              </a:rPr>
              <a:t>млн. руб.</a:t>
            </a:r>
            <a:endParaRPr lang="ru-RU" altLang="ru-RU" sz="1400" dirty="0">
              <a:solidFill>
                <a:prstClr val="black"/>
              </a:solidFill>
              <a:latin typeface="Arial Narrow" panose="020B0606020202030204" pitchFamily="34" charset="0"/>
              <a:cs typeface="Times New Roman" pitchFamily="18" charset="0"/>
            </a:endParaRPr>
          </a:p>
        </p:txBody>
      </p:sp>
      <p:sp>
        <p:nvSpPr>
          <p:cNvPr id="6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711952" y="4942396"/>
            <a:ext cx="432048" cy="201104"/>
          </a:xfrm>
        </p:spPr>
        <p:txBody>
          <a:bodyPr/>
          <a:lstStyle/>
          <a:p>
            <a:r>
              <a:rPr lang="ru-RU" dirty="0">
                <a:solidFill>
                  <a:prstClr val="black">
                    <a:tint val="75000"/>
                  </a:prstClr>
                </a:solidFill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2850645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35323" y="422110"/>
            <a:ext cx="2716413" cy="1322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Овал 3"/>
          <p:cNvSpPr/>
          <p:nvPr/>
        </p:nvSpPr>
        <p:spPr>
          <a:xfrm>
            <a:off x="3619985" y="4151188"/>
            <a:ext cx="2542983" cy="940841"/>
          </a:xfrm>
          <a:prstGeom prst="ellipse">
            <a:avLst/>
          </a:prstGeom>
          <a:solidFill>
            <a:schemeClr val="bg1"/>
          </a:solidFill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" name="Овал 1"/>
          <p:cNvSpPr/>
          <p:nvPr/>
        </p:nvSpPr>
        <p:spPr>
          <a:xfrm>
            <a:off x="3619983" y="3086672"/>
            <a:ext cx="2542984" cy="963330"/>
          </a:xfrm>
          <a:prstGeom prst="ellipse">
            <a:avLst/>
          </a:prstGeom>
          <a:solidFill>
            <a:schemeClr val="bg1"/>
          </a:solidFill>
          <a:ln w="50800">
            <a:solidFill>
              <a:srgbClr val="4F81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2530" name="Заголовок 1"/>
          <p:cNvSpPr>
            <a:spLocks noGrp="1"/>
          </p:cNvSpPr>
          <p:nvPr>
            <p:ph type="title" idx="4294967295"/>
          </p:nvPr>
        </p:nvSpPr>
        <p:spPr>
          <a:xfrm>
            <a:off x="574677" y="1"/>
            <a:ext cx="8569325" cy="422672"/>
          </a:xfrm>
          <a:effectLst/>
        </p:spPr>
        <p:txBody>
          <a:bodyPr>
            <a:normAutofit/>
          </a:bodyPr>
          <a:lstStyle/>
          <a:p>
            <a:r>
              <a:rPr lang="ru-RU" altLang="ru-RU" sz="2000" b="1" dirty="0" smtClean="0">
                <a:latin typeface="Arial Narrow" panose="020B0606020202030204" pitchFamily="34" charset="0"/>
                <a:ea typeface="Arial Unicode MS" pitchFamily="34" charset="-128"/>
                <a:cs typeface="Times New Roman" pitchFamily="18" charset="0"/>
              </a:rPr>
              <a:t>ОСНОВНЫЕ ХАРАКТЕРИСТИКИ БЮДЖЕТА </a:t>
            </a:r>
            <a:r>
              <a:rPr lang="ru-RU" altLang="ru-RU" sz="2000" b="1" dirty="0">
                <a:latin typeface="Arial Narrow" panose="020B0606020202030204" pitchFamily="34" charset="0"/>
                <a:ea typeface="Arial Unicode MS" pitchFamily="34" charset="-128"/>
                <a:cs typeface="Times New Roman" pitchFamily="18" charset="0"/>
              </a:rPr>
              <a:t>ГОРОДА РЯЗАНИ </a:t>
            </a:r>
            <a:r>
              <a:rPr lang="ru-RU" altLang="ru-RU" sz="2000" b="1" dirty="0" smtClean="0">
                <a:latin typeface="Arial Narrow" panose="020B0606020202030204" pitchFamily="34" charset="0"/>
                <a:ea typeface="Arial Unicode MS" pitchFamily="34" charset="-128"/>
                <a:cs typeface="Times New Roman" pitchFamily="18" charset="0"/>
              </a:rPr>
              <a:t>3А 2022 </a:t>
            </a:r>
            <a:r>
              <a:rPr lang="ru-RU" altLang="ru-RU" sz="2000" b="1" dirty="0">
                <a:latin typeface="Arial Narrow" panose="020B0606020202030204" pitchFamily="34" charset="0"/>
                <a:ea typeface="Arial Unicode MS" pitchFamily="34" charset="-128"/>
                <a:cs typeface="Times New Roman" pitchFamily="18" charset="0"/>
              </a:rPr>
              <a:t>ГОД</a:t>
            </a:r>
            <a:endParaRPr lang="ru-RU" altLang="ru-RU" sz="2000" b="1" dirty="0" smtClean="0">
              <a:solidFill>
                <a:srgbClr val="000000"/>
              </a:solidFill>
              <a:latin typeface="Arial Narrow" panose="020B0606020202030204" pitchFamily="34" charset="0"/>
              <a:ea typeface="Arial Unicode MS" pitchFamily="34" charset="-128"/>
              <a:cs typeface="Times New Roman" pitchFamily="18" charset="0"/>
            </a:endParaRPr>
          </a:p>
        </p:txBody>
      </p:sp>
      <p:grpSp>
        <p:nvGrpSpPr>
          <p:cNvPr id="22531" name="Группа 235"/>
          <p:cNvGrpSpPr>
            <a:grpSpLocks/>
          </p:cNvGrpSpPr>
          <p:nvPr/>
        </p:nvGrpSpPr>
        <p:grpSpPr bwMode="auto">
          <a:xfrm>
            <a:off x="194930" y="446870"/>
            <a:ext cx="8855028" cy="4658425"/>
            <a:chOff x="41755" y="841384"/>
            <a:chExt cx="8449445" cy="5727829"/>
          </a:xfrm>
        </p:grpSpPr>
        <p:sp>
          <p:nvSpPr>
            <p:cNvPr id="22593" name="Text Box 18"/>
            <p:cNvSpPr txBox="1">
              <a:spLocks noChangeArrowheads="1"/>
            </p:cNvSpPr>
            <p:nvPr/>
          </p:nvSpPr>
          <p:spPr bwMode="gray">
            <a:xfrm>
              <a:off x="3300923" y="3042356"/>
              <a:ext cx="2435937" cy="1021764"/>
            </a:xfrm>
            <a:prstGeom prst="rect">
              <a:avLst/>
            </a:prstGeom>
            <a:noFill/>
            <a:ln>
              <a:noFill/>
            </a:ln>
            <a:scene3d>
              <a:camera prst="orthographicFront"/>
              <a:lightRig rig="threePt" dir="t"/>
            </a:scene3d>
            <a:sp3d prstMaterial="dkEdge"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/>
              <a:r>
                <a:rPr lang="ru-RU" altLang="ru-RU" sz="2400" b="1" u="sng" dirty="0" smtClean="0">
                  <a:solidFill>
                    <a:srgbClr val="1F497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Бюджетная обеспеченность</a:t>
              </a:r>
              <a:endParaRPr lang="en-US" altLang="ru-RU" sz="2400" b="1" u="sng" dirty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2594" name="Text Box 7"/>
            <p:cNvSpPr txBox="1">
              <a:spLocks noChangeArrowheads="1"/>
            </p:cNvSpPr>
            <p:nvPr/>
          </p:nvSpPr>
          <p:spPr bwMode="gray">
            <a:xfrm>
              <a:off x="3471439" y="5396078"/>
              <a:ext cx="2056953" cy="1173135"/>
            </a:xfrm>
            <a:prstGeom prst="rect">
              <a:avLst/>
            </a:prstGeom>
            <a:noFill/>
            <a:ln>
              <a:noFill/>
            </a:ln>
            <a:scene3d>
              <a:camera prst="orthographicFront"/>
              <a:lightRig rig="threePt" dir="t"/>
            </a:scene3d>
            <a:sp3d prstMaterial="dkEdge"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ru-RU" altLang="ru-RU" sz="1400" b="1" dirty="0">
                  <a:solidFill>
                    <a:srgbClr val="C00000"/>
                  </a:solidFill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Расходы </a:t>
              </a:r>
            </a:p>
            <a:p>
              <a:pPr algn="ctr" eaLnBrk="1" hangingPunct="1"/>
              <a:r>
                <a:rPr lang="ru-RU" altLang="ru-RU" sz="1400" b="1" dirty="0">
                  <a:solidFill>
                    <a:srgbClr val="C00000"/>
                  </a:solidFill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в расчете на </a:t>
              </a:r>
              <a:r>
                <a:rPr lang="ru-RU" altLang="ru-RU" sz="1400" b="1" dirty="0" smtClean="0">
                  <a:solidFill>
                    <a:srgbClr val="C00000"/>
                  </a:solidFill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1 </a:t>
              </a:r>
              <a:r>
                <a:rPr lang="ru-RU" altLang="ru-RU" sz="1400" b="1" dirty="0">
                  <a:solidFill>
                    <a:srgbClr val="C00000"/>
                  </a:solidFill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человека</a:t>
              </a:r>
            </a:p>
            <a:p>
              <a:pPr algn="ctr" eaLnBrk="1" hangingPunct="1"/>
              <a:r>
                <a:rPr lang="ru-RU" altLang="ru-RU" sz="1400" dirty="0">
                  <a:solidFill>
                    <a:srgbClr val="C00000"/>
                  </a:solidFill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(руб./чел.):</a:t>
              </a:r>
            </a:p>
            <a:p>
              <a:pPr algn="ctr" eaLnBrk="1" hangingPunct="1"/>
              <a:r>
                <a:rPr lang="ru-RU" altLang="ru-RU" sz="1400" b="1" smtClean="0">
                  <a:solidFill>
                    <a:srgbClr val="C00000"/>
                  </a:solidFill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35 523,2</a:t>
              </a:r>
              <a:endParaRPr lang="ru-RU" altLang="ru-RU" sz="1400" b="1" dirty="0">
                <a:solidFill>
                  <a:srgbClr val="C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endParaRPr>
            </a:p>
          </p:txBody>
        </p:sp>
        <p:sp>
          <p:nvSpPr>
            <p:cNvPr id="22595" name="Text Box 7"/>
            <p:cNvSpPr txBox="1">
              <a:spLocks noChangeArrowheads="1"/>
            </p:cNvSpPr>
            <p:nvPr/>
          </p:nvSpPr>
          <p:spPr bwMode="gray">
            <a:xfrm>
              <a:off x="3469742" y="4082506"/>
              <a:ext cx="2058650" cy="1173135"/>
            </a:xfrm>
            <a:prstGeom prst="rect">
              <a:avLst/>
            </a:prstGeom>
            <a:noFill/>
            <a:ln>
              <a:noFill/>
            </a:ln>
            <a:scene3d>
              <a:camera prst="orthographicFront"/>
              <a:lightRig rig="threePt" dir="t"/>
            </a:scene3d>
            <a:sp3d prstMaterial="dkEdge"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ru-RU" altLang="ru-RU" sz="1400" b="1" dirty="0">
                  <a:solidFill>
                    <a:prstClr val="black"/>
                  </a:solidFill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Доходы </a:t>
              </a:r>
            </a:p>
            <a:p>
              <a:pPr algn="ctr" eaLnBrk="1" hangingPunct="1"/>
              <a:r>
                <a:rPr lang="ru-RU" altLang="ru-RU" sz="1400" b="1" dirty="0">
                  <a:solidFill>
                    <a:prstClr val="black"/>
                  </a:solidFill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в расчете </a:t>
              </a:r>
              <a:r>
                <a:rPr lang="ru-RU" altLang="ru-RU" sz="1400" b="1" dirty="0" smtClean="0">
                  <a:solidFill>
                    <a:prstClr val="black"/>
                  </a:solidFill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на 1 </a:t>
              </a:r>
              <a:r>
                <a:rPr lang="ru-RU" altLang="ru-RU" sz="1400" b="1" dirty="0">
                  <a:solidFill>
                    <a:prstClr val="black"/>
                  </a:solidFill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человека </a:t>
              </a:r>
              <a:r>
                <a:rPr lang="ru-RU" altLang="ru-RU" sz="1400" dirty="0">
                  <a:solidFill>
                    <a:prstClr val="black"/>
                  </a:solidFill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(руб./чел.):</a:t>
              </a:r>
            </a:p>
            <a:p>
              <a:pPr algn="ctr" eaLnBrk="1" hangingPunct="1"/>
              <a:r>
                <a:rPr lang="ru-RU" altLang="ru-RU" sz="1400" b="1" dirty="0" smtClean="0">
                  <a:solidFill>
                    <a:prstClr val="black"/>
                  </a:solidFill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35 182,2</a:t>
              </a:r>
              <a:endParaRPr lang="en-US" altLang="ru-RU" sz="1400" b="1" dirty="0">
                <a:solidFill>
                  <a:prstClr val="black"/>
                </a:solidFill>
                <a:ea typeface="Arial Unicode MS" pitchFamily="34" charset="-128"/>
                <a:cs typeface="Times New Roman" pitchFamily="18" charset="0"/>
              </a:endParaRPr>
            </a:p>
          </p:txBody>
        </p:sp>
        <p:grpSp>
          <p:nvGrpSpPr>
            <p:cNvPr id="22596" name="Группа 167"/>
            <p:cNvGrpSpPr>
              <a:grpSpLocks/>
            </p:cNvGrpSpPr>
            <p:nvPr/>
          </p:nvGrpSpPr>
          <p:grpSpPr bwMode="auto">
            <a:xfrm>
              <a:off x="903476" y="2332845"/>
              <a:ext cx="2220363" cy="721265"/>
              <a:chOff x="723964" y="2044813"/>
              <a:chExt cx="2220363" cy="721265"/>
            </a:xfrm>
          </p:grpSpPr>
          <p:sp>
            <p:nvSpPr>
              <p:cNvPr id="163" name="Прямоугольник 162"/>
              <p:cNvSpPr/>
              <p:nvPr/>
            </p:nvSpPr>
            <p:spPr>
              <a:xfrm>
                <a:off x="723964" y="2044813"/>
                <a:ext cx="2219081" cy="464775"/>
              </a:xfrm>
              <a:prstGeom prst="rect">
                <a:avLst/>
              </a:prstGeom>
              <a:solidFill>
                <a:srgbClr val="D5EAFF"/>
              </a:solidFill>
              <a:ln w="38100">
                <a:solidFill>
                  <a:schemeClr val="accent1"/>
                </a:solidFill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80000"/>
                  </a:lnSpc>
                  <a:defRPr/>
                </a:pPr>
                <a:r>
                  <a:rPr lang="ru-RU" sz="1400" dirty="0" smtClean="0">
                    <a:solidFill>
                      <a:prstClr val="black"/>
                    </a:solidFill>
                    <a:latin typeface="Times New Roman" pitchFamily="18" charset="0"/>
                    <a:ea typeface="Arial Unicode MS" pitchFamily="34" charset="-128"/>
                    <a:cs typeface="Times New Roman" pitchFamily="18" charset="0"/>
                  </a:rPr>
                  <a:t>Налог </a:t>
                </a:r>
                <a:r>
                  <a:rPr lang="ru-RU" sz="1400" dirty="0">
                    <a:solidFill>
                      <a:prstClr val="black"/>
                    </a:solidFill>
                    <a:latin typeface="Times New Roman" pitchFamily="18" charset="0"/>
                    <a:ea typeface="Arial Unicode MS" pitchFamily="34" charset="-128"/>
                    <a:cs typeface="Times New Roman" pitchFamily="18" charset="0"/>
                  </a:rPr>
                  <a:t>на </a:t>
                </a:r>
                <a:r>
                  <a:rPr lang="ru-RU" sz="1400" dirty="0" smtClean="0">
                    <a:solidFill>
                      <a:prstClr val="black"/>
                    </a:solidFill>
                    <a:latin typeface="Times New Roman" pitchFamily="18" charset="0"/>
                    <a:ea typeface="Arial Unicode MS" pitchFamily="34" charset="-128"/>
                    <a:cs typeface="Times New Roman" pitchFamily="18" charset="0"/>
                  </a:rPr>
                  <a:t>имущество физических лиц</a:t>
                </a:r>
                <a:endParaRPr lang="ru-RU" sz="14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66" name="Прямоугольник 165"/>
              <p:cNvSpPr/>
              <p:nvPr/>
            </p:nvSpPr>
            <p:spPr>
              <a:xfrm>
                <a:off x="725246" y="2487760"/>
                <a:ext cx="2219081" cy="278318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/>
                </a:solidFill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1600" b="1" dirty="0" smtClean="0">
                    <a:solidFill>
                      <a:prstClr val="black"/>
                    </a:solidFill>
                    <a:latin typeface="Times New Roman" pitchFamily="18" charset="0"/>
                    <a:ea typeface="Arial Unicode MS" pitchFamily="34" charset="-128"/>
                    <a:cs typeface="Times New Roman" pitchFamily="18" charset="0"/>
                  </a:rPr>
                  <a:t>840,2 (4,5%)</a:t>
                </a:r>
                <a:endParaRPr lang="ru-RU" sz="1600" b="1"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22597" name="Группа 168"/>
            <p:cNvGrpSpPr>
              <a:grpSpLocks/>
            </p:cNvGrpSpPr>
            <p:nvPr/>
          </p:nvGrpSpPr>
          <p:grpSpPr bwMode="auto">
            <a:xfrm>
              <a:off x="41755" y="1499039"/>
              <a:ext cx="3080803" cy="760341"/>
              <a:chOff x="-137757" y="130887"/>
              <a:chExt cx="3080803" cy="760341"/>
            </a:xfrm>
          </p:grpSpPr>
          <p:sp>
            <p:nvSpPr>
              <p:cNvPr id="170" name="Прямоугольник 169"/>
              <p:cNvSpPr/>
              <p:nvPr/>
            </p:nvSpPr>
            <p:spPr>
              <a:xfrm>
                <a:off x="-137757" y="130887"/>
                <a:ext cx="2363809" cy="452706"/>
              </a:xfrm>
              <a:prstGeom prst="rect">
                <a:avLst/>
              </a:prstGeom>
              <a:solidFill>
                <a:srgbClr val="D5EAFF"/>
              </a:solidFill>
              <a:ln w="38100">
                <a:solidFill>
                  <a:schemeClr val="accent1"/>
                </a:solidFill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70000"/>
                  </a:lnSpc>
                  <a:defRPr/>
                </a:pPr>
                <a:r>
                  <a:rPr lang="ru-RU" sz="1350" dirty="0" smtClean="0">
                    <a:solidFill>
                      <a:prstClr val="black"/>
                    </a:solidFill>
                    <a:latin typeface="Times New Roman" pitchFamily="18" charset="0"/>
                    <a:ea typeface="Arial Unicode MS" pitchFamily="34" charset="-128"/>
                    <a:cs typeface="Times New Roman" pitchFamily="18" charset="0"/>
                  </a:rPr>
                  <a:t>Налог на доходы физических лиц </a:t>
                </a:r>
                <a:endParaRPr lang="ru-RU" sz="1350" dirty="0">
                  <a:solidFill>
                    <a:prstClr val="black"/>
                  </a:solidFill>
                  <a:latin typeface="Times New Roman" pitchFamily="18" charset="0"/>
                  <a:ea typeface="Arial Unicode MS" pitchFamily="34" charset="-128"/>
                  <a:cs typeface="Times New Roman" pitchFamily="18" charset="0"/>
                </a:endParaRPr>
              </a:p>
            </p:txBody>
          </p:sp>
          <p:sp>
            <p:nvSpPr>
              <p:cNvPr id="171" name="Прямоугольник 170"/>
              <p:cNvSpPr/>
              <p:nvPr/>
            </p:nvSpPr>
            <p:spPr>
              <a:xfrm>
                <a:off x="-137757" y="583591"/>
                <a:ext cx="2363808" cy="30763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/>
                </a:solidFill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1600" b="1" dirty="0">
                    <a:solidFill>
                      <a:prstClr val="black"/>
                    </a:solidFill>
                    <a:latin typeface="Times New Roman" pitchFamily="18" charset="0"/>
                    <a:ea typeface="Arial Unicode MS" pitchFamily="34" charset="-128"/>
                    <a:cs typeface="Times New Roman" pitchFamily="18" charset="0"/>
                  </a:rPr>
                  <a:t>3</a:t>
                </a:r>
                <a:r>
                  <a:rPr lang="ru-RU" sz="1600" b="1" dirty="0" smtClean="0">
                    <a:solidFill>
                      <a:prstClr val="black"/>
                    </a:solidFill>
                    <a:latin typeface="Times New Roman" pitchFamily="18" charset="0"/>
                    <a:ea typeface="Arial Unicode MS" pitchFamily="34" charset="-128"/>
                    <a:cs typeface="Times New Roman" pitchFamily="18" charset="0"/>
                  </a:rPr>
                  <a:t> 087,4 (16,7 %)</a:t>
                </a:r>
                <a:endParaRPr lang="ru-RU" sz="1600" b="1" dirty="0">
                  <a:solidFill>
                    <a:prstClr val="black"/>
                  </a:solidFill>
                  <a:latin typeface="Times New Roman" pitchFamily="18" charset="0"/>
                  <a:ea typeface="Arial Unicode MS" pitchFamily="34" charset="-128"/>
                  <a:cs typeface="Times New Roman" pitchFamily="18" charset="0"/>
                </a:endParaRPr>
              </a:p>
            </p:txBody>
          </p:sp>
          <p:sp>
            <p:nvSpPr>
              <p:cNvPr id="172" name="Прямоугольник 171"/>
              <p:cNvSpPr/>
              <p:nvPr/>
            </p:nvSpPr>
            <p:spPr>
              <a:xfrm>
                <a:off x="2312077" y="130888"/>
                <a:ext cx="630969" cy="742450"/>
              </a:xfrm>
              <a:prstGeom prst="rect">
                <a:avLst/>
              </a:prstGeom>
              <a:blipFill>
                <a:blip r:embed="rId4" cstate="print"/>
                <a:stretch>
                  <a:fillRect/>
                </a:stretch>
              </a:blip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sz="1600"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22598" name="Группа 172"/>
            <p:cNvGrpSpPr>
              <a:grpSpLocks/>
            </p:cNvGrpSpPr>
            <p:nvPr/>
          </p:nvGrpSpPr>
          <p:grpSpPr bwMode="auto">
            <a:xfrm>
              <a:off x="45982" y="5751710"/>
              <a:ext cx="3137336" cy="765994"/>
              <a:chOff x="-133530" y="3303438"/>
              <a:chExt cx="3137336" cy="765994"/>
            </a:xfrm>
          </p:grpSpPr>
          <p:sp>
            <p:nvSpPr>
              <p:cNvPr id="174" name="Прямоугольник 173"/>
              <p:cNvSpPr/>
              <p:nvPr/>
            </p:nvSpPr>
            <p:spPr>
              <a:xfrm>
                <a:off x="725246" y="3303438"/>
                <a:ext cx="2278560" cy="442643"/>
              </a:xfrm>
              <a:prstGeom prst="rect">
                <a:avLst/>
              </a:prstGeom>
              <a:solidFill>
                <a:srgbClr val="D5EAFF"/>
              </a:solidFill>
              <a:ln w="38100">
                <a:solidFill>
                  <a:schemeClr val="accent1"/>
                </a:solidFill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80000"/>
                  </a:lnSpc>
                  <a:defRPr/>
                </a:pPr>
                <a:r>
                  <a:rPr lang="ru-RU" sz="1350" dirty="0">
                    <a:solidFill>
                      <a:prstClr val="black"/>
                    </a:solidFill>
                    <a:latin typeface="Times New Roman" pitchFamily="18" charset="0"/>
                    <a:ea typeface="Arial Unicode MS" pitchFamily="34" charset="-128"/>
                    <a:cs typeface="Times New Roman" pitchFamily="18" charset="0"/>
                  </a:rPr>
                  <a:t>Безвозмездные поступления</a:t>
                </a:r>
              </a:p>
            </p:txBody>
          </p:sp>
          <p:sp>
            <p:nvSpPr>
              <p:cNvPr id="175" name="Прямоугольник 174"/>
              <p:cNvSpPr/>
              <p:nvPr/>
            </p:nvSpPr>
            <p:spPr>
              <a:xfrm>
                <a:off x="723964" y="3742780"/>
                <a:ext cx="2279842" cy="326652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/>
                </a:solidFill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1600" b="1" dirty="0" smtClean="0">
                    <a:solidFill>
                      <a:prstClr val="black"/>
                    </a:solidFill>
                    <a:latin typeface="Times New Roman" pitchFamily="18" charset="0"/>
                    <a:ea typeface="Arial Unicode MS" pitchFamily="34" charset="-128"/>
                    <a:cs typeface="Times New Roman" pitchFamily="18" charset="0"/>
                  </a:rPr>
                  <a:t>12 192,4 (66%)</a:t>
                </a:r>
                <a:endParaRPr lang="ru-RU" sz="1600" b="1" dirty="0">
                  <a:solidFill>
                    <a:prstClr val="black"/>
                  </a:solidFill>
                  <a:latin typeface="Times New Roman" pitchFamily="18" charset="0"/>
                  <a:ea typeface="Arial Unicode MS" pitchFamily="34" charset="-128"/>
                  <a:cs typeface="Times New Roman" pitchFamily="18" charset="0"/>
                </a:endParaRPr>
              </a:p>
            </p:txBody>
          </p:sp>
          <p:sp>
            <p:nvSpPr>
              <p:cNvPr id="176" name="Прямоугольник 175"/>
              <p:cNvSpPr/>
              <p:nvPr/>
            </p:nvSpPr>
            <p:spPr>
              <a:xfrm>
                <a:off x="-133530" y="3322450"/>
                <a:ext cx="751825" cy="731302"/>
              </a:xfrm>
              <a:prstGeom prst="rect">
                <a:avLst/>
              </a:prstGeom>
              <a:blipFill>
                <a:blip r:embed="rId5" cstate="print"/>
                <a:stretch>
                  <a:fillRect/>
                </a:stretch>
              </a:blip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sz="1600"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22599" name="Группа 176"/>
            <p:cNvGrpSpPr>
              <a:grpSpLocks/>
            </p:cNvGrpSpPr>
            <p:nvPr/>
          </p:nvGrpSpPr>
          <p:grpSpPr bwMode="auto">
            <a:xfrm>
              <a:off x="45981" y="5045962"/>
              <a:ext cx="3137337" cy="615204"/>
              <a:chOff x="-133531" y="1517570"/>
              <a:chExt cx="3137337" cy="615204"/>
            </a:xfrm>
          </p:grpSpPr>
          <p:sp>
            <p:nvSpPr>
              <p:cNvPr id="178" name="Прямоугольник 177"/>
              <p:cNvSpPr/>
              <p:nvPr/>
            </p:nvSpPr>
            <p:spPr>
              <a:xfrm>
                <a:off x="-133531" y="1517570"/>
                <a:ext cx="2277478" cy="316303"/>
              </a:xfrm>
              <a:prstGeom prst="rect">
                <a:avLst/>
              </a:prstGeom>
              <a:solidFill>
                <a:srgbClr val="D5EAFF"/>
              </a:solidFill>
              <a:ln w="38100">
                <a:solidFill>
                  <a:schemeClr val="accent1"/>
                </a:solidFill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1400" dirty="0">
                    <a:solidFill>
                      <a:prstClr val="black"/>
                    </a:solidFill>
                    <a:latin typeface="Times New Roman" pitchFamily="18" charset="0"/>
                    <a:ea typeface="Arial Unicode MS" pitchFamily="34" charset="-128"/>
                    <a:cs typeface="Times New Roman" pitchFamily="18" charset="0"/>
                  </a:rPr>
                  <a:t>Прочие доходы</a:t>
                </a:r>
              </a:p>
            </p:txBody>
          </p:sp>
          <p:sp>
            <p:nvSpPr>
              <p:cNvPr id="179" name="Прямоугольник 178"/>
              <p:cNvSpPr/>
              <p:nvPr/>
            </p:nvSpPr>
            <p:spPr>
              <a:xfrm>
                <a:off x="-133529" y="1827153"/>
                <a:ext cx="2277476" cy="305619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/>
                </a:solidFill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1600" b="1" dirty="0" smtClean="0">
                    <a:solidFill>
                      <a:prstClr val="black"/>
                    </a:solidFill>
                    <a:latin typeface="Times New Roman" pitchFamily="18" charset="0"/>
                    <a:ea typeface="Arial Unicode MS" pitchFamily="34" charset="-128"/>
                    <a:cs typeface="Times New Roman" pitchFamily="18" charset="0"/>
                  </a:rPr>
                  <a:t>794,8 (4,3%)</a:t>
                </a:r>
                <a:endParaRPr lang="ru-RU" sz="1600" b="1" dirty="0">
                  <a:solidFill>
                    <a:prstClr val="black"/>
                  </a:solidFill>
                  <a:latin typeface="Times New Roman" pitchFamily="18" charset="0"/>
                  <a:ea typeface="Arial Unicode MS" pitchFamily="34" charset="-128"/>
                  <a:cs typeface="Times New Roman" pitchFamily="18" charset="0"/>
                </a:endParaRPr>
              </a:p>
            </p:txBody>
          </p:sp>
          <p:sp>
            <p:nvSpPr>
              <p:cNvPr id="180" name="Прямоугольник 179"/>
              <p:cNvSpPr/>
              <p:nvPr/>
            </p:nvSpPr>
            <p:spPr>
              <a:xfrm>
                <a:off x="2226051" y="1517570"/>
                <a:ext cx="777755" cy="615204"/>
              </a:xfrm>
              <a:prstGeom prst="rect">
                <a:avLst/>
              </a:prstGeom>
              <a:blipFill>
                <a:blip r:embed="rId6" cstate="print"/>
                <a:stretch>
                  <a:fillRect/>
                </a:stretch>
              </a:blip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sz="1600"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22600" name="Группа 203"/>
            <p:cNvGrpSpPr>
              <a:grpSpLocks/>
            </p:cNvGrpSpPr>
            <p:nvPr/>
          </p:nvGrpSpPr>
          <p:grpSpPr bwMode="auto">
            <a:xfrm>
              <a:off x="6613913" y="2259377"/>
              <a:ext cx="1837270" cy="619154"/>
              <a:chOff x="7297481" y="3854468"/>
              <a:chExt cx="1837270" cy="742988"/>
            </a:xfrm>
          </p:grpSpPr>
          <p:sp>
            <p:nvSpPr>
              <p:cNvPr id="205" name="Прямоугольник 204"/>
              <p:cNvSpPr/>
              <p:nvPr/>
            </p:nvSpPr>
            <p:spPr>
              <a:xfrm>
                <a:off x="7297481" y="3854468"/>
                <a:ext cx="1830787" cy="424938"/>
              </a:xfrm>
              <a:prstGeom prst="rect">
                <a:avLst/>
              </a:prstGeom>
              <a:solidFill>
                <a:srgbClr val="FFFFBD"/>
              </a:solidFill>
              <a:ln w="38100">
                <a:solidFill>
                  <a:srgbClr val="C00000"/>
                </a:solidFill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80000"/>
                  </a:lnSpc>
                  <a:defRPr/>
                </a:pPr>
                <a:r>
                  <a:rPr lang="ru-RU" sz="1250" dirty="0">
                    <a:solidFill>
                      <a:prstClr val="black"/>
                    </a:solidFill>
                    <a:latin typeface="Times New Roman" pitchFamily="18" charset="0"/>
                    <a:ea typeface="Arial Unicode MS" pitchFamily="34" charset="-128"/>
                    <a:cs typeface="Times New Roman" pitchFamily="18" charset="0"/>
                  </a:rPr>
                  <a:t>Национальная эконо</a:t>
                </a:r>
                <a:r>
                  <a:rPr lang="ru-RU" sz="1200" dirty="0">
                    <a:solidFill>
                      <a:prstClr val="black"/>
                    </a:solidFill>
                    <a:latin typeface="Times New Roman" pitchFamily="18" charset="0"/>
                    <a:ea typeface="Arial Unicode MS" pitchFamily="34" charset="-128"/>
                    <a:cs typeface="Times New Roman" pitchFamily="18" charset="0"/>
                  </a:rPr>
                  <a:t>мика</a:t>
                </a:r>
              </a:p>
            </p:txBody>
          </p:sp>
          <p:sp>
            <p:nvSpPr>
              <p:cNvPr id="206" name="Прямоугольник 205"/>
              <p:cNvSpPr/>
              <p:nvPr/>
            </p:nvSpPr>
            <p:spPr>
              <a:xfrm>
                <a:off x="7297481" y="4279405"/>
                <a:ext cx="1837270" cy="318051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rgbClr val="C00000"/>
                </a:solidFill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1500" b="1" dirty="0">
                    <a:solidFill>
                      <a:prstClr val="black"/>
                    </a:solidFill>
                    <a:latin typeface="Times New Roman" pitchFamily="18" charset="0"/>
                    <a:ea typeface="Arial Unicode MS" pitchFamily="34" charset="-128"/>
                    <a:cs typeface="Times New Roman" pitchFamily="18" charset="0"/>
                  </a:rPr>
                  <a:t>2</a:t>
                </a:r>
                <a:r>
                  <a:rPr lang="ru-RU" sz="1500" b="1" dirty="0" smtClean="0">
                    <a:solidFill>
                      <a:prstClr val="black"/>
                    </a:solidFill>
                    <a:latin typeface="Times New Roman" pitchFamily="18" charset="0"/>
                    <a:ea typeface="Arial Unicode MS" pitchFamily="34" charset="-128"/>
                    <a:cs typeface="Times New Roman" pitchFamily="18" charset="0"/>
                  </a:rPr>
                  <a:t> 626,0 (14,1%)</a:t>
                </a:r>
                <a:endParaRPr lang="ru-RU" sz="1500" b="1" dirty="0">
                  <a:solidFill>
                    <a:prstClr val="black"/>
                  </a:solidFill>
                  <a:latin typeface="Times New Roman" pitchFamily="18" charset="0"/>
                  <a:ea typeface="Arial Unicode MS" pitchFamily="34" charset="-128"/>
                  <a:cs typeface="Times New Roman" pitchFamily="18" charset="0"/>
                </a:endParaRPr>
              </a:p>
            </p:txBody>
          </p:sp>
        </p:grpSp>
        <p:grpSp>
          <p:nvGrpSpPr>
            <p:cNvPr id="22601" name="Группа 208"/>
            <p:cNvGrpSpPr>
              <a:grpSpLocks/>
            </p:cNvGrpSpPr>
            <p:nvPr/>
          </p:nvGrpSpPr>
          <p:grpSpPr bwMode="auto">
            <a:xfrm>
              <a:off x="6455275" y="3845042"/>
              <a:ext cx="1998718" cy="531169"/>
              <a:chOff x="7138843" y="4806765"/>
              <a:chExt cx="1998718" cy="637405"/>
            </a:xfrm>
          </p:grpSpPr>
          <p:sp>
            <p:nvSpPr>
              <p:cNvPr id="210" name="Прямоугольник 209"/>
              <p:cNvSpPr/>
              <p:nvPr/>
            </p:nvSpPr>
            <p:spPr>
              <a:xfrm>
                <a:off x="7138843" y="4806765"/>
                <a:ext cx="1998718" cy="318705"/>
              </a:xfrm>
              <a:prstGeom prst="rect">
                <a:avLst/>
              </a:prstGeom>
              <a:solidFill>
                <a:srgbClr val="FFFFBD"/>
              </a:solidFill>
              <a:ln w="38100">
                <a:solidFill>
                  <a:srgbClr val="C00000"/>
                </a:solidFill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1400" dirty="0">
                    <a:solidFill>
                      <a:prstClr val="black"/>
                    </a:solidFill>
                    <a:latin typeface="Times New Roman" pitchFamily="18" charset="0"/>
                    <a:ea typeface="Arial Unicode MS" pitchFamily="34" charset="-128"/>
                    <a:cs typeface="Times New Roman" pitchFamily="18" charset="0"/>
                  </a:rPr>
                  <a:t>Образование</a:t>
                </a:r>
                <a:endParaRPr lang="ru-RU" sz="14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11" name="Прямоугольник 210"/>
              <p:cNvSpPr/>
              <p:nvPr/>
            </p:nvSpPr>
            <p:spPr>
              <a:xfrm>
                <a:off x="7138843" y="5125468"/>
                <a:ext cx="1998717" cy="318702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rgbClr val="C00000"/>
                </a:solidFill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1500" b="1" dirty="0" smtClean="0">
                    <a:solidFill>
                      <a:prstClr val="black"/>
                    </a:solidFill>
                    <a:latin typeface="Times New Roman" pitchFamily="18" charset="0"/>
                    <a:ea typeface="Arial Unicode MS" pitchFamily="34" charset="-128"/>
                    <a:cs typeface="Times New Roman" pitchFamily="18" charset="0"/>
                  </a:rPr>
                  <a:t>10 043,4 (53,8%)</a:t>
                </a:r>
                <a:endParaRPr lang="ru-RU" sz="1500" b="1"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22602" name="Группа 213"/>
            <p:cNvGrpSpPr>
              <a:grpSpLocks/>
            </p:cNvGrpSpPr>
            <p:nvPr/>
          </p:nvGrpSpPr>
          <p:grpSpPr bwMode="auto">
            <a:xfrm>
              <a:off x="6613913" y="5172975"/>
              <a:ext cx="1848643" cy="609247"/>
              <a:chOff x="7297481" y="5449744"/>
              <a:chExt cx="1848643" cy="731094"/>
            </a:xfrm>
          </p:grpSpPr>
          <p:sp>
            <p:nvSpPr>
              <p:cNvPr id="215" name="Прямоугольник 214"/>
              <p:cNvSpPr/>
              <p:nvPr/>
            </p:nvSpPr>
            <p:spPr>
              <a:xfrm>
                <a:off x="7297481" y="5449744"/>
                <a:ext cx="1848643" cy="371819"/>
              </a:xfrm>
              <a:prstGeom prst="rect">
                <a:avLst/>
              </a:prstGeom>
              <a:solidFill>
                <a:srgbClr val="FFFFBD"/>
              </a:solidFill>
              <a:ln w="38100">
                <a:solidFill>
                  <a:srgbClr val="C00000"/>
                </a:solidFill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1400" dirty="0">
                    <a:solidFill>
                      <a:prstClr val="black"/>
                    </a:solidFill>
                    <a:latin typeface="Times New Roman" pitchFamily="18" charset="0"/>
                    <a:ea typeface="Arial Unicode MS" pitchFamily="34" charset="-128"/>
                    <a:cs typeface="Times New Roman" pitchFamily="18" charset="0"/>
                  </a:rPr>
                  <a:t>Социальная политика </a:t>
                </a:r>
              </a:p>
            </p:txBody>
          </p:sp>
          <p:sp>
            <p:nvSpPr>
              <p:cNvPr id="216" name="Прямоугольник 215"/>
              <p:cNvSpPr/>
              <p:nvPr/>
            </p:nvSpPr>
            <p:spPr>
              <a:xfrm>
                <a:off x="7297481" y="5821568"/>
                <a:ext cx="1848643" cy="359270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rgbClr val="C00000"/>
                </a:solidFill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1500" b="1" dirty="0" smtClean="0">
                    <a:solidFill>
                      <a:prstClr val="black"/>
                    </a:solidFill>
                    <a:latin typeface="Times New Roman" pitchFamily="18" charset="0"/>
                    <a:ea typeface="Arial Unicode MS" pitchFamily="34" charset="-128"/>
                    <a:cs typeface="Times New Roman" pitchFamily="18" charset="0"/>
                  </a:rPr>
                  <a:t>945,6 (5,1%)</a:t>
                </a:r>
                <a:endParaRPr lang="ru-RU" sz="1500" b="1" dirty="0">
                  <a:solidFill>
                    <a:prstClr val="black"/>
                  </a:solidFill>
                  <a:latin typeface="Times New Roman" pitchFamily="18" charset="0"/>
                  <a:ea typeface="Arial Unicode MS" pitchFamily="34" charset="-128"/>
                  <a:cs typeface="Times New Roman" pitchFamily="18" charset="0"/>
                </a:endParaRPr>
              </a:p>
            </p:txBody>
          </p:sp>
        </p:grpSp>
        <p:grpSp>
          <p:nvGrpSpPr>
            <p:cNvPr id="22606" name="Группа 223"/>
            <p:cNvGrpSpPr>
              <a:grpSpLocks/>
            </p:cNvGrpSpPr>
            <p:nvPr/>
          </p:nvGrpSpPr>
          <p:grpSpPr bwMode="auto">
            <a:xfrm>
              <a:off x="5922753" y="4464744"/>
              <a:ext cx="1996553" cy="619698"/>
              <a:chOff x="6606321" y="2698877"/>
              <a:chExt cx="1996553" cy="743637"/>
            </a:xfrm>
          </p:grpSpPr>
          <p:sp>
            <p:nvSpPr>
              <p:cNvPr id="225" name="Прямоугольник 224"/>
              <p:cNvSpPr/>
              <p:nvPr/>
            </p:nvSpPr>
            <p:spPr>
              <a:xfrm>
                <a:off x="6606321" y="2698877"/>
                <a:ext cx="1996553" cy="371819"/>
              </a:xfrm>
              <a:prstGeom prst="rect">
                <a:avLst/>
              </a:prstGeom>
              <a:solidFill>
                <a:srgbClr val="FFFFBD"/>
              </a:solidFill>
              <a:ln w="38100">
                <a:solidFill>
                  <a:srgbClr val="C00000"/>
                </a:solidFill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1400" dirty="0" smtClean="0">
                    <a:solidFill>
                      <a:prstClr val="black"/>
                    </a:solidFill>
                    <a:latin typeface="Times New Roman" pitchFamily="18" charset="0"/>
                    <a:ea typeface="Arial Unicode MS" pitchFamily="34" charset="-128"/>
                    <a:cs typeface="Times New Roman" pitchFamily="18" charset="0"/>
                  </a:rPr>
                  <a:t>Культура</a:t>
                </a:r>
                <a:endParaRPr lang="ru-RU" sz="1400" dirty="0">
                  <a:solidFill>
                    <a:prstClr val="black"/>
                  </a:solidFill>
                  <a:latin typeface="Times New Roman" pitchFamily="18" charset="0"/>
                  <a:ea typeface="Arial Unicode MS" pitchFamily="34" charset="-128"/>
                  <a:cs typeface="Times New Roman" pitchFamily="18" charset="0"/>
                </a:endParaRPr>
              </a:p>
            </p:txBody>
          </p:sp>
          <p:sp>
            <p:nvSpPr>
              <p:cNvPr id="226" name="Прямоугольник 225"/>
              <p:cNvSpPr/>
              <p:nvPr/>
            </p:nvSpPr>
            <p:spPr>
              <a:xfrm>
                <a:off x="6606323" y="3070693"/>
                <a:ext cx="1996550" cy="371821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rgbClr val="C00000"/>
                </a:solidFill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1500" b="1" dirty="0" smtClean="0">
                    <a:solidFill>
                      <a:prstClr val="black"/>
                    </a:solidFill>
                    <a:latin typeface="Times New Roman" panose="02020603050405020304" pitchFamily="18" charset="0"/>
                  </a:rPr>
                  <a:t>469,1 (2,5%)</a:t>
                </a:r>
                <a:endParaRPr lang="ru-RU" sz="1500" b="1" dirty="0">
                  <a:solidFill>
                    <a:prstClr val="black"/>
                  </a:solidFill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22607" name="Группа 228"/>
            <p:cNvGrpSpPr>
              <a:grpSpLocks/>
            </p:cNvGrpSpPr>
            <p:nvPr/>
          </p:nvGrpSpPr>
          <p:grpSpPr bwMode="auto">
            <a:xfrm>
              <a:off x="5914488" y="5881200"/>
              <a:ext cx="1898101" cy="646379"/>
              <a:chOff x="6598056" y="3448120"/>
              <a:chExt cx="1898101" cy="775656"/>
            </a:xfrm>
          </p:grpSpPr>
          <p:sp>
            <p:nvSpPr>
              <p:cNvPr id="230" name="Прямоугольник 229"/>
              <p:cNvSpPr/>
              <p:nvPr/>
            </p:nvSpPr>
            <p:spPr>
              <a:xfrm>
                <a:off x="6598056" y="3448120"/>
                <a:ext cx="1898101" cy="387635"/>
              </a:xfrm>
              <a:prstGeom prst="rect">
                <a:avLst/>
              </a:prstGeom>
              <a:solidFill>
                <a:srgbClr val="FFFFBD"/>
              </a:solidFill>
              <a:ln w="38100">
                <a:solidFill>
                  <a:srgbClr val="C00000"/>
                </a:solidFill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1400" dirty="0">
                    <a:solidFill>
                      <a:prstClr val="black"/>
                    </a:solidFill>
                    <a:latin typeface="Times New Roman" pitchFamily="18" charset="0"/>
                    <a:ea typeface="Arial Unicode MS" pitchFamily="34" charset="-128"/>
                    <a:cs typeface="Times New Roman" pitchFamily="18" charset="0"/>
                  </a:rPr>
                  <a:t>Другие сферы</a:t>
                </a:r>
              </a:p>
            </p:txBody>
          </p:sp>
          <p:sp>
            <p:nvSpPr>
              <p:cNvPr id="231" name="Прямоугольник 230"/>
              <p:cNvSpPr/>
              <p:nvPr/>
            </p:nvSpPr>
            <p:spPr>
              <a:xfrm>
                <a:off x="6598056" y="3835755"/>
                <a:ext cx="1889834" cy="388021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rgbClr val="C00000"/>
                </a:solidFill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1500" b="1" dirty="0" smtClean="0">
                    <a:solidFill>
                      <a:prstClr val="black"/>
                    </a:solidFill>
                    <a:latin typeface="Times New Roman" pitchFamily="18" charset="0"/>
                    <a:ea typeface="Arial Unicode MS" pitchFamily="34" charset="-128"/>
                    <a:cs typeface="Times New Roman" pitchFamily="18" charset="0"/>
                  </a:rPr>
                  <a:t>508,1 (2,7%)</a:t>
                </a:r>
                <a:endParaRPr lang="ru-RU" sz="1500" b="1"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234" name="Заголовок 1"/>
            <p:cNvSpPr txBox="1">
              <a:spLocks/>
            </p:cNvSpPr>
            <p:nvPr/>
          </p:nvSpPr>
          <p:spPr bwMode="auto">
            <a:xfrm>
              <a:off x="45982" y="841385"/>
              <a:ext cx="2797648" cy="4775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 prstMaterial="dkEdge"/>
          </p:spPr>
          <p:txBody>
            <a:bodyPr anchor="ctr"/>
            <a:lstStyle/>
            <a:p>
              <a:pPr>
                <a:defRPr/>
              </a:pPr>
              <a:r>
                <a:rPr lang="ru-RU" b="1" u="sng" dirty="0" smtClean="0">
                  <a:solidFill>
                    <a:srgbClr val="C00000"/>
                  </a:solidFill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        </a:t>
              </a:r>
            </a:p>
            <a:p>
              <a:pPr>
                <a:defRPr/>
              </a:pPr>
              <a:r>
                <a:rPr lang="ru-RU" sz="2000" b="1" u="sng" dirty="0" smtClean="0">
                  <a:solidFill>
                    <a:srgbClr val="C00000"/>
                  </a:solidFill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Доходы </a:t>
              </a:r>
              <a:r>
                <a:rPr lang="ru-RU" sz="2000" b="1" u="sng" dirty="0">
                  <a:solidFill>
                    <a:srgbClr val="C00000"/>
                  </a:solidFill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бюджета </a:t>
              </a:r>
            </a:p>
            <a:p>
              <a:pPr>
                <a:defRPr/>
              </a:pPr>
              <a:r>
                <a:rPr lang="ru-RU" sz="2000" b="1" u="sng" dirty="0" smtClean="0">
                  <a:solidFill>
                    <a:srgbClr val="C00000"/>
                  </a:solidFill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18 477,7 млн</a:t>
              </a:r>
              <a:r>
                <a:rPr lang="ru-RU" sz="2000" b="1" u="sng" dirty="0">
                  <a:solidFill>
                    <a:srgbClr val="C00000"/>
                  </a:solidFill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. руб.</a:t>
              </a:r>
            </a:p>
            <a:p>
              <a:pPr>
                <a:defRPr/>
              </a:pPr>
              <a:endParaRPr lang="ru-RU" b="1" u="sng" dirty="0">
                <a:solidFill>
                  <a:srgbClr val="C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endParaRPr>
            </a:p>
          </p:txBody>
        </p:sp>
        <p:sp>
          <p:nvSpPr>
            <p:cNvPr id="235" name="Заголовок 1"/>
            <p:cNvSpPr txBox="1">
              <a:spLocks/>
            </p:cNvSpPr>
            <p:nvPr/>
          </p:nvSpPr>
          <p:spPr bwMode="auto">
            <a:xfrm>
              <a:off x="5970409" y="841384"/>
              <a:ext cx="2520791" cy="5439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 prstMaterial="dkEdge"/>
          </p:spPr>
          <p:txBody>
            <a:bodyPr anchor="ctr"/>
            <a:lstStyle/>
            <a:p>
              <a:pPr algn="ctr">
                <a:defRPr/>
              </a:pPr>
              <a:endParaRPr lang="ru-RU" b="1" u="sng" dirty="0" smtClean="0">
                <a:solidFill>
                  <a:srgbClr val="C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endParaRPr>
            </a:p>
            <a:p>
              <a:pPr algn="r">
                <a:lnSpc>
                  <a:spcPct val="90000"/>
                </a:lnSpc>
                <a:defRPr/>
              </a:pPr>
              <a:r>
                <a:rPr lang="ru-RU" sz="2000" b="1" u="sng" dirty="0" smtClean="0">
                  <a:solidFill>
                    <a:srgbClr val="C00000"/>
                  </a:solidFill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Расходы бюджета </a:t>
              </a:r>
            </a:p>
            <a:p>
              <a:pPr algn="r">
                <a:lnSpc>
                  <a:spcPct val="90000"/>
                </a:lnSpc>
                <a:defRPr/>
              </a:pPr>
              <a:r>
                <a:rPr lang="ru-RU" sz="2000" b="1" u="sng" dirty="0" smtClean="0">
                  <a:solidFill>
                    <a:srgbClr val="C00000"/>
                  </a:solidFill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18 656,8 млн. руб.</a:t>
              </a:r>
            </a:p>
            <a:p>
              <a:pPr algn="ctr">
                <a:defRPr/>
              </a:pPr>
              <a:endParaRPr lang="ru-RU" b="1" u="sng" dirty="0">
                <a:solidFill>
                  <a:srgbClr val="C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endParaRPr>
            </a:p>
          </p:txBody>
        </p:sp>
        <p:sp>
          <p:nvSpPr>
            <p:cNvPr id="22610" name="Прямоугольник 150"/>
            <p:cNvSpPr>
              <a:spLocks noChangeArrowheads="1"/>
            </p:cNvSpPr>
            <p:nvPr/>
          </p:nvSpPr>
          <p:spPr bwMode="auto">
            <a:xfrm>
              <a:off x="3300923" y="2558138"/>
              <a:ext cx="2426509" cy="537372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2"/>
              </a:solidFill>
              <a:prstDash val="solid"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 prstMaterial="dkEdge"/>
            <a:extLst/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lnSpc>
                  <a:spcPct val="80000"/>
                </a:lnSpc>
              </a:pPr>
              <a:r>
                <a:rPr lang="ru-RU" altLang="ru-RU" sz="1400" b="1" dirty="0">
                  <a:solidFill>
                    <a:prstClr val="black"/>
                  </a:solidFill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    </a:t>
              </a:r>
              <a:r>
                <a:rPr lang="ru-RU" altLang="ru-RU" sz="1400" b="1" dirty="0" smtClean="0">
                  <a:solidFill>
                    <a:prstClr val="black"/>
                  </a:solidFill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Численность населения</a:t>
              </a:r>
              <a:endParaRPr lang="ru-RU" altLang="ru-RU" sz="1400" b="1" dirty="0">
                <a:solidFill>
                  <a:prstClr val="black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endParaRPr>
            </a:p>
            <a:p>
              <a:pPr algn="ctr" eaLnBrk="1" hangingPunct="1">
                <a:lnSpc>
                  <a:spcPct val="80000"/>
                </a:lnSpc>
              </a:pPr>
              <a:r>
                <a:rPr lang="ru-RU" altLang="ru-RU" sz="1400" b="1" dirty="0" smtClean="0">
                  <a:solidFill>
                    <a:prstClr val="black"/>
                  </a:solidFill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    525,2 тыс. чел.</a:t>
              </a:r>
              <a:endParaRPr lang="ru-RU" altLang="ru-RU" sz="1400" b="1" dirty="0">
                <a:solidFill>
                  <a:prstClr val="black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endParaRPr>
            </a:p>
          </p:txBody>
        </p:sp>
      </p:grpSp>
      <p:sp>
        <p:nvSpPr>
          <p:cNvPr id="87" name="Прямоугольник 86"/>
          <p:cNvSpPr/>
          <p:nvPr/>
        </p:nvSpPr>
        <p:spPr>
          <a:xfrm>
            <a:off x="8404322" y="4566257"/>
            <a:ext cx="615617" cy="48439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600" dirty="0">
              <a:solidFill>
                <a:prstClr val="black"/>
              </a:solidFill>
            </a:endParaRPr>
          </a:p>
        </p:txBody>
      </p:sp>
      <p:sp>
        <p:nvSpPr>
          <p:cNvPr id="88" name="Прямоугольник 87"/>
          <p:cNvSpPr/>
          <p:nvPr/>
        </p:nvSpPr>
        <p:spPr>
          <a:xfrm>
            <a:off x="224474" y="1681631"/>
            <a:ext cx="762799" cy="56484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600" dirty="0">
              <a:solidFill>
                <a:prstClr val="black"/>
              </a:solidFill>
            </a:endParaRPr>
          </a:p>
        </p:txBody>
      </p:sp>
      <p:sp>
        <p:nvSpPr>
          <p:cNvPr id="73" name="Прямоугольник 72"/>
          <p:cNvSpPr/>
          <p:nvPr/>
        </p:nvSpPr>
        <p:spPr>
          <a:xfrm>
            <a:off x="6359385" y="981740"/>
            <a:ext cx="2021135" cy="314260"/>
          </a:xfrm>
          <a:prstGeom prst="rect">
            <a:avLst/>
          </a:prstGeom>
          <a:solidFill>
            <a:srgbClr val="FFFFBD"/>
          </a:solidFill>
          <a:ln w="38100">
            <a:solidFill>
              <a:srgbClr val="C0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80000"/>
              </a:lnSpc>
              <a:defRPr/>
            </a:pPr>
            <a:r>
              <a:rPr lang="ru-RU" sz="1300" dirty="0" smtClean="0">
                <a:solidFill>
                  <a:prstClr val="black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Общегосударственные вопросы </a:t>
            </a:r>
            <a:endParaRPr lang="ru-RU" sz="1300" dirty="0">
              <a:solidFill>
                <a:prstClr val="black"/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sp>
        <p:nvSpPr>
          <p:cNvPr id="74" name="Прямоугольник 73"/>
          <p:cNvSpPr/>
          <p:nvPr/>
        </p:nvSpPr>
        <p:spPr>
          <a:xfrm>
            <a:off x="6359002" y="1296000"/>
            <a:ext cx="2021135" cy="209762"/>
          </a:xfrm>
          <a:prstGeom prst="rect">
            <a:avLst/>
          </a:prstGeom>
          <a:solidFill>
            <a:schemeClr val="bg1"/>
          </a:solidFill>
          <a:ln w="38100">
            <a:solidFill>
              <a:srgbClr val="C0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500" b="1" dirty="0" smtClean="0">
                <a:solidFill>
                  <a:prstClr val="black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1 082,7 (5,8%)</a:t>
            </a:r>
            <a:endParaRPr lang="ru-RU" sz="1500" b="1" dirty="0">
              <a:solidFill>
                <a:prstClr val="black"/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sp>
        <p:nvSpPr>
          <p:cNvPr id="68" name="Прямоугольник 67"/>
          <p:cNvSpPr/>
          <p:nvPr/>
        </p:nvSpPr>
        <p:spPr bwMode="auto">
          <a:xfrm rot="10800000" flipV="1">
            <a:off x="6329427" y="2538000"/>
            <a:ext cx="2018787" cy="229735"/>
          </a:xfrm>
          <a:prstGeom prst="rect">
            <a:avLst/>
          </a:prstGeom>
          <a:solidFill>
            <a:schemeClr val="bg1"/>
          </a:solidFill>
          <a:ln w="38100">
            <a:solidFill>
              <a:srgbClr val="C0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500" b="1" dirty="0">
                <a:solidFill>
                  <a:prstClr val="black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2</a:t>
            </a:r>
            <a:r>
              <a:rPr lang="ru-RU" sz="1500" b="1" dirty="0" smtClean="0">
                <a:solidFill>
                  <a:prstClr val="black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981,9 (16%)</a:t>
            </a:r>
            <a:endParaRPr lang="ru-RU" sz="1500" b="1" dirty="0">
              <a:solidFill>
                <a:prstClr val="black"/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sp>
        <p:nvSpPr>
          <p:cNvPr id="69" name="Прямоугольник 68"/>
          <p:cNvSpPr/>
          <p:nvPr/>
        </p:nvSpPr>
        <p:spPr>
          <a:xfrm>
            <a:off x="6329425" y="2191176"/>
            <a:ext cx="2018788" cy="346823"/>
          </a:xfrm>
          <a:prstGeom prst="rect">
            <a:avLst/>
          </a:prstGeom>
          <a:solidFill>
            <a:srgbClr val="FFFFBD"/>
          </a:solidFill>
          <a:ln w="38100">
            <a:solidFill>
              <a:srgbClr val="C0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80000"/>
              </a:lnSpc>
              <a:defRPr/>
            </a:pPr>
            <a:r>
              <a:rPr lang="ru-RU" sz="1300" dirty="0" smtClean="0">
                <a:solidFill>
                  <a:prstClr val="black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Жилищно-коммунальное хозяйство</a:t>
            </a:r>
            <a:endParaRPr lang="ru-RU" sz="1300" dirty="0">
              <a:solidFill>
                <a:prstClr val="black"/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pic>
        <p:nvPicPr>
          <p:cNvPr id="22565" name="Рисунок 75" descr="sz_logo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4215" y="3962209"/>
            <a:ext cx="624980" cy="51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" name="Прямоугольник 70"/>
          <p:cNvSpPr/>
          <p:nvPr/>
        </p:nvSpPr>
        <p:spPr bwMode="auto">
          <a:xfrm>
            <a:off x="973130" y="3025123"/>
            <a:ext cx="2462798" cy="534794"/>
          </a:xfrm>
          <a:prstGeom prst="rect">
            <a:avLst/>
          </a:prstGeom>
          <a:solidFill>
            <a:srgbClr val="D5EAFF"/>
          </a:solidFill>
          <a:ln w="38100"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80000"/>
              </a:lnSpc>
              <a:defRPr/>
            </a:pPr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Доходы от использования имущества, находящегося в гос.  и муниципальной собственности</a:t>
            </a:r>
            <a:endParaRPr lang="ru-RU" sz="1200" dirty="0">
              <a:solidFill>
                <a:prstClr val="black"/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sp>
        <p:nvSpPr>
          <p:cNvPr id="72" name="Прямоугольник 71"/>
          <p:cNvSpPr/>
          <p:nvPr/>
        </p:nvSpPr>
        <p:spPr bwMode="auto">
          <a:xfrm>
            <a:off x="972310" y="3548609"/>
            <a:ext cx="2462797" cy="236870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 smtClean="0">
                <a:solidFill>
                  <a:prstClr val="black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628,1 (3,4%)</a:t>
            </a:r>
            <a:endParaRPr lang="ru-RU" sz="1600" b="1" dirty="0">
              <a:solidFill>
                <a:prstClr val="black"/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pic>
        <p:nvPicPr>
          <p:cNvPr id="22574" name="Рисунок 75" descr="эконом рост2.jp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372" y="3086674"/>
            <a:ext cx="652651" cy="68506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75" name="Рисунок 76" descr="завод с графиком.gif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7662" y="1614133"/>
            <a:ext cx="608020" cy="433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C:\Program Files\Microsoft Office\MEDIA\CAGCAT10\j0233018.wmf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4008" y="970071"/>
            <a:ext cx="582919" cy="535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2895" y="3393738"/>
            <a:ext cx="537633" cy="50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5" name="Прямоугольник 84"/>
          <p:cNvSpPr/>
          <p:nvPr/>
        </p:nvSpPr>
        <p:spPr>
          <a:xfrm>
            <a:off x="8434341" y="2191177"/>
            <a:ext cx="601837" cy="567188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600" dirty="0">
              <a:solidFill>
                <a:prstClr val="black"/>
              </a:solidFill>
            </a:endParaRPr>
          </a:p>
        </p:txBody>
      </p:sp>
      <p:pic>
        <p:nvPicPr>
          <p:cNvPr id="22567" name="Рисунок 79" descr="minobr.png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7662" y="2843997"/>
            <a:ext cx="496867" cy="477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" name="Picture 3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7330" y="2349000"/>
            <a:ext cx="826275" cy="58888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2" name="Прямоугольник 61"/>
          <p:cNvSpPr/>
          <p:nvPr/>
        </p:nvSpPr>
        <p:spPr bwMode="auto">
          <a:xfrm>
            <a:off x="195335" y="2323702"/>
            <a:ext cx="2325600" cy="359487"/>
          </a:xfrm>
          <a:prstGeom prst="rect">
            <a:avLst/>
          </a:prstGeom>
          <a:solidFill>
            <a:srgbClr val="D5EAFF"/>
          </a:solidFill>
          <a:ln w="38100"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Земельный налог</a:t>
            </a:r>
            <a:endParaRPr lang="ru-RU" sz="1400" dirty="0">
              <a:solidFill>
                <a:prstClr val="black"/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sp>
        <p:nvSpPr>
          <p:cNvPr id="63" name="Прямоугольник 62"/>
          <p:cNvSpPr/>
          <p:nvPr/>
        </p:nvSpPr>
        <p:spPr bwMode="auto">
          <a:xfrm>
            <a:off x="195335" y="2684864"/>
            <a:ext cx="2325600" cy="253020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 smtClean="0">
                <a:solidFill>
                  <a:prstClr val="black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934,8 (5,1%)</a:t>
            </a:r>
            <a:endParaRPr lang="ru-RU" sz="1600" b="1" dirty="0">
              <a:solidFill>
                <a:prstClr val="black"/>
              </a:solidFill>
            </a:endParaRPr>
          </a:p>
        </p:txBody>
      </p:sp>
      <p:sp>
        <p:nvSpPr>
          <p:cNvPr id="64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711952" y="4942396"/>
            <a:ext cx="432048" cy="201104"/>
          </a:xfrm>
        </p:spPr>
        <p:txBody>
          <a:bodyPr/>
          <a:lstStyle/>
          <a:p>
            <a:r>
              <a:rPr lang="ru-RU" dirty="0">
                <a:solidFill>
                  <a:prstClr val="black">
                    <a:tint val="75000"/>
                  </a:prstClr>
                </a:solidFill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280312447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25399"/>
            <a:ext cx="8147248" cy="378042"/>
          </a:xfrm>
          <a:noFill/>
        </p:spPr>
        <p:txBody>
          <a:bodyPr>
            <a:noAutofit/>
          </a:bodyPr>
          <a:lstStyle/>
          <a:p>
            <a:r>
              <a:rPr lang="ru-RU" sz="20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СТРУКТУРА ДОХОДОВ БЮДЖЕТА ГОРОДА</a:t>
            </a:r>
            <a:endParaRPr lang="ru-RU" sz="2000" b="1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452320" y="475698"/>
            <a:ext cx="1440160" cy="1620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</a:rPr>
              <a:t>м</a:t>
            </a:r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лн.</a:t>
            </a:r>
            <a:r>
              <a:rPr lang="ru-RU" sz="14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</a:t>
            </a:r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рублей</a:t>
            </a:r>
            <a:endParaRPr lang="ru-RU" sz="1400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513478499"/>
              </p:ext>
            </p:extLst>
          </p:nvPr>
        </p:nvGraphicFramePr>
        <p:xfrm>
          <a:off x="1763688" y="3097158"/>
          <a:ext cx="5832648" cy="20162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06710522"/>
              </p:ext>
            </p:extLst>
          </p:nvPr>
        </p:nvGraphicFramePr>
        <p:xfrm>
          <a:off x="467544" y="699543"/>
          <a:ext cx="8229600" cy="23762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Прямоугольник 10"/>
          <p:cNvSpPr/>
          <p:nvPr/>
        </p:nvSpPr>
        <p:spPr>
          <a:xfrm flipH="1">
            <a:off x="2636558" y="1261600"/>
            <a:ext cx="107988" cy="15174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 flipH="1">
            <a:off x="4040632" y="1067107"/>
            <a:ext cx="107988" cy="15174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 flipH="1">
            <a:off x="5431476" y="1067107"/>
            <a:ext cx="107988" cy="15174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8630094" y="4894008"/>
            <a:ext cx="513906" cy="242166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1400" dirty="0">
                <a:solidFill>
                  <a:schemeClr val="bg1">
                    <a:lumMod val="50000"/>
                  </a:schemeClr>
                </a:solidFill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890066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1000">
        <p:dissolve/>
      </p:transition>
    </mc:Choice>
    <mc:Fallback xmlns="">
      <p:transition advClick="0" advTm="1000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6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9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5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8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7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Осень</Template>
  <TotalTime>30322</TotalTime>
  <Words>3415</Words>
  <Application>Microsoft Office PowerPoint</Application>
  <PresentationFormat>Экран (16:9)</PresentationFormat>
  <Paragraphs>1059</Paragraphs>
  <Slides>28</Slides>
  <Notes>10</Notes>
  <HiddenSlides>0</HiddenSlides>
  <MMClips>0</MMClips>
  <ScaleCrop>false</ScaleCrop>
  <HeadingPairs>
    <vt:vector size="4" baseType="variant">
      <vt:variant>
        <vt:lpstr>Тема</vt:lpstr>
      </vt:variant>
      <vt:variant>
        <vt:i4>10</vt:i4>
      </vt:variant>
      <vt:variant>
        <vt:lpstr>Заголовки слайдов</vt:lpstr>
      </vt:variant>
      <vt:variant>
        <vt:i4>28</vt:i4>
      </vt:variant>
    </vt:vector>
  </HeadingPairs>
  <TitlesOfParts>
    <vt:vector size="38" baseType="lpstr">
      <vt:lpstr>6_Тема Office</vt:lpstr>
      <vt:lpstr>11_Тема Office</vt:lpstr>
      <vt:lpstr>12_Тема Office</vt:lpstr>
      <vt:lpstr>13_Тема Office</vt:lpstr>
      <vt:lpstr>4_Тема Office</vt:lpstr>
      <vt:lpstr>15_Тема Office</vt:lpstr>
      <vt:lpstr>8_Тема Office</vt:lpstr>
      <vt:lpstr>Тема Office</vt:lpstr>
      <vt:lpstr>7_Тема Office</vt:lpstr>
      <vt:lpstr>9_Тема Office</vt:lpstr>
      <vt:lpstr>ЧТО ТАКОЕ муниципальный БЮДЖЕТ?</vt:lpstr>
      <vt:lpstr>ЭТАПЫ БЮДЖЕТНОГО ПРОЦЕССА</vt:lpstr>
      <vt:lpstr>Презентация PowerPoint</vt:lpstr>
      <vt:lpstr>Презентация PowerPoint</vt:lpstr>
      <vt:lpstr>Презентация PowerPoint</vt:lpstr>
      <vt:lpstr>Презентация PowerPoint</vt:lpstr>
      <vt:lpstr>ОСНОВНЫЕ ПАРАМЕТРЫ БЮДЖЕТА ГОРОДА Рязани  за 2022 год</vt:lpstr>
      <vt:lpstr>ОСНОВНЫЕ ХАРАКТЕРИСТИКИ БЮДЖЕТА ГОРОДА РЯЗАНИ 3А 2022 ГОД</vt:lpstr>
      <vt:lpstr>СТРУКТУРА ДОХОДОВ БЮДЖЕТА ГОРОДА</vt:lpstr>
      <vt:lpstr>Презентация PowerPoint</vt:lpstr>
      <vt:lpstr>Презентация PowerPoint</vt:lpstr>
      <vt:lpstr>Презентация PowerPoint</vt:lpstr>
      <vt:lpstr>НЕНАЛОГОВЫЕ  ДОХОДЫ</vt:lpstr>
      <vt:lpstr>Презентация PowerPoint</vt:lpstr>
      <vt:lpstr>ДИНАМИКА РАСХОДОВ БЮДЖЕТА ГОРОДА</vt:lpstr>
      <vt:lpstr>СТРУКТУРА РАСХОДОВ БЮДЖЕТА ГОРОДА в 2022 году </vt:lpstr>
      <vt:lpstr>МУНИЦИПАЛЬНЫе ПРОГРАММы СОЦИАЛЬНОЙ НАПРАВЛЕННОСТИ</vt:lpstr>
      <vt:lpstr> ПРОГРАММы поддержки отраслей экономики</vt:lpstr>
      <vt:lpstr>Презентация PowerPoint</vt:lpstr>
      <vt:lpstr>РАСХОДЫ бюджета города НА образование в 2022 году </vt:lpstr>
      <vt:lpstr>РАСХОДЫ бюджета города НА культуру в 2022 году </vt:lpstr>
      <vt:lpstr>РАСХОДЫ бюджета города НА физическую культуру и спорт в 2022 году </vt:lpstr>
      <vt:lpstr>РАСХОДЫ бюджета города НА социальную политику в 2022 году </vt:lpstr>
      <vt:lpstr>РАСХОДы бюджета города на ДОРОЖНОЕ ХОЗЯЙСТВО в 2022 году</vt:lpstr>
      <vt:lpstr>Презентация PowerPoint</vt:lpstr>
      <vt:lpstr>РАСХОДЫ бюджета города НА Жилищно-Коммунальное Хозяйство  в 2022 году </vt:lpstr>
      <vt:lpstr>СТРУКТУРА МУНИЦИПАЛЬНОГО ДОЛГА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КОВЕНЕВА</dc:creator>
  <cp:lastModifiedBy>КОВЕНЕВА</cp:lastModifiedBy>
  <cp:revision>2321</cp:revision>
  <cp:lastPrinted>2022-05-17T13:03:05Z</cp:lastPrinted>
  <dcterms:created xsi:type="dcterms:W3CDTF">2013-10-29T07:14:12Z</dcterms:created>
  <dcterms:modified xsi:type="dcterms:W3CDTF">2023-05-22T12:04:12Z</dcterms:modified>
</cp:coreProperties>
</file>