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9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drawings/drawing10.xml" ContentType="application/vnd.openxmlformats-officedocument.drawingml.chartshapes+xml"/>
  <Override PartName="/ppt/charts/chart15.xml" ContentType="application/vnd.openxmlformats-officedocument.drawingml.chart+xml"/>
  <Override PartName="/ppt/drawings/drawing1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1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drawings/drawing13.xml" ContentType="application/vnd.openxmlformats-officedocument.drawingml.chartshapes+xml"/>
  <Override PartName="/ppt/charts/chart19.xml" ContentType="application/vnd.openxmlformats-officedocument.drawingml.chart+xml"/>
  <Override PartName="/ppt/drawings/drawing14.xml" ContentType="application/vnd.openxmlformats-officedocument.drawingml.chartshapes+xml"/>
  <Override PartName="/ppt/charts/chart20.xml" ContentType="application/vnd.openxmlformats-officedocument.drawingml.chart+xml"/>
  <Override PartName="/ppt/drawings/drawing15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notesSlides/notesSlide12.xml" ContentType="application/vnd.openxmlformats-officedocument.presentationml.notesSlide+xml"/>
  <Override PartName="/ppt/charts/chart22.xml" ContentType="application/vnd.openxmlformats-officedocument.drawingml.chart+xml"/>
  <Override PartName="/ppt/drawings/drawing16.xml" ContentType="application/vnd.openxmlformats-officedocument.drawingml.chartshapes+xml"/>
  <Override PartName="/ppt/charts/chart23.xml" ContentType="application/vnd.openxmlformats-officedocument.drawingml.chart+xml"/>
  <Override PartName="/ppt/drawings/drawing17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18.xml" ContentType="application/vnd.openxmlformats-officedocument.drawingml.chartshapes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drawings/drawing1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90" r:id="rId1"/>
    <p:sldMasterId id="2147486296" r:id="rId2"/>
    <p:sldMasterId id="2147486675" r:id="rId3"/>
    <p:sldMasterId id="2147487502" r:id="rId4"/>
    <p:sldMasterId id="2147489746" r:id="rId5"/>
    <p:sldMasterId id="2147491063" r:id="rId6"/>
    <p:sldMasterId id="2147491075" r:id="rId7"/>
    <p:sldMasterId id="2147491087" r:id="rId8"/>
    <p:sldMasterId id="2147491099" r:id="rId9"/>
    <p:sldMasterId id="2147491111" r:id="rId10"/>
    <p:sldMasterId id="2147491135" r:id="rId11"/>
    <p:sldMasterId id="2147491147" r:id="rId12"/>
    <p:sldMasterId id="2147491159" r:id="rId13"/>
    <p:sldMasterId id="2147491171" r:id="rId14"/>
    <p:sldMasterId id="2147491183" r:id="rId15"/>
    <p:sldMasterId id="2147491195" r:id="rId16"/>
    <p:sldMasterId id="2147491219" r:id="rId17"/>
    <p:sldMasterId id="2147491231" r:id="rId18"/>
  </p:sldMasterIdLst>
  <p:notesMasterIdLst>
    <p:notesMasterId r:id="rId61"/>
  </p:notesMasterIdLst>
  <p:sldIdLst>
    <p:sldId id="631" r:id="rId19"/>
    <p:sldId id="497" r:id="rId20"/>
    <p:sldId id="498" r:id="rId21"/>
    <p:sldId id="499" r:id="rId22"/>
    <p:sldId id="500" r:id="rId23"/>
    <p:sldId id="501" r:id="rId24"/>
    <p:sldId id="503" r:id="rId25"/>
    <p:sldId id="668" r:id="rId26"/>
    <p:sldId id="632" r:id="rId27"/>
    <p:sldId id="663" r:id="rId28"/>
    <p:sldId id="634" r:id="rId29"/>
    <p:sldId id="651" r:id="rId30"/>
    <p:sldId id="652" r:id="rId31"/>
    <p:sldId id="664" r:id="rId32"/>
    <p:sldId id="654" r:id="rId33"/>
    <p:sldId id="655" r:id="rId34"/>
    <p:sldId id="656" r:id="rId35"/>
    <p:sldId id="657" r:id="rId36"/>
    <p:sldId id="620" r:id="rId37"/>
    <p:sldId id="621" r:id="rId38"/>
    <p:sldId id="665" r:id="rId39"/>
    <p:sldId id="666" r:id="rId40"/>
    <p:sldId id="660" r:id="rId41"/>
    <p:sldId id="641" r:id="rId42"/>
    <p:sldId id="661" r:id="rId43"/>
    <p:sldId id="510" r:id="rId44"/>
    <p:sldId id="511" r:id="rId45"/>
    <p:sldId id="642" r:id="rId46"/>
    <p:sldId id="643" r:id="rId47"/>
    <p:sldId id="644" r:id="rId48"/>
    <p:sldId id="662" r:id="rId49"/>
    <p:sldId id="645" r:id="rId50"/>
    <p:sldId id="646" r:id="rId51"/>
    <p:sldId id="516" r:id="rId52"/>
    <p:sldId id="630" r:id="rId53"/>
    <p:sldId id="647" r:id="rId54"/>
    <p:sldId id="648" r:id="rId55"/>
    <p:sldId id="626" r:id="rId56"/>
    <p:sldId id="625" r:id="rId57"/>
    <p:sldId id="650" r:id="rId58"/>
    <p:sldId id="667" r:id="rId59"/>
    <p:sldId id="542" r:id="rId60"/>
  </p:sldIdLst>
  <p:sldSz cx="9144000" cy="5143500" type="screen16x9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70C0"/>
    <a:srgbClr val="8EB4E3"/>
    <a:srgbClr val="FF0000"/>
    <a:srgbClr val="AFD7FF"/>
    <a:srgbClr val="376092"/>
    <a:srgbClr val="C3D69B"/>
    <a:srgbClr val="FFFFD9"/>
    <a:srgbClr val="97CBFF"/>
    <a:srgbClr val="D5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06" autoAdjust="0"/>
    <p:restoredTop sz="87787" autoAdjust="0"/>
  </p:normalViewPr>
  <p:slideViewPr>
    <p:cSldViewPr>
      <p:cViewPr>
        <p:scale>
          <a:sx n="100" d="100"/>
          <a:sy n="100" d="100"/>
        </p:scale>
        <p:origin x="-1214" y="-115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91848389115436E-2"/>
          <c:y val="5.8428230196644837E-2"/>
          <c:w val="0.7270194099990791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300" dirty="0" smtClean="0"/>
                      <a:t>928,0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590538781077562"/>
                  <c:y val="6.5306122448979594E-3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658,3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590551181102363"/>
                  <c:y val="3.2653061224489797E-3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665,6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30866141732283464"/>
                  <c:y val="-2.5711071830306925E-7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756,6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245">
                <a:noFill/>
              </a:ln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928</c:v>
                </c:pt>
                <c:pt idx="1">
                  <c:v>756.6</c:v>
                </c:pt>
                <c:pt idx="2">
                  <c:v>658.3</c:v>
                </c:pt>
                <c:pt idx="3">
                  <c:v>665.6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0.15590551181102363"/>
                  <c:y val="-6.85714285714285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8 767,7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433058466116933"/>
                  <c:y val="-5.877551020408163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9 926</a:t>
                    </a:r>
                    <a:r>
                      <a:rPr lang="ru-RU" dirty="0" smtClean="0"/>
                      <a:t>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30393700787401573"/>
                  <c:y val="-4.24489795918367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8 416,2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748031496062992E-3"/>
                  <c:y val="-5.2244897959183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245">
                <a:noFill/>
              </a:ln>
            </c:spPr>
            <c:txPr>
              <a:bodyPr/>
              <a:lstStyle/>
              <a:p>
                <a:pPr>
                  <a:defRPr sz="1389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8416.2000000000007</c:v>
                </c:pt>
                <c:pt idx="1">
                  <c:v>8767.7000000000007</c:v>
                </c:pt>
                <c:pt idx="2">
                  <c:v>9926.7000000000007</c:v>
                </c:pt>
                <c:pt idx="3">
                  <c:v>10558.3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137799168"/>
        <c:axId val="137800704"/>
        <c:axId val="0"/>
      </c:bar3DChart>
      <c:catAx>
        <c:axId val="137799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389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7800704"/>
        <c:crosses val="autoZero"/>
        <c:auto val="0"/>
        <c:lblAlgn val="ctr"/>
        <c:lblOffset val="100"/>
        <c:noMultiLvlLbl val="0"/>
      </c:catAx>
      <c:valAx>
        <c:axId val="137800704"/>
        <c:scaling>
          <c:orientation val="minMax"/>
          <c:max val="120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52"/>
        </c:spPr>
        <c:txPr>
          <a:bodyPr/>
          <a:lstStyle/>
          <a:p>
            <a:pPr>
              <a:defRPr sz="1389" baseline="0">
                <a:latin typeface="Arial Narrow" panose="020B0606020202030204" pitchFamily="34" charset="0"/>
              </a:defRPr>
            </a:pPr>
            <a:endParaRPr lang="ru-RU"/>
          </a:p>
        </c:txPr>
        <c:crossAx val="137799168"/>
        <c:crosses val="autoZero"/>
        <c:crossBetween val="between"/>
      </c:valAx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81957547169811318"/>
          <c:y val="0.25916870415647919"/>
          <c:w val="0.17099056603773585"/>
          <c:h val="0.38630806845965771"/>
        </c:manualLayout>
      </c:layout>
      <c:overlay val="0"/>
      <c:spPr>
        <a:ln>
          <a:noFill/>
        </a:ln>
      </c:spPr>
      <c:txPr>
        <a:bodyPr/>
        <a:lstStyle/>
        <a:p>
          <a:pPr>
            <a:defRPr sz="1489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9"/>
    </a:solidFill>
    <a:ln w="56797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9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57630982483263"/>
          <c:y val="3.3731815121622807E-2"/>
          <c:w val="0.835790742463348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0831700422804772E-2"/>
                  <c:y val="0.161237916289697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371197109754918E-2"/>
                  <c:y val="0.18427953898064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465864327613536E-2"/>
                  <c:y val="0.2247974585878668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77,4</a:t>
                    </a:r>
                    <a:r>
                      <a:rPr lang="ru-RU" dirty="0" smtClean="0"/>
                      <a:t> 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786888202491218E-2"/>
                  <c:y val="0.22387900607376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6961">
                <a:noFill/>
              </a:ln>
            </c:spPr>
            <c:txPr>
              <a:bodyPr anchor="ctr" anchorCtr="0"/>
              <a:lstStyle/>
              <a:p>
                <a:pPr>
                  <a:defRPr sz="1225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52.8</c:v>
                </c:pt>
                <c:pt idx="1">
                  <c:v>57.2</c:v>
                </c:pt>
                <c:pt idx="2">
                  <c:v>77.400000000000006</c:v>
                </c:pt>
                <c:pt idx="3">
                  <c:v>77.900000000000006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41924224"/>
        <c:axId val="141925760"/>
        <c:axId val="142120256"/>
      </c:bar3DChart>
      <c:catAx>
        <c:axId val="141924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25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41925760"/>
        <c:crosses val="autoZero"/>
        <c:auto val="0"/>
        <c:lblAlgn val="ctr"/>
        <c:lblOffset val="100"/>
        <c:noMultiLvlLbl val="0"/>
      </c:catAx>
      <c:valAx>
        <c:axId val="141925760"/>
        <c:scaling>
          <c:orientation val="minMax"/>
          <c:max val="8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29956"/>
        </c:spPr>
        <c:txPr>
          <a:bodyPr/>
          <a:lstStyle/>
          <a:p>
            <a:pPr>
              <a:defRPr sz="1225" baseline="0">
                <a:latin typeface="Arial Narrow" panose="020B0606020202030204" pitchFamily="34" charset="0"/>
              </a:defRPr>
            </a:pPr>
            <a:endParaRPr lang="ru-RU"/>
          </a:p>
        </c:txPr>
        <c:crossAx val="141924224"/>
        <c:crosses val="autoZero"/>
        <c:crossBetween val="between"/>
      </c:valAx>
      <c:serAx>
        <c:axId val="142120256"/>
        <c:scaling>
          <c:orientation val="minMax"/>
        </c:scaling>
        <c:delete val="1"/>
        <c:axPos val="b"/>
        <c:majorTickMark val="out"/>
        <c:minorTickMark val="none"/>
        <c:tickLblPos val="nextTo"/>
        <c:crossAx val="141925760"/>
        <c:crosses val="autoZero"/>
      </c:serAx>
      <c:spPr>
        <a:noFill/>
        <a:ln w="25371">
          <a:noFill/>
        </a:ln>
      </c:spPr>
    </c:plotArea>
    <c:plotVisOnly val="1"/>
    <c:dispBlanksAs val="gap"/>
    <c:showDLblsOverMax val="0"/>
  </c:chart>
  <c:spPr>
    <a:solidFill>
      <a:srgbClr val="FFFFD9"/>
    </a:solidFill>
    <a:ln w="53915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697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0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216">
          <a:noFill/>
        </a:ln>
      </c:spPr>
    </c:plotArea>
    <c:legend>
      <c:legendPos val="r"/>
      <c:layout>
        <c:manualLayout>
          <c:xMode val="edge"/>
          <c:yMode val="edge"/>
          <c:x val="0"/>
          <c:y val="0.74825174825174823"/>
          <c:w val="0.99610894941634243"/>
          <c:h val="0.2517482517482517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rotY val="2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958899029797228E-2"/>
          <c:y val="0"/>
          <c:w val="0.8185544756795512"/>
          <c:h val="0.825479553320415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explosion val="24"/>
          <c:dPt>
            <c:idx val="0"/>
            <c:bubble3D val="0"/>
            <c:spPr>
              <a:solidFill>
                <a:srgbClr val="72A2DC">
                  <a:alpha val="91765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4.5574551421715336E-4"/>
                  <c:y val="2.844950213371266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использования имущества, находящегося в гос. и мун. собственности                   </a:t>
                    </a:r>
                    <a:r>
                      <a:rPr lang="ru-RU" dirty="0" smtClean="0"/>
                      <a:t>(543,5 </a:t>
                    </a:r>
                    <a:r>
                      <a:rPr lang="ru-RU" dirty="0" err="1"/>
                      <a:t>млн.руб</a:t>
                    </a:r>
                    <a:r>
                      <a:rPr lang="ru-RU" dirty="0" smtClean="0"/>
                      <a:t>.)</a:t>
                    </a:r>
                    <a:endParaRPr lang="ru-RU" dirty="0"/>
                  </a:p>
                  <a:p>
                    <a:r>
                      <a:rPr lang="ru-RU" dirty="0" smtClean="0"/>
                      <a:t>71,8%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309797320578626E-3"/>
                  <c:y val="-0.3729635526861081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продажи материальных и нематериальных активов                                          </a:t>
                    </a:r>
                    <a:r>
                      <a:rPr lang="ru-RU" dirty="0" smtClean="0"/>
                      <a:t>(137,1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18,1%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132120381897069"/>
                  <c:y val="-8.366305319868257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оказания платных услуг и компенсации затрат государства                 </a:t>
                    </a:r>
                    <a:r>
                      <a:rPr lang="ru-RU" dirty="0" smtClean="0"/>
                      <a:t>(4,9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0,6%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315510002696244"/>
                  <c:y val="3.345933212642048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Штрафы, санкции, возмещение ущерба </a:t>
                    </a:r>
                    <a:r>
                      <a:rPr lang="ru-RU" dirty="0" smtClean="0"/>
                      <a:t>(67,7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9,0%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1611192790313228"/>
                  <c:y val="-4.88149715357602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Прочие неналоговые доходы (3,4 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млн.руб.)
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0,5%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5753495746965521"/>
                  <c:y val="-2.81596308285077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Платежи </a:t>
                    </a:r>
                    <a:r>
                      <a:rPr lang="ru-RU" dirty="0"/>
                      <a:t>при пользовании природными ресурсами                                         </a:t>
                    </a:r>
                    <a:r>
                      <a:rPr lang="ru-RU" dirty="0" smtClean="0"/>
                      <a:t>(70,5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8,5%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solidFill>
                <a:schemeClr val="bg1"/>
              </a:solidFill>
              <a:ln w="25363">
                <a:solidFill>
                  <a:srgbClr val="1F497D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8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Доходы от использования имущества, находящегося в гос. и мун. собственности                   (471,2 млн.руб.)</c:v>
                </c:pt>
                <c:pt idx="1">
                  <c:v>Доходы от продажи материальных и нематериальных активов                                          (39,7 млн.руб.)</c:v>
                </c:pt>
                <c:pt idx="2">
                  <c:v>Доходы от оказания платных услуг и компенсации затрат государства                 (4,4 млн.руб.)</c:v>
                </c:pt>
                <c:pt idx="3">
                  <c:v>Штрафы, санкции, возмещение ущерба (31,7 млн.руб.)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71.834522865450694</c:v>
                </c:pt>
                <c:pt idx="1">
                  <c:v>18.120539254559873</c:v>
                </c:pt>
                <c:pt idx="2">
                  <c:v>0.64763415278879199</c:v>
                </c:pt>
                <c:pt idx="3">
                  <c:v>8.9479249273063708</c:v>
                </c:pt>
                <c:pt idx="4">
                  <c:v>0.44937879989426377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76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Доходы от использования имущества, находящегося в гос. и мун. собственности                   (471,2 млн.руб.)</c:v>
                </c:pt>
                <c:pt idx="1">
                  <c:v>Доходы от продажи материальных и нематериальных активов                                          (39,7 млн.руб.)</c:v>
                </c:pt>
                <c:pt idx="2">
                  <c:v>Доходы от оказания платных услуг и компенсации затрат государства                 (4,4 млн.руб.)</c:v>
                </c:pt>
                <c:pt idx="3">
                  <c:v>Штрафы, санкции, возмещение ущерба (31,7 млн.руб.)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543.5</c:v>
                </c:pt>
                <c:pt idx="1">
                  <c:v>137.1</c:v>
                </c:pt>
                <c:pt idx="2">
                  <c:v>4.9000000000000004</c:v>
                </c:pt>
                <c:pt idx="3">
                  <c:v>67.7</c:v>
                </c:pt>
                <c:pt idx="4">
                  <c:v>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76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Доходы от использования имущества, находящегося в гос. и мун. собственности                   (471,2 млн.руб.)</c:v>
                </c:pt>
                <c:pt idx="1">
                  <c:v>Доходы от продажи материальных и нематериальных активов                                          (39,7 млн.руб.)</c:v>
                </c:pt>
                <c:pt idx="2">
                  <c:v>Доходы от оказания платных услуг и компенсации затрат государства                 (4,4 млн.руб.)</c:v>
                </c:pt>
                <c:pt idx="3">
                  <c:v>Штрафы, санкции, возмещение ущерба (31,7 млн.руб.)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756.6</c:v>
                </c:pt>
                <c:pt idx="1">
                  <c:v>756.6</c:v>
                </c:pt>
                <c:pt idx="2">
                  <c:v>756.6</c:v>
                </c:pt>
                <c:pt idx="3">
                  <c:v>756.6</c:v>
                </c:pt>
                <c:pt idx="4">
                  <c:v>756.6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3">
          <a:noFill/>
        </a:ln>
      </c:spPr>
    </c:plotArea>
    <c:plotVisOnly val="1"/>
    <c:dispBlanksAs val="zero"/>
    <c:showDLblsOverMax val="0"/>
  </c:chart>
  <c:spPr>
    <a:solidFill>
      <a:srgbClr val="FFFFE5"/>
    </a:solidFill>
    <a:ln w="56812">
      <a:solidFill>
        <a:srgbClr val="558ED5"/>
      </a:solidFill>
    </a:ln>
    <a:scene3d>
      <a:camera prst="orthographicFront"/>
      <a:lightRig rig="threePt" dir="t"/>
    </a:scene3d>
  </c:spPr>
  <c:txPr>
    <a:bodyPr/>
    <a:lstStyle/>
    <a:p>
      <a:pPr>
        <a:defRPr sz="1789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8922092947527"/>
          <c:y val="5.1283439230785627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557495527316888E-2"/>
                  <c:y val="0.17829610260612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058510740185958E-3"/>
                  <c:y val="0.19992848073665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4412230058729109E-3"/>
                  <c:y val="0.214982710539483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4240007815223591E-3"/>
                  <c:y val="0.222076785435782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8327">
                <a:noFill/>
              </a:ln>
            </c:spPr>
            <c:txPr>
              <a:bodyPr/>
              <a:lstStyle/>
              <a:p>
                <a:pPr>
                  <a:defRPr sz="1192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289.8</c:v>
                </c:pt>
                <c:pt idx="1">
                  <c:v>263.7</c:v>
                </c:pt>
                <c:pt idx="2">
                  <c:v>266.39999999999998</c:v>
                </c:pt>
                <c:pt idx="3">
                  <c:v>274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152"/>
        <c:shape val="cylinder"/>
        <c:axId val="142709120"/>
        <c:axId val="142710656"/>
        <c:axId val="141821696"/>
      </c:bar3DChart>
      <c:catAx>
        <c:axId val="142709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2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42710656"/>
        <c:crosses val="autoZero"/>
        <c:auto val="0"/>
        <c:lblAlgn val="ctr"/>
        <c:lblOffset val="100"/>
        <c:noMultiLvlLbl val="0"/>
      </c:catAx>
      <c:valAx>
        <c:axId val="142710656"/>
        <c:scaling>
          <c:orientation val="minMax"/>
          <c:max val="300"/>
          <c:min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71"/>
        </c:spPr>
        <c:txPr>
          <a:bodyPr/>
          <a:lstStyle/>
          <a:p>
            <a:pPr>
              <a:defRPr sz="1192" baseline="0">
                <a:latin typeface="Arial Narrow" panose="020B0606020202030204" pitchFamily="34" charset="0"/>
              </a:defRPr>
            </a:pPr>
            <a:endParaRPr lang="ru-RU"/>
          </a:p>
        </c:txPr>
        <c:crossAx val="142709120"/>
        <c:crosses val="autoZero"/>
        <c:crossBetween val="between"/>
        <c:majorUnit val="50"/>
      </c:valAx>
      <c:serAx>
        <c:axId val="141821696"/>
        <c:scaling>
          <c:orientation val="minMax"/>
        </c:scaling>
        <c:delete val="1"/>
        <c:axPos val="b"/>
        <c:majorTickMark val="out"/>
        <c:minorTickMark val="none"/>
        <c:tickLblPos val="nextTo"/>
        <c:crossAx val="142710656"/>
        <c:crosses val="autoZero"/>
      </c:serAx>
      <c:spPr>
        <a:noFill/>
        <a:ln w="25394">
          <a:noFill/>
        </a:ln>
      </c:spPr>
    </c:plotArea>
    <c:plotVisOnly val="1"/>
    <c:dispBlanksAs val="gap"/>
    <c:showDLblsOverMax val="0"/>
  </c:chart>
  <c:spPr>
    <a:solidFill>
      <a:srgbClr val="FFFFD9"/>
    </a:solidFill>
    <a:ln w="56652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7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16036296923269"/>
          <c:y val="4.3724936236396714E-2"/>
          <c:w val="0.85472682294023594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712288450549309E-2"/>
                  <c:y val="0.22499216938205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338504900170572E-2"/>
                  <c:y val="0.221012055294192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459114403193168E-2"/>
                  <c:y val="0.207310788354212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043210009151566E-2"/>
                  <c:y val="0.19596256424578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8271">
                <a:noFill/>
              </a:ln>
            </c:spPr>
            <c:txPr>
              <a:bodyPr/>
              <a:lstStyle/>
              <a:p>
                <a:pPr>
                  <a:defRPr sz="119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26.6</c:v>
                </c:pt>
                <c:pt idx="1">
                  <c:v>25.6</c:v>
                </c:pt>
                <c:pt idx="2">
                  <c:v>25.4</c:v>
                </c:pt>
                <c:pt idx="3">
                  <c:v>24.2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42639488"/>
        <c:axId val="142641024"/>
        <c:axId val="141823040"/>
      </c:bar3DChart>
      <c:catAx>
        <c:axId val="142639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42641024"/>
        <c:crosses val="autoZero"/>
        <c:auto val="0"/>
        <c:lblAlgn val="ctr"/>
        <c:lblOffset val="100"/>
        <c:noMultiLvlLbl val="0"/>
      </c:catAx>
      <c:valAx>
        <c:axId val="142641024"/>
        <c:scaling>
          <c:orientation val="minMax"/>
          <c:max val="3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12"/>
        </c:spPr>
        <c:txPr>
          <a:bodyPr/>
          <a:lstStyle/>
          <a:p>
            <a:pPr>
              <a:defRPr sz="1190" baseline="0">
                <a:latin typeface="Arial Narrow" panose="020B0606020202030204" pitchFamily="34" charset="0"/>
              </a:defRPr>
            </a:pPr>
            <a:endParaRPr lang="ru-RU"/>
          </a:p>
        </c:txPr>
        <c:crossAx val="142639488"/>
        <c:crosses val="autoZero"/>
        <c:crossBetween val="between"/>
        <c:majorUnit val="10"/>
      </c:valAx>
      <c:serAx>
        <c:axId val="141823040"/>
        <c:scaling>
          <c:orientation val="minMax"/>
        </c:scaling>
        <c:delete val="1"/>
        <c:axPos val="b"/>
        <c:majorTickMark val="out"/>
        <c:minorTickMark val="none"/>
        <c:tickLblPos val="nextTo"/>
        <c:crossAx val="142641024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6542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2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601105067465812E-2"/>
          <c:y val="3.2700364567481627E-2"/>
          <c:w val="0.86027299501879284"/>
          <c:h val="0.8581673955316084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7467130595421321E-3"/>
                  <c:y val="0.23460309364554821"/>
                </c:manualLayout>
              </c:layout>
              <c:numFmt formatCode="#,##0.0" sourceLinked="0"/>
              <c:spPr>
                <a:noFill/>
                <a:ln w="28080">
                  <a:noFill/>
                </a:ln>
              </c:spPr>
              <c:txPr>
                <a:bodyPr/>
                <a:lstStyle/>
                <a:p>
                  <a:pPr>
                    <a:defRPr sz="1179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573392324261109E-3"/>
                  <c:y val="0.27000058247476166"/>
                </c:manualLayout>
              </c:layout>
              <c:tx>
                <c:rich>
                  <a:bodyPr/>
                  <a:lstStyle/>
                  <a:p>
                    <a:pPr>
                      <a:defRPr sz="117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128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.0" sourceLinked="0"/>
              <c:spPr>
                <a:noFill/>
                <a:ln w="2808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940395708308762E-2"/>
                  <c:y val="0.256300467484214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133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298494769532941E-2"/>
                  <c:y val="0.27924574133757302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117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138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8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 w="2808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28080">
                <a:noFill/>
              </a:ln>
            </c:spPr>
            <c:txPr>
              <a:bodyPr/>
              <a:lstStyle/>
              <a:p>
                <a:pPr>
                  <a:defRPr sz="117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110.5</c:v>
                </c:pt>
                <c:pt idx="1">
                  <c:v>128.30000000000001</c:v>
                </c:pt>
                <c:pt idx="2">
                  <c:v>133.4</c:v>
                </c:pt>
                <c:pt idx="3">
                  <c:v>138.80000000000001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cylinder"/>
        <c:axId val="142812672"/>
        <c:axId val="142814208"/>
        <c:axId val="142713728"/>
      </c:bar3DChart>
      <c:catAx>
        <c:axId val="142812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79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42814208"/>
        <c:crosses val="autoZero"/>
        <c:auto val="0"/>
        <c:lblAlgn val="ctr"/>
        <c:lblOffset val="100"/>
        <c:noMultiLvlLbl val="0"/>
      </c:catAx>
      <c:valAx>
        <c:axId val="142814208"/>
        <c:scaling>
          <c:orientation val="minMax"/>
          <c:max val="14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200"/>
        </c:spPr>
        <c:txPr>
          <a:bodyPr/>
          <a:lstStyle/>
          <a:p>
            <a:pPr>
              <a:defRPr sz="1179" baseline="0">
                <a:latin typeface="Arial Narrow" panose="020B0606020202030204" pitchFamily="34" charset="0"/>
              </a:defRPr>
            </a:pPr>
            <a:endParaRPr lang="ru-RU"/>
          </a:p>
        </c:txPr>
        <c:crossAx val="142812672"/>
        <c:crosses val="autoZero"/>
        <c:crossBetween val="between"/>
        <c:majorUnit val="20"/>
        <c:minorUnit val="1"/>
      </c:valAx>
      <c:serAx>
        <c:axId val="142713728"/>
        <c:scaling>
          <c:orientation val="minMax"/>
        </c:scaling>
        <c:delete val="1"/>
        <c:axPos val="b"/>
        <c:majorTickMark val="out"/>
        <c:minorTickMark val="none"/>
        <c:tickLblPos val="nextTo"/>
        <c:crossAx val="142814208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D9"/>
    </a:solidFill>
    <a:ln w="5616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68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79909208224975"/>
          <c:y val="4.6434708800864005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3.3600169113433948E-3"/>
                  <c:y val="0.1547576221218793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8896017817121235E-3"/>
                  <c:y val="0.20182818972273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860212759621681E-2"/>
                  <c:y val="0.19881777810948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090718165983127E-3"/>
                  <c:y val="0.19907526961973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075">
                <a:noFill/>
              </a:ln>
            </c:spPr>
            <c:txPr>
              <a:bodyPr/>
              <a:lstStyle/>
              <a:p>
                <a:pPr>
                  <a:defRPr sz="118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30.8</c:v>
                </c:pt>
                <c:pt idx="1">
                  <c:v>48.9</c:v>
                </c:pt>
                <c:pt idx="2">
                  <c:v>48.9</c:v>
                </c:pt>
                <c:pt idx="3">
                  <c:v>48.9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42328192"/>
        <c:axId val="142329728"/>
        <c:axId val="142715072"/>
      </c:bar3DChart>
      <c:catAx>
        <c:axId val="142328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8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42329728"/>
        <c:crosses val="autoZero"/>
        <c:auto val="0"/>
        <c:lblAlgn val="ctr"/>
        <c:lblOffset val="100"/>
        <c:noMultiLvlLbl val="0"/>
      </c:catAx>
      <c:valAx>
        <c:axId val="142329728"/>
        <c:scaling>
          <c:orientation val="minMax"/>
          <c:max val="6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195"/>
        </c:spPr>
        <c:txPr>
          <a:bodyPr/>
          <a:lstStyle/>
          <a:p>
            <a:pPr>
              <a:defRPr sz="1180" baseline="0">
                <a:latin typeface="Arial Narrow" panose="020B0606020202030204" pitchFamily="34" charset="0"/>
              </a:defRPr>
            </a:pPr>
            <a:endParaRPr lang="ru-RU"/>
          </a:p>
        </c:txPr>
        <c:crossAx val="142328192"/>
        <c:crosses val="autoZero"/>
        <c:crossBetween val="between"/>
        <c:majorUnit val="10"/>
      </c:valAx>
      <c:serAx>
        <c:axId val="142715072"/>
        <c:scaling>
          <c:orientation val="minMax"/>
        </c:scaling>
        <c:delete val="1"/>
        <c:axPos val="b"/>
        <c:majorTickMark val="out"/>
        <c:minorTickMark val="none"/>
        <c:tickLblPos val="nextTo"/>
        <c:crossAx val="142329728"/>
        <c:crosses val="autoZero"/>
      </c:serAx>
      <c:spPr>
        <a:solidFill>
          <a:srgbClr val="FFFFD9"/>
        </a:solidFill>
        <a:ln w="25051">
          <a:noFill/>
        </a:ln>
      </c:spPr>
    </c:plotArea>
    <c:plotVisOnly val="1"/>
    <c:dispBlanksAs val="gap"/>
    <c:showDLblsOverMax val="0"/>
  </c:chart>
  <c:spPr>
    <a:solidFill>
      <a:srgbClr val="FFFFD9"/>
    </a:solidFill>
    <a:ln w="56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69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027189619070253E-2"/>
          <c:y val="5.0840662104638182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0.176833049679269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768677870726796E-3"/>
                  <c:y val="0.126957061308193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768677870726796E-3"/>
                  <c:y val="0.122422880547186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753735574145359E-2"/>
                  <c:y val="0.122422880547186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9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14.5</c:v>
                </c:pt>
                <c:pt idx="1">
                  <c:v>7.6</c:v>
                </c:pt>
                <c:pt idx="2">
                  <c:v>7.6</c:v>
                </c:pt>
                <c:pt idx="3">
                  <c:v>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152"/>
        <c:shape val="cylinder"/>
        <c:axId val="140747904"/>
        <c:axId val="140749440"/>
        <c:axId val="142840704"/>
      </c:bar3DChart>
      <c:catAx>
        <c:axId val="140747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90" b="0">
                <a:latin typeface="Arial Narrow" panose="020B0606020202030204" pitchFamily="34" charset="0"/>
              </a:defRPr>
            </a:pPr>
            <a:endParaRPr lang="ru-RU"/>
          </a:p>
        </c:txPr>
        <c:crossAx val="140749440"/>
        <c:crosses val="autoZero"/>
        <c:auto val="0"/>
        <c:lblAlgn val="ctr"/>
        <c:lblOffset val="100"/>
        <c:noMultiLvlLbl val="0"/>
      </c:catAx>
      <c:valAx>
        <c:axId val="140749440"/>
        <c:scaling>
          <c:orientation val="minMax"/>
          <c:max val="15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79"/>
        </c:spPr>
        <c:txPr>
          <a:bodyPr/>
          <a:lstStyle/>
          <a:p>
            <a:pPr>
              <a:defRPr sz="1192" baseline="0">
                <a:latin typeface="Arial Narrow" panose="020B0606020202030204" pitchFamily="34" charset="0"/>
              </a:defRPr>
            </a:pPr>
            <a:endParaRPr lang="ru-RU"/>
          </a:p>
        </c:txPr>
        <c:crossAx val="140747904"/>
        <c:crosses val="autoZero"/>
        <c:crossBetween val="between"/>
        <c:majorUnit val="5"/>
        <c:minorUnit val="5"/>
      </c:valAx>
      <c:serAx>
        <c:axId val="142840704"/>
        <c:scaling>
          <c:orientation val="minMax"/>
        </c:scaling>
        <c:delete val="1"/>
        <c:axPos val="b"/>
        <c:majorTickMark val="out"/>
        <c:minorTickMark val="none"/>
        <c:tickLblPos val="nextTo"/>
        <c:crossAx val="140749440"/>
        <c:crosses val="autoZero"/>
      </c:serAx>
    </c:plotArea>
    <c:plotVisOnly val="1"/>
    <c:dispBlanksAs val="gap"/>
    <c:showDLblsOverMax val="0"/>
  </c:chart>
  <c:spPr>
    <a:solidFill>
      <a:srgbClr val="FFFFD9"/>
    </a:solidFill>
    <a:ln w="56666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7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78338914532236"/>
          <c:y val="4.282923698150122E-2"/>
          <c:w val="0.85472682294023594"/>
          <c:h val="0.842304084110866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937520740941865E-2"/>
                  <c:y val="0.2298907416636707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215,4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759525748936556E-2"/>
                  <c:y val="0.1720228607754703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137,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961806498325643E-3"/>
                  <c:y val="8.97357957219366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33,1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222523908649349E-2"/>
                  <c:y val="8.32861438951268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31,0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8303">
                <a:noFill/>
              </a:ln>
            </c:spPr>
            <c:txPr>
              <a:bodyPr/>
              <a:lstStyle/>
              <a:p>
                <a:pPr>
                  <a:defRPr sz="1191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215.4</c:v>
                </c:pt>
                <c:pt idx="1">
                  <c:v>137.19999999999999</c:v>
                </c:pt>
                <c:pt idx="2">
                  <c:v>33.1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40857728"/>
        <c:axId val="140859264"/>
        <c:axId val="142842048"/>
      </c:bar3DChart>
      <c:catAx>
        <c:axId val="14085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1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40859264"/>
        <c:crosses val="autoZero"/>
        <c:auto val="0"/>
        <c:lblAlgn val="ctr"/>
        <c:lblOffset val="100"/>
        <c:noMultiLvlLbl val="0"/>
      </c:catAx>
      <c:valAx>
        <c:axId val="140859264"/>
        <c:scaling>
          <c:orientation val="minMax"/>
          <c:max val="2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47"/>
        </c:spPr>
        <c:txPr>
          <a:bodyPr/>
          <a:lstStyle/>
          <a:p>
            <a:pPr>
              <a:defRPr sz="1191" baseline="0">
                <a:latin typeface="Arial Narrow" panose="020B0606020202030204" pitchFamily="34" charset="0"/>
              </a:defRPr>
            </a:pPr>
            <a:endParaRPr lang="ru-RU"/>
          </a:p>
        </c:txPr>
        <c:crossAx val="140857728"/>
        <c:crosses val="autoZero"/>
        <c:crossBetween val="between"/>
        <c:majorUnit val="50"/>
      </c:valAx>
      <c:serAx>
        <c:axId val="142842048"/>
        <c:scaling>
          <c:orientation val="minMax"/>
        </c:scaling>
        <c:delete val="1"/>
        <c:axPos val="b"/>
        <c:majorTickMark val="out"/>
        <c:minorTickMark val="none"/>
        <c:tickLblPos val="nextTo"/>
        <c:crossAx val="140859264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6606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4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0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53666796746091E-2"/>
          <c:y val="3.6662631377961302E-2"/>
          <c:w val="0.84482718983446492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5171302422471732E-3"/>
                  <c:y val="0.22063928811872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041951078910478E-2"/>
                  <c:y val="0.19914088341187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5308344360449122E-3"/>
                  <c:y val="0.19697391915229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638673077678932E-2"/>
                  <c:y val="0.19613060913854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353">
                <a:noFill/>
              </a:ln>
            </c:spPr>
            <c:txPr>
              <a:bodyPr anchor="ctr" anchorCtr="0"/>
              <a:lstStyle/>
              <a:p>
                <a:pPr>
                  <a:defRPr sz="1287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57.2</c:v>
                </c:pt>
                <c:pt idx="1">
                  <c:v>67.7</c:v>
                </c:pt>
                <c:pt idx="2">
                  <c:v>67.8</c:v>
                </c:pt>
                <c:pt idx="3">
                  <c:v>67.599999999999994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40923264"/>
        <c:axId val="140924800"/>
        <c:axId val="142843392"/>
      </c:bar3DChart>
      <c:catAx>
        <c:axId val="140923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40924800"/>
        <c:crosses val="autoZero"/>
        <c:auto val="0"/>
        <c:lblAlgn val="ctr"/>
        <c:lblOffset val="100"/>
        <c:noMultiLvlLbl val="0"/>
      </c:catAx>
      <c:valAx>
        <c:axId val="140924800"/>
        <c:scaling>
          <c:orientation val="minMax"/>
          <c:max val="70"/>
          <c:min val="1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01"/>
        </c:spPr>
        <c:txPr>
          <a:bodyPr/>
          <a:lstStyle/>
          <a:p>
            <a:pPr>
              <a:defRPr sz="1287" baseline="0">
                <a:latin typeface="Arial Narrow" panose="020B0606020202030204" pitchFamily="34" charset="0"/>
              </a:defRPr>
            </a:pPr>
            <a:endParaRPr lang="ru-RU"/>
          </a:p>
        </c:txPr>
        <c:crossAx val="140923264"/>
        <c:crosses val="autoZero"/>
        <c:crossBetween val="between"/>
      </c:valAx>
      <c:serAx>
        <c:axId val="142843392"/>
        <c:scaling>
          <c:orientation val="minMax"/>
        </c:scaling>
        <c:delete val="1"/>
        <c:axPos val="b"/>
        <c:majorTickMark val="out"/>
        <c:minorTickMark val="none"/>
        <c:tickLblPos val="nextTo"/>
        <c:crossAx val="140924800"/>
        <c:crosses val="autoZero"/>
      </c:serAx>
      <c:spPr>
        <a:noFill/>
        <a:ln w="25347">
          <a:noFill/>
        </a:ln>
      </c:spPr>
    </c:plotArea>
    <c:plotVisOnly val="1"/>
    <c:dispBlanksAs val="gap"/>
    <c:showDLblsOverMax val="0"/>
  </c:chart>
  <c:spPr>
    <a:solidFill>
      <a:srgbClr val="FFFFD9"/>
    </a:solidFill>
    <a:ln w="56697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5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rgbClr val="FFFFFF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9.8791848389115436E-2"/>
          <c:y val="5.8428230196644837E-2"/>
          <c:w val="0.7270194099990791"/>
          <c:h val="0.810238499141121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- всего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070C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4035971904852282E-2"/>
                  <c:y val="-1.1750589297356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130151168929759E-2"/>
                  <c:y val="-1.5923566878980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9417926407748E-2"/>
                  <c:y val="-1.592356687898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19050" cmpd="thickThin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c:spPr>
            <c:txPr>
              <a:bodyPr rot="-1920000"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19484.3</c:v>
                </c:pt>
                <c:pt idx="1">
                  <c:v>20091.900000000001</c:v>
                </c:pt>
                <c:pt idx="2">
                  <c:v>20350.5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0000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2.1659254848542388E-2"/>
                  <c:y val="-9.55414012738853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206344480581158E-2"/>
                  <c:y val="-1.592356687898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847613376697323E-2"/>
                  <c:y val="-1.9108280254777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EB"/>
              </a:solidFill>
              <a:ln w="19050" cap="rnd">
                <a:solidFill>
                  <a:srgbClr val="FF0000"/>
                </a:solidFill>
                <a:round/>
              </a:ln>
            </c:spPr>
            <c:txPr>
              <a:bodyPr rot="-1920000"/>
              <a:lstStyle/>
              <a:p>
                <a:pPr>
                  <a:defRPr sz="1400" b="1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9524.2999999999993</c:v>
                </c:pt>
                <c:pt idx="1">
                  <c:v>10585</c:v>
                </c:pt>
                <c:pt idx="2">
                  <c:v>11223.9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12672" cmpd="sng">
              <a:solidFill>
                <a:srgbClr val="8AAC4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2488882272813539E-2"/>
                  <c:y val="-1.91082802547770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960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582939718809763E-2"/>
                  <c:y val="-6.36942675159235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506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771420065045986E-2"/>
                  <c:y val="-1.91082802547770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126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solidFill>
                <a:srgbClr val="FFFFEB"/>
              </a:solidFill>
              <a:ln w="19050" cmpd="thickThin">
                <a:solidFill>
                  <a:srgbClr val="92D050"/>
                </a:solidFill>
              </a:ln>
            </c:spPr>
            <c:txPr>
              <a:bodyPr rot="-1920000"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9960</c:v>
                </c:pt>
                <c:pt idx="1">
                  <c:v>9506.9</c:v>
                </c:pt>
                <c:pt idx="2">
                  <c:v>9126.6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shape val="box"/>
        <c:axId val="142537856"/>
        <c:axId val="142539392"/>
        <c:axId val="0"/>
      </c:bar3DChart>
      <c:catAx>
        <c:axId val="14253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42539392"/>
        <c:crosses val="autoZero"/>
        <c:auto val="0"/>
        <c:lblAlgn val="ctr"/>
        <c:lblOffset val="100"/>
        <c:noMultiLvlLbl val="0"/>
      </c:catAx>
      <c:valAx>
        <c:axId val="14253939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673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42537856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81112398609501735"/>
          <c:y val="9.0476190476190474E-2"/>
          <c:w val="0.18887601390498263"/>
          <c:h val="0.71666666666666667"/>
        </c:manualLayout>
      </c:layout>
      <c:overlay val="0"/>
      <c:spPr>
        <a:ln>
          <a:noFill/>
        </a:ln>
      </c:spPr>
      <c:txPr>
        <a:bodyPr/>
        <a:lstStyle/>
        <a:p>
          <a:pPr>
            <a:defRPr sz="1593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D"/>
    </a:solidFill>
    <a:ln w="57017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3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2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61217388042973"/>
          <c:y val="6.6516929809159783E-2"/>
          <c:w val="0.78619456876267457"/>
          <c:h val="0.737406281456942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72A2DC">
                    <a:shade val="30000"/>
                    <a:satMod val="115000"/>
                  </a:srgbClr>
                </a:gs>
                <a:gs pos="50000">
                  <a:srgbClr val="72A2DC">
                    <a:shade val="67500"/>
                    <a:satMod val="115000"/>
                  </a:srgbClr>
                </a:gs>
                <a:gs pos="100000">
                  <a:srgbClr val="72A2DC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62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47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8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8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62.3</c:v>
                </c:pt>
                <c:pt idx="1">
                  <c:v>47.3</c:v>
                </c:pt>
                <c:pt idx="2">
                  <c:v>48.4</c:v>
                </c:pt>
                <c:pt idx="3">
                  <c:v>48.3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Фонд оплаты труда работников социальной сферы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3936059912619329E-3"/>
                  <c:y val="1.7792284634940862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100000"/>
                      </a:lnSpc>
                      <a:defRPr sz="1600"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600" b="1" baseline="0" dirty="0" smtClean="0"/>
                      <a:t>9 892</a:t>
                    </a:r>
                    <a:r>
                      <a:rPr lang="en-US" sz="1600" b="1" dirty="0" smtClean="0"/>
                      <a:t>,</a:t>
                    </a:r>
                    <a:r>
                      <a:rPr lang="ru-RU" sz="1600" b="1" dirty="0" smtClean="0"/>
                      <a:t>8</a:t>
                    </a:r>
                    <a:r>
                      <a:rPr lang="en-US" sz="1600" b="0" dirty="0" smtClean="0"/>
                      <a:t> </a:t>
                    </a:r>
                  </a:p>
                  <a:p>
                    <a:pPr>
                      <a:lnSpc>
                        <a:spcPct val="100000"/>
                      </a:lnSpc>
                      <a:defRPr sz="1600"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400" b="1" dirty="0" smtClean="0"/>
                      <a:t>37</a:t>
                    </a:r>
                    <a:r>
                      <a:rPr lang="en-US" sz="1400" b="1" dirty="0" smtClean="0"/>
                      <a:t>,</a:t>
                    </a:r>
                    <a:r>
                      <a:rPr lang="ru-RU" sz="1400" b="1" dirty="0" smtClean="0"/>
                      <a:t>7</a:t>
                    </a:r>
                    <a:r>
                      <a:rPr lang="en-US" sz="1400" b="1" dirty="0" smtClean="0"/>
                      <a:t>%</a:t>
                    </a:r>
                    <a:endParaRPr lang="en-US" sz="1400" b="1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1968029956309521E-3"/>
                  <c:y val="-6.6045501537741304E-3"/>
                </c:manualLayout>
              </c:layout>
              <c:tx>
                <c:rich>
                  <a:bodyPr/>
                  <a:lstStyle/>
                  <a:p>
                    <a:r>
                      <a:rPr lang="ru-RU" b="1" baseline="0" dirty="0" smtClean="0"/>
                      <a:t>10 628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7</a:t>
                    </a:r>
                    <a:endParaRPr lang="en-US" b="1" dirty="0" smtClean="0"/>
                  </a:p>
                  <a:p>
                    <a:r>
                      <a:rPr lang="ru-RU" sz="1400" b="1" dirty="0" smtClean="0"/>
                      <a:t>52</a:t>
                    </a:r>
                    <a:r>
                      <a:rPr lang="en-US" sz="1400" b="1" dirty="0" smtClean="0"/>
                      <a:t>,</a:t>
                    </a:r>
                    <a:r>
                      <a:rPr lang="ru-RU" sz="1400" b="1" dirty="0" smtClean="0"/>
                      <a:t>7</a:t>
                    </a:r>
                    <a:r>
                      <a:rPr lang="en-US" sz="1400" b="1" dirty="0" smtClean="0"/>
                      <a:t>%</a:t>
                    </a:r>
                    <a:endParaRPr lang="en-US" sz="14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3934801328762491E-3"/>
                  <c:y val="-6.4765892702718523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10</a:t>
                    </a:r>
                    <a:r>
                      <a:rPr lang="en-US" sz="1600" b="1" dirty="0" smtClean="0"/>
                      <a:t> </a:t>
                    </a:r>
                    <a:r>
                      <a:rPr lang="ru-RU" sz="1600" b="1" dirty="0" smtClean="0"/>
                      <a:t>685</a:t>
                    </a:r>
                    <a:r>
                      <a:rPr lang="en-US" sz="1600" b="1" dirty="0" smtClean="0"/>
                      <a:t>,</a:t>
                    </a:r>
                    <a:r>
                      <a:rPr lang="ru-RU" sz="1600" b="1" dirty="0" smtClean="0"/>
                      <a:t>1</a:t>
                    </a:r>
                    <a:endParaRPr lang="en-US" sz="1600" b="1" dirty="0" smtClean="0"/>
                  </a:p>
                  <a:p>
                    <a:r>
                      <a:rPr lang="en-US" sz="1400" b="1" dirty="0" smtClean="0"/>
                      <a:t>5</a:t>
                    </a:r>
                    <a:r>
                      <a:rPr lang="ru-RU" sz="1400" b="1" dirty="0" smtClean="0"/>
                      <a:t>1</a:t>
                    </a:r>
                    <a:r>
                      <a:rPr lang="en-US" sz="1400" b="1" dirty="0" smtClean="0"/>
                      <a:t>,</a:t>
                    </a:r>
                    <a:r>
                      <a:rPr lang="ru-RU" sz="1400" b="1" dirty="0" smtClean="0"/>
                      <a:t>6</a:t>
                    </a:r>
                    <a:r>
                      <a:rPr lang="en-US" sz="1400" b="1" dirty="0" smtClean="0"/>
                      <a:t>%</a:t>
                    </a:r>
                    <a:endParaRPr lang="en-US" sz="14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5904101939264016E-3"/>
                  <c:y val="-1.321077135561498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10</a:t>
                    </a:r>
                    <a:r>
                      <a:rPr lang="en-US" b="1" dirty="0" smtClean="0"/>
                      <a:t> </a:t>
                    </a:r>
                    <a:r>
                      <a:rPr lang="ru-RU" b="1" dirty="0" smtClean="0"/>
                      <a:t>738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1</a:t>
                    </a:r>
                    <a:endParaRPr lang="en-US" b="1" dirty="0" smtClean="0"/>
                  </a:p>
                  <a:p>
                    <a:r>
                      <a:rPr lang="en-US" sz="1400" b="1" dirty="0" smtClean="0"/>
                      <a:t>5</a:t>
                    </a:r>
                    <a:r>
                      <a:rPr lang="ru-RU" sz="1400" b="1" dirty="0" smtClean="0"/>
                      <a:t>1</a:t>
                    </a:r>
                    <a:r>
                      <a:rPr lang="en-US" sz="1400" b="1" dirty="0" smtClean="0"/>
                      <a:t>,</a:t>
                    </a:r>
                    <a:r>
                      <a:rPr lang="ru-RU" sz="1400" b="1" dirty="0" smtClean="0"/>
                      <a:t>7</a:t>
                    </a:r>
                    <a:r>
                      <a:rPr lang="en-US" sz="1400" b="1" dirty="0" smtClean="0"/>
                      <a:t>%</a:t>
                    </a:r>
                    <a:endParaRPr lang="en-US" sz="14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37.700000000000003</c:v>
                </c:pt>
                <c:pt idx="1">
                  <c:v>52.7</c:v>
                </c:pt>
                <c:pt idx="2">
                  <c:v>51.6</c:v>
                </c:pt>
                <c:pt idx="3">
                  <c:v>51.7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80"/>
        <c:shape val="box"/>
        <c:axId val="154509312"/>
        <c:axId val="154510848"/>
        <c:axId val="0"/>
      </c:bar3DChart>
      <c:catAx>
        <c:axId val="154509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97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54510848"/>
        <c:crosses val="autoZero"/>
        <c:auto val="1"/>
        <c:lblAlgn val="ctr"/>
        <c:lblOffset val="100"/>
        <c:noMultiLvlLbl val="0"/>
      </c:catAx>
      <c:valAx>
        <c:axId val="154510848"/>
        <c:scaling>
          <c:orientation val="minMax"/>
          <c:max val="1.100000000000000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latin typeface="Arial Narrow" panose="020B0606020202030204" pitchFamily="34" charset="0"/>
              </a:defRPr>
            </a:pPr>
            <a:endParaRPr lang="ru-RU"/>
          </a:p>
        </c:txPr>
        <c:crossAx val="154509312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solidFill>
      <a:srgbClr val="FFFFD9"/>
    </a:solidFill>
    <a:ln w="37997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1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0829548953972885"/>
          <c:h val="0.806808223718043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350">
              <a:solidFill>
                <a:schemeClr val="tx1"/>
              </a:solidFill>
            </a:ln>
            <a:effectLst>
              <a:outerShdw blurRad="76200" dist="38100" dir="5400000" sx="106000" sy="106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8"/>
          <c:dPt>
            <c:idx val="0"/>
            <c:bubble3D val="0"/>
            <c:spPr>
              <a:solidFill>
                <a:srgbClr val="8EB4E3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spPr>
              <a:solidFill>
                <a:srgbClr val="E46C0A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8.957300769553532E-2"/>
                  <c:y val="0.143686502177068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1903215670123689"/>
                  <c:y val="-5.7599853719301056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Жилищно-коммунальное хозяйство </a:t>
                    </a:r>
                  </a:p>
                  <a:p>
                    <a:r>
                      <a:rPr lang="ru-RU" sz="1300" dirty="0" smtClean="0"/>
                      <a:t>(1 370,8 млн.руб.)
6,8%</a:t>
                    </a:r>
                    <a:endParaRPr lang="ru-RU" sz="13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2303738491205682"/>
                  <c:y val="-8.6979965830431008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Общегосударственные вопросы</a:t>
                    </a:r>
                  </a:p>
                  <a:p>
                    <a:r>
                      <a:rPr lang="ru-RU" sz="1300" dirty="0" smtClean="0"/>
                      <a:t> (1 735,4</a:t>
                    </a:r>
                    <a:r>
                      <a:rPr lang="ru-RU" sz="1300" baseline="0" dirty="0" smtClean="0"/>
                      <a:t> </a:t>
                    </a:r>
                    <a:r>
                      <a:rPr lang="ru-RU" sz="1300" dirty="0" smtClean="0"/>
                      <a:t>млн.руб</a:t>
                    </a:r>
                    <a:r>
                      <a:rPr lang="ru-RU" sz="1300" dirty="0"/>
                      <a:t>.)
</a:t>
                    </a:r>
                    <a:r>
                      <a:rPr lang="ru-RU" sz="1300" dirty="0" smtClean="0"/>
                      <a:t>8,6%</a:t>
                    </a:r>
                    <a:endParaRPr lang="ru-RU" sz="13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5621567533185715"/>
                  <c:y val="-1.0290390043769929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/>
                      <a:t>Социальная политика </a:t>
                    </a:r>
                    <a:r>
                      <a:rPr lang="ru-RU" sz="1300" dirty="0" smtClean="0"/>
                      <a:t>                 (688,5 </a:t>
                    </a:r>
                    <a:r>
                      <a:rPr lang="ru-RU" sz="1300" dirty="0"/>
                      <a:t>млн.руб.)
</a:t>
                    </a:r>
                    <a:r>
                      <a:rPr lang="ru-RU" sz="1300" dirty="0" smtClean="0"/>
                      <a:t>3,4%</a:t>
                    </a:r>
                    <a:endParaRPr lang="ru-RU" sz="13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9170329019647545E-2"/>
                  <c:y val="6.7612225608429347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Культура, кинематография                   (600,7 </a:t>
                    </a:r>
                    <a:r>
                      <a:rPr lang="ru-RU" sz="1300" dirty="0"/>
                      <a:t>млн.руб.)
</a:t>
                    </a:r>
                    <a:r>
                      <a:rPr lang="ru-RU" sz="1300" dirty="0" smtClean="0"/>
                      <a:t>3,0%</a:t>
                    </a:r>
                    <a:endParaRPr lang="ru-RU" sz="13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1.339278612624519E-2"/>
                  <c:y val="2.616482855513609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   </a:t>
                    </a:r>
                    <a:endParaRPr lang="ru-RU" dirty="0" smtClean="0"/>
                  </a:p>
                  <a:p>
                    <a:r>
                      <a:rPr lang="ru-RU" dirty="0" smtClean="0"/>
                      <a:t>(</a:t>
                    </a:r>
                    <a:r>
                      <a:rPr lang="ru-RU" dirty="0"/>
                      <a:t>1 </a:t>
                    </a:r>
                    <a:r>
                      <a:rPr lang="ru-RU" dirty="0" smtClean="0"/>
                      <a:t>871,1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9,3%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0.11504514383988651"/>
                  <c:y val="6.7904820676718158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/>
                      <a:t>Другие расходы </a:t>
                    </a:r>
                    <a:endParaRPr lang="ru-RU" sz="1300" dirty="0" smtClean="0"/>
                  </a:p>
                  <a:p>
                    <a:r>
                      <a:rPr lang="ru-RU" sz="1300" dirty="0" smtClean="0"/>
                      <a:t>(759,8 </a:t>
                    </a:r>
                    <a:r>
                      <a:rPr lang="ru-RU" sz="1300" dirty="0"/>
                      <a:t>млн.руб.)
</a:t>
                    </a:r>
                    <a:r>
                      <a:rPr lang="ru-RU" sz="1300" dirty="0" smtClean="0"/>
                      <a:t>3,8%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2338020892645357E-2"/>
                  <c:y val="-0.1043497571193111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</a:t>
                    </a:r>
                    <a:endParaRPr lang="ru-RU" dirty="0" smtClean="0"/>
                  </a:p>
                  <a:p>
                    <a:r>
                      <a:rPr lang="ru-RU" dirty="0" smtClean="0"/>
                      <a:t>и </a:t>
                    </a:r>
                    <a:r>
                      <a:rPr lang="ru-RU" dirty="0"/>
                      <a:t>спорт   </a:t>
                    </a:r>
                    <a:endParaRPr lang="ru-RU" dirty="0" smtClean="0"/>
                  </a:p>
                  <a:p>
                    <a:r>
                      <a:rPr lang="ru-RU" dirty="0" smtClean="0"/>
                      <a:t>(435,3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2,2%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numFmt formatCode="0.0%" sourceLinked="0"/>
            <c:spPr>
              <a:solidFill>
                <a:schemeClr val="bg1"/>
              </a:solidFill>
              <a:ln w="12696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3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Образование                             (12 689,4 млн.руб.)</c:v>
                </c:pt>
                <c:pt idx="1">
                  <c:v>Жилищно-коммунальное хозяйство (1370,8 млн.руб.)</c:v>
                </c:pt>
                <c:pt idx="2">
                  <c:v>Общегосударственные вопросы (1 735,2 млн.руб.)</c:v>
                </c:pt>
                <c:pt idx="3">
                  <c:v>Социальная политика (688,5 млн.руб.)</c:v>
                </c:pt>
                <c:pt idx="4">
                  <c:v>Культура, кинематография                       (600,7 млн.руб.)</c:v>
                </c:pt>
                <c:pt idx="5">
                  <c:v>Национальная экономика   (1 871,1 млн.руб.)</c:v>
                </c:pt>
                <c:pt idx="6">
                  <c:v>Другие расходы (759,8 млн.руб.)</c:v>
                </c:pt>
                <c:pt idx="7">
                  <c:v>Физическая культура и спорт   (435,3 млн.руб.)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62.971564686616048</c:v>
                </c:pt>
                <c:pt idx="1">
                  <c:v>6.8026400674904473</c:v>
                </c:pt>
                <c:pt idx="2">
                  <c:v>8.611979554364547</c:v>
                </c:pt>
                <c:pt idx="3">
                  <c:v>3.4167038856632423</c:v>
                </c:pt>
                <c:pt idx="4">
                  <c:v>2.9809934990819316</c:v>
                </c:pt>
                <c:pt idx="5">
                  <c:v>9.2853952657436363</c:v>
                </c:pt>
                <c:pt idx="6">
                  <c:v>3.7705324797776787</c:v>
                </c:pt>
                <c:pt idx="7">
                  <c:v>2.1601905612624686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Образование                             (12 689,4 млн.руб.)</c:v>
                </c:pt>
                <c:pt idx="1">
                  <c:v>Жилищно-коммунальное хозяйство (1370,8 млн.руб.)</c:v>
                </c:pt>
                <c:pt idx="2">
                  <c:v>Общегосударственные вопросы (1 735,2 млн.руб.)</c:v>
                </c:pt>
                <c:pt idx="3">
                  <c:v>Социальная политика (688,5 млн.руб.)</c:v>
                </c:pt>
                <c:pt idx="4">
                  <c:v>Культура, кинематография                       (600,7 млн.руб.)</c:v>
                </c:pt>
                <c:pt idx="5">
                  <c:v>Национальная экономика   (1 871,1 млн.руб.)</c:v>
                </c:pt>
                <c:pt idx="6">
                  <c:v>Другие расходы (759,8 млн.руб.)</c:v>
                </c:pt>
                <c:pt idx="7">
                  <c:v>Физическая культура и спорт   (435,3 млн.руб.)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12689.4</c:v>
                </c:pt>
                <c:pt idx="1">
                  <c:v>1370.8</c:v>
                </c:pt>
                <c:pt idx="2">
                  <c:v>1735.4</c:v>
                </c:pt>
                <c:pt idx="3">
                  <c:v>688.5</c:v>
                </c:pt>
                <c:pt idx="4">
                  <c:v>600.70000000000005</c:v>
                </c:pt>
                <c:pt idx="5">
                  <c:v>1871.1</c:v>
                </c:pt>
                <c:pt idx="6">
                  <c:v>759.8</c:v>
                </c:pt>
                <c:pt idx="7">
                  <c:v>435.3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Образование                             (12 689,4 млн.руб.)</c:v>
                </c:pt>
                <c:pt idx="1">
                  <c:v>Жилищно-коммунальное хозяйство (1370,8 млн.руб.)</c:v>
                </c:pt>
                <c:pt idx="2">
                  <c:v>Общегосударственные вопросы (1 735,2 млн.руб.)</c:v>
                </c:pt>
                <c:pt idx="3">
                  <c:v>Социальная политика (688,5 млн.руб.)</c:v>
                </c:pt>
                <c:pt idx="4">
                  <c:v>Культура, кинематография                       (600,7 млн.руб.)</c:v>
                </c:pt>
                <c:pt idx="5">
                  <c:v>Национальная экономика   (1 871,1 млн.руб.)</c:v>
                </c:pt>
                <c:pt idx="6">
                  <c:v>Другие расходы (759,8 млн.руб.)</c:v>
                </c:pt>
                <c:pt idx="7">
                  <c:v>Физическая культура и спорт   (435,3 млн.руб.)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20151</c:v>
                </c:pt>
                <c:pt idx="1">
                  <c:v>20151</c:v>
                </c:pt>
                <c:pt idx="2">
                  <c:v>20151</c:v>
                </c:pt>
                <c:pt idx="3">
                  <c:v>20151</c:v>
                </c:pt>
                <c:pt idx="4">
                  <c:v>20151</c:v>
                </c:pt>
                <c:pt idx="5">
                  <c:v>20151</c:v>
                </c:pt>
                <c:pt idx="6">
                  <c:v>20151</c:v>
                </c:pt>
                <c:pt idx="7">
                  <c:v>20151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9">
          <a:noFill/>
        </a:ln>
      </c:spPr>
    </c:plotArea>
    <c:plotVisOnly val="1"/>
    <c:dispBlanksAs val="gap"/>
    <c:showDLblsOverMax val="0"/>
  </c:chart>
  <c:spPr>
    <a:solidFill>
      <a:srgbClr val="FFFFD9"/>
    </a:solidFill>
    <a:ln w="56995" cap="flat">
      <a:solidFill>
        <a:srgbClr val="558ED5"/>
      </a:solidFill>
    </a:ln>
    <a:effectLst/>
  </c:spPr>
  <c:txPr>
    <a:bodyPr/>
    <a:lstStyle/>
    <a:p>
      <a:pPr>
        <a:defRPr sz="1796"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96823508946523"/>
          <c:y val="2.8717013888888889E-2"/>
          <c:w val="0.61128924596769296"/>
          <c:h val="0.6859466837373519"/>
        </c:manualLayout>
      </c:layout>
      <c:pie3D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Lbls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8022813688212927E-2"/>
          <c:y val="0.79423868312757206"/>
          <c:w val="0.91634980988593151"/>
          <c:h val="0.15226337448559671"/>
        </c:manualLayout>
      </c:layout>
      <c:overlay val="0"/>
      <c:spPr>
        <a:ln>
          <a:noFill/>
        </a:ln>
      </c:spPr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51" cap="rnd" cmpd="sng">
      <a:solidFill>
        <a:srgbClr val="72A2DC"/>
      </a:solidFill>
      <a:prstDash val="solid"/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96451856294375"/>
          <c:y val="9.0819818169346836E-4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21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3519510921085726"/>
                  <c:y val="0.1307167211788168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89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378242953046103E-2"/>
                  <c:y val="5.03103589292985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89.689258052265757</c:v>
                </c:pt>
                <c:pt idx="1">
                  <c:v>10.310741947734238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6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099" b="0"/>
            </a:pPr>
            <a:endParaRPr lang="ru-RU"/>
          </a:p>
        </c:txPr>
      </c:legendEntry>
      <c:layout>
        <c:manualLayout>
          <c:xMode val="edge"/>
          <c:yMode val="edge"/>
          <c:x val="5.1470588235294115E-2"/>
          <c:y val="0.80246913580246915"/>
          <c:w val="0.87867647058823528"/>
          <c:h val="0.15637860082304528"/>
        </c:manualLayout>
      </c:layout>
      <c:overlay val="0"/>
      <c:txPr>
        <a:bodyPr/>
        <a:lstStyle/>
        <a:p>
          <a:pPr>
            <a:defRPr sz="1099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096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798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00125325210991"/>
          <c:y val="1.1932291666666667E-2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1"/>
          <c:dPt>
            <c:idx val="0"/>
            <c:bubble3D val="0"/>
            <c:explosion val="9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300" b="1"/>
                    </a:pPr>
                    <a:r>
                      <a:rPr lang="ru-RU" sz="1300" b="1" dirty="0" smtClean="0"/>
                      <a:t>95,2</a:t>
                    </a:r>
                    <a:r>
                      <a:rPr lang="en-US" sz="1300" b="1" dirty="0" smtClean="0"/>
                      <a:t>%</a:t>
                    </a:r>
                    <a:endParaRPr lang="en-US" b="1" dirty="0"/>
                  </a:p>
                </c:rich>
              </c:tx>
              <c:spPr>
                <a:solidFill>
                  <a:schemeClr val="bg1"/>
                </a:solidFill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95.207146913352446</c:v>
                </c:pt>
                <c:pt idx="1">
                  <c:v>4.7928530866475461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5.3980443880283217E-2"/>
          <c:y val="0.79851284718393445"/>
          <c:w val="0.88447331363176585"/>
          <c:h val="0.15326452096887208"/>
        </c:manualLayout>
      </c:layout>
      <c:overlay val="0"/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73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1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3761221616627"/>
          <c:y val="0.15731063383470364"/>
          <c:w val="0.541801541009301"/>
          <c:h val="0.59217091305485992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объема муниципального долга, млн. руб.</c:v>
                </c:pt>
              </c:strCache>
            </c:strRef>
          </c:tx>
          <c:spPr>
            <a:ln w="44388" cap="sq" cmpd="sng">
              <a:solidFill>
                <a:srgbClr val="72A2DC"/>
              </a:solidFill>
              <a:prstDash val="solid"/>
            </a:ln>
          </c:spPr>
          <c:marker>
            <c:symbol val="circle"/>
            <c:size val="11"/>
            <c:spPr>
              <a:solidFill>
                <a:srgbClr val="C00000"/>
              </a:solidFill>
              <a:ln>
                <a:solidFill>
                  <a:srgbClr val="72A2DC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marker>
          <c:dLbls>
            <c:dLbl>
              <c:idx val="0"/>
              <c:layout>
                <c:manualLayout>
                  <c:x val="-6.4830727873611091E-2"/>
                  <c:y val="-0.125615727928727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7948651812376202E-2"/>
                  <c:y val="-0.146021716041838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996719633666112"/>
                  <c:y val="-8.336622750052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cap="rnd">
                <a:solidFill>
                  <a:schemeClr val="accent1"/>
                </a:solidFill>
                <a:prstDash val="solid"/>
                <a:round/>
              </a:ln>
            </c:spPr>
            <c:txPr>
              <a:bodyPr/>
              <a:lstStyle/>
              <a:p>
                <a:pPr>
                  <a:defRPr sz="1398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4529.17</c:v>
                </c:pt>
                <c:pt idx="1">
                  <c:v>5164.2700000000004</c:v>
                </c:pt>
                <c:pt idx="2">
                  <c:v>5582.27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464448"/>
        <c:axId val="159478528"/>
      </c:lineChart>
      <c:catAx>
        <c:axId val="159464448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cross"/>
        <c:tickLblPos val="low"/>
        <c:spPr>
          <a:ln w="28535">
            <a:solidFill>
              <a:schemeClr val="tx1"/>
            </a:solidFill>
          </a:ln>
        </c:spPr>
        <c:txPr>
          <a:bodyPr/>
          <a:lstStyle/>
          <a:p>
            <a:pPr>
              <a:defRPr sz="1398"/>
            </a:pPr>
            <a:endParaRPr lang="ru-RU"/>
          </a:p>
        </c:txPr>
        <c:crossAx val="159478528"/>
        <c:crossesAt val="0"/>
        <c:auto val="1"/>
        <c:lblAlgn val="ctr"/>
        <c:lblOffset val="100"/>
        <c:tickLblSkip val="1"/>
        <c:noMultiLvlLbl val="0"/>
      </c:catAx>
      <c:valAx>
        <c:axId val="159478528"/>
        <c:scaling>
          <c:orientation val="minMax"/>
          <c:max val="6000"/>
          <c:min val="400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spPr>
          <a:ln w="28535">
            <a:solidFill>
              <a:schemeClr val="tx1"/>
            </a:solidFill>
          </a:ln>
        </c:spPr>
        <c:txPr>
          <a:bodyPr/>
          <a:lstStyle/>
          <a:p>
            <a:pPr>
              <a:defRPr sz="1398"/>
            </a:pPr>
            <a:endParaRPr lang="ru-RU"/>
          </a:p>
        </c:txPr>
        <c:crossAx val="159464448"/>
        <c:crossesAt val="1"/>
        <c:crossBetween val="between"/>
        <c:majorUnit val="1000"/>
        <c:minorUnit val="1000"/>
      </c:valAx>
      <c:spPr>
        <a:noFill/>
        <a:ln w="2536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ayout>
        <c:manualLayout>
          <c:xMode val="edge"/>
          <c:yMode val="edge"/>
          <c:x val="5.3892215568862277E-2"/>
          <c:y val="0"/>
          <c:w val="0.8967065868263473"/>
          <c:h val="0.12285504541592814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38047" cap="sq">
      <a:solidFill>
        <a:schemeClr val="tx1"/>
      </a:solidFill>
      <a:prstDash val="solid"/>
      <a:bevel/>
    </a:ln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00125325210991"/>
          <c:y val="1.1932291666666667E-2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2"/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5.3652194609175113E-2"/>
                  <c:y val="0.1732830843313238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775957476348212"/>
                  <c:y val="3.1928896591304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92.228717708407942</c:v>
                </c:pt>
                <c:pt idx="1">
                  <c:v>7.7712822915920343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4.8942660504968365E-2"/>
          <c:y val="0.81505316779699422"/>
          <c:w val="0.89958666375771035"/>
          <c:h val="0.15326452096887208"/>
        </c:manualLayout>
      </c:layout>
      <c:overlay val="0"/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73" cap="rnd" cmpd="sng">
      <a:noFill/>
      <a:bevel/>
    </a:ln>
    <a:effectLst>
      <a:softEdge rad="63500"/>
    </a:effectLst>
    <a:scene3d>
      <a:camera prst="orthographicFront"/>
      <a:lightRig rig="threePt" dir="t"/>
    </a:scene3d>
    <a:sp3d/>
  </c:spPr>
  <c:txPr>
    <a:bodyPr/>
    <a:lstStyle/>
    <a:p>
      <a:pPr>
        <a:defRPr sz="1801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216">
          <a:noFill/>
        </a:ln>
      </c:spPr>
    </c:plotArea>
    <c:legend>
      <c:legendPos val="r"/>
      <c:layout>
        <c:manualLayout>
          <c:xMode val="edge"/>
          <c:yMode val="edge"/>
          <c:x val="0"/>
          <c:y val="0.74825174825174823"/>
          <c:w val="0.99610894941634243"/>
          <c:h val="0.2517482517482517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4273899854066E-2"/>
          <c:y val="1.3080407001868886E-2"/>
          <c:w val="0.75880270561128393"/>
          <c:h val="0.762835992614251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explosion val="21"/>
          <c:dPt>
            <c:idx val="0"/>
            <c:bubble3D val="0"/>
            <c:spPr>
              <a:solidFill>
                <a:srgbClr val="72A2DC">
                  <a:alpha val="91765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318473438361753"/>
                  <c:y val="9.6935138987883113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97"/>
                    </a:pPr>
                    <a:r>
                      <a:rPr lang="ru-RU" dirty="0"/>
                      <a:t>Налог на доходы физических лиц                                                                                              </a:t>
                    </a:r>
                    <a:r>
                      <a:rPr lang="ru-RU" dirty="0" smtClean="0"/>
                      <a:t>(6</a:t>
                    </a:r>
                    <a:r>
                      <a:rPr lang="ru-RU" baseline="0" dirty="0" smtClean="0"/>
                      <a:t> 240</a:t>
                    </a:r>
                    <a:r>
                      <a:rPr lang="ru-RU" dirty="0" smtClean="0"/>
                      <a:t>,5 млн.руб</a:t>
                    </a:r>
                    <a:r>
                      <a:rPr lang="ru-RU" dirty="0"/>
                      <a:t>.)                                                                      
</a:t>
                    </a:r>
                    <a:r>
                      <a:rPr lang="ru-RU" dirty="0" smtClean="0"/>
                      <a:t>71,2%</a:t>
                    </a:r>
                    <a:endParaRPr lang="ru-RU" dirty="0"/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4553219912885764E-2"/>
                  <c:y val="-6.782339306660081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97"/>
                    </a:pPr>
                    <a:r>
                      <a:rPr lang="ru-RU" dirty="0"/>
                      <a:t>Земельный налог                                                                           </a:t>
                    </a:r>
                    <a:r>
                      <a:rPr lang="ru-RU" dirty="0" smtClean="0"/>
                      <a:t>(493,5 </a:t>
                    </a:r>
                    <a:r>
                      <a:rPr lang="ru-RU" dirty="0" err="1"/>
                      <a:t>млн.руб</a:t>
                    </a:r>
                    <a:r>
                      <a:rPr lang="ru-RU" dirty="0"/>
                      <a:t>.)
</a:t>
                    </a:r>
                    <a:r>
                      <a:rPr lang="ru-RU" dirty="0" smtClean="0"/>
                      <a:t>5,6</a:t>
                    </a:r>
                    <a:r>
                      <a:rPr lang="ru-RU" dirty="0"/>
                      <a:t>%</a:t>
                    </a: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154700000791782"/>
                  <c:y val="2.287875811674645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97"/>
                    </a:pPr>
                    <a:r>
                      <a:rPr lang="ru-RU" dirty="0"/>
                      <a:t>Налог на имущество физических лиц                                        </a:t>
                    </a:r>
                    <a:r>
                      <a:rPr lang="ru-RU" dirty="0" smtClean="0"/>
                      <a:t>(1 079,0 </a:t>
                    </a:r>
                    <a:r>
                      <a:rPr lang="ru-RU" dirty="0" err="1"/>
                      <a:t>млн.руб</a:t>
                    </a:r>
                    <a:r>
                      <a:rPr lang="ru-RU" dirty="0"/>
                      <a:t>.)
</a:t>
                    </a:r>
                    <a:r>
                      <a:rPr lang="ru-RU" dirty="0" smtClean="0"/>
                      <a:t>12,3%</a:t>
                    </a:r>
                    <a:endParaRPr lang="ru-RU" dirty="0"/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2338630530583757"/>
                  <c:y val="5.130423558067358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97"/>
                    </a:pPr>
                    <a:r>
                      <a:rPr lang="ru-RU" dirty="0" smtClean="0"/>
                      <a:t>Налоги </a:t>
                    </a:r>
                    <a:r>
                      <a:rPr lang="ru-RU" dirty="0"/>
                      <a:t>на совокупный доход (</a:t>
                    </a:r>
                    <a:r>
                      <a:rPr lang="ru-RU" dirty="0" smtClean="0"/>
                      <a:t>595,3 </a:t>
                    </a:r>
                    <a:r>
                      <a:rPr lang="ru-RU" dirty="0" err="1"/>
                      <a:t>млн.руб</a:t>
                    </a:r>
                    <a:r>
                      <a:rPr lang="ru-RU" dirty="0"/>
                      <a:t>.)
</a:t>
                    </a:r>
                    <a:r>
                      <a:rPr lang="ru-RU" dirty="0" smtClean="0"/>
                      <a:t>6,8%</a:t>
                    </a:r>
                    <a:endParaRPr lang="ru-RU" dirty="0"/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8.2196747020464464E-2"/>
                  <c:y val="4.47125114350014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97"/>
                    </a:pPr>
                    <a:r>
                      <a:rPr lang="ru-RU" dirty="0"/>
                      <a:t>Государственная пошлина </a:t>
                    </a:r>
                    <a:r>
                      <a:rPr lang="ru-RU" dirty="0" smtClean="0"/>
                      <a:t>(260,0 </a:t>
                    </a:r>
                    <a:r>
                      <a:rPr lang="ru-RU" dirty="0" err="1"/>
                      <a:t>млн.руб</a:t>
                    </a:r>
                    <a:r>
                      <a:rPr lang="ru-RU" dirty="0"/>
                      <a:t>.)
</a:t>
                    </a:r>
                    <a:r>
                      <a:rPr lang="ru-RU" dirty="0" smtClean="0"/>
                      <a:t>3,0%</a:t>
                    </a:r>
                    <a:endParaRPr lang="ru-RU" dirty="0"/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4488110738425339E-2"/>
                  <c:y val="-2.2788961786049017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97"/>
                    </a:pPr>
                    <a:r>
                      <a:rPr lang="ru-RU" dirty="0" smtClean="0"/>
                      <a:t>Акцизы (57,2 </a:t>
                    </a:r>
                    <a:r>
                      <a:rPr lang="ru-RU" dirty="0" err="1"/>
                      <a:t>млн.руб</a:t>
                    </a:r>
                    <a:r>
                      <a:rPr lang="ru-RU" dirty="0"/>
                      <a:t>.)
</a:t>
                    </a:r>
                    <a:r>
                      <a:rPr lang="ru-RU" dirty="0" smtClean="0"/>
                      <a:t>0,6%</a:t>
                    </a:r>
                    <a:endParaRPr lang="ru-RU" dirty="0"/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8.4683203323097714E-2"/>
                  <c:y val="-0.15179845213574961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97"/>
                    </a:pPr>
                    <a:r>
                      <a:rPr lang="ru-RU" dirty="0" smtClean="0"/>
                      <a:t>Туристический</a:t>
                    </a:r>
                    <a:r>
                      <a:rPr lang="ru-RU" baseline="0" dirty="0" smtClean="0"/>
                      <a:t> налог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(42,1 </a:t>
                    </a:r>
                    <a:r>
                      <a:rPr lang="ru-RU" dirty="0" err="1" smtClean="0"/>
                      <a:t>млн.руб</a:t>
                    </a:r>
                    <a:r>
                      <a:rPr lang="ru-RU" dirty="0" smtClean="0"/>
                      <a:t>.) </a:t>
                    </a:r>
                    <a:r>
                      <a:rPr lang="en-US" dirty="0" smtClean="0"/>
                      <a:t>0,5</a:t>
                    </a:r>
                    <a:r>
                      <a:rPr lang="en-US" dirty="0"/>
                      <a:t>%</a:t>
                    </a: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 w="25343">
                <a:solidFill>
                  <a:srgbClr val="1F497D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7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                                                                                              (4 362,6 млн. руб.)                                                                      </c:v>
                </c:pt>
                <c:pt idx="1">
                  <c:v>Земельный налог                                                                           (815,4 млн.руб.)</c:v>
                </c:pt>
                <c:pt idx="2">
                  <c:v>Налог на имущество физических лиц                                        (884,0 млн.руб.)</c:v>
                </c:pt>
                <c:pt idx="3">
                  <c:v>Налог на совокупный доход (538,6 млн.руб.)</c:v>
                </c:pt>
                <c:pt idx="4">
                  <c:v>Государственная пошлина (96,2 млн.руб.)</c:v>
                </c:pt>
                <c:pt idx="5">
                  <c:v>Акцизы (47,7 млн.руб.)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71.176832884711899</c:v>
                </c:pt>
                <c:pt idx="1">
                  <c:v>5.6286783156165878</c:v>
                </c:pt>
                <c:pt idx="2">
                  <c:v>12.306674574570007</c:v>
                </c:pt>
                <c:pt idx="3">
                  <c:v>6.789771431178429</c:v>
                </c:pt>
                <c:pt idx="4">
                  <c:v>2.9654637529084353</c:v>
                </c:pt>
                <c:pt idx="5">
                  <c:v>0.65240202563985583</c:v>
                </c:pt>
                <c:pt idx="6">
                  <c:v>0.48017701537478896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51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                                                                                              (4 362,6 млн. руб.)                                                                      </c:v>
                </c:pt>
                <c:pt idx="1">
                  <c:v>Земельный налог                                                                           (815,4 млн.руб.)</c:v>
                </c:pt>
                <c:pt idx="2">
                  <c:v>Налог на имущество физических лиц                                        (884,0 млн.руб.)</c:v>
                </c:pt>
                <c:pt idx="3">
                  <c:v>Налог на совокупный доход (538,6 млн.руб.)</c:v>
                </c:pt>
                <c:pt idx="4">
                  <c:v>Государственная пошлина (96,2 млн.руб.)</c:v>
                </c:pt>
                <c:pt idx="5">
                  <c:v>Акцизы (47,7 млн.руб.)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6240.5</c:v>
                </c:pt>
                <c:pt idx="1">
                  <c:v>493.5</c:v>
                </c:pt>
                <c:pt idx="2">
                  <c:v>1079</c:v>
                </c:pt>
                <c:pt idx="3">
                  <c:v>595.29999999999995</c:v>
                </c:pt>
                <c:pt idx="4">
                  <c:v>260</c:v>
                </c:pt>
                <c:pt idx="5">
                  <c:v>57.2</c:v>
                </c:pt>
                <c:pt idx="6">
                  <c:v>42.1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Налог на доходы физических лиц                                                                                              (4 362,6 млн. руб.)                                                                      </c:v>
                </c:pt>
                <c:pt idx="1">
                  <c:v>Земельный налог                                                                           (815,4 млн.руб.)</c:v>
                </c:pt>
                <c:pt idx="2">
                  <c:v>Налог на имущество физических лиц                                        (884,0 млн.руб.)</c:v>
                </c:pt>
                <c:pt idx="3">
                  <c:v>Налог на совокупный доход (538,6 млн.руб.)</c:v>
                </c:pt>
                <c:pt idx="4">
                  <c:v>Государственная пошлина (96,2 млн.руб.)</c:v>
                </c:pt>
                <c:pt idx="5">
                  <c:v>Акцизы (47,7 млн.руб.)</c:v>
                </c:pt>
              </c:strCache>
            </c:strRef>
          </c:cat>
          <c:val>
            <c:numRef>
              <c:f>Лист1!$D$2:$D$8</c:f>
              <c:numCache>
                <c:formatCode>0.0</c:formatCode>
                <c:ptCount val="7"/>
                <c:pt idx="0">
                  <c:v>8767.6</c:v>
                </c:pt>
                <c:pt idx="1">
                  <c:v>8767.6</c:v>
                </c:pt>
                <c:pt idx="2">
                  <c:v>8767.6</c:v>
                </c:pt>
                <c:pt idx="3">
                  <c:v>8767.6</c:v>
                </c:pt>
                <c:pt idx="4">
                  <c:v>8767.6</c:v>
                </c:pt>
                <c:pt idx="5">
                  <c:v>8767.6</c:v>
                </c:pt>
                <c:pt idx="6">
                  <c:v>8767.6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43">
          <a:noFill/>
        </a:ln>
      </c:spPr>
    </c:plotArea>
    <c:plotVisOnly val="1"/>
    <c:dispBlanksAs val="zero"/>
    <c:showDLblsOverMax val="0"/>
  </c:chart>
  <c:spPr>
    <a:solidFill>
      <a:srgbClr val="FFFFE5"/>
    </a:solidFill>
    <a:ln w="56816">
      <a:solidFill>
        <a:srgbClr val="558ED5"/>
      </a:solidFill>
    </a:ln>
    <a:scene3d>
      <a:camera prst="orthographicFront"/>
      <a:lightRig rig="threePt" dir="t"/>
    </a:scene3d>
  </c:spPr>
  <c:txPr>
    <a:bodyPr/>
    <a:lstStyle/>
    <a:p>
      <a:pPr>
        <a:defRPr sz="179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57630982483263"/>
          <c:y val="4.1676082311272428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5171302422471732E-3"/>
                  <c:y val="0.150006732429821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585900140186299E-3"/>
                  <c:y val="0.187988174340660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514457531410904E-2"/>
                  <c:y val="0.241583584579808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310886056048318E-2"/>
                  <c:y val="0.24445803939935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8412">
                <a:noFill/>
              </a:ln>
            </c:spPr>
            <c:txPr>
              <a:bodyPr anchor="ctr" anchorCtr="0"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5658.2</c:v>
                </c:pt>
                <c:pt idx="1">
                  <c:v>6240.5</c:v>
                </c:pt>
                <c:pt idx="2">
                  <c:v>6878.8</c:v>
                </c:pt>
                <c:pt idx="3">
                  <c:v>7476.8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38233344"/>
        <c:axId val="138234880"/>
        <c:axId val="138069760"/>
      </c:bar3DChart>
      <c:catAx>
        <c:axId val="13823334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9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8234880"/>
        <c:crosses val="autoZero"/>
        <c:auto val="0"/>
        <c:lblAlgn val="ctr"/>
        <c:lblOffset val="100"/>
        <c:noMultiLvlLbl val="0"/>
      </c:catAx>
      <c:valAx>
        <c:axId val="138234880"/>
        <c:scaling>
          <c:orientation val="minMax"/>
          <c:max val="8000"/>
          <c:min val="10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67"/>
        </c:spPr>
        <c:txPr>
          <a:bodyPr/>
          <a:lstStyle/>
          <a:p>
            <a:pPr>
              <a:defRPr sz="1290" baseline="0">
                <a:latin typeface="Arial Narrow" panose="020B0606020202030204" pitchFamily="34" charset="0"/>
              </a:defRPr>
            </a:pPr>
            <a:endParaRPr lang="ru-RU"/>
          </a:p>
        </c:txPr>
        <c:crossAx val="138233344"/>
        <c:crosses val="autoZero"/>
        <c:crossBetween val="between"/>
        <c:majorUnit val="1000"/>
        <c:minorUnit val="200"/>
      </c:valAx>
      <c:serAx>
        <c:axId val="138069760"/>
        <c:scaling>
          <c:orientation val="minMax"/>
        </c:scaling>
        <c:delete val="1"/>
        <c:axPos val="b"/>
        <c:majorTickMark val="out"/>
        <c:minorTickMark val="none"/>
        <c:tickLblPos val="nextTo"/>
        <c:crossAx val="138234880"/>
        <c:crosses val="autoZero"/>
      </c:serAx>
    </c:plotArea>
    <c:plotVisOnly val="1"/>
    <c:dispBlanksAs val="gap"/>
    <c:showDLblsOverMax val="0"/>
  </c:chart>
  <c:spPr>
    <a:solidFill>
      <a:srgbClr val="FFFFD9"/>
    </a:solidFill>
    <a:ln w="56816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9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73761578471576"/>
          <c:y val="4.1706817316980359E-2"/>
          <c:w val="0.835790742463348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172180224560117E-2"/>
                  <c:y val="0.13885519421596465"/>
                </c:manualLayout>
              </c:layout>
              <c:tx>
                <c:rich>
                  <a:bodyPr rot="0" anchor="ctr" anchorCtr="0"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100" dirty="0" smtClean="0"/>
                      <a:t>716</a:t>
                    </a:r>
                    <a:r>
                      <a:rPr lang="en-US" sz="1100" dirty="0" smtClean="0"/>
                      <a:t>,</a:t>
                    </a:r>
                    <a:r>
                      <a:rPr lang="ru-RU" sz="1100" dirty="0" smtClean="0"/>
                      <a:t>7</a:t>
                    </a:r>
                    <a:endParaRPr lang="en-US" dirty="0"/>
                  </a:p>
                </c:rich>
              </c:tx>
              <c:spPr>
                <a:noFill/>
                <a:ln w="28397"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585900140186299E-3"/>
                  <c:y val="0.14337880162749173"/>
                </c:manualLayout>
              </c:layout>
              <c:tx>
                <c:rich>
                  <a:bodyPr rot="0" anchor="ctr" anchorCtr="0"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100" dirty="0" smtClean="0"/>
                      <a:t> </a:t>
                    </a:r>
                  </a:p>
                  <a:p>
                    <a:pPr>
                      <a:defRPr sz="11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100" dirty="0" smtClean="0"/>
                      <a:t>493,5</a:t>
                    </a:r>
                    <a:endParaRPr lang="ru-RU" dirty="0"/>
                  </a:p>
                </c:rich>
              </c:tx>
              <c:spPr>
                <a:noFill/>
                <a:ln w="28397"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755224232578248E-3"/>
                  <c:y val="0.23043116822293125"/>
                </c:manualLayout>
              </c:layout>
              <c:tx>
                <c:rich>
                  <a:bodyPr anchor="ctr" anchorCtr="0"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100" dirty="0" smtClean="0"/>
                      <a:t> 969,0</a:t>
                    </a:r>
                    <a:endParaRPr lang="ru-RU" dirty="0" smtClean="0"/>
                  </a:p>
                </c:rich>
              </c:tx>
              <c:spPr>
                <a:noFill/>
                <a:ln w="28397">
                  <a:noFill/>
                </a:ln>
                <a:scene3d>
                  <a:camera prst="orthographicFront"/>
                  <a:lightRig rig="threePt" dir="t"/>
                </a:scene3d>
                <a:sp3d>
                  <a:bevelB w="635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9830990344177035E-3"/>
                  <c:y val="0.2333035740420923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 975,0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8397">
                <a:noFill/>
              </a:ln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 anchor="ctr" anchorCtr="0"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716.7</c:v>
                </c:pt>
                <c:pt idx="1">
                  <c:v>493.5</c:v>
                </c:pt>
                <c:pt idx="2">
                  <c:v>969</c:v>
                </c:pt>
                <c:pt idx="3">
                  <c:v>975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gapDepth val="296"/>
        <c:shape val="cylinder"/>
        <c:axId val="136592384"/>
        <c:axId val="136614656"/>
        <c:axId val="138276864"/>
      </c:bar3DChart>
      <c:catAx>
        <c:axId val="136592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9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6614656"/>
        <c:crosses val="autoZero"/>
        <c:auto val="0"/>
        <c:lblAlgn val="ctr"/>
        <c:lblOffset val="100"/>
        <c:noMultiLvlLbl val="0"/>
      </c:catAx>
      <c:valAx>
        <c:axId val="136614656"/>
        <c:scaling>
          <c:orientation val="minMax"/>
          <c:max val="1000"/>
          <c:min val="100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0" sourceLinked="0"/>
        <c:majorTickMark val="out"/>
        <c:minorTickMark val="none"/>
        <c:tickLblPos val="nextTo"/>
        <c:spPr>
          <a:ln w="31550"/>
        </c:spPr>
        <c:txPr>
          <a:bodyPr/>
          <a:lstStyle/>
          <a:p>
            <a:pPr>
              <a:defRPr sz="1289" baseline="0">
                <a:latin typeface="Arial Narrow" panose="020B0606020202030204" pitchFamily="34" charset="0"/>
              </a:defRPr>
            </a:pPr>
            <a:endParaRPr lang="ru-RU"/>
          </a:p>
        </c:txPr>
        <c:crossAx val="136592384"/>
        <c:crosses val="autoZero"/>
        <c:crossBetween val="between"/>
        <c:minorUnit val="10"/>
      </c:valAx>
      <c:serAx>
        <c:axId val="138276864"/>
        <c:scaling>
          <c:orientation val="minMax"/>
        </c:scaling>
        <c:delete val="1"/>
        <c:axPos val="b"/>
        <c:majorTickMark val="out"/>
        <c:minorTickMark val="none"/>
        <c:tickLblPos val="nextTo"/>
        <c:crossAx val="136614656"/>
        <c:crosses val="autoZero"/>
      </c:serAx>
      <c:spPr>
        <a:noFill/>
        <a:ln w="25386">
          <a:noFill/>
        </a:ln>
      </c:spPr>
    </c:plotArea>
    <c:plotVisOnly val="1"/>
    <c:dispBlanksAs val="gap"/>
    <c:showDLblsOverMax val="0"/>
  </c:chart>
  <c:spPr>
    <a:solidFill>
      <a:srgbClr val="FFFFD9"/>
    </a:solidFill>
    <a:ln w="56785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8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38972440832856"/>
          <c:y val="4.7607520090900496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508095736873385E-2"/>
                  <c:y val="0.23532344478880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4776095524272711E-3"/>
                  <c:y val="0.2986150954838206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 </a:t>
                    </a:r>
                    <a:r>
                      <a:rPr lang="ru-RU" dirty="0" smtClean="0"/>
                      <a:t>1079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endParaRPr lang="en-US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267977775713809E-2"/>
                  <c:y val="0.233413873779991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464788014046676E-2"/>
                  <c:y val="0.23785981886656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8497">
                <a:noFill/>
              </a:ln>
            </c:spPr>
            <c:txPr>
              <a:bodyPr/>
              <a:lstStyle/>
              <a:p>
                <a:pPr>
                  <a:defRPr sz="119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1043.0999999999999</c:v>
                </c:pt>
                <c:pt idx="1">
                  <c:v>1079</c:v>
                </c:pt>
                <c:pt idx="2">
                  <c:v>1080.5</c:v>
                </c:pt>
                <c:pt idx="3">
                  <c:v>1082.5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38594560"/>
        <c:axId val="138674176"/>
        <c:axId val="138278208"/>
      </c:bar3DChart>
      <c:catAx>
        <c:axId val="138594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9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8674176"/>
        <c:crosses val="autoZero"/>
        <c:auto val="0"/>
        <c:lblAlgn val="ctr"/>
        <c:lblOffset val="100"/>
        <c:noMultiLvlLbl val="0"/>
      </c:catAx>
      <c:valAx>
        <c:axId val="138674176"/>
        <c:scaling>
          <c:orientation val="minMax"/>
          <c:max val="10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659"/>
        </c:spPr>
        <c:txPr>
          <a:bodyPr/>
          <a:lstStyle/>
          <a:p>
            <a:pPr>
              <a:defRPr sz="1199" baseline="0">
                <a:latin typeface="Arial Narrow" panose="020B0606020202030204" pitchFamily="34" charset="0"/>
              </a:defRPr>
            </a:pPr>
            <a:endParaRPr lang="ru-RU"/>
          </a:p>
        </c:txPr>
        <c:crossAx val="138594560"/>
        <c:crosses val="autoZero"/>
        <c:crossBetween val="between"/>
        <c:majorUnit val="200"/>
      </c:valAx>
      <c:serAx>
        <c:axId val="138278208"/>
        <c:scaling>
          <c:orientation val="minMax"/>
        </c:scaling>
        <c:delete val="1"/>
        <c:axPos val="b"/>
        <c:majorTickMark val="out"/>
        <c:minorTickMark val="none"/>
        <c:tickLblPos val="nextTo"/>
        <c:crossAx val="138674176"/>
        <c:crosses val="autoZero"/>
      </c:serAx>
      <c:spPr>
        <a:noFill/>
        <a:ln w="25412">
          <a:noFill/>
        </a:ln>
      </c:spPr>
    </c:plotArea>
    <c:plotVisOnly val="1"/>
    <c:dispBlanksAs val="gap"/>
    <c:showDLblsOverMax val="0"/>
  </c:chart>
  <c:spPr>
    <a:solidFill>
      <a:srgbClr val="FFFFD9"/>
    </a:solidFill>
    <a:ln w="56994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7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35899701647737"/>
          <c:y val="5.7073796008057134E-2"/>
          <c:w val="0.84012714700125057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5906932443938118E-2"/>
                  <c:y val="0.401213966981177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122748226843839E-2"/>
                  <c:y val="0.2699709904682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991434455617775E-2"/>
                  <c:y val="0.26606154646825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586445970824502E-2"/>
                  <c:y val="0.269410846288032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8421">
                <a:noFill/>
              </a:ln>
            </c:spPr>
            <c:txPr>
              <a:bodyPr/>
              <a:lstStyle/>
              <a:p>
                <a:pPr>
                  <a:defRPr sz="1195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361.1</c:v>
                </c:pt>
                <c:pt idx="1">
                  <c:v>260</c:v>
                </c:pt>
                <c:pt idx="2">
                  <c:v>262.10000000000002</c:v>
                </c:pt>
                <c:pt idx="3">
                  <c:v>264.2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gapDepth val="183"/>
        <c:shape val="cylinder"/>
        <c:axId val="138710016"/>
        <c:axId val="142123776"/>
        <c:axId val="138279552"/>
      </c:bar3DChart>
      <c:catAx>
        <c:axId val="138710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5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42123776"/>
        <c:crosses val="autoZero"/>
        <c:auto val="0"/>
        <c:lblAlgn val="ctr"/>
        <c:lblOffset val="100"/>
        <c:noMultiLvlLbl val="0"/>
      </c:catAx>
      <c:valAx>
        <c:axId val="142123776"/>
        <c:scaling>
          <c:orientation val="minMax"/>
          <c:max val="35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77"/>
        </c:spPr>
        <c:txPr>
          <a:bodyPr/>
          <a:lstStyle/>
          <a:p>
            <a:pPr>
              <a:defRPr sz="1195" baseline="0">
                <a:latin typeface="Arial Narrow" panose="020B0606020202030204" pitchFamily="34" charset="0"/>
              </a:defRPr>
            </a:pPr>
            <a:endParaRPr lang="ru-RU"/>
          </a:p>
        </c:txPr>
        <c:crossAx val="138710016"/>
        <c:crosses val="autoZero"/>
        <c:crossBetween val="between"/>
        <c:majorUnit val="50"/>
      </c:valAx>
      <c:serAx>
        <c:axId val="138279552"/>
        <c:scaling>
          <c:orientation val="minMax"/>
        </c:scaling>
        <c:delete val="1"/>
        <c:axPos val="b"/>
        <c:majorTickMark val="out"/>
        <c:minorTickMark val="none"/>
        <c:tickLblPos val="nextTo"/>
        <c:crossAx val="142123776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684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80"/>
      <c:rAngAx val="1"/>
    </c:view3D>
    <c:floor>
      <c:thickness val="0"/>
      <c:spPr>
        <a:solidFill>
          <a:schemeClr val="bg1">
            <a:lumMod val="95000"/>
          </a:schemeClr>
        </a:solidFill>
        <a:ln w="9525"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318196706276939"/>
          <c:y val="4.2103445247782686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844919057876027E-2"/>
                  <c:y val="0.1760296226912156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14053750872535E-2"/>
                  <c:y val="0.24374996341070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190792442552664E-3"/>
                  <c:y val="0.230431168222931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614,1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572325899041037E-2"/>
                  <c:y val="0.225870678804554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279">
                <a:noFill/>
              </a:ln>
            </c:spPr>
            <c:txPr>
              <a:bodyPr anchor="ctr" anchorCtr="0"/>
              <a:lstStyle/>
              <a:p>
                <a:pPr>
                  <a:defRPr sz="1283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Лист1!$A$3:$A$6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Лист1!$B$3:$B$6</c:f>
              <c:numCache>
                <c:formatCode>0.0</c:formatCode>
                <c:ptCount val="4"/>
                <c:pt idx="0">
                  <c:v>556.4</c:v>
                </c:pt>
                <c:pt idx="1">
                  <c:v>595.29999999999995</c:v>
                </c:pt>
                <c:pt idx="2">
                  <c:v>614.1</c:v>
                </c:pt>
                <c:pt idx="3">
                  <c:v>634.29999999999995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42162176"/>
        <c:axId val="142172160"/>
        <c:axId val="142118912"/>
      </c:bar3DChart>
      <c:catAx>
        <c:axId val="14216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3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42172160"/>
        <c:crosses val="autoZero"/>
        <c:auto val="0"/>
        <c:lblAlgn val="ctr"/>
        <c:lblOffset val="100"/>
        <c:noMultiLvlLbl val="0"/>
      </c:catAx>
      <c:valAx>
        <c:axId val="142172160"/>
        <c:scaling>
          <c:orientation val="minMax"/>
          <c:max val="600"/>
          <c:min val="4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18"/>
        </c:spPr>
        <c:txPr>
          <a:bodyPr/>
          <a:lstStyle/>
          <a:p>
            <a:pPr>
              <a:defRPr sz="1283" baseline="0">
                <a:latin typeface="Arial Narrow" panose="020B0606020202030204" pitchFamily="34" charset="0"/>
              </a:defRPr>
            </a:pPr>
            <a:endParaRPr lang="ru-RU"/>
          </a:p>
        </c:txPr>
        <c:crossAx val="142162176"/>
        <c:crosses val="autoZero"/>
        <c:crossBetween val="between"/>
        <c:majorUnit val="50"/>
      </c:valAx>
      <c:serAx>
        <c:axId val="142118912"/>
        <c:scaling>
          <c:orientation val="minMax"/>
        </c:scaling>
        <c:delete val="1"/>
        <c:axPos val="b"/>
        <c:majorTickMark val="out"/>
        <c:minorTickMark val="none"/>
        <c:tickLblPos val="nextTo"/>
        <c:crossAx val="142172160"/>
        <c:crosses val="autoZero"/>
      </c:serAx>
      <c:spPr>
        <a:noFill/>
        <a:ln w="25386">
          <a:noFill/>
        </a:ln>
      </c:spPr>
    </c:plotArea>
    <c:plotVisOnly val="1"/>
    <c:dispBlanksAs val="gap"/>
    <c:showDLblsOverMax val="0"/>
  </c:chart>
  <c:spPr>
    <a:solidFill>
      <a:srgbClr val="FFFFD9"/>
    </a:solidFill>
    <a:ln w="56547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78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762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223801" custScaleY="225692" custRadScaleRad="89600" custRadScaleInc="-43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85340" custScaleY="181035" custRadScaleRad="109318" custRadScaleInc="5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78181" custScaleY="177669" custRadScaleRad="107389" custRadScaleInc="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80589" custScaleY="196901" custRadScaleRad="111147" custRadScaleInc="-46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87994" custScaleY="141167" custRadScaleRad="96081" custRadScaleInc="8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81566" custScaleY="173748" custRadScaleRad="114429" custRadScaleInc="55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80426" custScaleY="186453" custRadScaleRad="123691" custRadScaleInc="-10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70096" custScaleY="169230" custRadScaleRad="126153" custRadScaleInc="-99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3F1D5801-45BF-41F3-97D7-5124A7DB4F98}" type="presOf" srcId="{CBBE3567-C6F7-4BAB-9067-FDC8A32F0041}" destId="{191E1915-7B43-453A-9B3B-8BE365BAB7F0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D88059F2-EDFF-4406-A1B9-70C2AB089C9D}" type="presOf" srcId="{CE6B3773-E288-4ED6-8D2D-7A94A1E9116E}" destId="{B61698C4-7017-4D89-87F7-56075D701F9E}" srcOrd="0" destOrd="0" presId="urn:microsoft.com/office/officeart/2005/8/layout/cycle5"/>
    <dgm:cxn modelId="{9B433F2D-0C1A-4108-997F-36180927C411}" type="presOf" srcId="{8FBAAD1B-5BAC-4AC0-8BA9-6D0621EB872A}" destId="{5C1B40A2-C95B-481E-9090-4B7BCF3B56CE}" srcOrd="0" destOrd="0" presId="urn:microsoft.com/office/officeart/2005/8/layout/cycle5"/>
    <dgm:cxn modelId="{CCD1DC2B-1321-4E3B-8A2E-2A261AD5E3BC}" type="presOf" srcId="{724D7F1B-A1E0-49D7-BF3E-FEFCD1C743CE}" destId="{A54D8CAD-B47B-492A-A92F-69E42EBB0CBD}" srcOrd="0" destOrd="0" presId="urn:microsoft.com/office/officeart/2005/8/layout/cycle5"/>
    <dgm:cxn modelId="{712887B7-BC96-4351-93EA-9CED9879D6D2}" type="presOf" srcId="{7D26771F-14FC-487C-BE39-6B56926D70D0}" destId="{DA554C6D-A2BD-4B94-802C-6C55DB9F2BF8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C3DA9A74-8E71-4F33-A643-36C31F48ADA9}" type="presOf" srcId="{1F9A309A-9FC0-485D-BD9D-D3AA06914A86}" destId="{43434E4B-C4FB-4DAC-9533-71DBE9279538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09A58B41-73A4-4605-BCC4-FBB425E37CA5}" type="presOf" srcId="{1B6EB8D1-E4C2-40F7-BAF0-BED45F5C904D}" destId="{37B34B6A-4DCE-4DE3-951A-2EF6B41DAEEC}" srcOrd="0" destOrd="0" presId="urn:microsoft.com/office/officeart/2005/8/layout/cycle5"/>
    <dgm:cxn modelId="{D85B035E-C83C-45CD-A951-F0A0C1212E3D}" type="presOf" srcId="{2F3150F9-E42C-4C20-8C2E-D3A5F4293F34}" destId="{26BC9EC0-F33D-4C53-893E-E607BC23B588}" srcOrd="0" destOrd="0" presId="urn:microsoft.com/office/officeart/2005/8/layout/cycle5"/>
    <dgm:cxn modelId="{9899645A-57BD-46F2-91E4-B86F243D563E}" type="presOf" srcId="{83D8F672-682C-4EEF-83C3-46A0F47A1E51}" destId="{2C814299-90FC-466A-8C27-58BBE7C3AD9B}" srcOrd="0" destOrd="0" presId="urn:microsoft.com/office/officeart/2005/8/layout/cycle5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B5FDA972-39A7-4671-A747-9925A14E9510}" type="presOf" srcId="{443ECAFA-A6D7-41FF-AC7E-E0473AEE9907}" destId="{18E1BD14-653F-47B3-BB46-667C8FB2497F}" srcOrd="0" destOrd="0" presId="urn:microsoft.com/office/officeart/2005/8/layout/cycle5"/>
    <dgm:cxn modelId="{E07D29F2-7E90-4C00-B65C-E7963F960AC4}" type="presOf" srcId="{181EA984-4962-4DC5-8CDA-71251781BB72}" destId="{6B2E63ED-B4B9-4312-8B34-C6298E61E31E}" srcOrd="0" destOrd="0" presId="urn:microsoft.com/office/officeart/2005/8/layout/cycle5"/>
    <dgm:cxn modelId="{AD3A16F3-9501-4E7B-8E16-09A5A21A2F6B}" type="presOf" srcId="{99AA82BB-5D7A-4078-8B23-18C254D0DC4B}" destId="{529DDF86-EE24-4644-BF9F-F7994B1A08DB}" srcOrd="0" destOrd="0" presId="urn:microsoft.com/office/officeart/2005/8/layout/cycle5"/>
    <dgm:cxn modelId="{13E4F970-E220-48A2-8DAD-8835C06FB275}" type="presOf" srcId="{8BA3E322-4EFF-422F-8958-15FC13EBBE0A}" destId="{F93ECD45-54D8-465B-A0C2-914295F3C5BD}" srcOrd="0" destOrd="0" presId="urn:microsoft.com/office/officeart/2005/8/layout/cycle5"/>
    <dgm:cxn modelId="{E155AF9B-44ED-4246-921E-A3DB5D556EE5}" type="presOf" srcId="{FD2A65F7-0EFD-427A-9350-4EE82EF8A3A3}" destId="{E20084B0-DED3-4DEB-8998-F77FEE57635D}" srcOrd="0" destOrd="0" presId="urn:microsoft.com/office/officeart/2005/8/layout/cycle5"/>
    <dgm:cxn modelId="{315C60FE-99BD-4D85-9855-EC0DE4ECE3F7}" type="presOf" srcId="{3E04EBF9-6BCF-4C97-97CC-16053D8ADECA}" destId="{D76CEF15-AD37-4FF7-A9D9-F30101483B47}" srcOrd="0" destOrd="0" presId="urn:microsoft.com/office/officeart/2005/8/layout/cycle5"/>
    <dgm:cxn modelId="{91A850BE-DBA3-4669-BF03-AEFE1763F0F0}" type="presOf" srcId="{AC3117F4-22F7-4278-9E67-6CE483EEA235}" destId="{644BD4D3-8D2A-489F-BC0B-191B4AEF9533}" srcOrd="0" destOrd="0" presId="urn:microsoft.com/office/officeart/2005/8/layout/cycle5"/>
    <dgm:cxn modelId="{CBFA12AF-4219-4736-ABC6-6EB877CD9CFC}" type="presOf" srcId="{582979A8-C384-483D-9063-70433550210F}" destId="{03867FA4-A613-4921-92BD-CBD0DE5AF6C1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40A8931B-9856-4B6B-96E8-CAA0718E6274}" type="presParOf" srcId="{5C1B40A2-C95B-481E-9090-4B7BCF3B56CE}" destId="{18E1BD14-653F-47B3-BB46-667C8FB2497F}" srcOrd="0" destOrd="0" presId="urn:microsoft.com/office/officeart/2005/8/layout/cycle5"/>
    <dgm:cxn modelId="{16ADD353-1EB9-4ABD-AC3C-5A22D3BEE09A}" type="presParOf" srcId="{5C1B40A2-C95B-481E-9090-4B7BCF3B56CE}" destId="{63F2586D-5C2A-47F2-8FBF-D647F1535402}" srcOrd="1" destOrd="0" presId="urn:microsoft.com/office/officeart/2005/8/layout/cycle5"/>
    <dgm:cxn modelId="{C522D8D6-2FC5-4CD2-80C9-8F0011AD0390}" type="presParOf" srcId="{5C1B40A2-C95B-481E-9090-4B7BCF3B56CE}" destId="{43434E4B-C4FB-4DAC-9533-71DBE9279538}" srcOrd="2" destOrd="0" presId="urn:microsoft.com/office/officeart/2005/8/layout/cycle5"/>
    <dgm:cxn modelId="{33360B0C-430E-4000-9222-8C3113313083}" type="presParOf" srcId="{5C1B40A2-C95B-481E-9090-4B7BCF3B56CE}" destId="{A54D8CAD-B47B-492A-A92F-69E42EBB0CBD}" srcOrd="3" destOrd="0" presId="urn:microsoft.com/office/officeart/2005/8/layout/cycle5"/>
    <dgm:cxn modelId="{0ED95BD5-6825-4542-9B6A-24FADFD10EC8}" type="presParOf" srcId="{5C1B40A2-C95B-481E-9090-4B7BCF3B56CE}" destId="{C1BE9F86-1024-42B7-8000-210EB09C538A}" srcOrd="4" destOrd="0" presId="urn:microsoft.com/office/officeart/2005/8/layout/cycle5"/>
    <dgm:cxn modelId="{AA130DEC-2E72-4073-B47E-088A55637D8A}" type="presParOf" srcId="{5C1B40A2-C95B-481E-9090-4B7BCF3B56CE}" destId="{F93ECD45-54D8-465B-A0C2-914295F3C5BD}" srcOrd="5" destOrd="0" presId="urn:microsoft.com/office/officeart/2005/8/layout/cycle5"/>
    <dgm:cxn modelId="{9CF4C7E8-B863-4DC1-86C9-A6A7576A4EBC}" type="presParOf" srcId="{5C1B40A2-C95B-481E-9090-4B7BCF3B56CE}" destId="{D76CEF15-AD37-4FF7-A9D9-F30101483B47}" srcOrd="6" destOrd="0" presId="urn:microsoft.com/office/officeart/2005/8/layout/cycle5"/>
    <dgm:cxn modelId="{F7E05A20-0A42-47BB-BE2D-673A173FE938}" type="presParOf" srcId="{5C1B40A2-C95B-481E-9090-4B7BCF3B56CE}" destId="{89825730-0866-4745-85D0-1D1DCFBF2A18}" srcOrd="7" destOrd="0" presId="urn:microsoft.com/office/officeart/2005/8/layout/cycle5"/>
    <dgm:cxn modelId="{037713AC-5905-4783-A32A-07F2D742B7FE}" type="presParOf" srcId="{5C1B40A2-C95B-481E-9090-4B7BCF3B56CE}" destId="{DA554C6D-A2BD-4B94-802C-6C55DB9F2BF8}" srcOrd="8" destOrd="0" presId="urn:microsoft.com/office/officeart/2005/8/layout/cycle5"/>
    <dgm:cxn modelId="{6845CEFB-CF04-4899-801C-DBA98577A6A7}" type="presParOf" srcId="{5C1B40A2-C95B-481E-9090-4B7BCF3B56CE}" destId="{644BD4D3-8D2A-489F-BC0B-191B4AEF9533}" srcOrd="9" destOrd="0" presId="urn:microsoft.com/office/officeart/2005/8/layout/cycle5"/>
    <dgm:cxn modelId="{AC79C063-6CDB-4124-9EF2-4926E48057F2}" type="presParOf" srcId="{5C1B40A2-C95B-481E-9090-4B7BCF3B56CE}" destId="{DAC3B005-4E2A-4348-9B77-486F2914FE10}" srcOrd="10" destOrd="0" presId="urn:microsoft.com/office/officeart/2005/8/layout/cycle5"/>
    <dgm:cxn modelId="{BB1935EC-71B0-46A9-AEA9-D6B3071B997D}" type="presParOf" srcId="{5C1B40A2-C95B-481E-9090-4B7BCF3B56CE}" destId="{2C814299-90FC-466A-8C27-58BBE7C3AD9B}" srcOrd="11" destOrd="0" presId="urn:microsoft.com/office/officeart/2005/8/layout/cycle5"/>
    <dgm:cxn modelId="{72D20C03-CE31-45CE-B43D-594A1FFB80AA}" type="presParOf" srcId="{5C1B40A2-C95B-481E-9090-4B7BCF3B56CE}" destId="{03867FA4-A613-4921-92BD-CBD0DE5AF6C1}" srcOrd="12" destOrd="0" presId="urn:microsoft.com/office/officeart/2005/8/layout/cycle5"/>
    <dgm:cxn modelId="{660D70A6-61FB-438D-8F74-81FFF6876DE8}" type="presParOf" srcId="{5C1B40A2-C95B-481E-9090-4B7BCF3B56CE}" destId="{A543EB03-7087-4967-BA16-52B020590675}" srcOrd="13" destOrd="0" presId="urn:microsoft.com/office/officeart/2005/8/layout/cycle5"/>
    <dgm:cxn modelId="{4374BC97-D123-4272-ABCD-91E5C0ADAF66}" type="presParOf" srcId="{5C1B40A2-C95B-481E-9090-4B7BCF3B56CE}" destId="{191E1915-7B43-453A-9B3B-8BE365BAB7F0}" srcOrd="14" destOrd="0" presId="urn:microsoft.com/office/officeart/2005/8/layout/cycle5"/>
    <dgm:cxn modelId="{DD115468-A5F1-471F-A563-C34898FDD967}" type="presParOf" srcId="{5C1B40A2-C95B-481E-9090-4B7BCF3B56CE}" destId="{529DDF86-EE24-4644-BF9F-F7994B1A08DB}" srcOrd="15" destOrd="0" presId="urn:microsoft.com/office/officeart/2005/8/layout/cycle5"/>
    <dgm:cxn modelId="{70A78151-7981-4243-804E-7250ADFD3B78}" type="presParOf" srcId="{5C1B40A2-C95B-481E-9090-4B7BCF3B56CE}" destId="{273D6908-0A8E-4F45-889A-67CE25D68E3E}" srcOrd="16" destOrd="0" presId="urn:microsoft.com/office/officeart/2005/8/layout/cycle5"/>
    <dgm:cxn modelId="{3C280FBF-FF50-47CE-A977-C89E18D5A5E6}" type="presParOf" srcId="{5C1B40A2-C95B-481E-9090-4B7BCF3B56CE}" destId="{B61698C4-7017-4D89-87F7-56075D701F9E}" srcOrd="17" destOrd="0" presId="urn:microsoft.com/office/officeart/2005/8/layout/cycle5"/>
    <dgm:cxn modelId="{80045DAE-1739-4D62-B32F-72B66D651A2E}" type="presParOf" srcId="{5C1B40A2-C95B-481E-9090-4B7BCF3B56CE}" destId="{E20084B0-DED3-4DEB-8998-F77FEE57635D}" srcOrd="18" destOrd="0" presId="urn:microsoft.com/office/officeart/2005/8/layout/cycle5"/>
    <dgm:cxn modelId="{54A9EA44-1D8E-4ADB-8783-A6930EDFE770}" type="presParOf" srcId="{5C1B40A2-C95B-481E-9090-4B7BCF3B56CE}" destId="{284E5A02-1953-4AC1-8DE5-B9171905FABE}" srcOrd="19" destOrd="0" presId="urn:microsoft.com/office/officeart/2005/8/layout/cycle5"/>
    <dgm:cxn modelId="{680F6761-B446-476C-B4F2-A16052588351}" type="presParOf" srcId="{5C1B40A2-C95B-481E-9090-4B7BCF3B56CE}" destId="{37B34B6A-4DCE-4DE3-951A-2EF6B41DAEEC}" srcOrd="20" destOrd="0" presId="urn:microsoft.com/office/officeart/2005/8/layout/cycle5"/>
    <dgm:cxn modelId="{BC5BAAF0-6739-4C94-9944-032C7952E90D}" type="presParOf" srcId="{5C1B40A2-C95B-481E-9090-4B7BCF3B56CE}" destId="{26BC9EC0-F33D-4C53-893E-E607BC23B588}" srcOrd="21" destOrd="0" presId="urn:microsoft.com/office/officeart/2005/8/layout/cycle5"/>
    <dgm:cxn modelId="{2D9D3C38-B6D8-4F09-AA54-1451F29A39A7}" type="presParOf" srcId="{5C1B40A2-C95B-481E-9090-4B7BCF3B56CE}" destId="{AAF36583-BB7F-476C-A980-E0851D9947DB}" srcOrd="22" destOrd="0" presId="urn:microsoft.com/office/officeart/2005/8/layout/cycle5"/>
    <dgm:cxn modelId="{14EF119F-8800-4FDA-A03C-0DFE1B0030CD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bg1"/>
        </a:solidFill>
        <a:ln w="127000"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385925" custScaleY="75391" custRadScaleRad="87619" custRadScaleInc="-186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97295" custScaleY="87686" custRadScaleRad="150941" custRadScaleInc="92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ECA40A-E114-439F-8D98-CC2BABA26609}" type="presOf" srcId="{C9BABCCA-8569-4ABA-B03B-D830CDA9F6D4}" destId="{8B244CFF-22F3-49C3-BAD4-562F5B34DCEA}" srcOrd="0" destOrd="0" presId="urn:microsoft.com/office/officeart/2008/layout/RadialCluster"/>
    <dgm:cxn modelId="{DDBD33DB-D3E6-464C-A320-F22C65896ACD}" type="presOf" srcId="{51B0975B-EA65-4A15-BAF2-DB307B86BC96}" destId="{341F0CCF-4C81-46C6-BAD1-DDC17631079D}" srcOrd="0" destOrd="0" presId="urn:microsoft.com/office/officeart/2008/layout/RadialCluster"/>
    <dgm:cxn modelId="{30FF0B5B-7A6C-4AEF-BA65-8C8E911CB16A}" type="presOf" srcId="{BF147029-5588-4C67-A975-3EDDF959302B}" destId="{A7E70BED-E9F9-4186-91D6-4C4AD5C34513}" srcOrd="0" destOrd="0" presId="urn:microsoft.com/office/officeart/2008/layout/RadialCluster"/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B0AD181B-4ED5-43CD-A626-3C0B1E1D86DC}" type="presOf" srcId="{B48DC76A-8C89-4A47-A084-03205D8C4A2A}" destId="{A1F9C609-4FDF-427E-A3A7-017CF8E0D1F8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ADD47F23-C102-4B41-B49F-C7E090B9C2C4}" type="presOf" srcId="{FB48CFB2-2144-464F-99B0-7B4517BBF385}" destId="{55E128A9-086C-4AB0-9BB3-7B78F9CA19C8}" srcOrd="0" destOrd="0" presId="urn:microsoft.com/office/officeart/2008/layout/RadialCluster"/>
    <dgm:cxn modelId="{25ACC08A-DEC0-4502-8B7B-F3AE039660D9}" type="presOf" srcId="{30BF6DE8-1E0A-4F3F-9C5D-54B1D0FEA649}" destId="{BF1427F8-47F7-429E-8B9A-D7AD3446727D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620D523B-97C5-4AF2-86CE-1B05F4009E58}" type="presOf" srcId="{2C971819-3A7E-44D6-A607-E41E2CC546CA}" destId="{2A42BF92-E0CA-4C74-94D9-9AE3F4260038}" srcOrd="0" destOrd="0" presId="urn:microsoft.com/office/officeart/2008/layout/RadialCluster"/>
    <dgm:cxn modelId="{49981FA8-1DB9-4BDF-8A4A-82C1F931EBAD}" type="presOf" srcId="{9D6328B3-3D5F-410C-9275-2F3B736C0074}" destId="{0999DAA6-78E7-4C62-AD9F-BB89E1F317A5}" srcOrd="0" destOrd="0" presId="urn:microsoft.com/office/officeart/2008/layout/RadialCluster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67B6E107-7A71-4B90-9F2C-FE3A2071CA71}" type="presParOf" srcId="{8B244CFF-22F3-49C3-BAD4-562F5B34DCEA}" destId="{767A95D3-4209-465C-93E1-7443651645A0}" srcOrd="0" destOrd="0" presId="urn:microsoft.com/office/officeart/2008/layout/RadialCluster"/>
    <dgm:cxn modelId="{1251EFEB-25AB-4061-897C-9170D8B6C31C}" type="presParOf" srcId="{767A95D3-4209-465C-93E1-7443651645A0}" destId="{55E128A9-086C-4AB0-9BB3-7B78F9CA19C8}" srcOrd="0" destOrd="0" presId="urn:microsoft.com/office/officeart/2008/layout/RadialCluster"/>
    <dgm:cxn modelId="{87727753-6453-4D2A-81EA-793A8EAC9EBB}" type="presParOf" srcId="{767A95D3-4209-465C-93E1-7443651645A0}" destId="{2A42BF92-E0CA-4C74-94D9-9AE3F4260038}" srcOrd="1" destOrd="0" presId="urn:microsoft.com/office/officeart/2008/layout/RadialCluster"/>
    <dgm:cxn modelId="{B1459043-2ED0-48C1-8609-D09951F24FB0}" type="presParOf" srcId="{767A95D3-4209-465C-93E1-7443651645A0}" destId="{A7E70BED-E9F9-4186-91D6-4C4AD5C34513}" srcOrd="2" destOrd="0" presId="urn:microsoft.com/office/officeart/2008/layout/RadialCluster"/>
    <dgm:cxn modelId="{03DD9C59-7355-4374-B035-79E2F8EEFAC4}" type="presParOf" srcId="{767A95D3-4209-465C-93E1-7443651645A0}" destId="{0999DAA6-78E7-4C62-AD9F-BB89E1F317A5}" srcOrd="3" destOrd="0" presId="urn:microsoft.com/office/officeart/2008/layout/RadialCluster"/>
    <dgm:cxn modelId="{90F72AE0-DB50-4934-822F-CE307BABEAA6}" type="presParOf" srcId="{767A95D3-4209-465C-93E1-7443651645A0}" destId="{A1F9C609-4FDF-427E-A3A7-017CF8E0D1F8}" srcOrd="4" destOrd="0" presId="urn:microsoft.com/office/officeart/2008/layout/RadialCluster"/>
    <dgm:cxn modelId="{71AD665A-4CDE-400B-8D5D-74E58AAC4B1C}" type="presParOf" srcId="{767A95D3-4209-465C-93E1-7443651645A0}" destId="{BF1427F8-47F7-429E-8B9A-D7AD3446727D}" srcOrd="5" destOrd="0" presId="urn:microsoft.com/office/officeart/2008/layout/RadialCluster"/>
    <dgm:cxn modelId="{BCA4EC4F-8784-4034-A2AE-38695B0B398A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050" b="1" dirty="0" smtClean="0">
              <a:latin typeface="Arial Narrow" panose="020B0606020202030204" pitchFamily="34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50" b="1" dirty="0">
            <a:latin typeface="Arial Narrow" panose="020B0606020202030204" pitchFamily="34" charset="0"/>
          </a:endParaRP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 dirty="0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 dirty="0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 dirty="0"/>
        </a:p>
      </dgm:t>
    </dgm:pt>
    <dgm:pt modelId="{9F96D360-CB55-48DB-9778-BF90DCE1129E}">
      <dgm:prSet phldrT="[Текст]"/>
      <dgm:spPr>
        <a:solidFill>
          <a:srgbClr val="8AAC46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 dirty="0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 dirty="0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 dirty="0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 dirty="0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 dirty="0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211958" custScaleY="179889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 custRadScaleRad="101966" custRadScaleInc="-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265653-EB66-41FE-8086-4859B034DE40}" type="presOf" srcId="{6598F354-400C-439C-BDD5-729D663E252E}" destId="{F326903B-AF5C-41D9-A950-9DE60C069BDF}" srcOrd="1" destOrd="0" presId="urn:microsoft.com/office/officeart/2005/8/layout/radial5"/>
    <dgm:cxn modelId="{3BE1143C-333A-4D43-BAFD-7E6A75A3EF65}" type="presOf" srcId="{8D513BD1-7137-4BB2-A1F4-1B02EFB0F34F}" destId="{8D15C70B-27DC-4BC4-8B54-1A6B8CC1DBC1}" srcOrd="1" destOrd="0" presId="urn:microsoft.com/office/officeart/2005/8/layout/radial5"/>
    <dgm:cxn modelId="{CA194FC2-5AB2-489D-9622-8333A5DD4631}" type="presOf" srcId="{62E153EB-408C-4CB3-B6CA-2A439518E14B}" destId="{83F11675-07D9-406F-853D-13FD28BBB805}" srcOrd="0" destOrd="0" presId="urn:microsoft.com/office/officeart/2005/8/layout/radial5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6F965A18-EBEF-4989-B44C-7FE141C4EDB7}" type="presOf" srcId="{420BA717-63F2-4ED1-9193-BDF0AD7BC7EB}" destId="{FFE63D16-C443-42C8-BB30-4CA61876A647}" srcOrd="0" destOrd="0" presId="urn:microsoft.com/office/officeart/2005/8/layout/radial5"/>
    <dgm:cxn modelId="{BC2A7532-4057-4A1C-BC01-61667BA30AFC}" type="presOf" srcId="{A8FC0520-4E1C-47C9-9459-5A566E2A3269}" destId="{E7EAB10C-E176-4610-B2C6-BE8F83AD0F9B}" srcOrd="0" destOrd="0" presId="urn:microsoft.com/office/officeart/2005/8/layout/radial5"/>
    <dgm:cxn modelId="{6DFE890C-950E-47C3-A5C5-6C3A9890F7DC}" type="presOf" srcId="{D78F1D4C-A2EF-4C56-940B-FB3F18A7298D}" destId="{EDA34655-9131-4731-957F-5382F53A0660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A493F8D1-567F-4E55-863B-64C464F7BE05}" type="presOf" srcId="{9DEE7B50-C1CB-48D2-999B-DF1098A88396}" destId="{2F5553CB-2478-4421-B002-5FA728364A78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D83B6071-F107-4222-A275-51219EFCF262}" type="presOf" srcId="{66E51CD7-05D6-4658-BDAA-92C6F3E19708}" destId="{C47D9E4B-AD47-4E79-B529-9B264E8F4F6B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74B26F38-F30E-4BC0-B3C5-F4CB792F1E48}" type="presOf" srcId="{082CE592-953F-441B-B0C2-F864433A8493}" destId="{A0E222DD-64BD-4A89-BBB9-2B80D8318D4A}" srcOrd="0" destOrd="0" presId="urn:microsoft.com/office/officeart/2005/8/layout/radial5"/>
    <dgm:cxn modelId="{201C0FB7-A97F-4BC8-B675-2719D7D6468D}" type="presOf" srcId="{4B1A8440-411B-4A5D-AFC7-3583C59ADD0E}" destId="{73BC26A8-8D0F-45E6-9E3B-37EADD227262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FF9C7700-9262-417A-B4DC-541DE2800310}" type="presOf" srcId="{3BA0FA79-0F0A-4F39-8C6F-85BF113366C3}" destId="{E0AC84DD-2093-416F-85DE-E547FE520660}" srcOrd="0" destOrd="0" presId="urn:microsoft.com/office/officeart/2005/8/layout/radial5"/>
    <dgm:cxn modelId="{2B5A47E1-AD13-45E4-A228-7B209CE429E4}" type="presOf" srcId="{082CE592-953F-441B-B0C2-F864433A8493}" destId="{839DF450-14DD-4280-9AEE-DA73938E9B9D}" srcOrd="1" destOrd="0" presId="urn:microsoft.com/office/officeart/2005/8/layout/radial5"/>
    <dgm:cxn modelId="{F0A6BA02-252A-4B7B-831E-7D39CCFA10B5}" type="presOf" srcId="{6598F354-400C-439C-BDD5-729D663E252E}" destId="{FA950D33-9BD9-4D37-A533-789F5554AFB5}" srcOrd="0" destOrd="0" presId="urn:microsoft.com/office/officeart/2005/8/layout/radial5"/>
    <dgm:cxn modelId="{656C9AD0-C963-4E52-B802-5D5FF56A7241}" type="presOf" srcId="{D63A74EC-A1EC-4823-AB28-835C2DE63D58}" destId="{E2EC1D87-F728-458A-8AB1-7A3D78F9D25E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210B053F-0D17-42BC-933D-0D40946646E8}" type="presOf" srcId="{9F96D360-CB55-48DB-9778-BF90DCE1129E}" destId="{69EA0517-EDCB-4CEB-899F-D56DCF7B4404}" srcOrd="0" destOrd="0" presId="urn:microsoft.com/office/officeart/2005/8/layout/radial5"/>
    <dgm:cxn modelId="{58AB6B7E-2E1A-4302-A505-9FD2126D4A23}" type="presOf" srcId="{6B4A9C71-5243-4375-98C7-BA189146832B}" destId="{8B82EA68-B59A-424E-9756-C221A13DB47F}" srcOrd="0" destOrd="0" presId="urn:microsoft.com/office/officeart/2005/8/layout/radial5"/>
    <dgm:cxn modelId="{7C6D9DD1-0B77-4694-B610-E3D14AAD7A23}" type="presOf" srcId="{77DF95E1-3397-43CE-99EF-E82D1E9B2066}" destId="{7A035AEB-3A20-4DC3-9A60-032AB2743B03}" srcOrd="0" destOrd="0" presId="urn:microsoft.com/office/officeart/2005/8/layout/radial5"/>
    <dgm:cxn modelId="{A65EB17B-9CD3-45ED-9342-7B5778DDB77B}" type="presOf" srcId="{AA0A2BD5-A368-4F17-8E9D-23F1FC377812}" destId="{EB1C3899-7B42-47CD-912B-DD035472498D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3DC014FC-064B-4D83-A3C1-42B7F5A62498}" type="presOf" srcId="{D2A69AB7-A0A6-4501-95CD-2902A3384DE3}" destId="{FED909B6-8F19-4D98-AAC2-EBEEF4830C2B}" srcOrd="0" destOrd="0" presId="urn:microsoft.com/office/officeart/2005/8/layout/radial5"/>
    <dgm:cxn modelId="{837EEB1C-CF0D-42EA-931D-D6CCF5DDAD78}" type="presOf" srcId="{C021BE46-16AF-4372-B2A0-67875E2C82CF}" destId="{DA660ED5-C4B7-4208-928A-B8DD66837486}" srcOrd="1" destOrd="0" presId="urn:microsoft.com/office/officeart/2005/8/layout/radial5"/>
    <dgm:cxn modelId="{C6A782DE-D452-4139-B9DF-29F76892A5DE}" type="presOf" srcId="{66E51CD7-05D6-4658-BDAA-92C6F3E19708}" destId="{553B84E4-4A31-43DB-B3BF-8E8EF2B79F2D}" srcOrd="0" destOrd="0" presId="urn:microsoft.com/office/officeart/2005/8/layout/radial5"/>
    <dgm:cxn modelId="{5C3B7E4E-F768-4A8A-AB6E-14108F30392C}" type="presOf" srcId="{08170AFC-8E89-4179-A96D-636AFFD8C3F3}" destId="{53D78D63-5F88-4163-9535-46A64127BD3A}" srcOrd="1" destOrd="0" presId="urn:microsoft.com/office/officeart/2005/8/layout/radial5"/>
    <dgm:cxn modelId="{60D5530D-514D-4A28-ADB0-252254E70089}" type="presOf" srcId="{6F647F05-65E5-443B-9310-4AF895EEC1B0}" destId="{ED72E44C-8498-48F8-9652-E5DD6AC5818D}" srcOrd="0" destOrd="0" presId="urn:microsoft.com/office/officeart/2005/8/layout/radial5"/>
    <dgm:cxn modelId="{920A7C13-9C86-46DA-A308-334F84503D18}" type="presOf" srcId="{637E412C-91EE-486E-8354-15F2384BE3EA}" destId="{D8B200F5-4D07-49B2-A587-C2FE6CEC49F8}" srcOrd="0" destOrd="0" presId="urn:microsoft.com/office/officeart/2005/8/layout/radial5"/>
    <dgm:cxn modelId="{F4F0A140-63DB-46C7-A2E9-B01EFF954AD5}" type="presOf" srcId="{77DF95E1-3397-43CE-99EF-E82D1E9B2066}" destId="{4273F29E-B93C-44D6-A671-FCDC77ED9BA3}" srcOrd="1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BBE32285-CCB2-437E-ADC1-07FB9E35CE0C}" type="presOf" srcId="{C021BE46-16AF-4372-B2A0-67875E2C82CF}" destId="{06F93DE9-E67A-4CE1-BC6B-5C458B1137B0}" srcOrd="0" destOrd="0" presId="urn:microsoft.com/office/officeart/2005/8/layout/radial5"/>
    <dgm:cxn modelId="{A5BF2E76-126A-42BA-8B4C-52616F63D3B1}" type="presOf" srcId="{8D513BD1-7137-4BB2-A1F4-1B02EFB0F34F}" destId="{4731EA70-1FA8-49F5-A6BF-4AE9CB97C303}" srcOrd="0" destOrd="0" presId="urn:microsoft.com/office/officeart/2005/8/layout/radial5"/>
    <dgm:cxn modelId="{534B4EAF-FAF2-4F7C-B3D0-75B08D2BEFBB}" type="presOf" srcId="{BC4B6763-2F33-4CCB-B9CC-377BBD0F0800}" destId="{E3A5A4EE-729B-477E-AEA8-7FC61FA6B941}" srcOrd="1" destOrd="0" presId="urn:microsoft.com/office/officeart/2005/8/layout/radial5"/>
    <dgm:cxn modelId="{0896CB00-5CAD-4568-808F-D70E927E60D7}" type="presOf" srcId="{BC4B6763-2F33-4CCB-B9CC-377BBD0F0800}" destId="{A0B7EB92-DF16-476D-BB87-6C0D26E26F61}" srcOrd="0" destOrd="0" presId="urn:microsoft.com/office/officeart/2005/8/layout/radial5"/>
    <dgm:cxn modelId="{B5DD2CBE-987A-4A2F-887F-15437DCA2817}" type="presOf" srcId="{9DEE7B50-C1CB-48D2-999B-DF1098A88396}" destId="{881BA4B6-6173-4BE7-ACB0-127409627ABA}" srcOrd="1" destOrd="0" presId="urn:microsoft.com/office/officeart/2005/8/layout/radial5"/>
    <dgm:cxn modelId="{C70D3993-708C-467B-9AAA-612E41BE8FA4}" type="presOf" srcId="{08170AFC-8E89-4179-A96D-636AFFD8C3F3}" destId="{DF27FC25-052B-426A-9E06-117E992234F6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E5D933FB-B179-42FC-AAFF-1F4FE0B01688}" type="presOf" srcId="{A8FC0520-4E1C-47C9-9459-5A566E2A3269}" destId="{47F0322C-5978-482D-A409-1280E22C6D82}" srcOrd="1" destOrd="0" presId="urn:microsoft.com/office/officeart/2005/8/layout/radial5"/>
    <dgm:cxn modelId="{EBF63423-F39A-4920-BA90-F1E13F0CF6BB}" type="presParOf" srcId="{8B82EA68-B59A-424E-9756-C221A13DB47F}" destId="{ED72E44C-8498-48F8-9652-E5DD6AC5818D}" srcOrd="0" destOrd="0" presId="urn:microsoft.com/office/officeart/2005/8/layout/radial5"/>
    <dgm:cxn modelId="{190D4CB7-90A3-4E04-A4C7-598942DBD68F}" type="presParOf" srcId="{8B82EA68-B59A-424E-9756-C221A13DB47F}" destId="{4731EA70-1FA8-49F5-A6BF-4AE9CB97C303}" srcOrd="1" destOrd="0" presId="urn:microsoft.com/office/officeart/2005/8/layout/radial5"/>
    <dgm:cxn modelId="{72BE099F-489E-4E9C-B0FD-1A53AE420516}" type="presParOf" srcId="{4731EA70-1FA8-49F5-A6BF-4AE9CB97C303}" destId="{8D15C70B-27DC-4BC4-8B54-1A6B8CC1DBC1}" srcOrd="0" destOrd="0" presId="urn:microsoft.com/office/officeart/2005/8/layout/radial5"/>
    <dgm:cxn modelId="{DC916B89-B703-4659-AB91-EC4FE484FC70}" type="presParOf" srcId="{8B82EA68-B59A-424E-9756-C221A13DB47F}" destId="{E2EC1D87-F728-458A-8AB1-7A3D78F9D25E}" srcOrd="2" destOrd="0" presId="urn:microsoft.com/office/officeart/2005/8/layout/radial5"/>
    <dgm:cxn modelId="{D3A95860-0E90-4A86-8F2A-589448C89B04}" type="presParOf" srcId="{8B82EA68-B59A-424E-9756-C221A13DB47F}" destId="{A0E222DD-64BD-4A89-BBB9-2B80D8318D4A}" srcOrd="3" destOrd="0" presId="urn:microsoft.com/office/officeart/2005/8/layout/radial5"/>
    <dgm:cxn modelId="{D4507835-CF6D-44AD-A138-CF44A9188A57}" type="presParOf" srcId="{A0E222DD-64BD-4A89-BBB9-2B80D8318D4A}" destId="{839DF450-14DD-4280-9AEE-DA73938E9B9D}" srcOrd="0" destOrd="0" presId="urn:microsoft.com/office/officeart/2005/8/layout/radial5"/>
    <dgm:cxn modelId="{D872A0CC-7FBB-41AC-A8A3-FC722308E03E}" type="presParOf" srcId="{8B82EA68-B59A-424E-9756-C221A13DB47F}" destId="{73BC26A8-8D0F-45E6-9E3B-37EADD227262}" srcOrd="4" destOrd="0" presId="urn:microsoft.com/office/officeart/2005/8/layout/radial5"/>
    <dgm:cxn modelId="{33A2BEFC-17AE-45CA-BE4B-DE3F4452784D}" type="presParOf" srcId="{8B82EA68-B59A-424E-9756-C221A13DB47F}" destId="{06F93DE9-E67A-4CE1-BC6B-5C458B1137B0}" srcOrd="5" destOrd="0" presId="urn:microsoft.com/office/officeart/2005/8/layout/radial5"/>
    <dgm:cxn modelId="{9BC284B6-CE47-4E5C-8491-BA5F6C2D2B15}" type="presParOf" srcId="{06F93DE9-E67A-4CE1-BC6B-5C458B1137B0}" destId="{DA660ED5-C4B7-4208-928A-B8DD66837486}" srcOrd="0" destOrd="0" presId="urn:microsoft.com/office/officeart/2005/8/layout/radial5"/>
    <dgm:cxn modelId="{740D3E38-8B6E-4CB0-BC41-8C6C9977B6AB}" type="presParOf" srcId="{8B82EA68-B59A-424E-9756-C221A13DB47F}" destId="{D8B200F5-4D07-49B2-A587-C2FE6CEC49F8}" srcOrd="6" destOrd="0" presId="urn:microsoft.com/office/officeart/2005/8/layout/radial5"/>
    <dgm:cxn modelId="{19B764A2-350D-4889-8352-D118E86618A0}" type="presParOf" srcId="{8B82EA68-B59A-424E-9756-C221A13DB47F}" destId="{E7EAB10C-E176-4610-B2C6-BE8F83AD0F9B}" srcOrd="7" destOrd="0" presId="urn:microsoft.com/office/officeart/2005/8/layout/radial5"/>
    <dgm:cxn modelId="{0FD8C24F-47F7-4D67-9F0A-03CC189BA981}" type="presParOf" srcId="{E7EAB10C-E176-4610-B2C6-BE8F83AD0F9B}" destId="{47F0322C-5978-482D-A409-1280E22C6D82}" srcOrd="0" destOrd="0" presId="urn:microsoft.com/office/officeart/2005/8/layout/radial5"/>
    <dgm:cxn modelId="{22AC1C51-62AA-4395-B67A-F9F29150BBAD}" type="presParOf" srcId="{8B82EA68-B59A-424E-9756-C221A13DB47F}" destId="{FFE63D16-C443-42C8-BB30-4CA61876A647}" srcOrd="8" destOrd="0" presId="urn:microsoft.com/office/officeart/2005/8/layout/radial5"/>
    <dgm:cxn modelId="{91B281E0-48B8-4383-B46B-57EC1C4DDCAD}" type="presParOf" srcId="{8B82EA68-B59A-424E-9756-C221A13DB47F}" destId="{FA950D33-9BD9-4D37-A533-789F5554AFB5}" srcOrd="9" destOrd="0" presId="urn:microsoft.com/office/officeart/2005/8/layout/radial5"/>
    <dgm:cxn modelId="{35005BEA-D13D-45D1-9EB1-F606FE4DEA68}" type="presParOf" srcId="{FA950D33-9BD9-4D37-A533-789F5554AFB5}" destId="{F326903B-AF5C-41D9-A950-9DE60C069BDF}" srcOrd="0" destOrd="0" presId="urn:microsoft.com/office/officeart/2005/8/layout/radial5"/>
    <dgm:cxn modelId="{5D88A2B6-DFD3-402A-9DAF-FE1125E81E08}" type="presParOf" srcId="{8B82EA68-B59A-424E-9756-C221A13DB47F}" destId="{EB1C3899-7B42-47CD-912B-DD035472498D}" srcOrd="10" destOrd="0" presId="urn:microsoft.com/office/officeart/2005/8/layout/radial5"/>
    <dgm:cxn modelId="{0E2592F3-1FD8-4A22-8FDC-49F460EFB38F}" type="presParOf" srcId="{8B82EA68-B59A-424E-9756-C221A13DB47F}" destId="{2F5553CB-2478-4421-B002-5FA728364A78}" srcOrd="11" destOrd="0" presId="urn:microsoft.com/office/officeart/2005/8/layout/radial5"/>
    <dgm:cxn modelId="{D1161977-9007-4F68-A59B-8FA284FC3054}" type="presParOf" srcId="{2F5553CB-2478-4421-B002-5FA728364A78}" destId="{881BA4B6-6173-4BE7-ACB0-127409627ABA}" srcOrd="0" destOrd="0" presId="urn:microsoft.com/office/officeart/2005/8/layout/radial5"/>
    <dgm:cxn modelId="{E9CB3060-03F1-4D69-9A87-9C6CE76C1478}" type="presParOf" srcId="{8B82EA68-B59A-424E-9756-C221A13DB47F}" destId="{FED909B6-8F19-4D98-AAC2-EBEEF4830C2B}" srcOrd="12" destOrd="0" presId="urn:microsoft.com/office/officeart/2005/8/layout/radial5"/>
    <dgm:cxn modelId="{91CC3042-53A0-4F87-98E4-5A7FD7974E18}" type="presParOf" srcId="{8B82EA68-B59A-424E-9756-C221A13DB47F}" destId="{A0B7EB92-DF16-476D-BB87-6C0D26E26F61}" srcOrd="13" destOrd="0" presId="urn:microsoft.com/office/officeart/2005/8/layout/radial5"/>
    <dgm:cxn modelId="{B2686044-58A5-4CBD-9323-BDD806B038DB}" type="presParOf" srcId="{A0B7EB92-DF16-476D-BB87-6C0D26E26F61}" destId="{E3A5A4EE-729B-477E-AEA8-7FC61FA6B941}" srcOrd="0" destOrd="0" presId="urn:microsoft.com/office/officeart/2005/8/layout/radial5"/>
    <dgm:cxn modelId="{DF57A1E8-E125-4268-90B5-E2B44D0F0A77}" type="presParOf" srcId="{8B82EA68-B59A-424E-9756-C221A13DB47F}" destId="{69EA0517-EDCB-4CEB-899F-D56DCF7B4404}" srcOrd="14" destOrd="0" presId="urn:microsoft.com/office/officeart/2005/8/layout/radial5"/>
    <dgm:cxn modelId="{4A344374-A2ED-4ADF-A3C7-1A2DB8D20D03}" type="presParOf" srcId="{8B82EA68-B59A-424E-9756-C221A13DB47F}" destId="{7A035AEB-3A20-4DC3-9A60-032AB2743B03}" srcOrd="15" destOrd="0" presId="urn:microsoft.com/office/officeart/2005/8/layout/radial5"/>
    <dgm:cxn modelId="{1D72F5B0-7043-4FD1-AE82-28F607701DEC}" type="presParOf" srcId="{7A035AEB-3A20-4DC3-9A60-032AB2743B03}" destId="{4273F29E-B93C-44D6-A671-FCDC77ED9BA3}" srcOrd="0" destOrd="0" presId="urn:microsoft.com/office/officeart/2005/8/layout/radial5"/>
    <dgm:cxn modelId="{E208BF86-CA2A-4974-A3B7-100E2C965773}" type="presParOf" srcId="{8B82EA68-B59A-424E-9756-C221A13DB47F}" destId="{83F11675-07D9-406F-853D-13FD28BBB805}" srcOrd="16" destOrd="0" presId="urn:microsoft.com/office/officeart/2005/8/layout/radial5"/>
    <dgm:cxn modelId="{578BE20A-30F7-405F-BEB3-C7DC1B4A4872}" type="presParOf" srcId="{8B82EA68-B59A-424E-9756-C221A13DB47F}" destId="{DF27FC25-052B-426A-9E06-117E992234F6}" srcOrd="17" destOrd="0" presId="urn:microsoft.com/office/officeart/2005/8/layout/radial5"/>
    <dgm:cxn modelId="{0191AF3E-43D1-4CE4-94F8-3B25960E617C}" type="presParOf" srcId="{DF27FC25-052B-426A-9E06-117E992234F6}" destId="{53D78D63-5F88-4163-9535-46A64127BD3A}" srcOrd="0" destOrd="0" presId="urn:microsoft.com/office/officeart/2005/8/layout/radial5"/>
    <dgm:cxn modelId="{D59E322A-C96D-4F04-AC26-81C6CD558A1A}" type="presParOf" srcId="{8B82EA68-B59A-424E-9756-C221A13DB47F}" destId="{EDA34655-9131-4731-957F-5382F53A0660}" srcOrd="18" destOrd="0" presId="urn:microsoft.com/office/officeart/2005/8/layout/radial5"/>
    <dgm:cxn modelId="{C44CEF14-322B-4C39-A4DD-EDCCDDEA0BFE}" type="presParOf" srcId="{8B82EA68-B59A-424E-9756-C221A13DB47F}" destId="{553B84E4-4A31-43DB-B3BF-8E8EF2B79F2D}" srcOrd="19" destOrd="0" presId="urn:microsoft.com/office/officeart/2005/8/layout/radial5"/>
    <dgm:cxn modelId="{7FD59871-D499-4481-A4DC-648EE6A16F54}" type="presParOf" srcId="{553B84E4-4A31-43DB-B3BF-8E8EF2B79F2D}" destId="{C47D9E4B-AD47-4E79-B529-9B264E8F4F6B}" srcOrd="0" destOrd="0" presId="urn:microsoft.com/office/officeart/2005/8/layout/radial5"/>
    <dgm:cxn modelId="{1C34FF7E-6FEF-4103-A9B0-2AAD87FD74EF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2880322" y="-17500"/>
          <a:ext cx="1800192" cy="1180011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937925" y="40103"/>
        <a:ext cx="1684986" cy="1064805"/>
      </dsp:txXfrm>
    </dsp:sp>
    <dsp:sp modelId="{43434E4B-C4FB-4DAC-9533-71DBE9279538}">
      <dsp:nvSpPr>
        <dsp:cNvPr id="0" name=""/>
        <dsp:cNvSpPr/>
      </dsp:nvSpPr>
      <dsp:spPr>
        <a:xfrm>
          <a:off x="3804411" y="465611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952372" y="218733"/>
              </a:moveTo>
              <a:arcTo wR="1816574" hR="1816574" stAng="14495579" swAng="501046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824533" y="547641"/>
          <a:ext cx="1490822" cy="946526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870739" y="593847"/>
        <a:ext cx="1398410" cy="854114"/>
      </dsp:txXfrm>
    </dsp:sp>
    <dsp:sp modelId="{F93ECD45-54D8-465B-A0C2-914295F3C5BD}">
      <dsp:nvSpPr>
        <dsp:cNvPr id="0" name=""/>
        <dsp:cNvSpPr/>
      </dsp:nvSpPr>
      <dsp:spPr>
        <a:xfrm>
          <a:off x="2232988" y="64075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3600982" y="1476229"/>
              </a:moveTo>
              <a:arcTo wR="1816574" hR="1816574" stAng="20952089" swAng="26765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5198680" y="1726991"/>
          <a:ext cx="1433237" cy="928927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244026" y="1772337"/>
        <a:ext cx="1342545" cy="838235"/>
      </dsp:txXfrm>
    </dsp:sp>
    <dsp:sp modelId="{DA554C6D-A2BD-4B94-802C-6C55DB9F2BF8}">
      <dsp:nvSpPr>
        <dsp:cNvPr id="0" name=""/>
        <dsp:cNvSpPr/>
      </dsp:nvSpPr>
      <dsp:spPr>
        <a:xfrm>
          <a:off x="2226416" y="89297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3633149" y="1815455"/>
              </a:moveTo>
              <a:arcTo wR="1816574" hR="1816574" stAng="21597882" swAng="298613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4829048" y="2918285"/>
          <a:ext cx="1452606" cy="1029480"/>
        </a:xfrm>
        <a:prstGeom prst="roundRect">
          <a:avLst/>
        </a:prstGeom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879303" y="2968540"/>
        <a:ext cx="1352096" cy="928970"/>
      </dsp:txXfrm>
    </dsp:sp>
    <dsp:sp modelId="{2C814299-90FC-466A-8C27-58BBE7C3AD9B}">
      <dsp:nvSpPr>
        <dsp:cNvPr id="0" name=""/>
        <dsp:cNvSpPr/>
      </dsp:nvSpPr>
      <dsp:spPr>
        <a:xfrm>
          <a:off x="3933982" y="496908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965834" y="3421624"/>
              </a:moveTo>
              <a:arcTo wR="1816574" hR="1816574" stAng="7075523" swAng="367559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168352" y="3565597"/>
          <a:ext cx="1512170" cy="738079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204382" y="3601627"/>
        <a:ext cx="1440110" cy="666019"/>
      </dsp:txXfrm>
    </dsp:sp>
    <dsp:sp modelId="{191E1915-7B43-453A-9B3B-8BE365BAB7F0}">
      <dsp:nvSpPr>
        <dsp:cNvPr id="0" name=""/>
        <dsp:cNvSpPr/>
      </dsp:nvSpPr>
      <dsp:spPr>
        <a:xfrm>
          <a:off x="542691" y="299920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548038" y="3479375"/>
              </a:moveTo>
              <a:arcTo wR="1816574" hR="1816574" stAng="3975323" swAng="48856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568392" y="2978808"/>
          <a:ext cx="1460465" cy="908426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612738" y="3023154"/>
        <a:ext cx="1371773" cy="819734"/>
      </dsp:txXfrm>
    </dsp:sp>
    <dsp:sp modelId="{B61698C4-7017-4D89-87F7-56075D701F9E}">
      <dsp:nvSpPr>
        <dsp:cNvPr id="0" name=""/>
        <dsp:cNvSpPr/>
      </dsp:nvSpPr>
      <dsp:spPr>
        <a:xfrm>
          <a:off x="1336788" y="-274255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649825" y="3208925"/>
              </a:moveTo>
              <a:arcTo wR="1816574" hR="1816574" stAng="7797721" swAng="400525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992722" y="1762669"/>
          <a:ext cx="1451295" cy="974853"/>
        </a:xfrm>
        <a:prstGeom prst="roundRect">
          <a:avLst/>
        </a:prstGeom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040310" y="1810257"/>
        <a:ext cx="1356119" cy="879677"/>
      </dsp:txXfrm>
    </dsp:sp>
    <dsp:sp modelId="{37B34B6A-4DCE-4DE3-951A-2EF6B41DAEEC}">
      <dsp:nvSpPr>
        <dsp:cNvPr id="0" name=""/>
        <dsp:cNvSpPr/>
      </dsp:nvSpPr>
      <dsp:spPr>
        <a:xfrm>
          <a:off x="1758336" y="-28581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803" y="1735638"/>
              </a:moveTo>
              <a:arcTo wR="1816574" hR="1816574" stAng="10953217" swAng="316390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96141" y="600814"/>
          <a:ext cx="1368204" cy="884804"/>
        </a:xfrm>
        <a:prstGeom prst="roundRect">
          <a:avLst/>
        </a:prstGeom>
        <a:solidFill>
          <a:srgbClr val="FFFFDD"/>
        </a:solidFill>
        <a:ln w="762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39334" y="644007"/>
        <a:ext cx="1281818" cy="798418"/>
      </dsp:txXfrm>
    </dsp:sp>
    <dsp:sp modelId="{6B2E63ED-B4B9-4312-8B34-C6298E61E31E}">
      <dsp:nvSpPr>
        <dsp:cNvPr id="0" name=""/>
        <dsp:cNvSpPr/>
      </dsp:nvSpPr>
      <dsp:spPr>
        <a:xfrm>
          <a:off x="-203793" y="46039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640285" y="197487"/>
              </a:moveTo>
              <a:arcTo wR="1816574" hR="1816574" stAng="17817883" swAng="779651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1033848" y="67344"/>
          <a:ext cx="6102683" cy="706022"/>
        </a:xfrm>
        <a:prstGeom prst="roundRect">
          <a:avLst/>
        </a:prstGeom>
        <a:solidFill>
          <a:schemeClr val="bg1"/>
        </a:solidFill>
        <a:ln w="1270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8313" y="101809"/>
        <a:ext cx="6033753" cy="637092"/>
      </dsp:txXfrm>
    </dsp:sp>
    <dsp:sp modelId="{2A42BF92-E0CA-4C74-94D9-9AE3F4260038}">
      <dsp:nvSpPr>
        <dsp:cNvPr id="0" name=""/>
        <dsp:cNvSpPr/>
      </dsp:nvSpPr>
      <dsp:spPr>
        <a:xfrm rot="7189112">
          <a:off x="2002272" y="1863102"/>
          <a:ext cx="25120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2057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765873" y="2952838"/>
          <a:ext cx="3359575" cy="65629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797911" y="2984876"/>
        <a:ext cx="3295499" cy="592221"/>
      </dsp:txXfrm>
    </dsp:sp>
    <dsp:sp modelId="{0999DAA6-78E7-4C62-AD9F-BB89E1F317A5}">
      <dsp:nvSpPr>
        <dsp:cNvPr id="0" name=""/>
        <dsp:cNvSpPr/>
      </dsp:nvSpPr>
      <dsp:spPr>
        <a:xfrm rot="1981715">
          <a:off x="4597008" y="878523"/>
          <a:ext cx="3858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85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257473" y="983679"/>
          <a:ext cx="2653405" cy="82238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297619" y="1023825"/>
        <a:ext cx="2573113" cy="742093"/>
      </dsp:txXfrm>
    </dsp:sp>
    <dsp:sp modelId="{BF1427F8-47F7-429E-8B9A-D7AD3446727D}">
      <dsp:nvSpPr>
        <dsp:cNvPr id="0" name=""/>
        <dsp:cNvSpPr/>
      </dsp:nvSpPr>
      <dsp:spPr>
        <a:xfrm rot="9699939">
          <a:off x="2483218" y="859978"/>
          <a:ext cx="5506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0684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51450" y="946590"/>
          <a:ext cx="2588029" cy="76332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88713" y="983853"/>
        <a:ext cx="2513503" cy="688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364549" y="1188453"/>
          <a:ext cx="1998149" cy="16958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Arial Narrow" panose="020B0606020202030204" pitchFamily="34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50" b="1" kern="1200" dirty="0">
            <a:latin typeface="Arial Narrow" panose="020B0606020202030204" pitchFamily="34" charset="0"/>
          </a:endParaRPr>
        </a:p>
      </dsp:txBody>
      <dsp:txXfrm>
        <a:off x="3657171" y="1436802"/>
        <a:ext cx="1412905" cy="1199133"/>
      </dsp:txXfrm>
    </dsp:sp>
    <dsp:sp modelId="{4731EA70-1FA8-49F5-A6BF-4AE9CB97C303}">
      <dsp:nvSpPr>
        <dsp:cNvPr id="0" name=""/>
        <dsp:cNvSpPr/>
      </dsp:nvSpPr>
      <dsp:spPr>
        <a:xfrm rot="16260366">
          <a:off x="4271095" y="825197"/>
          <a:ext cx="221967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4303805" y="922591"/>
        <a:ext cx="155377" cy="192313"/>
      </dsp:txXfrm>
    </dsp:sp>
    <dsp:sp modelId="{E2EC1D87-F728-458A-8AB1-7A3D78F9D25E}">
      <dsp:nvSpPr>
        <dsp:cNvPr id="0" name=""/>
        <dsp:cNvSpPr/>
      </dsp:nvSpPr>
      <dsp:spPr>
        <a:xfrm>
          <a:off x="4015403" y="15696"/>
          <a:ext cx="754167" cy="7541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125848" y="126141"/>
        <a:ext cx="533277" cy="533277"/>
      </dsp:txXfrm>
    </dsp:sp>
    <dsp:sp modelId="{A0E222DD-64BD-4A89-BBB9-2B80D8318D4A}">
      <dsp:nvSpPr>
        <dsp:cNvPr id="0" name=""/>
        <dsp:cNvSpPr/>
      </dsp:nvSpPr>
      <dsp:spPr>
        <a:xfrm rot="18342319">
          <a:off x="4890775" y="1001902"/>
          <a:ext cx="202304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4903410" y="1090647"/>
        <a:ext cx="141613" cy="192313"/>
      </dsp:txXfrm>
    </dsp:sp>
    <dsp:sp modelId="{73BC26A8-8D0F-45E6-9E3B-37EADD227262}">
      <dsp:nvSpPr>
        <dsp:cNvPr id="0" name=""/>
        <dsp:cNvSpPr/>
      </dsp:nvSpPr>
      <dsp:spPr>
        <a:xfrm>
          <a:off x="4949642" y="319248"/>
          <a:ext cx="754167" cy="75416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060087" y="429693"/>
        <a:ext cx="533277" cy="533277"/>
      </dsp:txXfrm>
    </dsp:sp>
    <dsp:sp modelId="{06F93DE9-E67A-4CE1-BC6B-5C458B1137B0}">
      <dsp:nvSpPr>
        <dsp:cNvPr id="0" name=""/>
        <dsp:cNvSpPr/>
      </dsp:nvSpPr>
      <dsp:spPr>
        <a:xfrm rot="20430380">
          <a:off x="5339314" y="1504553"/>
          <a:ext cx="147834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5340585" y="1576057"/>
        <a:ext cx="103484" cy="192313"/>
      </dsp:txXfrm>
    </dsp:sp>
    <dsp:sp modelId="{D8B200F5-4D07-49B2-A587-C2FE6CEC49F8}">
      <dsp:nvSpPr>
        <dsp:cNvPr id="0" name=""/>
        <dsp:cNvSpPr/>
      </dsp:nvSpPr>
      <dsp:spPr>
        <a:xfrm>
          <a:off x="5527033" y="1113959"/>
          <a:ext cx="754167" cy="7541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637478" y="1224404"/>
        <a:ext cx="533277" cy="533277"/>
      </dsp:txXfrm>
    </dsp:sp>
    <dsp:sp modelId="{E7EAB10C-E176-4610-B2C6-BE8F83AD0F9B}">
      <dsp:nvSpPr>
        <dsp:cNvPr id="0" name=""/>
        <dsp:cNvSpPr/>
      </dsp:nvSpPr>
      <dsp:spPr>
        <a:xfrm rot="950221">
          <a:off x="5359403" y="2176566"/>
          <a:ext cx="12680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5360125" y="2235479"/>
        <a:ext cx="88764" cy="192313"/>
      </dsp:txXfrm>
    </dsp:sp>
    <dsp:sp modelId="{FFE63D16-C443-42C8-BB30-4CA61876A647}">
      <dsp:nvSpPr>
        <dsp:cNvPr id="0" name=""/>
        <dsp:cNvSpPr/>
      </dsp:nvSpPr>
      <dsp:spPr>
        <a:xfrm>
          <a:off x="5527033" y="2096276"/>
          <a:ext cx="754167" cy="7541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637478" y="2206721"/>
        <a:ext cx="533277" cy="533277"/>
      </dsp:txXfrm>
    </dsp:sp>
    <dsp:sp modelId="{FA950D33-9BD9-4D37-A533-789F5554AFB5}">
      <dsp:nvSpPr>
        <dsp:cNvPr id="0" name=""/>
        <dsp:cNvSpPr/>
      </dsp:nvSpPr>
      <dsp:spPr>
        <a:xfrm rot="3118628">
          <a:off x="4925829" y="2693260"/>
          <a:ext cx="15349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4934671" y="2739226"/>
        <a:ext cx="107447" cy="192313"/>
      </dsp:txXfrm>
    </dsp:sp>
    <dsp:sp modelId="{EB1C3899-7B42-47CD-912B-DD035472498D}">
      <dsp:nvSpPr>
        <dsp:cNvPr id="0" name=""/>
        <dsp:cNvSpPr/>
      </dsp:nvSpPr>
      <dsp:spPr>
        <a:xfrm>
          <a:off x="4949642" y="2890987"/>
          <a:ext cx="754167" cy="75416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060087" y="3001432"/>
        <a:ext cx="533277" cy="533277"/>
      </dsp:txXfrm>
    </dsp:sp>
    <dsp:sp modelId="{2F5553CB-2478-4421-B002-5FA728364A78}">
      <dsp:nvSpPr>
        <dsp:cNvPr id="0" name=""/>
        <dsp:cNvSpPr/>
      </dsp:nvSpPr>
      <dsp:spPr>
        <a:xfrm rot="5335375">
          <a:off x="4300115" y="2874474"/>
          <a:ext cx="16455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4324335" y="2913899"/>
        <a:ext cx="115189" cy="192313"/>
      </dsp:txXfrm>
    </dsp:sp>
    <dsp:sp modelId="{FED909B6-8F19-4D98-AAC2-EBEEF4830C2B}">
      <dsp:nvSpPr>
        <dsp:cNvPr id="0" name=""/>
        <dsp:cNvSpPr/>
      </dsp:nvSpPr>
      <dsp:spPr>
        <a:xfrm>
          <a:off x="4015403" y="3194540"/>
          <a:ext cx="754167" cy="7541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125848" y="3304985"/>
        <a:ext cx="533277" cy="533277"/>
      </dsp:txXfrm>
    </dsp:sp>
    <dsp:sp modelId="{A0B7EB92-DF16-476D-BB87-6C0D26E26F61}">
      <dsp:nvSpPr>
        <dsp:cNvPr id="0" name=""/>
        <dsp:cNvSpPr/>
      </dsp:nvSpPr>
      <dsp:spPr>
        <a:xfrm rot="7571187">
          <a:off x="3676617" y="2710100"/>
          <a:ext cx="15383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3713317" y="2755580"/>
        <a:ext cx="107685" cy="192313"/>
      </dsp:txXfrm>
    </dsp:sp>
    <dsp:sp modelId="{69EA0517-EDCB-4CEB-899F-D56DCF7B4404}">
      <dsp:nvSpPr>
        <dsp:cNvPr id="0" name=""/>
        <dsp:cNvSpPr/>
      </dsp:nvSpPr>
      <dsp:spPr>
        <a:xfrm>
          <a:off x="3065559" y="2918269"/>
          <a:ext cx="754167" cy="754167"/>
        </a:xfrm>
        <a:prstGeom prst="ellipse">
          <a:avLst/>
        </a:prstGeom>
        <a:solidFill>
          <a:srgbClr val="8AAC4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176004" y="3028714"/>
        <a:ext cx="533277" cy="533277"/>
      </dsp:txXfrm>
    </dsp:sp>
    <dsp:sp modelId="{7A035AEB-3A20-4DC3-9A60-032AB2743B03}">
      <dsp:nvSpPr>
        <dsp:cNvPr id="0" name=""/>
        <dsp:cNvSpPr/>
      </dsp:nvSpPr>
      <dsp:spPr>
        <a:xfrm rot="9814743">
          <a:off x="3284880" y="2179595"/>
          <a:ext cx="97949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3313666" y="2239546"/>
        <a:ext cx="68564" cy="192313"/>
      </dsp:txXfrm>
    </dsp:sp>
    <dsp:sp modelId="{83F11675-07D9-406F-853D-13FD28BBB805}">
      <dsp:nvSpPr>
        <dsp:cNvPr id="0" name=""/>
        <dsp:cNvSpPr/>
      </dsp:nvSpPr>
      <dsp:spPr>
        <a:xfrm>
          <a:off x="2503773" y="2096276"/>
          <a:ext cx="754167" cy="7541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614218" y="2206721"/>
        <a:ext cx="533277" cy="533277"/>
      </dsp:txXfrm>
    </dsp:sp>
    <dsp:sp modelId="{DF27FC25-052B-426A-9E06-117E992234F6}">
      <dsp:nvSpPr>
        <dsp:cNvPr id="0" name=""/>
        <dsp:cNvSpPr/>
      </dsp:nvSpPr>
      <dsp:spPr>
        <a:xfrm rot="12011539">
          <a:off x="3284122" y="1501124"/>
          <a:ext cx="119804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3318959" y="1571431"/>
        <a:ext cx="83863" cy="192313"/>
      </dsp:txXfrm>
    </dsp:sp>
    <dsp:sp modelId="{EDA34655-9131-4731-957F-5382F53A0660}">
      <dsp:nvSpPr>
        <dsp:cNvPr id="0" name=""/>
        <dsp:cNvSpPr/>
      </dsp:nvSpPr>
      <dsp:spPr>
        <a:xfrm>
          <a:off x="2503773" y="1113959"/>
          <a:ext cx="754167" cy="7541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614218" y="1224404"/>
        <a:ext cx="533277" cy="533277"/>
      </dsp:txXfrm>
    </dsp:sp>
    <dsp:sp modelId="{553B84E4-4A31-43DB-B3BF-8E8EF2B79F2D}">
      <dsp:nvSpPr>
        <dsp:cNvPr id="0" name=""/>
        <dsp:cNvSpPr/>
      </dsp:nvSpPr>
      <dsp:spPr>
        <a:xfrm rot="14157341">
          <a:off x="3677569" y="998913"/>
          <a:ext cx="186781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3721271" y="1086232"/>
        <a:ext cx="130747" cy="192313"/>
      </dsp:txXfrm>
    </dsp:sp>
    <dsp:sp modelId="{E0AC84DD-2093-416F-85DE-E547FE520660}">
      <dsp:nvSpPr>
        <dsp:cNvPr id="0" name=""/>
        <dsp:cNvSpPr/>
      </dsp:nvSpPr>
      <dsp:spPr>
        <a:xfrm>
          <a:off x="3081164" y="319248"/>
          <a:ext cx="754167" cy="75416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191609" y="429693"/>
        <a:ext cx="533277" cy="533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0.36609</cdr:x>
      <cdr:y>0.20471</cdr:y>
    </cdr:from>
    <cdr:to>
      <cdr:x>0.38395</cdr:x>
      <cdr:y>0.25099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952328" y="796195"/>
          <a:ext cx="144032" cy="18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0.52681</cdr:x>
      <cdr:y>0.1477</cdr:y>
    </cdr:from>
    <cdr:to>
      <cdr:x>0.54516</cdr:x>
      <cdr:y>0.19398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248472" y="574468"/>
          <a:ext cx="147984" cy="1800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0.6786</cdr:x>
      <cdr:y>0.11068</cdr:y>
    </cdr:from>
    <cdr:to>
      <cdr:x>0.69646</cdr:x>
      <cdr:y>0.15696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5472608" y="430464"/>
          <a:ext cx="144032" cy="1800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0.38395</cdr:x>
      <cdr:y>0.17084</cdr:y>
    </cdr:from>
    <cdr:to>
      <cdr:x>0.52681</cdr:x>
      <cdr:y>0.21786</cdr:y>
    </cdr:to>
    <cdr:cxnSp macro="">
      <cdr:nvCxnSpPr>
        <cdr:cNvPr id="11" name="Прямая соединительная линия 10"/>
        <cdr:cNvCxnSpPr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3096344" y="664461"/>
          <a:ext cx="1152115" cy="182873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0.54516</cdr:x>
      <cdr:y>0.13382</cdr:y>
    </cdr:from>
    <cdr:to>
      <cdr:x>0.6786</cdr:x>
      <cdr:y>0.17084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 flipV="1">
          <a:off x="4396456" y="520465"/>
          <a:ext cx="1076152" cy="144004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0.33037</cdr:x>
      <cdr:y>0.11068</cdr:y>
    </cdr:from>
    <cdr:to>
      <cdr:x>0.4201</cdr:x>
      <cdr:y>0.18473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2664296" y="430463"/>
          <a:ext cx="723627" cy="28800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>
              <a:latin typeface="Arial Narrow" panose="020B0606020202030204" pitchFamily="34" charset="0"/>
            </a:rPr>
            <a:t>9</a:t>
          </a:r>
          <a:r>
            <a:rPr lang="ru-RU" sz="1350" b="1" dirty="0" smtClean="0">
              <a:latin typeface="Arial Narrow" panose="020B0606020202030204" pitchFamily="34" charset="0"/>
            </a:rPr>
            <a:t> 524,3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0.47324</cdr:x>
      <cdr:y>0.06083</cdr:y>
    </cdr:from>
    <cdr:to>
      <cdr:x>0.57146</cdr:x>
      <cdr:y>0.13489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816424" y="236575"/>
          <a:ext cx="792095" cy="28804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10 585,0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0.63396</cdr:x>
      <cdr:y>0.0191</cdr:y>
    </cdr:from>
    <cdr:to>
      <cdr:x>0.73729</cdr:x>
      <cdr:y>0.09316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5112568" y="74275"/>
          <a:ext cx="833305" cy="28804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11 223,9</a:t>
          </a:r>
        </a:p>
        <a:p xmlns:a="http://schemas.openxmlformats.org/drawingml/2006/main"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0.31494</cdr:x>
      <cdr:y>0.16039</cdr:y>
    </cdr:from>
    <cdr:to>
      <cdr:x>0.37097</cdr:x>
      <cdr:y>0.31872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1315331" y="474076"/>
          <a:ext cx="234007" cy="467999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0.66812</cdr:x>
      <cdr:y>0.16039</cdr:y>
    </cdr:from>
    <cdr:to>
      <cdr:x>0.72415</cdr:x>
      <cdr:y>0.31872</cdr:y>
    </cdr:to>
    <cdr:sp macro="" textlink="">
      <cdr:nvSpPr>
        <cdr:cNvPr id="3" name="Стрелка вниз 2"/>
        <cdr:cNvSpPr/>
      </cdr:nvSpPr>
      <cdr:spPr>
        <a:xfrm xmlns:a="http://schemas.openxmlformats.org/drawingml/2006/main" rot="10800000">
          <a:off x="2790386" y="474076"/>
          <a:ext cx="234000" cy="468000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0.48194</cdr:x>
      <cdr:y>0.16039</cdr:y>
    </cdr:from>
    <cdr:to>
      <cdr:x>0.53797</cdr:x>
      <cdr:y>0.31872</cdr:y>
    </cdr:to>
    <cdr:sp macro="" textlink="">
      <cdr:nvSpPr>
        <cdr:cNvPr id="4" name="Стрелка вниз 3"/>
        <cdr:cNvSpPr/>
      </cdr:nvSpPr>
      <cdr:spPr>
        <a:xfrm xmlns:a="http://schemas.openxmlformats.org/drawingml/2006/main" rot="10800000">
          <a:off x="2012822" y="474076"/>
          <a:ext cx="234000" cy="468000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0.31167</cdr:x>
      <cdr:y>0.17689</cdr:y>
    </cdr:from>
    <cdr:to>
      <cdr:x>0.38123</cdr:x>
      <cdr:y>0.34583</cdr:y>
    </cdr:to>
    <cdr:sp macro="" textlink="">
      <cdr:nvSpPr>
        <cdr:cNvPr id="2" name="Стрелка вверх 1"/>
        <cdr:cNvSpPr/>
      </cdr:nvSpPr>
      <cdr:spPr>
        <a:xfrm xmlns:a="http://schemas.openxmlformats.org/drawingml/2006/main" flipV="1">
          <a:off x="1160644" y="458568"/>
          <a:ext cx="259052" cy="437958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0.7023</cdr:x>
      <cdr:y>0.17614</cdr:y>
    </cdr:from>
    <cdr:to>
      <cdr:x>0.77186</cdr:x>
      <cdr:y>0.34508</cdr:y>
    </cdr:to>
    <cdr:sp macro="" textlink="">
      <cdr:nvSpPr>
        <cdr:cNvPr id="5" name="Стрелка вверх 4"/>
        <cdr:cNvSpPr/>
      </cdr:nvSpPr>
      <cdr:spPr>
        <a:xfrm xmlns:a="http://schemas.openxmlformats.org/drawingml/2006/main" flipV="1">
          <a:off x="2615322" y="456619"/>
          <a:ext cx="259052" cy="437958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0.50759</cdr:x>
      <cdr:y>0.17383</cdr:y>
    </cdr:from>
    <cdr:to>
      <cdr:x>0.57715</cdr:x>
      <cdr:y>0.34277</cdr:y>
    </cdr:to>
    <cdr:sp macro="" textlink="">
      <cdr:nvSpPr>
        <cdr:cNvPr id="6" name="Стрелка вверх 5"/>
        <cdr:cNvSpPr/>
      </cdr:nvSpPr>
      <cdr:spPr>
        <a:xfrm xmlns:a="http://schemas.openxmlformats.org/drawingml/2006/main" flipV="1">
          <a:off x="1890238" y="450642"/>
          <a:ext cx="259052" cy="437958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0.2956</cdr:x>
      <cdr:y>0.26606</cdr:y>
    </cdr:from>
    <cdr:to>
      <cdr:x>0.3626</cdr:x>
      <cdr:y>0.42632</cdr:y>
    </cdr:to>
    <cdr:sp macro="" textlink="">
      <cdr:nvSpPr>
        <cdr:cNvPr id="2" name="Стрелка вниз 1"/>
        <cdr:cNvSpPr/>
      </cdr:nvSpPr>
      <cdr:spPr>
        <a:xfrm xmlns:a="http://schemas.openxmlformats.org/drawingml/2006/main" rot="10800000">
          <a:off x="1128135" y="713438"/>
          <a:ext cx="255701" cy="429732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0.47772</cdr:x>
      <cdr:y>0.22453</cdr:y>
    </cdr:from>
    <cdr:to>
      <cdr:x>0.63086</cdr:x>
      <cdr:y>0.30514</cdr:y>
    </cdr:to>
    <cdr:sp macro="" textlink="">
      <cdr:nvSpPr>
        <cdr:cNvPr id="3" name="Двойная стрелка влево/вправо 2"/>
        <cdr:cNvSpPr/>
      </cdr:nvSpPr>
      <cdr:spPr>
        <a:xfrm xmlns:a="http://schemas.openxmlformats.org/drawingml/2006/main">
          <a:off x="1459886" y="601662"/>
          <a:ext cx="467986" cy="216011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0.64854</cdr:x>
      <cdr:y>0.22453</cdr:y>
    </cdr:from>
    <cdr:to>
      <cdr:x>0.80168</cdr:x>
      <cdr:y>0.30513</cdr:y>
    </cdr:to>
    <cdr:sp macro="" textlink="">
      <cdr:nvSpPr>
        <cdr:cNvPr id="4" name="Двойная стрелка влево/вправо 3"/>
        <cdr:cNvSpPr/>
      </cdr:nvSpPr>
      <cdr:spPr>
        <a:xfrm xmlns:a="http://schemas.openxmlformats.org/drawingml/2006/main">
          <a:off x="1981910" y="601662"/>
          <a:ext cx="467986" cy="215984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0.64764</cdr:x>
      <cdr:y>0.36298</cdr:y>
    </cdr:from>
    <cdr:to>
      <cdr:x>0.77823</cdr:x>
      <cdr:y>0.4435</cdr:y>
    </cdr:to>
    <cdr:sp macro="" textlink="">
      <cdr:nvSpPr>
        <cdr:cNvPr id="2" name="Двойная стрелка влево/вправо 1"/>
        <cdr:cNvSpPr/>
      </cdr:nvSpPr>
      <cdr:spPr>
        <a:xfrm xmlns:a="http://schemas.openxmlformats.org/drawingml/2006/main">
          <a:off x="1957779" y="883706"/>
          <a:ext cx="394782" cy="196045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0.32481</cdr:x>
      <cdr:y>0.22547</cdr:y>
    </cdr:from>
    <cdr:to>
      <cdr:x>0.4117</cdr:x>
      <cdr:y>0.406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1073009" y="508640"/>
          <a:ext cx="287041" cy="407259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0.52271</cdr:x>
      <cdr:y>0.28586</cdr:y>
    </cdr:from>
    <cdr:to>
      <cdr:x>0.6096</cdr:x>
      <cdr:y>0.46639</cdr:y>
    </cdr:to>
    <cdr:sp macro="" textlink="">
      <cdr:nvSpPr>
        <cdr:cNvPr id="3" name="Стрелка вниз 2"/>
        <cdr:cNvSpPr/>
      </cdr:nvSpPr>
      <cdr:spPr>
        <a:xfrm xmlns:a="http://schemas.openxmlformats.org/drawingml/2006/main">
          <a:off x="1726761" y="674077"/>
          <a:ext cx="287041" cy="425701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0.71638</cdr:x>
      <cdr:y>0.29036</cdr:y>
    </cdr:from>
    <cdr:to>
      <cdr:x>0.80326</cdr:x>
      <cdr:y>0.47089</cdr:y>
    </cdr:to>
    <cdr:sp macro="" textlink="">
      <cdr:nvSpPr>
        <cdr:cNvPr id="4" name="Стрелка вниз 3"/>
        <cdr:cNvSpPr/>
      </cdr:nvSpPr>
      <cdr:spPr>
        <a:xfrm xmlns:a="http://schemas.openxmlformats.org/drawingml/2006/main">
          <a:off x="2374576" y="752721"/>
          <a:ext cx="287981" cy="468003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0.6751</cdr:x>
      <cdr:y>0.16309</cdr:y>
    </cdr:from>
    <cdr:to>
      <cdr:x>0.74113</cdr:x>
      <cdr:y>0.30008</cdr:y>
    </cdr:to>
    <cdr:sp macro="" textlink="">
      <cdr:nvSpPr>
        <cdr:cNvPr id="2" name="Стрелка вверх 1"/>
        <cdr:cNvSpPr/>
      </cdr:nvSpPr>
      <cdr:spPr>
        <a:xfrm xmlns:a="http://schemas.openxmlformats.org/drawingml/2006/main" rot="10800000">
          <a:off x="2026225" y="411700"/>
          <a:ext cx="198180" cy="345817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0.48648</cdr:x>
      <cdr:y>0.16026</cdr:y>
    </cdr:from>
    <cdr:to>
      <cdr:x>0.55251</cdr:x>
      <cdr:y>0.29725</cdr:y>
    </cdr:to>
    <cdr:sp macro="" textlink="">
      <cdr:nvSpPr>
        <cdr:cNvPr id="3" name="Стрелка вверх 2"/>
        <cdr:cNvSpPr/>
      </cdr:nvSpPr>
      <cdr:spPr>
        <a:xfrm xmlns:a="http://schemas.openxmlformats.org/drawingml/2006/main" rot="10800000">
          <a:off x="1856578" y="547496"/>
          <a:ext cx="251994" cy="467999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/>
        <a:scene3d xmlns:a="http://schemas.openxmlformats.org/drawingml/2006/main">
          <a:camera prst="orthographicFront">
            <a:rot lat="0" lon="0" rev="1080000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0.30181</cdr:x>
      <cdr:y>0.15918</cdr:y>
    </cdr:from>
    <cdr:to>
      <cdr:x>0.36784</cdr:x>
      <cdr:y>0.29617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1151801" y="543794"/>
          <a:ext cx="251994" cy="467999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0.35649</cdr:x>
      <cdr:y>0.01738</cdr:y>
    </cdr:from>
    <cdr:to>
      <cdr:x>0.45984</cdr:x>
      <cdr:y>0.13584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32497" y="66824"/>
          <a:ext cx="821161" cy="4554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lnSpc>
              <a:spcPct val="80000"/>
            </a:lnSpc>
          </a:pPr>
          <a:r>
            <a:rPr lang="ru-RU" sz="1350" b="1" dirty="0" smtClean="0">
              <a:latin typeface="Arial Narrow" panose="020B0606020202030204" pitchFamily="34" charset="0"/>
            </a:rPr>
            <a:t>20 151,0</a:t>
          </a:r>
        </a:p>
        <a:p xmlns:a="http://schemas.openxmlformats.org/drawingml/2006/main">
          <a:pPr lvl="0" algn="ctr">
            <a:lnSpc>
              <a:spcPct val="80000"/>
            </a:lnSpc>
          </a:pPr>
          <a:r>
            <a:rPr lang="ru-RU" sz="1400" b="1" kern="0" dirty="0" smtClean="0">
              <a:solidFill>
                <a:prstClr val="black"/>
              </a:solidFill>
              <a:latin typeface="Arial Narrow" panose="020B0606020202030204" pitchFamily="34" charset="0"/>
            </a:rPr>
            <a:t>млн.руб</a:t>
          </a:r>
          <a:r>
            <a:rPr lang="ru-RU" sz="1400" b="1" kern="0" dirty="0">
              <a:solidFill>
                <a:prstClr val="black"/>
              </a:solidFill>
              <a:latin typeface="Arial Narrow" panose="020B0606020202030204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0.02718</cdr:x>
      <cdr:y>0.91913</cdr:y>
    </cdr:from>
    <cdr:to>
      <cdr:x>0.08907</cdr:x>
      <cdr:y>0.94831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6024" y="4536504"/>
          <a:ext cx="491750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0.09968</cdr:x>
      <cdr:y>0.90454</cdr:y>
    </cdr:from>
    <cdr:to>
      <cdr:x>0.84093</cdr:x>
      <cdr:y>0.97748</cdr:y>
    </cdr:to>
    <cdr:sp macro="" textlink="">
      <cdr:nvSpPr>
        <cdr:cNvPr id="4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92088" y="4464496"/>
          <a:ext cx="58903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2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70000"/>
            </a:lnSpc>
          </a:pPr>
          <a:r>
            <a: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lvl="0" algn="l">
            <a:lnSpc>
              <a:spcPct val="90000"/>
            </a:lnSpc>
            <a:spcBef>
              <a:spcPts val="0"/>
            </a:spcBef>
          </a:pPr>
          <a:r>
            <a:rPr lang="ru-RU" sz="5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Фонд оплаты труда работников социальной сферы</a:t>
          </a:r>
          <a:endParaRPr lang="ru-RU" sz="5600" b="1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4800" dirty="0" smtClean="0"/>
            <a:t/>
          </a:r>
          <a:br>
            <a:rPr lang="ru-RU" sz="4800" dirty="0" smtClean="0"/>
          </a:br>
          <a:endParaRPr lang="ru-RU" sz="4800" dirty="0"/>
        </a:p>
      </cdr:txBody>
    </cdr:sp>
  </cdr:relSizeAnchor>
  <cdr:relSizeAnchor xmlns:cdr="http://schemas.openxmlformats.org/drawingml/2006/chartDrawing">
    <cdr:from>
      <cdr:x>0.19336</cdr:x>
      <cdr:y>0.01738</cdr:y>
    </cdr:from>
    <cdr:to>
      <cdr:x>0.29671</cdr:x>
      <cdr:y>0.13614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536330" y="66824"/>
          <a:ext cx="821161" cy="4566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26 241,5</a:t>
          </a:r>
        </a:p>
        <a:p xmlns:a="http://schemas.openxmlformats.org/drawingml/2006/main">
          <a:pPr algn="ctr">
            <a:lnSpc>
              <a:spcPct val="80000"/>
            </a:lnSpc>
          </a:pP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млн.руб.</a:t>
          </a:r>
          <a:endParaRPr lang="ru-RU" sz="14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0.54547</cdr:x>
      <cdr:y>0.00764</cdr:y>
    </cdr:from>
    <cdr:to>
      <cdr:x>0.80966</cdr:x>
      <cdr:y>0.12441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320494" y="34232"/>
          <a:ext cx="2092565" cy="5232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latin typeface="Arial Narrow" panose="020B0606020202030204" pitchFamily="34" charset="0"/>
            </a:rPr>
            <a:t>   </a:t>
          </a:r>
          <a:r>
            <a:rPr lang="ru-RU" sz="2800" b="1" dirty="0" smtClean="0">
              <a:solidFill>
                <a:schemeClr val="tx2"/>
              </a:solidFill>
              <a:latin typeface="Arial Narrow" panose="020B0606020202030204" pitchFamily="34" charset="0"/>
            </a:rPr>
            <a:t>2026 год</a:t>
          </a:r>
          <a:endParaRPr lang="ru-RU" sz="2800" b="1" dirty="0">
            <a:solidFill>
              <a:schemeClr val="tx2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0.11423</cdr:x>
      <cdr:y>0.03361</cdr:y>
    </cdr:from>
    <cdr:to>
      <cdr:x>0.91043</cdr:x>
      <cdr:y>0.16159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88032" y="75702"/>
          <a:ext cx="2007571" cy="2885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68579" tIns="34289" rIns="68579" bIns="34289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685783"/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на 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01.01.20</a:t>
          </a:r>
          <a:r>
            <a:rPr lang="en-US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2</a:t>
          </a:r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9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0.11423</cdr:x>
      <cdr:y>0.03361</cdr:y>
    </cdr:from>
    <cdr:to>
      <cdr:x>0.91043</cdr:x>
      <cdr:y>0.16159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88032" y="75702"/>
          <a:ext cx="2007571" cy="2885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68579" tIns="34289" rIns="68579" bIns="34289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685783"/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на 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01.01.20</a:t>
          </a:r>
          <a:r>
            <a:rPr lang="en-US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2</a:t>
          </a:r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8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 </a:t>
          </a:r>
          <a:endParaRPr lang="ru-RU" sz="1600" u="sng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0.6739</cdr:x>
      <cdr:y>0.04874</cdr:y>
    </cdr:from>
    <cdr:to>
      <cdr:x>0.96107</cdr:x>
      <cdr:y>0.12914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184576" y="216024"/>
          <a:ext cx="2216456" cy="3592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9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0.29251</cdr:x>
      <cdr:y>0.26227</cdr:y>
    </cdr:from>
    <cdr:to>
      <cdr:x>0.36798</cdr:x>
      <cdr:y>0.38872</cdr:y>
    </cdr:to>
    <cdr:sp macro="" textlink="">
      <cdr:nvSpPr>
        <cdr:cNvPr id="2" name="Стрелка вверх 1"/>
        <cdr:cNvSpPr/>
      </cdr:nvSpPr>
      <cdr:spPr>
        <a:xfrm xmlns:a="http://schemas.openxmlformats.org/drawingml/2006/main">
          <a:off x="1116334" y="895992"/>
          <a:ext cx="288020" cy="43199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>
          <a:solidFill>
            <a:schemeClr val="accent1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0.67959</cdr:x>
      <cdr:y>0.1842</cdr:y>
    </cdr:from>
    <cdr:to>
      <cdr:x>0.75505</cdr:x>
      <cdr:y>0.31065</cdr:y>
    </cdr:to>
    <cdr:sp macro="" textlink="">
      <cdr:nvSpPr>
        <cdr:cNvPr id="3" name="Стрелка вверх 2"/>
        <cdr:cNvSpPr/>
      </cdr:nvSpPr>
      <cdr:spPr>
        <a:xfrm xmlns:a="http://schemas.openxmlformats.org/drawingml/2006/main">
          <a:off x="2593555" y="629282"/>
          <a:ext cx="287982" cy="43199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>
          <a:solidFill>
            <a:schemeClr val="accent1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0.48648</cdr:x>
      <cdr:y>0.2167</cdr:y>
    </cdr:from>
    <cdr:to>
      <cdr:x>0.56195</cdr:x>
      <cdr:y>0.34315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1856583" y="740302"/>
          <a:ext cx="288020" cy="43199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>
          <a:solidFill>
            <a:schemeClr val="accent1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0.47612</cdr:x>
      <cdr:y>0.33393</cdr:y>
    </cdr:from>
    <cdr:to>
      <cdr:x>0.54436</cdr:x>
      <cdr:y>0.46038</cdr:y>
    </cdr:to>
    <cdr:sp macro="" textlink="">
      <cdr:nvSpPr>
        <cdr:cNvPr id="3" name="Стрелка вверх 2"/>
        <cdr:cNvSpPr/>
      </cdr:nvSpPr>
      <cdr:spPr>
        <a:xfrm xmlns:a="http://schemas.openxmlformats.org/drawingml/2006/main" rot="10800000">
          <a:off x="1817030" y="1140792"/>
          <a:ext cx="260427" cy="43199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>
          <a:solidFill>
            <a:schemeClr val="accent1"/>
          </a:solidFill>
        </a:ln>
        <a:scene3d xmlns:a="http://schemas.openxmlformats.org/drawingml/2006/main">
          <a:camera prst="orthographicFront">
            <a:rot lat="0" lon="0" rev="1080000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0.691</cdr:x>
      <cdr:y>0.17769</cdr:y>
    </cdr:from>
    <cdr:to>
      <cdr:x>0.76647</cdr:x>
      <cdr:y>0.30414</cdr:y>
    </cdr:to>
    <cdr:sp macro="" textlink="">
      <cdr:nvSpPr>
        <cdr:cNvPr id="4" name="Стрелка вверх 3"/>
        <cdr:cNvSpPr/>
      </cdr:nvSpPr>
      <cdr:spPr>
        <a:xfrm xmlns:a="http://schemas.openxmlformats.org/drawingml/2006/main" rot="10800000">
          <a:off x="2637097" y="607059"/>
          <a:ext cx="288020" cy="43199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>
          <a:solidFill>
            <a:schemeClr val="accent1"/>
          </a:solidFill>
        </a:ln>
        <a:scene3d xmlns:a="http://schemas.openxmlformats.org/drawingml/2006/main">
          <a:camera prst="orthographicFront">
            <a:rot lat="0" lon="0" rev="1080000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0.3273</cdr:x>
      <cdr:y>0.33393</cdr:y>
    </cdr:from>
    <cdr:to>
      <cdr:x>0.39554</cdr:x>
      <cdr:y>0.46038</cdr:y>
    </cdr:to>
    <cdr:sp macro="" textlink="">
      <cdr:nvSpPr>
        <cdr:cNvPr id="5" name="Стрелка вверх 4"/>
        <cdr:cNvSpPr/>
      </cdr:nvSpPr>
      <cdr:spPr>
        <a:xfrm xmlns:a="http://schemas.openxmlformats.org/drawingml/2006/main">
          <a:off x="1249087" y="1140792"/>
          <a:ext cx="260428" cy="43199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>
          <a:solidFill>
            <a:schemeClr val="accent1"/>
          </a:solidFill>
        </a:ln>
        <a:scene3d xmlns:a="http://schemas.openxmlformats.org/drawingml/2006/main">
          <a:camera prst="orthographicFront">
            <a:rot lat="0" lon="0" rev="1080000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0.31346</cdr:x>
      <cdr:y>0.169</cdr:y>
    </cdr:from>
    <cdr:to>
      <cdr:x>0.3811</cdr:x>
      <cdr:y>0.33343</cdr:y>
    </cdr:to>
    <cdr:sp macro="" textlink="">
      <cdr:nvSpPr>
        <cdr:cNvPr id="2" name="Стрелка вверх 1"/>
        <cdr:cNvSpPr/>
      </cdr:nvSpPr>
      <cdr:spPr>
        <a:xfrm xmlns:a="http://schemas.openxmlformats.org/drawingml/2006/main">
          <a:off x="1167717" y="481014"/>
          <a:ext cx="251979" cy="467999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0.4904</cdr:x>
      <cdr:y>0.1662</cdr:y>
    </cdr:from>
    <cdr:to>
      <cdr:x>0.55805</cdr:x>
      <cdr:y>0.33063</cdr:y>
    </cdr:to>
    <cdr:sp macro="" textlink="">
      <cdr:nvSpPr>
        <cdr:cNvPr id="3" name="Стрелка вверх 2"/>
        <cdr:cNvSpPr/>
      </cdr:nvSpPr>
      <cdr:spPr>
        <a:xfrm xmlns:a="http://schemas.openxmlformats.org/drawingml/2006/main">
          <a:off x="1826892" y="473026"/>
          <a:ext cx="252000" cy="468000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0.67445</cdr:x>
      <cdr:y>0.1609</cdr:y>
    </cdr:from>
    <cdr:to>
      <cdr:x>0.74209</cdr:x>
      <cdr:y>0.32533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2512509" y="457944"/>
          <a:ext cx="252000" cy="468000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0.30747</cdr:x>
      <cdr:y>0.15008</cdr:y>
    </cdr:from>
    <cdr:to>
      <cdr:x>0.38784</cdr:x>
      <cdr:y>0.33312</cdr:y>
    </cdr:to>
    <cdr:sp macro="" textlink="">
      <cdr:nvSpPr>
        <cdr:cNvPr id="2" name="Стрелка вверх 1"/>
        <cdr:cNvSpPr/>
      </cdr:nvSpPr>
      <cdr:spPr>
        <a:xfrm xmlns:a="http://schemas.openxmlformats.org/drawingml/2006/main" rot="10800000">
          <a:off x="1125990" y="389304"/>
          <a:ext cx="294324" cy="474790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0.47152</cdr:x>
      <cdr:y>0.15008</cdr:y>
    </cdr:from>
    <cdr:to>
      <cdr:x>0.55189</cdr:x>
      <cdr:y>0.33312</cdr:y>
    </cdr:to>
    <cdr:sp macro="" textlink="">
      <cdr:nvSpPr>
        <cdr:cNvPr id="5" name="Стрелка вверх 4"/>
        <cdr:cNvSpPr/>
      </cdr:nvSpPr>
      <cdr:spPr>
        <a:xfrm xmlns:a="http://schemas.openxmlformats.org/drawingml/2006/main">
          <a:off x="1726760" y="389304"/>
          <a:ext cx="294324" cy="474790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0.65504</cdr:x>
      <cdr:y>0.14803</cdr:y>
    </cdr:from>
    <cdr:to>
      <cdr:x>0.73541</cdr:x>
      <cdr:y>0.33312</cdr:y>
    </cdr:to>
    <cdr:sp macro="" textlink="">
      <cdr:nvSpPr>
        <cdr:cNvPr id="6" name="Стрелка вверх 5"/>
        <cdr:cNvSpPr/>
      </cdr:nvSpPr>
      <cdr:spPr>
        <a:xfrm xmlns:a="http://schemas.openxmlformats.org/drawingml/2006/main">
          <a:off x="2398831" y="383986"/>
          <a:ext cx="294324" cy="480108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0.72241</cdr:x>
      <cdr:y>0.10756</cdr:y>
    </cdr:from>
    <cdr:to>
      <cdr:x>0.79787</cdr:x>
      <cdr:y>0.26563</cdr:y>
    </cdr:to>
    <cdr:sp macro="" textlink="">
      <cdr:nvSpPr>
        <cdr:cNvPr id="2" name="Стрелка вверх 1"/>
        <cdr:cNvSpPr/>
      </cdr:nvSpPr>
      <cdr:spPr>
        <a:xfrm xmlns:a="http://schemas.openxmlformats.org/drawingml/2006/main">
          <a:off x="2991996" y="367462"/>
          <a:ext cx="312530" cy="540014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0.52758</cdr:x>
      <cdr:y>0.13351</cdr:y>
    </cdr:from>
    <cdr:to>
      <cdr:x>0.60305</cdr:x>
      <cdr:y>0.29158</cdr:y>
    </cdr:to>
    <cdr:sp macro="" textlink="">
      <cdr:nvSpPr>
        <cdr:cNvPr id="3" name="Стрелка вверх 2"/>
        <cdr:cNvSpPr/>
      </cdr:nvSpPr>
      <cdr:spPr>
        <a:xfrm xmlns:a="http://schemas.openxmlformats.org/drawingml/2006/main">
          <a:off x="2185070" y="456096"/>
          <a:ext cx="312571" cy="540015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0.50776</cdr:x>
      <cdr:y>0.18847</cdr:y>
    </cdr:from>
    <cdr:to>
      <cdr:x>0.58872</cdr:x>
      <cdr:y>0.35668</cdr:y>
    </cdr:to>
    <cdr:sp macro="" textlink="">
      <cdr:nvSpPr>
        <cdr:cNvPr id="2" name="Стрелка вверх 1"/>
        <cdr:cNvSpPr/>
      </cdr:nvSpPr>
      <cdr:spPr>
        <a:xfrm xmlns:a="http://schemas.openxmlformats.org/drawingml/2006/main">
          <a:off x="1936997" y="645370"/>
          <a:ext cx="308843" cy="57599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0.71251</cdr:x>
      <cdr:y>0.15334</cdr:y>
    </cdr:from>
    <cdr:to>
      <cdr:x>0.79347</cdr:x>
      <cdr:y>0.32156</cdr:y>
    </cdr:to>
    <cdr:sp macro="" textlink="">
      <cdr:nvSpPr>
        <cdr:cNvPr id="3" name="Стрелка вверх 2"/>
        <cdr:cNvSpPr/>
      </cdr:nvSpPr>
      <cdr:spPr>
        <a:xfrm xmlns:a="http://schemas.openxmlformats.org/drawingml/2006/main">
          <a:off x="2718062" y="525057"/>
          <a:ext cx="308843" cy="576025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0.36385</cdr:x>
      <cdr:y>0</cdr:y>
    </cdr:from>
    <cdr:to>
      <cdr:x>0.65152</cdr:x>
      <cdr:y>0.08315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67867" y="0"/>
          <a:ext cx="1470733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9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ECD86D-361A-41F8-8510-3DADAD2B5AB1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6707"/>
            <a:ext cx="5438775" cy="44661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19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219"/>
            <a:ext cx="2946400" cy="4964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009635-98AF-4574-9E09-59830A30CA5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54499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06FFE08-6117-48A4-969D-C0E9C781B833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67D46F-8802-4563-ABF1-EF9AFEFDFDE3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44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37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AEC0932-F6A3-4626-AA46-B9A31E4307D6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FB1ABFC-C591-40D7-A747-4C501CC8F23A}" type="slidenum">
              <a:rPr lang="ru-RU" altLang="ru-RU">
                <a:solidFill>
                  <a:srgbClr val="000000"/>
                </a:solidFill>
              </a:rPr>
              <a:pPr/>
              <a:t>21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81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09635-98AF-4574-9E09-59830A30CA59}" type="slidenum">
              <a:rPr lang="ru-RU" altLang="ru-RU" smtClean="0"/>
              <a:pPr>
                <a:defRPr/>
              </a:pPr>
              <a:t>23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26840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FC00132-905C-49FB-B9B2-07A1A2AAC228}" type="slidenum">
              <a:rPr lang="ru-RU" altLang="ru-RU">
                <a:solidFill>
                  <a:srgbClr val="000000"/>
                </a:solidFill>
              </a:rPr>
              <a:pPr/>
              <a:t>24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92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09635-98AF-4574-9E09-59830A30CA59}" type="slidenum">
              <a:rPr lang="ru-RU" altLang="ru-RU" smtClean="0"/>
              <a:pPr>
                <a:defRPr/>
              </a:pPr>
              <a:t>26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49930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81FDD-6542-4F5C-A6CB-E0D5FE2D2992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50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E0CC48-61FD-489A-B76A-27B32CE40D83}" type="slidenum">
              <a:rPr lang="ru-RU" altLang="ru-RU">
                <a:solidFill>
                  <a:srgbClr val="000000"/>
                </a:solidFill>
              </a:rPr>
              <a:pPr/>
              <a:t>37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26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E0CC48-61FD-489A-B76A-27B32CE40D83}" type="slidenum">
              <a:rPr lang="ru-RU" altLang="ru-RU">
                <a:solidFill>
                  <a:srgbClr val="000000"/>
                </a:solidFill>
              </a:rPr>
              <a:pPr/>
              <a:t>38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81FDD-6542-4F5C-A6CB-E0D5FE2D2992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3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F641177-86BE-448C-BD26-F6EC03DB6436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280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6ED46B-B0EB-4A42-B914-3D95E639FF24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7CBD569-E3DC-4397-A25B-BE21A8B437E0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64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00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D273CAB-7C31-43CA-B274-467770D580B8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4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10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C6FFAE5-128A-4E63-B7BC-11961C667698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57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2A14F65-08B9-442A-A1F0-0CC131444E8D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27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3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BE10149-513F-44E5-BCDE-27E23CD630D6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4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4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EEC5AD1-F6F3-48F1-8162-A936994788CE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7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7CC22-87B5-441D-BAF7-AF4CD9597B71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5F6BB-9B81-40B1-8317-858F40CE1A6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41211468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3CE1D-A856-47E1-B6D1-23B4E298675E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E6E9-0C12-45E6-97E2-B8CF6EA46A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1022462"/>
      </p:ext>
    </p:extLst>
  </p:cSld>
  <p:clrMapOvr>
    <a:masterClrMapping/>
  </p:clrMapOvr>
  <p:transition spd="slow">
    <p:circl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BA8-19A9-47E6-B9F1-CBD670E3A52E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DD0C-65BB-4E11-8B2B-28564FD1ABB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1130040"/>
      </p:ext>
    </p:extLst>
  </p:cSld>
  <p:clrMapOvr>
    <a:masterClrMapping/>
  </p:clrMapOvr>
  <p:transition advClick="0" advTm="1000">
    <p:dissolv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272-7F59-422C-B420-EE005C22ADB2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61FB-87AC-48B2-B924-0F2F60907BD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41436458"/>
      </p:ext>
    </p:extLst>
  </p:cSld>
  <p:clrMapOvr>
    <a:masterClrMapping/>
  </p:clrMapOvr>
  <p:transition advClick="0" advTm="1000">
    <p:dissolv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BECB-9A9D-42D2-85C2-352A1F8790C5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412-ADE5-4330-8AE1-B65078DCA3A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83608780"/>
      </p:ext>
    </p:extLst>
  </p:cSld>
  <p:clrMapOvr>
    <a:masterClrMapping/>
  </p:clrMapOvr>
  <p:transition advClick="0" advTm="1000">
    <p:dissolv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DB63-B62D-4AD0-BA2A-B51C78814276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241A-4F94-4F89-8E10-AF247BD5879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12981508"/>
      </p:ext>
    </p:extLst>
  </p:cSld>
  <p:clrMapOvr>
    <a:masterClrMapping/>
  </p:clrMapOvr>
  <p:transition advClick="0" advTm="1000">
    <p:dissolv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C60-5D8C-4AEF-ADF3-45388B329F90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9DE-DA94-417E-9CFC-9180CA9F73D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86868887"/>
      </p:ext>
    </p:extLst>
  </p:cSld>
  <p:clrMapOvr>
    <a:masterClrMapping/>
  </p:clrMapOvr>
  <p:transition advClick="0" advTm="1000">
    <p:dissolv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A2F5-04AF-41E8-B682-EFB678609425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DC7-A1D9-4FF7-9AC2-973215E5ED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75902005"/>
      </p:ext>
    </p:extLst>
  </p:cSld>
  <p:clrMapOvr>
    <a:masterClrMapping/>
  </p:clrMapOvr>
  <p:transition advClick="0" advTm="1000">
    <p:dissolv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DF5C-113B-49EF-9214-064CF0CF2CF1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CF2-8CE6-42C9-A53F-7F12E43ED6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71126900"/>
      </p:ext>
    </p:extLst>
  </p:cSld>
  <p:clrMapOvr>
    <a:masterClrMapping/>
  </p:clrMapOvr>
  <p:transition advClick="0" advTm="1000">
    <p:dissolv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CA3F-3457-44C8-B6A6-75B2C038AE82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5133-BB3C-4788-AC90-C5AF5431753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05451590"/>
      </p:ext>
    </p:extLst>
  </p:cSld>
  <p:clrMapOvr>
    <a:masterClrMapping/>
  </p:clrMapOvr>
  <p:transition advClick="0" advTm="1000">
    <p:dissolv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DAC0-C1E1-4A01-AC34-BEFDFDCE9019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16AB-9A05-40C0-9A10-75072DF0950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15996862"/>
      </p:ext>
    </p:extLst>
  </p:cSld>
  <p:clrMapOvr>
    <a:masterClrMapping/>
  </p:clrMapOvr>
  <p:transition advClick="0" advTm="1000">
    <p:dissolv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6025-95F7-477F-A825-4AE2B4881E79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7D88-0430-4444-93EA-279BEC717C8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78629330"/>
      </p:ext>
    </p:extLst>
  </p:cSld>
  <p:clrMapOvr>
    <a:masterClrMapping/>
  </p:clrMapOvr>
  <p:transition advClick="0" advTm="1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9A49D-3534-4E42-9170-2945B72981A3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FA9FD-B3AE-4825-836D-F3A8034940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51369865"/>
      </p:ext>
    </p:extLst>
  </p:cSld>
  <p:clrMapOvr>
    <a:masterClrMapping/>
  </p:clrMapOvr>
  <p:transition spd="slow">
    <p:circl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15A-15CF-4626-A791-5B494A078698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833-54C7-4CAD-868E-A3510F5E78B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13522549"/>
      </p:ext>
    </p:extLst>
  </p:cSld>
  <p:clrMapOvr>
    <a:masterClrMapping/>
  </p:clrMapOvr>
  <p:transition advClick="0" advTm="1000">
    <p:dissolv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4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ED944-ABA6-488F-9590-2412DE68348A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0D40-4AFD-40CF-96B9-ACF0D9F41F5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23927125"/>
      </p:ext>
    </p:extLst>
  </p:cSld>
  <p:clrMapOvr>
    <a:masterClrMapping/>
  </p:clrMapOvr>
  <p:transition spd="slow">
    <p:circl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79F54-C92E-47D1-BAB1-33D45CB17445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9EAD-73A9-4569-AEC2-2A50BD62AD7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69215648"/>
      </p:ext>
    </p:extLst>
  </p:cSld>
  <p:clrMapOvr>
    <a:masterClrMapping/>
  </p:clrMapOvr>
  <p:transition spd="slow">
    <p:circl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2FF5-4F65-4C16-88AA-1A53BAB908A4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37DB-E583-4870-AB30-18BA28257E3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22350807"/>
      </p:ext>
    </p:extLst>
  </p:cSld>
  <p:clrMapOvr>
    <a:masterClrMapping/>
  </p:clrMapOvr>
  <p:transition spd="slow">
    <p:circl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7E8A-D417-4872-B613-5AB2595E4C50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6500-4C1D-4DC3-A51B-5111E96BB56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99001297"/>
      </p:ext>
    </p:extLst>
  </p:cSld>
  <p:clrMapOvr>
    <a:masterClrMapping/>
  </p:clrMapOvr>
  <p:transition spd="slow">
    <p:circl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6FE7-4E67-4A3E-BBD2-AC8D9A6FB43E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8CE43-3762-4A64-91F1-7D229C81661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25141449"/>
      </p:ext>
    </p:extLst>
  </p:cSld>
  <p:clrMapOvr>
    <a:masterClrMapping/>
  </p:clrMapOvr>
  <p:transition spd="slow">
    <p:circl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3EC6A-193E-49C2-8CFD-F6627124ADD5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0F426-1E61-44A6-9B58-78C828B76D3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5102370"/>
      </p:ext>
    </p:extLst>
  </p:cSld>
  <p:clrMapOvr>
    <a:masterClrMapping/>
  </p:clrMapOvr>
  <p:transition spd="slow">
    <p:circl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A9BD-4199-422F-8284-4F33238A2D9E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C4E4-DE41-4DA0-ACA0-1B04E68EB2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52543964"/>
      </p:ext>
    </p:extLst>
  </p:cSld>
  <p:clrMapOvr>
    <a:masterClrMapping/>
  </p:clrMapOvr>
  <p:transition spd="slow">
    <p:circl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D583-F6EC-4D39-AA2F-4A039F4A9DFB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9BF6-3084-4B24-B865-FC7DBAD00E7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4557268"/>
      </p:ext>
    </p:extLst>
  </p:cSld>
  <p:clrMapOvr>
    <a:masterClrMapping/>
  </p:clrMapOvr>
  <p:transition spd="slow">
    <p:circl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B48F1-F08A-4858-9407-D20475B1EC1A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9EC4-860B-4059-A57C-79BF3BDC31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7180459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EC6B58C-9DB0-48DF-8732-0DC3C8442DE0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0903791-D06F-4BE8-B038-1D5FA2A10E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716959"/>
      </p:ext>
    </p:extLst>
  </p:cSld>
  <p:clrMapOvr>
    <a:masterClrMapping/>
  </p:clrMapOvr>
  <p:transition spd="slow" advClick="0" advTm="2000">
    <p:circl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88BA3-0C8A-45BC-AECB-2428BA7869D0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85F6-CF35-478A-9505-B902A9D2D12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67807547"/>
      </p:ext>
    </p:extLst>
  </p:cSld>
  <p:clrMapOvr>
    <a:masterClrMapping/>
  </p:clrMapOvr>
  <p:transition spd="slow">
    <p:circl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4CB2-AAA0-4D9D-B479-2A5555516A86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BBD7-842C-432E-AB72-935B49F8C96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31271264"/>
      </p:ext>
    </p:extLst>
  </p:cSld>
  <p:clrMapOvr>
    <a:masterClrMapping/>
  </p:clrMapOvr>
  <p:transition spd="slow">
    <p:circl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58CAD-7EA3-4C6C-AE8E-95DA6CDC407C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B1A5-BC42-40C9-BA16-9A129AF94B5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55477739"/>
      </p:ext>
    </p:extLst>
  </p:cSld>
  <p:clrMapOvr>
    <a:masterClrMapping/>
  </p:clrMapOvr>
  <p:transition advClick="0" advTm="1000">
    <p:dissolv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3969-38A5-4FB7-8A83-82AB4BE566DA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61D9-C144-450C-A37F-F4C422EF6D4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32374542"/>
      </p:ext>
    </p:extLst>
  </p:cSld>
  <p:clrMapOvr>
    <a:masterClrMapping/>
  </p:clrMapOvr>
  <p:transition advClick="0" advTm="1000">
    <p:dissolv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92CC-9B20-4B45-ACD7-887D6C4D457E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FCB71-9EE2-4E69-B5AE-41926A176D5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90551654"/>
      </p:ext>
    </p:extLst>
  </p:cSld>
  <p:clrMapOvr>
    <a:masterClrMapping/>
  </p:clrMapOvr>
  <p:transition advClick="0" advTm="1000">
    <p:dissolv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0F6DF-7B76-49A6-A078-09688699FDF3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99837-8CF5-49AC-B05B-9D874DE326E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84231391"/>
      </p:ext>
    </p:extLst>
  </p:cSld>
  <p:clrMapOvr>
    <a:masterClrMapping/>
  </p:clrMapOvr>
  <p:transition advClick="0" advTm="1000">
    <p:dissolv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9E5BE-D9E9-434C-9651-5ADDD3749BAE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30DF6-A775-4EE6-8768-009279B1E77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76366033"/>
      </p:ext>
    </p:extLst>
  </p:cSld>
  <p:clrMapOvr>
    <a:masterClrMapping/>
  </p:clrMapOvr>
  <p:transition advClick="0" advTm="1000">
    <p:dissolv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DAB9F-B109-4CFB-AAA5-6E541A5403A2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7C28B-CF50-466B-9B88-19D93406F37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96976782"/>
      </p:ext>
    </p:extLst>
  </p:cSld>
  <p:clrMapOvr>
    <a:masterClrMapping/>
  </p:clrMapOvr>
  <p:transition advClick="0" advTm="1000">
    <p:dissolv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EF78-394B-46A2-81D5-5A0BB9E05DC2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07C9-DDBA-4856-B4F5-437F474E09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13902378"/>
      </p:ext>
    </p:extLst>
  </p:cSld>
  <p:clrMapOvr>
    <a:masterClrMapping/>
  </p:clrMapOvr>
  <p:transition advClick="0" advTm="1000">
    <p:dissolv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61A04-A9BE-407C-8A98-6739F84FC275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6C65C-7A9B-4EA8-B842-7D9B8D88EA8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99347329"/>
      </p:ext>
    </p:extLst>
  </p:cSld>
  <p:clrMapOvr>
    <a:masterClrMapping/>
  </p:clrMapOvr>
  <p:transition advClick="0" advTm="100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B095E17-4DDD-4891-81F7-C12115CE3382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9800947-5593-4645-94E7-7CF5288959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933034"/>
      </p:ext>
    </p:extLst>
  </p:cSld>
  <p:clrMapOvr>
    <a:masterClrMapping/>
  </p:clrMapOvr>
  <p:transition spd="slow" advClick="0" advTm="2000">
    <p:circl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D1579-E29C-4581-8420-9A0A69C39DCA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169F5-F0F3-4B25-A831-B0340FC71D1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98275787"/>
      </p:ext>
    </p:extLst>
  </p:cSld>
  <p:clrMapOvr>
    <a:masterClrMapping/>
  </p:clrMapOvr>
  <p:transition advClick="0" advTm="1000">
    <p:dissolv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4A273-E4D5-47B6-ABAD-2D4E5402C43F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85000-AE55-40CA-A97F-1DF80E4AA17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27062471"/>
      </p:ext>
    </p:extLst>
  </p:cSld>
  <p:clrMapOvr>
    <a:masterClrMapping/>
  </p:clrMapOvr>
  <p:transition advClick="0" advTm="1000">
    <p:dissolv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F964F-6E61-447E-B206-A67DE1B3318B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B19F-27B0-4C7F-ACB6-E9B545E9BFA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79588499"/>
      </p:ext>
    </p:extLst>
  </p:cSld>
  <p:clrMapOvr>
    <a:masterClrMapping/>
  </p:clrMapOvr>
  <p:transition advClick="0" advTm="1000">
    <p:dissolv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4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3D47A-9324-49F9-BF9B-E19515874E29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AED5-FD2F-4BAA-BE9F-0C9904C7EBC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06173844"/>
      </p:ext>
    </p:extLst>
  </p:cSld>
  <p:clrMapOvr>
    <a:masterClrMapping/>
  </p:clrMapOvr>
  <p:transition spd="slow">
    <p:circl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5F75C-91D3-4A14-8079-1A0ED57B92A6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5FC50-C896-4299-8866-DE64F2DE0A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04453939"/>
      </p:ext>
    </p:extLst>
  </p:cSld>
  <p:clrMapOvr>
    <a:masterClrMapping/>
  </p:clrMapOvr>
  <p:transition spd="slow">
    <p:circl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5CAA3-2B86-48C1-B595-11C11DE288C9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DC723-7CF6-4FEB-9913-E047E756551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8284198"/>
      </p:ext>
    </p:extLst>
  </p:cSld>
  <p:clrMapOvr>
    <a:masterClrMapping/>
  </p:clrMapOvr>
  <p:transition spd="slow">
    <p:circl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AFEB6-8639-4E34-B874-7B64F2069187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F6947-5FF9-45E3-996B-8114878ED1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45800659"/>
      </p:ext>
    </p:extLst>
  </p:cSld>
  <p:clrMapOvr>
    <a:masterClrMapping/>
  </p:clrMapOvr>
  <p:transition spd="slow">
    <p:circl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D50A-9823-438F-BB82-D24743B0A24F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C946F-5EC6-4BDB-B805-3A49B9F1AC1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85895687"/>
      </p:ext>
    </p:extLst>
  </p:cSld>
  <p:clrMapOvr>
    <a:masterClrMapping/>
  </p:clrMapOvr>
  <p:transition spd="slow">
    <p:circl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AA914-A5ED-4632-BECA-862478CDD4B0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362B5-58C3-4052-ACFB-662F2577AD0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79526396"/>
      </p:ext>
    </p:extLst>
  </p:cSld>
  <p:clrMapOvr>
    <a:masterClrMapping/>
  </p:clrMapOvr>
  <p:transition spd="slow">
    <p:circl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419B2-B4AE-4E2B-9FB4-5A7BA894AE8B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1DA4C-819C-4B89-807A-41880659798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62554285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04BC5E-ADB3-450D-AB26-893FF5BF903A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8DB0768-59F5-4C88-AA41-8BC3B11118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267685"/>
      </p:ext>
    </p:extLst>
  </p:cSld>
  <p:clrMapOvr>
    <a:masterClrMapping/>
  </p:clrMapOvr>
  <p:transition spd="slow" advClick="0" advTm="2000">
    <p:circl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D5E8-13FB-4741-878C-0DFEC36680CB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0B32-D820-40D1-86A3-E20D8DCFAC1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85229735"/>
      </p:ext>
    </p:extLst>
  </p:cSld>
  <p:clrMapOvr>
    <a:masterClrMapping/>
  </p:clrMapOvr>
  <p:transition spd="slow">
    <p:circl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ED397-448A-4128-A61A-6EE7088633FA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731D-C76E-4569-AEB0-268EB3E101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90703421"/>
      </p:ext>
    </p:extLst>
  </p:cSld>
  <p:clrMapOvr>
    <a:masterClrMapping/>
  </p:clrMapOvr>
  <p:transition spd="slow">
    <p:circl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B7060-5CC0-4BE5-B162-88CB821B22DE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ECF7-3F17-4C91-B0AA-F0822BB0821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45491613"/>
      </p:ext>
    </p:extLst>
  </p:cSld>
  <p:clrMapOvr>
    <a:masterClrMapping/>
  </p:clrMapOvr>
  <p:transition spd="slow">
    <p:circl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51A0C-AB8C-4D0E-BE0C-9F8F224DDAD1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AB80-ACCC-46D1-BFB3-E19A9810A62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81505498"/>
      </p:ext>
    </p:extLst>
  </p:cSld>
  <p:clrMapOvr>
    <a:masterClrMapping/>
  </p:clrMapOvr>
  <p:transition spd="slow">
    <p:circl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AF323DF-17CE-4F6C-8390-38283CDBA9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451503"/>
      </p:ext>
    </p:extLst>
  </p:cSld>
  <p:clrMapOvr>
    <a:masterClrMapping/>
  </p:clrMapOvr>
  <p:transition spd="slow" advClick="0" advTm="2000">
    <p:circl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C708196-0DDB-45AB-99D6-650B0402F6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175078"/>
      </p:ext>
    </p:extLst>
  </p:cSld>
  <p:clrMapOvr>
    <a:masterClrMapping/>
  </p:clrMapOvr>
  <p:transition spd="slow" advClick="0" advTm="2000">
    <p:circl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2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07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88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5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E56B38A-E0D3-482E-9204-7C0E217A0B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058670"/>
      </p:ext>
    </p:extLst>
  </p:cSld>
  <p:clrMapOvr>
    <a:masterClrMapping/>
  </p:clrMapOvr>
  <p:transition spd="slow" advClick="0" advTm="2000">
    <p:circl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0DD7E6E-0F78-46E9-A876-723E0F184A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97710"/>
      </p:ext>
    </p:extLst>
  </p:cSld>
  <p:clrMapOvr>
    <a:masterClrMapping/>
  </p:clrMapOvr>
  <p:transition spd="slow" advClick="0" advTm="2000">
    <p:circl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0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76D918F-5792-480D-9E13-2DD4B46D76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674330"/>
      </p:ext>
    </p:extLst>
  </p:cSld>
  <p:clrMapOvr>
    <a:masterClrMapping/>
  </p:clrMapOvr>
  <p:transition spd="slow" advClick="0" advTm="2000">
    <p:circl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7D393D9-0598-4532-B3AF-5C66B75B86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893221"/>
      </p:ext>
    </p:extLst>
  </p:cSld>
  <p:clrMapOvr>
    <a:masterClrMapping/>
  </p:clrMapOvr>
  <p:transition spd="slow" advClick="0" advTm="2000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A76BDCD-ED5F-41FA-8EB9-1522088556BA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0E28CC4-27F9-40C4-BB8A-C197A43357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784066"/>
      </p:ext>
    </p:extLst>
  </p:cSld>
  <p:clrMapOvr>
    <a:masterClrMapping/>
  </p:clrMapOvr>
  <p:transition spd="slow" advClick="0" advTm="2000">
    <p:circl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DF7B6FB-6A8E-4328-AC8E-E9CA1040EE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198833"/>
      </p:ext>
    </p:extLst>
  </p:cSld>
  <p:clrMapOvr>
    <a:masterClrMapping/>
  </p:clrMapOvr>
  <p:transition spd="slow" advClick="0" advTm="2000">
    <p:circl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12" indent="0">
              <a:buNone/>
              <a:defRPr sz="900"/>
            </a:lvl2pPr>
            <a:lvl3pPr marL="685630" indent="0">
              <a:buNone/>
              <a:defRPr sz="800"/>
            </a:lvl3pPr>
            <a:lvl4pPr marL="1028445" indent="0">
              <a:buNone/>
              <a:defRPr sz="700"/>
            </a:lvl4pPr>
            <a:lvl5pPr marL="1371260" indent="0">
              <a:buNone/>
              <a:defRPr sz="700"/>
            </a:lvl5pPr>
            <a:lvl6pPr marL="1714079" indent="0">
              <a:buNone/>
              <a:defRPr sz="700"/>
            </a:lvl6pPr>
            <a:lvl7pPr marL="2056889" indent="0">
              <a:buNone/>
              <a:defRPr sz="700"/>
            </a:lvl7pPr>
            <a:lvl8pPr marL="2399700" indent="0">
              <a:buNone/>
              <a:defRPr sz="700"/>
            </a:lvl8pPr>
            <a:lvl9pPr marL="274251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1C49993-BDB0-4BC5-976A-DB2871D17B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472403"/>
      </p:ext>
    </p:extLst>
  </p:cSld>
  <p:clrMapOvr>
    <a:masterClrMapping/>
  </p:clrMapOvr>
  <p:transition spd="slow" advClick="0" advTm="2000">
    <p:circl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12" indent="0">
              <a:buNone/>
              <a:defRPr sz="2100"/>
            </a:lvl2pPr>
            <a:lvl3pPr marL="685630" indent="0">
              <a:buNone/>
              <a:defRPr sz="1800"/>
            </a:lvl3pPr>
            <a:lvl4pPr marL="1028445" indent="0">
              <a:buNone/>
              <a:defRPr sz="1500"/>
            </a:lvl4pPr>
            <a:lvl5pPr marL="1371260" indent="0">
              <a:buNone/>
              <a:defRPr sz="1500"/>
            </a:lvl5pPr>
            <a:lvl6pPr marL="1714079" indent="0">
              <a:buNone/>
              <a:defRPr sz="1500"/>
            </a:lvl6pPr>
            <a:lvl7pPr marL="2056889" indent="0">
              <a:buNone/>
              <a:defRPr sz="1500"/>
            </a:lvl7pPr>
            <a:lvl8pPr marL="2399700" indent="0">
              <a:buNone/>
              <a:defRPr sz="1500"/>
            </a:lvl8pPr>
            <a:lvl9pPr marL="2742512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12" indent="0">
              <a:buNone/>
              <a:defRPr sz="900"/>
            </a:lvl2pPr>
            <a:lvl3pPr marL="685630" indent="0">
              <a:buNone/>
              <a:defRPr sz="800"/>
            </a:lvl3pPr>
            <a:lvl4pPr marL="1028445" indent="0">
              <a:buNone/>
              <a:defRPr sz="700"/>
            </a:lvl4pPr>
            <a:lvl5pPr marL="1371260" indent="0">
              <a:buNone/>
              <a:defRPr sz="700"/>
            </a:lvl5pPr>
            <a:lvl6pPr marL="1714079" indent="0">
              <a:buNone/>
              <a:defRPr sz="700"/>
            </a:lvl6pPr>
            <a:lvl7pPr marL="2056889" indent="0">
              <a:buNone/>
              <a:defRPr sz="700"/>
            </a:lvl7pPr>
            <a:lvl8pPr marL="2399700" indent="0">
              <a:buNone/>
              <a:defRPr sz="700"/>
            </a:lvl8pPr>
            <a:lvl9pPr marL="274251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10BD92E-D188-45BD-A00E-BA9BB5B624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040883"/>
      </p:ext>
    </p:extLst>
  </p:cSld>
  <p:clrMapOvr>
    <a:masterClrMapping/>
  </p:clrMapOvr>
  <p:transition spd="slow" advClick="0" advTm="2000">
    <p:circl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CDD82-C592-4473-9571-02D9C20FA1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362838"/>
      </p:ext>
    </p:extLst>
  </p:cSld>
  <p:clrMapOvr>
    <a:masterClrMapping/>
  </p:clrMapOvr>
  <p:transition spd="slow" advClick="0" advTm="2000">
    <p:circl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418D7F3-848B-4362-B99A-7B4D2CEBE7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541028"/>
      </p:ext>
    </p:extLst>
  </p:cSld>
  <p:clrMapOvr>
    <a:masterClrMapping/>
  </p:clrMapOvr>
  <p:transition spd="slow" advClick="0" advTm="2000">
    <p:circl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BA8-19A9-47E6-B9F1-CBD670E3A52E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DD0C-65BB-4E11-8B2B-28564FD1AB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859003"/>
      </p:ext>
    </p:extLst>
  </p:cSld>
  <p:clrMapOvr>
    <a:masterClrMapping/>
  </p:clrMapOvr>
  <p:transition advClick="0" advTm="1000">
    <p:dissolv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272-7F59-422C-B420-EE005C22ADB2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61FB-87AC-48B2-B924-0F2F60907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7572774"/>
      </p:ext>
    </p:extLst>
  </p:cSld>
  <p:clrMapOvr>
    <a:masterClrMapping/>
  </p:clrMapOvr>
  <p:transition advClick="0" advTm="1000">
    <p:dissolv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BECB-9A9D-42D2-85C2-352A1F8790C5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412-ADE5-4330-8AE1-B65078DCA3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4490661"/>
      </p:ext>
    </p:extLst>
  </p:cSld>
  <p:clrMapOvr>
    <a:masterClrMapping/>
  </p:clrMapOvr>
  <p:transition advClick="0" advTm="1000">
    <p:dissolv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DB63-B62D-4AD0-BA2A-B51C78814276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241A-4F94-4F89-8E10-AF247BD587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6266112"/>
      </p:ext>
    </p:extLst>
  </p:cSld>
  <p:clrMapOvr>
    <a:masterClrMapping/>
  </p:clrMapOvr>
  <p:transition advClick="0" advTm="1000">
    <p:dissolv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C60-5D8C-4AEF-ADF3-45388B329F90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9DE-DA94-417E-9CFC-9180CA9F7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8683662"/>
      </p:ext>
    </p:extLst>
  </p:cSld>
  <p:clrMapOvr>
    <a:masterClrMapping/>
  </p:clrMapOvr>
  <p:transition advClick="0" advTm="1000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72A47B8-0833-4AEE-9DE8-B0DD397F2B29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4669CB-88D1-49A9-AFD7-9A2AA90CB6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607415"/>
      </p:ext>
    </p:extLst>
  </p:cSld>
  <p:clrMapOvr>
    <a:masterClrMapping/>
  </p:clrMapOvr>
  <p:transition spd="slow" advClick="0" advTm="2000">
    <p:circl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A2F5-04AF-41E8-B682-EFB678609425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DC7-A1D9-4FF7-9AC2-973215E5ED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9571609"/>
      </p:ext>
    </p:extLst>
  </p:cSld>
  <p:clrMapOvr>
    <a:masterClrMapping/>
  </p:clrMapOvr>
  <p:transition advClick="0" advTm="1000">
    <p:dissolv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DF5C-113B-49EF-9214-064CF0CF2CF1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CF2-8CE6-42C9-A53F-7F12E43ED6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466403"/>
      </p:ext>
    </p:extLst>
  </p:cSld>
  <p:clrMapOvr>
    <a:masterClrMapping/>
  </p:clrMapOvr>
  <p:transition advClick="0" advTm="1000">
    <p:dissolv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CA3F-3457-44C8-B6A6-75B2C038AE82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5133-BB3C-4788-AC90-C5AF54317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3109568"/>
      </p:ext>
    </p:extLst>
  </p:cSld>
  <p:clrMapOvr>
    <a:masterClrMapping/>
  </p:clrMapOvr>
  <p:transition advClick="0" advTm="1000">
    <p:dissolv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DAC0-C1E1-4A01-AC34-BEFDFDCE9019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16AB-9A05-40C0-9A10-75072DF095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5033662"/>
      </p:ext>
    </p:extLst>
  </p:cSld>
  <p:clrMapOvr>
    <a:masterClrMapping/>
  </p:clrMapOvr>
  <p:transition advClick="0" advTm="1000">
    <p:dissolv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6025-95F7-477F-A825-4AE2B4881E79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7D88-0430-4444-93EA-279BEC717C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8880005"/>
      </p:ext>
    </p:extLst>
  </p:cSld>
  <p:clrMapOvr>
    <a:masterClrMapping/>
  </p:clrMapOvr>
  <p:transition advClick="0" advTm="1000">
    <p:dissolv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15A-15CF-4626-A791-5B494A078698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833-54C7-4CAD-868E-A3510F5E78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2372071"/>
      </p:ext>
    </p:extLst>
  </p:cSld>
  <p:clrMapOvr>
    <a:masterClrMapping/>
  </p:clrMapOvr>
  <p:transition advClick="0" advTm="1000">
    <p:dissolv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BA8-19A9-47E6-B9F1-CBD670E3A52E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DD0C-65BB-4E11-8B2B-28564FD1AB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4950425"/>
      </p:ext>
    </p:extLst>
  </p:cSld>
  <p:clrMapOvr>
    <a:masterClrMapping/>
  </p:clrMapOvr>
  <p:transition advClick="0" advTm="1000">
    <p:dissolv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272-7F59-422C-B420-EE005C22ADB2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61FB-87AC-48B2-B924-0F2F60907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4001635"/>
      </p:ext>
    </p:extLst>
  </p:cSld>
  <p:clrMapOvr>
    <a:masterClrMapping/>
  </p:clrMapOvr>
  <p:transition advClick="0" advTm="1000">
    <p:dissolv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BECB-9A9D-42D2-85C2-352A1F8790C5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412-ADE5-4330-8AE1-B65078DCA3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5164"/>
      </p:ext>
    </p:extLst>
  </p:cSld>
  <p:clrMapOvr>
    <a:masterClrMapping/>
  </p:clrMapOvr>
  <p:transition advClick="0" advTm="1000">
    <p:dissolv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DB63-B62D-4AD0-BA2A-B51C78814276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241A-4F94-4F89-8E10-AF247BD587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9938301"/>
      </p:ext>
    </p:extLst>
  </p:cSld>
  <p:clrMapOvr>
    <a:masterClrMapping/>
  </p:clrMapOvr>
  <p:transition advClick="0" advTm="1000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FCC476D-F07A-4ACD-A2C4-78E558EA56CB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4E0FF8B-F050-4FF6-B320-C0B9B3831E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676009"/>
      </p:ext>
    </p:extLst>
  </p:cSld>
  <p:clrMapOvr>
    <a:masterClrMapping/>
  </p:clrMapOvr>
  <p:transition spd="slow" advClick="0" advTm="2000">
    <p:circl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C60-5D8C-4AEF-ADF3-45388B329F90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9DE-DA94-417E-9CFC-9180CA9F7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5259623"/>
      </p:ext>
    </p:extLst>
  </p:cSld>
  <p:clrMapOvr>
    <a:masterClrMapping/>
  </p:clrMapOvr>
  <p:transition advClick="0" advTm="1000">
    <p:dissolv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A2F5-04AF-41E8-B682-EFB678609425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DC7-A1D9-4FF7-9AC2-973215E5ED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6402916"/>
      </p:ext>
    </p:extLst>
  </p:cSld>
  <p:clrMapOvr>
    <a:masterClrMapping/>
  </p:clrMapOvr>
  <p:transition advClick="0" advTm="1000">
    <p:dissolv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DF5C-113B-49EF-9214-064CF0CF2CF1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CF2-8CE6-42C9-A53F-7F12E43ED6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4924816"/>
      </p:ext>
    </p:extLst>
  </p:cSld>
  <p:clrMapOvr>
    <a:masterClrMapping/>
  </p:clrMapOvr>
  <p:transition advClick="0" advTm="1000">
    <p:dissolv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CA3F-3457-44C8-B6A6-75B2C038AE82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5133-BB3C-4788-AC90-C5AF54317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7163542"/>
      </p:ext>
    </p:extLst>
  </p:cSld>
  <p:clrMapOvr>
    <a:masterClrMapping/>
  </p:clrMapOvr>
  <p:transition advClick="0" advTm="1000">
    <p:dissolv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DAC0-C1E1-4A01-AC34-BEFDFDCE9019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16AB-9A05-40C0-9A10-75072DF095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8219812"/>
      </p:ext>
    </p:extLst>
  </p:cSld>
  <p:clrMapOvr>
    <a:masterClrMapping/>
  </p:clrMapOvr>
  <p:transition advClick="0" advTm="1000">
    <p:dissolv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6025-95F7-477F-A825-4AE2B4881E79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7D88-0430-4444-93EA-279BEC717C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2831034"/>
      </p:ext>
    </p:extLst>
  </p:cSld>
  <p:clrMapOvr>
    <a:masterClrMapping/>
  </p:clrMapOvr>
  <p:transition advClick="0" advTm="1000">
    <p:dissolv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15A-15CF-4626-A791-5B494A078698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833-54C7-4CAD-868E-A3510F5E78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624523"/>
      </p:ext>
    </p:extLst>
  </p:cSld>
  <p:clrMapOvr>
    <a:masterClrMapping/>
  </p:clrMapOvr>
  <p:transition advClick="0" advTm="1000">
    <p:dissolv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58CAD-7EA3-4C6C-AE8E-95DA6CDC407C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B1A5-BC42-40C9-BA16-9A129AF94B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878593"/>
      </p:ext>
    </p:extLst>
  </p:cSld>
  <p:clrMapOvr>
    <a:masterClrMapping/>
  </p:clrMapOvr>
  <p:transition advClick="0" advTm="1000">
    <p:dissolv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3969-38A5-4FB7-8A83-82AB4BE566DA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61D9-C144-450C-A37F-F4C422EF6D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2078775"/>
      </p:ext>
    </p:extLst>
  </p:cSld>
  <p:clrMapOvr>
    <a:masterClrMapping/>
  </p:clrMapOvr>
  <p:transition advClick="0" advTm="1000">
    <p:dissolv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92CC-9B20-4B45-ACD7-887D6C4D457E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FCB71-9EE2-4E69-B5AE-41926A176D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9127893"/>
      </p:ext>
    </p:extLst>
  </p:cSld>
  <p:clrMapOvr>
    <a:masterClrMapping/>
  </p:clrMapOvr>
  <p:transition advClick="0" advTm="1000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210CB5-029B-47D4-B251-007E9077F70D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0B56049-F0A7-4FB7-8667-11CA7C73F9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521333"/>
      </p:ext>
    </p:extLst>
  </p:cSld>
  <p:clrMapOvr>
    <a:masterClrMapping/>
  </p:clrMapOvr>
  <p:transition spd="slow" advClick="0" advTm="2000">
    <p:circl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0F6DF-7B76-49A6-A078-09688699FDF3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99837-8CF5-49AC-B05B-9D874DE326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1085824"/>
      </p:ext>
    </p:extLst>
  </p:cSld>
  <p:clrMapOvr>
    <a:masterClrMapping/>
  </p:clrMapOvr>
  <p:transition advClick="0" advTm="1000">
    <p:dissolv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9E5BE-D9E9-434C-9651-5ADDD3749BAE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30DF6-A775-4EE6-8768-009279B1E7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6707449"/>
      </p:ext>
    </p:extLst>
  </p:cSld>
  <p:clrMapOvr>
    <a:masterClrMapping/>
  </p:clrMapOvr>
  <p:transition advClick="0" advTm="1000">
    <p:dissolv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DAB9F-B109-4CFB-AAA5-6E541A5403A2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7C28B-CF50-466B-9B88-19D93406F3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8242929"/>
      </p:ext>
    </p:extLst>
  </p:cSld>
  <p:clrMapOvr>
    <a:masterClrMapping/>
  </p:clrMapOvr>
  <p:transition advClick="0" advTm="1000">
    <p:dissolv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EF78-394B-46A2-81D5-5A0BB9E05DC2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07C9-DDBA-4856-B4F5-437F474E09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45070"/>
      </p:ext>
    </p:extLst>
  </p:cSld>
  <p:clrMapOvr>
    <a:masterClrMapping/>
  </p:clrMapOvr>
  <p:transition advClick="0" advTm="1000">
    <p:dissolv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61A04-A9BE-407C-8A98-6739F84FC275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6C65C-7A9B-4EA8-B842-7D9B8D88EA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397937"/>
      </p:ext>
    </p:extLst>
  </p:cSld>
  <p:clrMapOvr>
    <a:masterClrMapping/>
  </p:clrMapOvr>
  <p:transition advClick="0" advTm="1000">
    <p:dissolv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D1579-E29C-4581-8420-9A0A69C39DCA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169F5-F0F3-4B25-A831-B0340FC71D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6052700"/>
      </p:ext>
    </p:extLst>
  </p:cSld>
  <p:clrMapOvr>
    <a:masterClrMapping/>
  </p:clrMapOvr>
  <p:transition advClick="0" advTm="1000">
    <p:dissolv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4A273-E4D5-47B6-ABAD-2D4E5402C43F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85000-AE55-40CA-A97F-1DF80E4AA1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7787925"/>
      </p:ext>
    </p:extLst>
  </p:cSld>
  <p:clrMapOvr>
    <a:masterClrMapping/>
  </p:clrMapOvr>
  <p:transition advClick="0" advTm="1000">
    <p:dissolv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F964F-6E61-447E-B206-A67DE1B3318B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B19F-27B0-4C7F-ACB6-E9B545E9BF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2706178"/>
      </p:ext>
    </p:extLst>
  </p:cSld>
  <p:clrMapOvr>
    <a:masterClrMapping/>
  </p:clrMapOvr>
  <p:transition advClick="0" advTm="1000">
    <p:dissolv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785D0C-BB30-4EAC-AC72-4F2CF5694C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3196431"/>
      </p:ext>
    </p:extLst>
  </p:cSld>
  <p:clrMapOvr>
    <a:masterClrMapping/>
  </p:clrMapOvr>
  <p:transition spd="slow">
    <p:circl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378F8D-5F33-43D4-AF7E-C01D1E85DA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82131098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9E84973-30CD-4CED-94FA-4C8BA552750F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8CA8320-B572-4EF7-BF7C-DB9551C3FC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711162"/>
      </p:ext>
    </p:extLst>
  </p:cSld>
  <p:clrMapOvr>
    <a:masterClrMapping/>
  </p:clrMapOvr>
  <p:transition spd="slow" advClick="0" advTm="2000">
    <p:circl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858329-AD87-47AE-8C54-D8B5B33532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42288021"/>
      </p:ext>
    </p:extLst>
  </p:cSld>
  <p:clrMapOvr>
    <a:masterClrMapping/>
  </p:clrMapOvr>
  <p:transition spd="slow">
    <p:circl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13DA41-6176-4875-B885-A5F2F756888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17548927"/>
      </p:ext>
    </p:extLst>
  </p:cSld>
  <p:clrMapOvr>
    <a:masterClrMapping/>
  </p:clrMapOvr>
  <p:transition spd="slow">
    <p:circl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C830E3-009D-4CDB-857D-15D985D59BA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28540319"/>
      </p:ext>
    </p:extLst>
  </p:cSld>
  <p:clrMapOvr>
    <a:masterClrMapping/>
  </p:clrMapOvr>
  <p:transition spd="slow">
    <p:circl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3E050D-1536-4A10-B04B-852BA9D2F41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83493911"/>
      </p:ext>
    </p:extLst>
  </p:cSld>
  <p:clrMapOvr>
    <a:masterClrMapping/>
  </p:clrMapOvr>
  <p:transition spd="slow">
    <p:circl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CB611D-1B8A-43A0-974C-5268018F5C3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04179476"/>
      </p:ext>
    </p:extLst>
  </p:cSld>
  <p:clrMapOvr>
    <a:masterClrMapping/>
  </p:clrMapOvr>
  <p:transition spd="slow">
    <p:circl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C635433-06B7-4CE2-B370-DFA3EC67FB9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55518128"/>
      </p:ext>
    </p:extLst>
  </p:cSld>
  <p:clrMapOvr>
    <a:masterClrMapping/>
  </p:clrMapOvr>
  <p:transition spd="slow">
    <p:circl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2375EB-6BBC-42D8-95D8-01124747414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15380944"/>
      </p:ext>
    </p:extLst>
  </p:cSld>
  <p:clrMapOvr>
    <a:masterClrMapping/>
  </p:clrMapOvr>
  <p:transition spd="slow">
    <p:circl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9FFF6B-C90A-40FB-A9FF-43A3E65396A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28811290"/>
      </p:ext>
    </p:extLst>
  </p:cSld>
  <p:clrMapOvr>
    <a:masterClrMapping/>
  </p:clrMapOvr>
  <p:transition spd="slow">
    <p:circl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22DDBC5-4A30-4094-82D2-92B8F6CD33B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79751737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F9303-E988-4F12-86D8-556AAB8BE351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09785-A793-4FC4-8861-1333339E57C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38533875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AB4761-DC1D-49DE-BB97-B8D3664059C5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68805A5-D8E3-4D80-B2FB-947E67C2F3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885910"/>
      </p:ext>
    </p:extLst>
  </p:cSld>
  <p:clrMapOvr>
    <a:masterClrMapping/>
  </p:clrMapOvr>
  <p:transition spd="slow" advClick="0" advTm="2000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B24414-637E-4C1F-950C-26D635FBECBB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7BAC1E8-7BBC-450B-A952-1504C7CEB4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398134"/>
      </p:ext>
    </p:extLst>
  </p:cSld>
  <p:clrMapOvr>
    <a:masterClrMapping/>
  </p:clrMapOvr>
  <p:transition spd="slow" advClick="0" advTm="2000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3F8DAE-AC3A-46F0-893F-C24ABAC91F6A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3DF9C2D-7743-40D6-8104-AEA39FC03B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595136"/>
      </p:ext>
    </p:extLst>
  </p:cSld>
  <p:clrMapOvr>
    <a:masterClrMapping/>
  </p:clrMapOvr>
  <p:transition spd="slow" advClick="0" advTm="2000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0DF4-1333-4812-A3D1-8707BFB97808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5E7F-892B-458E-8A83-640BAA8B50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16791456"/>
      </p:ext>
    </p:extLst>
  </p:cSld>
  <p:clrMapOvr>
    <a:masterClrMapping/>
  </p:clrMapOvr>
  <p:transition spd="slow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9086-FEE8-4B32-A26E-62DB05531803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50EC-E61B-4CC1-A973-F4E1D65394C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01327067"/>
      </p:ext>
    </p:extLst>
  </p:cSld>
  <p:clrMapOvr>
    <a:masterClrMapping/>
  </p:clrMapOvr>
  <p:transition spd="slow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C1FA5-49C2-46F4-9C88-08E179ABB5BD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EEEAB-D92A-4432-ADA4-8941B14E7D8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69162071"/>
      </p:ext>
    </p:extLst>
  </p:cSld>
  <p:clrMapOvr>
    <a:masterClrMapping/>
  </p:clrMapOvr>
  <p:transition spd="slow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F4A39-330D-4AD4-83F3-0392110B60E1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3E1D-67FF-41D2-BED2-5DBA6481881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44137512"/>
      </p:ext>
    </p:extLst>
  </p:cSld>
  <p:clrMapOvr>
    <a:masterClrMapping/>
  </p:clrMapOvr>
  <p:transition spd="slow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144F-61E9-4CC5-8F98-1043344714EA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6FBD-6ECA-4FC7-90B3-248DBFC636C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71197270"/>
      </p:ext>
    </p:extLst>
  </p:cSld>
  <p:clrMapOvr>
    <a:masterClrMapping/>
  </p:clrMapOvr>
  <p:transition spd="slow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3FA3-7D33-4757-98A3-3919A0D6C4DF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F53F-CA72-4E77-B104-E2A92198906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83583179"/>
      </p:ext>
    </p:extLst>
  </p:cSld>
  <p:clrMapOvr>
    <a:masterClrMapping/>
  </p:clrMapOvr>
  <p:transition spd="slow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29F2-F8A3-48C3-BAB9-E7070F52621D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CEDA-1BD1-463C-AF28-9D04FA2478F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94115347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2DBA-345C-4269-9164-C4BAF7BC849C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6A56-E992-425A-AC7A-051B48E306F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61260581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546A-1D6C-4527-9DAC-A28A683B522A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9404A-754B-4C3A-9B76-2DBAD17907B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56919798"/>
      </p:ext>
    </p:extLst>
  </p:cSld>
  <p:clrMapOvr>
    <a:masterClrMapping/>
  </p:clrMapOvr>
  <p:transition spd="slow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128C5-5156-451D-8985-FC410D8C4ACC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FFB0-2E79-4B54-BFE7-28E285F20F6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73859153"/>
      </p:ext>
    </p:extLst>
  </p:cSld>
  <p:clrMapOvr>
    <a:masterClrMapping/>
  </p:clrMapOvr>
  <p:transition spd="slow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8AFE5-E6DC-4374-8360-0122E08ECF74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1D326-102B-49BB-9271-1E5074E1A43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98264229"/>
      </p:ext>
    </p:extLst>
  </p:cSld>
  <p:clrMapOvr>
    <a:masterClrMapping/>
  </p:clrMapOvr>
  <p:transition spd="slow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8F2D-ACDB-4001-ABC6-CC9927E95880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5169-EB0A-41DF-B4D7-43285866C5B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3887930"/>
      </p:ext>
    </p:extLst>
  </p:cSld>
  <p:clrMapOvr>
    <a:masterClrMapping/>
  </p:clrMapOvr>
  <p:transition spd="slow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C0CC58-EB6C-43CB-8AE4-BF71381290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868496"/>
      </p:ext>
    </p:extLst>
  </p:cSld>
  <p:clrMapOvr>
    <a:masterClrMapping/>
  </p:clrMapOvr>
  <p:transition spd="slow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DB3C59B-04BC-4DDF-A8FB-611F8505D1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29220"/>
      </p:ext>
    </p:extLst>
  </p:cSld>
  <p:clrMapOvr>
    <a:masterClrMapping/>
  </p:clrMapOvr>
  <p:transition spd="slow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162B100-401B-4A5C-B18B-5CC44716BD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767233"/>
      </p:ext>
    </p:extLst>
  </p:cSld>
  <p:clrMapOvr>
    <a:masterClrMapping/>
  </p:clrMapOvr>
  <p:transition spd="slow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2300BD-7A49-40D0-977E-B9700EF988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685733"/>
      </p:ext>
    </p:extLst>
  </p:cSld>
  <p:clrMapOvr>
    <a:masterClrMapping/>
  </p:clrMapOvr>
  <p:transition spd="slow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211C47C-88E3-46A5-A27E-91DBC3C8EF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444102"/>
      </p:ext>
    </p:extLst>
  </p:cSld>
  <p:clrMapOvr>
    <a:masterClrMapping/>
  </p:clrMapOvr>
  <p:transition spd="slow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5B07866-B2BF-4DC3-9907-F3E22B2DFE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472195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58BE1-6910-4CA5-9C16-537555DEE430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09CAB-DBC0-4E50-874E-B5D5DD23FA1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97120553"/>
      </p:ext>
    </p:extLst>
  </p:cSld>
  <p:clrMapOvr>
    <a:masterClrMapping/>
  </p:clrMapOvr>
  <p:transition spd="slow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782DB94-7E8F-4891-A2F8-ADCFCB3536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35927"/>
      </p:ext>
    </p:extLst>
  </p:cSld>
  <p:clrMapOvr>
    <a:masterClrMapping/>
  </p:clrMapOvr>
  <p:transition spd="slow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2AED4A8-1F59-477C-A76A-889E4ECC4E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13240"/>
      </p:ext>
    </p:extLst>
  </p:cSld>
  <p:clrMapOvr>
    <a:masterClrMapping/>
  </p:clrMapOvr>
  <p:transition spd="slow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7857C1B-27B0-4493-858D-3942C0E492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897430"/>
      </p:ext>
    </p:extLst>
  </p:cSld>
  <p:clrMapOvr>
    <a:masterClrMapping/>
  </p:clrMapOvr>
  <p:transition spd="slow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0A18E44-CA80-42C3-BAA1-6D4C8B912E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55033"/>
      </p:ext>
    </p:extLst>
  </p:cSld>
  <p:clrMapOvr>
    <a:masterClrMapping/>
  </p:clrMapOvr>
  <p:transition spd="slow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3495ED0-4D7C-44FC-A533-600C20439F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05903"/>
      </p:ext>
    </p:extLst>
  </p:cSld>
  <p:clrMapOvr>
    <a:masterClrMapping/>
  </p:clrMapOvr>
  <p:transition spd="slow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BA8-19A9-47E6-B9F1-CBD670E3A52E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DD0C-65BB-4E11-8B2B-28564FD1ABB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63653587"/>
      </p:ext>
    </p:extLst>
  </p:cSld>
  <p:clrMapOvr>
    <a:masterClrMapping/>
  </p:clrMapOvr>
  <p:transition advClick="0" advTm="1000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272-7F59-422C-B420-EE005C22ADB2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61FB-87AC-48B2-B924-0F2F60907BD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54750175"/>
      </p:ext>
    </p:extLst>
  </p:cSld>
  <p:clrMapOvr>
    <a:masterClrMapping/>
  </p:clrMapOvr>
  <p:transition advClick="0" advTm="1000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BECB-9A9D-42D2-85C2-352A1F8790C5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412-ADE5-4330-8AE1-B65078DCA3A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59686067"/>
      </p:ext>
    </p:extLst>
  </p:cSld>
  <p:clrMapOvr>
    <a:masterClrMapping/>
  </p:clrMapOvr>
  <p:transition advClick="0" advTm="1000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DB63-B62D-4AD0-BA2A-B51C78814276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241A-4F94-4F89-8E10-AF247BD5879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38738164"/>
      </p:ext>
    </p:extLst>
  </p:cSld>
  <p:clrMapOvr>
    <a:masterClrMapping/>
  </p:clrMapOvr>
  <p:transition advClick="0" advTm="1000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C60-5D8C-4AEF-ADF3-45388B329F90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9DE-DA94-417E-9CFC-9180CA9F73D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09360051"/>
      </p:ext>
    </p:extLst>
  </p:cSld>
  <p:clrMapOvr>
    <a:masterClrMapping/>
  </p:clrMapOvr>
  <p:transition advClick="0" advTm="1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48E5-B5FD-4FE6-BBE7-CB6B9A11EF19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BF20-FDFC-4341-B8A7-5B2DA38338B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18846087"/>
      </p:ext>
    </p:extLst>
  </p:cSld>
  <p:clrMapOvr>
    <a:masterClrMapping/>
  </p:clrMapOvr>
  <p:transition spd="slow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A2F5-04AF-41E8-B682-EFB678609425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DC7-A1D9-4FF7-9AC2-973215E5ED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05970321"/>
      </p:ext>
    </p:extLst>
  </p:cSld>
  <p:clrMapOvr>
    <a:masterClrMapping/>
  </p:clrMapOvr>
  <p:transition advClick="0" advTm="1000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DF5C-113B-49EF-9214-064CF0CF2CF1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CF2-8CE6-42C9-A53F-7F12E43ED6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25653267"/>
      </p:ext>
    </p:extLst>
  </p:cSld>
  <p:clrMapOvr>
    <a:masterClrMapping/>
  </p:clrMapOvr>
  <p:transition advClick="0" advTm="1000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CA3F-3457-44C8-B6A6-75B2C038AE82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5133-BB3C-4788-AC90-C5AF5431753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39993411"/>
      </p:ext>
    </p:extLst>
  </p:cSld>
  <p:clrMapOvr>
    <a:masterClrMapping/>
  </p:clrMapOvr>
  <p:transition advClick="0" advTm="1000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DAC0-C1E1-4A01-AC34-BEFDFDCE9019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16AB-9A05-40C0-9A10-75072DF0950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84647961"/>
      </p:ext>
    </p:extLst>
  </p:cSld>
  <p:clrMapOvr>
    <a:masterClrMapping/>
  </p:clrMapOvr>
  <p:transition advClick="0" advTm="1000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6025-95F7-477F-A825-4AE2B4881E79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7D88-0430-4444-93EA-279BEC717C8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2514671"/>
      </p:ext>
    </p:extLst>
  </p:cSld>
  <p:clrMapOvr>
    <a:masterClrMapping/>
  </p:clrMapOvr>
  <p:transition advClick="0" advTm="1000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15A-15CF-4626-A791-5B494A078698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833-54C7-4CAD-868E-A3510F5E78B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27681910"/>
      </p:ext>
    </p:extLst>
  </p:cSld>
  <p:clrMapOvr>
    <a:masterClrMapping/>
  </p:clrMapOvr>
  <p:transition advClick="0" advTm="1000"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ED944-ABA6-488F-9590-2412DE68348A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0D40-4AFD-40CF-96B9-ACF0D9F41F5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3891136"/>
      </p:ext>
    </p:extLst>
  </p:cSld>
  <p:clrMapOvr>
    <a:masterClrMapping/>
  </p:clrMapOvr>
  <p:transition spd="slow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79F54-C92E-47D1-BAB1-33D45CB17445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9EAD-73A9-4569-AEC2-2A50BD62AD7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15697171"/>
      </p:ext>
    </p:extLst>
  </p:cSld>
  <p:clrMapOvr>
    <a:masterClrMapping/>
  </p:clrMapOvr>
  <p:transition spd="slow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2FF5-4F65-4C16-88AA-1A53BAB908A4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37DB-E583-4870-AB30-18BA28257E3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07504038"/>
      </p:ext>
    </p:extLst>
  </p:cSld>
  <p:clrMapOvr>
    <a:masterClrMapping/>
  </p:clrMapOvr>
  <p:transition spd="slow"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7E8A-D417-4872-B613-5AB2595E4C50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6500-4C1D-4DC3-A51B-5111E96BB56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0183519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E8244-5F2D-476B-B0FD-85E962077EE0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D0C6-DDCE-47AF-9592-4A7398AC2D6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33674003"/>
      </p:ext>
    </p:extLst>
  </p:cSld>
  <p:clrMapOvr>
    <a:masterClrMapping/>
  </p:clrMapOvr>
  <p:transition spd="slow"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6FE7-4E67-4A3E-BBD2-AC8D9A6FB43E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8CE43-3762-4A64-91F1-7D229C81661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78300575"/>
      </p:ext>
    </p:extLst>
  </p:cSld>
  <p:clrMapOvr>
    <a:masterClrMapping/>
  </p:clrMapOvr>
  <p:transition spd="slow"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3EC6A-193E-49C2-8CFD-F6627124ADD5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0F426-1E61-44A6-9B58-78C828B76D3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09447748"/>
      </p:ext>
    </p:extLst>
  </p:cSld>
  <p:clrMapOvr>
    <a:masterClrMapping/>
  </p:clrMapOvr>
  <p:transition spd="slow"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A9BD-4199-422F-8284-4F33238A2D9E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C4E4-DE41-4DA0-ACA0-1B04E68EB2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95241207"/>
      </p:ext>
    </p:extLst>
  </p:cSld>
  <p:clrMapOvr>
    <a:masterClrMapping/>
  </p:clrMapOvr>
  <p:transition spd="slow"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D583-F6EC-4D39-AA2F-4A039F4A9DFB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9BF6-3084-4B24-B865-FC7DBAD00E7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06496237"/>
      </p:ext>
    </p:extLst>
  </p:cSld>
  <p:clrMapOvr>
    <a:masterClrMapping/>
  </p:clrMapOvr>
  <p:transition spd="slow"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B48F1-F08A-4858-9407-D20475B1EC1A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9EC4-860B-4059-A57C-79BF3BDC31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56596952"/>
      </p:ext>
    </p:extLst>
  </p:cSld>
  <p:clrMapOvr>
    <a:masterClrMapping/>
  </p:clrMapOvr>
  <p:transition spd="slow"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88BA3-0C8A-45BC-AECB-2428BA7869D0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85F6-CF35-478A-9505-B902A9D2D12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34548602"/>
      </p:ext>
    </p:extLst>
  </p:cSld>
  <p:clrMapOvr>
    <a:masterClrMapping/>
  </p:clrMapOvr>
  <p:transition spd="slow">
    <p:circl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4CB2-AAA0-4D9D-B479-2A5555516A86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BBD7-842C-432E-AB72-935B49F8C96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55595592"/>
      </p:ext>
    </p:extLst>
  </p:cSld>
  <p:clrMapOvr>
    <a:masterClrMapping/>
  </p:clrMapOvr>
  <p:transition spd="slow">
    <p:circl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3028F-7757-4AB6-8A50-6B9E1746C285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BF46F-19C6-4FAC-8868-10B3086AE3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7227416"/>
      </p:ext>
    </p:extLst>
  </p:cSld>
  <p:clrMapOvr>
    <a:masterClrMapping/>
  </p:clrMapOvr>
  <p:transition advClick="0" advTm="1000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333DC-806C-4AB8-9F8D-1011CE997607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16D2-AC78-409A-AF15-B8E8E69204D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07440662"/>
      </p:ext>
    </p:extLst>
  </p:cSld>
  <p:clrMapOvr>
    <a:masterClrMapping/>
  </p:clrMapOvr>
  <p:transition advClick="0" advTm="1000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3E460-A740-4550-B110-3DEEA4A36577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A4E5D-217B-4FED-ACD9-56661322A48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62021104"/>
      </p:ext>
    </p:extLst>
  </p:cSld>
  <p:clrMapOvr>
    <a:masterClrMapping/>
  </p:clrMapOvr>
  <p:transition advClick="0" advTm="1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EC49D-A89A-4253-932F-9B2344055EEC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D8F27-D6F1-41B6-BD00-4DA646AC314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21692643"/>
      </p:ext>
    </p:extLst>
  </p:cSld>
  <p:clrMapOvr>
    <a:masterClrMapping/>
  </p:clrMapOvr>
  <p:transition spd="slow">
    <p:circl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73069-D14C-4D5C-81EA-6FC59D3A99F5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7654C-F73D-48FF-8A17-F3269E8C733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2222906"/>
      </p:ext>
    </p:extLst>
  </p:cSld>
  <p:clrMapOvr>
    <a:masterClrMapping/>
  </p:clrMapOvr>
  <p:transition advClick="0" advTm="1000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4B5B-93A6-4F2B-8C17-E3D5BBFA0DA3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F4364-07A7-4111-A5FA-6DD3DC7DDD0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47218928"/>
      </p:ext>
    </p:extLst>
  </p:cSld>
  <p:clrMapOvr>
    <a:masterClrMapping/>
  </p:clrMapOvr>
  <p:transition advClick="0" advTm="1000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814D6-C2D7-40A9-AA34-D0F4C19DC70D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0D351-F284-46F1-9FF5-66B9FCE754E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8676613"/>
      </p:ext>
    </p:extLst>
  </p:cSld>
  <p:clrMapOvr>
    <a:masterClrMapping/>
  </p:clrMapOvr>
  <p:transition advClick="0" advTm="1000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A9C59-B69E-4093-B344-FF70EA5B5554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FF0F-444D-41A1-AC90-FDC68FB6FBC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04274743"/>
      </p:ext>
    </p:extLst>
  </p:cSld>
  <p:clrMapOvr>
    <a:masterClrMapping/>
  </p:clrMapOvr>
  <p:transition advClick="0" advTm="1000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3E34-D8DD-41AC-B510-41D4435C95ED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D326-7948-4324-919E-DDFC9DC8564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17076574"/>
      </p:ext>
    </p:extLst>
  </p:cSld>
  <p:clrMapOvr>
    <a:masterClrMapping/>
  </p:clrMapOvr>
  <p:transition advClick="0" advTm="1000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659F-244B-4B2D-B384-ADC32465500F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F003-9D3F-4957-B136-671DE8C21A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20130779"/>
      </p:ext>
    </p:extLst>
  </p:cSld>
  <p:clrMapOvr>
    <a:masterClrMapping/>
  </p:clrMapOvr>
  <p:transition advClick="0" advTm="1000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5B73-0129-4CF2-B36E-29F81B7646D6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BC10-80CC-4AC6-B099-C3E0DFE3FCD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16165913"/>
      </p:ext>
    </p:extLst>
  </p:cSld>
  <p:clrMapOvr>
    <a:masterClrMapping/>
  </p:clrMapOvr>
  <p:transition advClick="0" advTm="1000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4F7E8-91A3-49CD-AC05-632462D78BB6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0EE6-DFBD-4EB9-BF70-59F4D926D43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04602206"/>
      </p:ext>
    </p:extLst>
  </p:cSld>
  <p:clrMapOvr>
    <a:masterClrMapping/>
  </p:clrMapOvr>
  <p:transition advClick="0" advTm="1000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785D0C-BB30-4EAC-AC72-4F2CF5694C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73002186"/>
      </p:ext>
    </p:extLst>
  </p:cSld>
  <p:clrMapOvr>
    <a:masterClrMapping/>
  </p:clrMapOvr>
  <p:transition spd="slow">
    <p:circl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378F8D-5F33-43D4-AF7E-C01D1E85DA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05636102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29CB0-FBDA-405F-886D-AD8C6E14448D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05307-F89B-46C3-AD92-BCA4125F04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45996146"/>
      </p:ext>
    </p:extLst>
  </p:cSld>
  <p:clrMapOvr>
    <a:masterClrMapping/>
  </p:clrMapOvr>
  <p:transition spd="slow">
    <p:circl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858329-AD87-47AE-8C54-D8B5B33532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60321845"/>
      </p:ext>
    </p:extLst>
  </p:cSld>
  <p:clrMapOvr>
    <a:masterClrMapping/>
  </p:clrMapOvr>
  <p:transition spd="slow">
    <p:circl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13DA41-6176-4875-B885-A5F2F756888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13564051"/>
      </p:ext>
    </p:extLst>
  </p:cSld>
  <p:clrMapOvr>
    <a:masterClrMapping/>
  </p:clrMapOvr>
  <p:transition spd="slow">
    <p:circl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C830E3-009D-4CDB-857D-15D985D59BA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1063411"/>
      </p:ext>
    </p:extLst>
  </p:cSld>
  <p:clrMapOvr>
    <a:masterClrMapping/>
  </p:clrMapOvr>
  <p:transition spd="slow">
    <p:circl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3E050D-1536-4A10-B04B-852BA9D2F41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25954852"/>
      </p:ext>
    </p:extLst>
  </p:cSld>
  <p:clrMapOvr>
    <a:masterClrMapping/>
  </p:clrMapOvr>
  <p:transition spd="slow">
    <p:circl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CB611D-1B8A-43A0-974C-5268018F5C3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32139510"/>
      </p:ext>
    </p:extLst>
  </p:cSld>
  <p:clrMapOvr>
    <a:masterClrMapping/>
  </p:clrMapOvr>
  <p:transition spd="slow">
    <p:circl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C635433-06B7-4CE2-B370-DFA3EC67FB9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899187"/>
      </p:ext>
    </p:extLst>
  </p:cSld>
  <p:clrMapOvr>
    <a:masterClrMapping/>
  </p:clrMapOvr>
  <p:transition spd="slow">
    <p:circl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2375EB-6BBC-42D8-95D8-01124747414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80757126"/>
      </p:ext>
    </p:extLst>
  </p:cSld>
  <p:clrMapOvr>
    <a:masterClrMapping/>
  </p:clrMapOvr>
  <p:transition spd="slow">
    <p:circl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9FFF6B-C90A-40FB-A9FF-43A3E65396A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90327814"/>
      </p:ext>
    </p:extLst>
  </p:cSld>
  <p:clrMapOvr>
    <a:masterClrMapping/>
  </p:clrMapOvr>
  <p:transition spd="slow">
    <p:circl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22DDBC5-4A30-4094-82D2-92B8F6CD33B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4634594"/>
      </p:ext>
    </p:extLst>
  </p:cSld>
  <p:clrMapOvr>
    <a:masterClrMapping/>
  </p:clrMapOvr>
  <p:transition spd="slow">
    <p:circl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785D0C-BB30-4EAC-AC72-4F2CF5694C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70246627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BA4AB-2AB7-4FD8-949C-242DFFCC78AD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DA8F7-91D4-4B5A-B9F7-FBB836D42A1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81173589"/>
      </p:ext>
    </p:extLst>
  </p:cSld>
  <p:clrMapOvr>
    <a:masterClrMapping/>
  </p:clrMapOvr>
  <p:transition spd="slow">
    <p:circl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378F8D-5F33-43D4-AF7E-C01D1E85DA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49070790"/>
      </p:ext>
    </p:extLst>
  </p:cSld>
  <p:clrMapOvr>
    <a:masterClrMapping/>
  </p:clrMapOvr>
  <p:transition spd="slow">
    <p:circl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858329-AD87-47AE-8C54-D8B5B33532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972692"/>
      </p:ext>
    </p:extLst>
  </p:cSld>
  <p:clrMapOvr>
    <a:masterClrMapping/>
  </p:clrMapOvr>
  <p:transition spd="slow">
    <p:circl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13DA41-6176-4875-B885-A5F2F756888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93885045"/>
      </p:ext>
    </p:extLst>
  </p:cSld>
  <p:clrMapOvr>
    <a:masterClrMapping/>
  </p:clrMapOvr>
  <p:transition spd="slow">
    <p:circl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C830E3-009D-4CDB-857D-15D985D59BA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04091806"/>
      </p:ext>
    </p:extLst>
  </p:cSld>
  <p:clrMapOvr>
    <a:masterClrMapping/>
  </p:clrMapOvr>
  <p:transition spd="slow">
    <p:circl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3E050D-1536-4A10-B04B-852BA9D2F41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47980113"/>
      </p:ext>
    </p:extLst>
  </p:cSld>
  <p:clrMapOvr>
    <a:masterClrMapping/>
  </p:clrMapOvr>
  <p:transition spd="slow">
    <p:circl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CB611D-1B8A-43A0-974C-5268018F5C3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11450674"/>
      </p:ext>
    </p:extLst>
  </p:cSld>
  <p:clrMapOvr>
    <a:masterClrMapping/>
  </p:clrMapOvr>
  <p:transition spd="slow">
    <p:circl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C635433-06B7-4CE2-B370-DFA3EC67FB9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55166835"/>
      </p:ext>
    </p:extLst>
  </p:cSld>
  <p:clrMapOvr>
    <a:masterClrMapping/>
  </p:clrMapOvr>
  <p:transition spd="slow">
    <p:circl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2375EB-6BBC-42D8-95D8-01124747414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13611117"/>
      </p:ext>
    </p:extLst>
  </p:cSld>
  <p:clrMapOvr>
    <a:masterClrMapping/>
  </p:clrMapOvr>
  <p:transition spd="slow">
    <p:circl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9FFF6B-C90A-40FB-A9FF-43A3E65396A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73065907"/>
      </p:ext>
    </p:extLst>
  </p:cSld>
  <p:clrMapOvr>
    <a:masterClrMapping/>
  </p:clrMapOvr>
  <p:transition spd="slow">
    <p:circl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22DDBC5-4A30-4094-82D2-92B8F6CD33B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88502320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72B67C1-1D10-4D05-8E2C-277B95052358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42EAC52-425A-4799-A2E5-3C55401002A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52" r:id="rId1"/>
    <p:sldLayoutId id="2147490953" r:id="rId2"/>
    <p:sldLayoutId id="2147490954" r:id="rId3"/>
    <p:sldLayoutId id="2147490955" r:id="rId4"/>
    <p:sldLayoutId id="2147490956" r:id="rId5"/>
    <p:sldLayoutId id="2147490957" r:id="rId6"/>
    <p:sldLayoutId id="2147490958" r:id="rId7"/>
    <p:sldLayoutId id="2147490959" r:id="rId8"/>
    <p:sldLayoutId id="2147490960" r:id="rId9"/>
    <p:sldLayoutId id="2147490961" r:id="rId10"/>
    <p:sldLayoutId id="2147490962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F7E2FA-4D51-4513-86DC-75FB162851CF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B46FC5-3B83-4F5F-8C46-F4F9325A44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5031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12" r:id="rId1"/>
    <p:sldLayoutId id="2147491113" r:id="rId2"/>
    <p:sldLayoutId id="2147491114" r:id="rId3"/>
    <p:sldLayoutId id="2147491115" r:id="rId4"/>
    <p:sldLayoutId id="2147491116" r:id="rId5"/>
    <p:sldLayoutId id="2147491117" r:id="rId6"/>
    <p:sldLayoutId id="2147491118" r:id="rId7"/>
    <p:sldLayoutId id="2147491119" r:id="rId8"/>
    <p:sldLayoutId id="2147491120" r:id="rId9"/>
    <p:sldLayoutId id="2147491121" r:id="rId10"/>
    <p:sldLayoutId id="2147491122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F789C9-2BEF-48FD-8C44-012154881E7A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94BBED-FAEA-45AA-ACBC-7E296FCA74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5411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36" r:id="rId1"/>
    <p:sldLayoutId id="2147491137" r:id="rId2"/>
    <p:sldLayoutId id="2147491138" r:id="rId3"/>
    <p:sldLayoutId id="2147491139" r:id="rId4"/>
    <p:sldLayoutId id="2147491140" r:id="rId5"/>
    <p:sldLayoutId id="2147491141" r:id="rId6"/>
    <p:sldLayoutId id="2147491142" r:id="rId7"/>
    <p:sldLayoutId id="2147491143" r:id="rId8"/>
    <p:sldLayoutId id="2147491144" r:id="rId9"/>
    <p:sldLayoutId id="2147491145" r:id="rId10"/>
    <p:sldLayoutId id="2147491146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FE3F500-EF90-4DE2-852B-19E494CB4B15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69EED2-154F-4391-A780-D3830A8FAA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8350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48" r:id="rId1"/>
    <p:sldLayoutId id="2147491149" r:id="rId2"/>
    <p:sldLayoutId id="2147491150" r:id="rId3"/>
    <p:sldLayoutId id="2147491151" r:id="rId4"/>
    <p:sldLayoutId id="2147491152" r:id="rId5"/>
    <p:sldLayoutId id="2147491153" r:id="rId6"/>
    <p:sldLayoutId id="2147491154" r:id="rId7"/>
    <p:sldLayoutId id="2147491155" r:id="rId8"/>
    <p:sldLayoutId id="2147491156" r:id="rId9"/>
    <p:sldLayoutId id="2147491157" r:id="rId10"/>
    <p:sldLayoutId id="2147491158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9B4EFB7-CD05-4DD1-B87C-E6ADAC637E1D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1F38F4-FFFB-4EA5-A0C2-80E888C2BC7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2238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60" r:id="rId1"/>
    <p:sldLayoutId id="2147491161" r:id="rId2"/>
    <p:sldLayoutId id="2147491162" r:id="rId3"/>
    <p:sldLayoutId id="2147491163" r:id="rId4"/>
    <p:sldLayoutId id="2147491164" r:id="rId5"/>
    <p:sldLayoutId id="2147491165" r:id="rId6"/>
    <p:sldLayoutId id="2147491166" r:id="rId7"/>
    <p:sldLayoutId id="2147491167" r:id="rId8"/>
    <p:sldLayoutId id="2147491168" r:id="rId9"/>
    <p:sldLayoutId id="2147491169" r:id="rId10"/>
    <p:sldLayoutId id="2147491170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5" tIns="34289" rIns="68565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5" tIns="34289" rIns="68565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68565" tIns="34289" rIns="68565" bIns="34289" rtlCol="0" anchor="ctr"/>
          <a:lstStyle>
            <a:lvl1pPr algn="l" defTabSz="68563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4E5161B-792F-4095-A864-8C4B20219DD7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68565" tIns="34289" rIns="68565" bIns="34289" rtlCol="0" anchor="ctr"/>
          <a:lstStyle>
            <a:lvl1pPr algn="ctr" defTabSz="68563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lIns="68565" tIns="34289" rIns="68565" bIns="34289" rtlCol="0" anchor="ctr"/>
          <a:lstStyle>
            <a:lvl1pPr algn="r" defTabSz="68563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F24FCB4-8E1B-4DA2-999D-E2091EE913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57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72" r:id="rId1"/>
    <p:sldLayoutId id="2147491173" r:id="rId2"/>
    <p:sldLayoutId id="2147491174" r:id="rId3"/>
    <p:sldLayoutId id="2147491175" r:id="rId4"/>
    <p:sldLayoutId id="2147491176" r:id="rId5"/>
    <p:sldLayoutId id="2147491177" r:id="rId6"/>
    <p:sldLayoutId id="2147491178" r:id="rId7"/>
    <p:sldLayoutId id="2147491179" r:id="rId8"/>
    <p:sldLayoutId id="2147491180" r:id="rId9"/>
    <p:sldLayoutId id="2147491181" r:id="rId10"/>
    <p:sldLayoutId id="2147491182" r:id="rId11"/>
  </p:sldLayoutIdLst>
  <p:transition spd="slow" advClick="0" advTm="2000">
    <p:circle/>
  </p:transition>
  <p:hf hdr="0" ftr="0" dt="0"/>
  <p:txStyles>
    <p:titleStyle>
      <a:lvl1pPr algn="ctr" defTabSz="68563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6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6856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6856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6856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457082" algn="ctr" defTabSz="68563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914175" algn="ctr" defTabSz="68563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371260" algn="ctr" defTabSz="68563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828349" algn="ctr" defTabSz="68563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14" indent="-257114" algn="l" defTabSz="68563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073" indent="-214263" algn="l" defTabSz="68563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39" indent="-171410" algn="l" defTabSz="68563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99850" indent="-171410" algn="l" defTabSz="68563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62" indent="-171410" algn="l" defTabSz="68563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80" indent="-171410" algn="l" defTabSz="68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95" indent="-171410" algn="l" defTabSz="68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0" indent="-171410" algn="l" defTabSz="68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29" indent="-171410" algn="l" defTabSz="68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5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6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0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F7E2FA-4D51-4513-86DC-75FB162851CF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B46FC5-3B83-4F5F-8C46-F4F9325A4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258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84" r:id="rId1"/>
    <p:sldLayoutId id="2147491185" r:id="rId2"/>
    <p:sldLayoutId id="2147491186" r:id="rId3"/>
    <p:sldLayoutId id="2147491187" r:id="rId4"/>
    <p:sldLayoutId id="2147491188" r:id="rId5"/>
    <p:sldLayoutId id="2147491189" r:id="rId6"/>
    <p:sldLayoutId id="2147491190" r:id="rId7"/>
    <p:sldLayoutId id="2147491191" r:id="rId8"/>
    <p:sldLayoutId id="2147491192" r:id="rId9"/>
    <p:sldLayoutId id="2147491193" r:id="rId10"/>
    <p:sldLayoutId id="2147491194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F7E2FA-4D51-4513-86DC-75FB162851CF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B46FC5-3B83-4F5F-8C46-F4F9325A4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35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96" r:id="rId1"/>
    <p:sldLayoutId id="2147491197" r:id="rId2"/>
    <p:sldLayoutId id="2147491198" r:id="rId3"/>
    <p:sldLayoutId id="2147491199" r:id="rId4"/>
    <p:sldLayoutId id="2147491200" r:id="rId5"/>
    <p:sldLayoutId id="2147491201" r:id="rId6"/>
    <p:sldLayoutId id="2147491202" r:id="rId7"/>
    <p:sldLayoutId id="2147491203" r:id="rId8"/>
    <p:sldLayoutId id="2147491204" r:id="rId9"/>
    <p:sldLayoutId id="2147491205" r:id="rId10"/>
    <p:sldLayoutId id="2147491206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FE3F500-EF90-4DE2-852B-19E494CB4B15}" type="datetimeFigureOut">
              <a:rPr lang="ru-RU"/>
              <a:pPr>
                <a:defRPr/>
              </a:pPr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69EED2-154F-4391-A780-D3830A8FAA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460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220" r:id="rId1"/>
    <p:sldLayoutId id="2147491221" r:id="rId2"/>
    <p:sldLayoutId id="2147491222" r:id="rId3"/>
    <p:sldLayoutId id="2147491223" r:id="rId4"/>
    <p:sldLayoutId id="2147491224" r:id="rId5"/>
    <p:sldLayoutId id="2147491225" r:id="rId6"/>
    <p:sldLayoutId id="2147491226" r:id="rId7"/>
    <p:sldLayoutId id="2147491227" r:id="rId8"/>
    <p:sldLayoutId id="2147491228" r:id="rId9"/>
    <p:sldLayoutId id="2147491229" r:id="rId10"/>
    <p:sldLayoutId id="2147491230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5154E13-EC90-48DB-A2D2-4F6646235EA5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5FF6F50-6D80-4B8F-B54F-9DB8582DE86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2888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232" r:id="rId1"/>
    <p:sldLayoutId id="2147491233" r:id="rId2"/>
    <p:sldLayoutId id="2147491234" r:id="rId3"/>
    <p:sldLayoutId id="2147491235" r:id="rId4"/>
    <p:sldLayoutId id="2147491236" r:id="rId5"/>
    <p:sldLayoutId id="2147491237" r:id="rId6"/>
    <p:sldLayoutId id="2147491238" r:id="rId7"/>
    <p:sldLayoutId id="2147491239" r:id="rId8"/>
    <p:sldLayoutId id="2147491240" r:id="rId9"/>
    <p:sldLayoutId id="2147491241" r:id="rId10"/>
    <p:sldLayoutId id="2147491242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2F2B209-3718-4568-A144-D15126F441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97" r:id="rId1"/>
    <p:sldLayoutId id="2147490998" r:id="rId2"/>
    <p:sldLayoutId id="2147490999" r:id="rId3"/>
    <p:sldLayoutId id="2147491000" r:id="rId4"/>
    <p:sldLayoutId id="2147491001" r:id="rId5"/>
    <p:sldLayoutId id="2147491002" r:id="rId6"/>
    <p:sldLayoutId id="2147491003" r:id="rId7"/>
    <p:sldLayoutId id="2147491004" r:id="rId8"/>
    <p:sldLayoutId id="2147491005" r:id="rId9"/>
    <p:sldLayoutId id="2147491006" r:id="rId10"/>
    <p:sldLayoutId id="2147491007" r:id="rId11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C2517BE-9721-406F-AD06-3F0353999D24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1E5C0B-A660-42FF-8814-99571F4D7DD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74" r:id="rId1"/>
    <p:sldLayoutId id="2147490975" r:id="rId2"/>
    <p:sldLayoutId id="2147490976" r:id="rId3"/>
    <p:sldLayoutId id="2147490977" r:id="rId4"/>
    <p:sldLayoutId id="2147490978" r:id="rId5"/>
    <p:sldLayoutId id="2147490979" r:id="rId6"/>
    <p:sldLayoutId id="2147490980" r:id="rId7"/>
    <p:sldLayoutId id="2147490981" r:id="rId8"/>
    <p:sldLayoutId id="2147490982" r:id="rId9"/>
    <p:sldLayoutId id="2147490983" r:id="rId10"/>
    <p:sldLayoutId id="214749098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C92F1E4-DF18-442B-9556-0AD9630CBB8A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50822FA-6FA8-41F2-B8B1-064E45C015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0" r:id="rId1"/>
    <p:sldLayoutId id="2147491031" r:id="rId2"/>
    <p:sldLayoutId id="2147491032" r:id="rId3"/>
    <p:sldLayoutId id="2147491033" r:id="rId4"/>
    <p:sldLayoutId id="2147491034" r:id="rId5"/>
    <p:sldLayoutId id="2147491035" r:id="rId6"/>
    <p:sldLayoutId id="2147491036" r:id="rId7"/>
    <p:sldLayoutId id="2147491037" r:id="rId8"/>
    <p:sldLayoutId id="2147491038" r:id="rId9"/>
    <p:sldLayoutId id="2147491039" r:id="rId10"/>
    <p:sldLayoutId id="2147491040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F7E2FA-4D51-4513-86DC-75FB162851CF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B46FC5-3B83-4F5F-8C46-F4F9325A44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85" r:id="rId1"/>
    <p:sldLayoutId id="2147490986" r:id="rId2"/>
    <p:sldLayoutId id="2147490987" r:id="rId3"/>
    <p:sldLayoutId id="2147490988" r:id="rId4"/>
    <p:sldLayoutId id="2147490989" r:id="rId5"/>
    <p:sldLayoutId id="2147490990" r:id="rId6"/>
    <p:sldLayoutId id="2147490991" r:id="rId7"/>
    <p:sldLayoutId id="2147490992" r:id="rId8"/>
    <p:sldLayoutId id="2147490993" r:id="rId9"/>
    <p:sldLayoutId id="2147490994" r:id="rId10"/>
    <p:sldLayoutId id="2147490995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F789C9-2BEF-48FD-8C44-012154881E7A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94BBED-FAEA-45AA-ACBC-7E296FCA74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0763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64" r:id="rId1"/>
    <p:sldLayoutId id="2147491065" r:id="rId2"/>
    <p:sldLayoutId id="2147491066" r:id="rId3"/>
    <p:sldLayoutId id="2147491067" r:id="rId4"/>
    <p:sldLayoutId id="2147491068" r:id="rId5"/>
    <p:sldLayoutId id="2147491069" r:id="rId6"/>
    <p:sldLayoutId id="2147491070" r:id="rId7"/>
    <p:sldLayoutId id="2147491071" r:id="rId8"/>
    <p:sldLayoutId id="2147491072" r:id="rId9"/>
    <p:sldLayoutId id="2147491073" r:id="rId10"/>
    <p:sldLayoutId id="214749107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6C52CE4-80E2-4816-B509-4CA10BB98A81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BB9AC49-C1C2-4298-9D61-203D1F741E0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888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76" r:id="rId1"/>
    <p:sldLayoutId id="2147491077" r:id="rId2"/>
    <p:sldLayoutId id="2147491078" r:id="rId3"/>
    <p:sldLayoutId id="2147491079" r:id="rId4"/>
    <p:sldLayoutId id="2147491080" r:id="rId5"/>
    <p:sldLayoutId id="2147491081" r:id="rId6"/>
    <p:sldLayoutId id="2147491082" r:id="rId7"/>
    <p:sldLayoutId id="2147491083" r:id="rId8"/>
    <p:sldLayoutId id="2147491084" r:id="rId9"/>
    <p:sldLayoutId id="2147491085" r:id="rId10"/>
    <p:sldLayoutId id="2147491086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5154E13-EC90-48DB-A2D2-4F6646235EA5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5FF6F50-6D80-4B8F-B54F-9DB8582DE86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0342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88" r:id="rId1"/>
    <p:sldLayoutId id="2147491089" r:id="rId2"/>
    <p:sldLayoutId id="2147491090" r:id="rId3"/>
    <p:sldLayoutId id="2147491091" r:id="rId4"/>
    <p:sldLayoutId id="2147491092" r:id="rId5"/>
    <p:sldLayoutId id="2147491093" r:id="rId6"/>
    <p:sldLayoutId id="2147491094" r:id="rId7"/>
    <p:sldLayoutId id="2147491095" r:id="rId8"/>
    <p:sldLayoutId id="2147491096" r:id="rId9"/>
    <p:sldLayoutId id="2147491097" r:id="rId10"/>
    <p:sldLayoutId id="2147491098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5154E13-EC90-48DB-A2D2-4F6646235EA5}" type="datetimeFigureOut">
              <a:rPr lang="ru-RU"/>
              <a:pPr>
                <a:defRPr/>
              </a:pPr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5FF6F50-6D80-4B8F-B54F-9DB8582DE86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8815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00" r:id="rId1"/>
    <p:sldLayoutId id="2147491101" r:id="rId2"/>
    <p:sldLayoutId id="2147491102" r:id="rId3"/>
    <p:sldLayoutId id="2147491103" r:id="rId4"/>
    <p:sldLayoutId id="2147491104" r:id="rId5"/>
    <p:sldLayoutId id="2147491105" r:id="rId6"/>
    <p:sldLayoutId id="2147491106" r:id="rId7"/>
    <p:sldLayoutId id="2147491107" r:id="rId8"/>
    <p:sldLayoutId id="2147491108" r:id="rId9"/>
    <p:sldLayoutId id="2147491109" r:id="rId10"/>
    <p:sldLayoutId id="2147491110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3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6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6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9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6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17.png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6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8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7" Type="http://schemas.openxmlformats.org/officeDocument/2006/relationships/chart" Target="../charts/chart2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9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 txBox="1">
            <a:spLocks/>
          </p:cNvSpPr>
          <p:nvPr/>
        </p:nvSpPr>
        <p:spPr bwMode="auto">
          <a:xfrm>
            <a:off x="1106573" y="180976"/>
            <a:ext cx="6624637" cy="7345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«БЮДЖЕТ ДЛЯ ГРАЖДАН» к проекту решения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Рязанской городской Думы «Об утверждении бюджета города Рязани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на 2026 год и на плановый период 2027-2028 годов» </a:t>
            </a:r>
            <a:endParaRPr lang="ru-RU" altLang="ru-RU" sz="1600" b="1" u="sng" dirty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163" y="196850"/>
            <a:ext cx="696912" cy="663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</p:pic>
      <p:pic>
        <p:nvPicPr>
          <p:cNvPr id="1026" name="Picture 2" descr="D:\ДОКУМЕНТЫ_КОКОРЕВА\Для бюджета 2024-2026\Картинки для слайдов\Рязань (кремль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987574"/>
            <a:ext cx="7047309" cy="3924104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27861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>
          <a:xfrm>
            <a:off x="107952" y="123477"/>
            <a:ext cx="8928100" cy="449611"/>
          </a:xfrm>
        </p:spPr>
        <p:txBody>
          <a:bodyPr/>
          <a:lstStyle/>
          <a:p>
            <a:pPr eaLnBrk="1" hangingPunct="1"/>
            <a:r>
              <a:rPr lang="ru-RU" altLang="ru-RU" sz="22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ДИНАМИКА ПОСТУПЛЕНИЙ НАЛОГОВЫХ И НЕНАЛОГОВЫХ ДОХОДОВ 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62702"/>
              </p:ext>
            </p:extLst>
          </p:nvPr>
        </p:nvGraphicFramePr>
        <p:xfrm>
          <a:off x="611560" y="769283"/>
          <a:ext cx="8064500" cy="388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10460" y="573089"/>
            <a:ext cx="1439863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70925" y="4922838"/>
            <a:ext cx="47307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9</a:t>
            </a: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stCxn id="9" idx="3"/>
          </p:cNvCxnSpPr>
          <p:nvPr/>
        </p:nvCxnSpPr>
        <p:spPr>
          <a:xfrm flipV="1">
            <a:off x="2520564" y="1616617"/>
            <a:ext cx="1043324" cy="12886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376532" y="1655478"/>
            <a:ext cx="144032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89280" y="1199747"/>
            <a:ext cx="723628" cy="2880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5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9 344,2</a:t>
            </a:r>
            <a:endParaRPr lang="ru-RU" sz="135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6818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801688" y="1222377"/>
          <a:ext cx="2444750" cy="186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5"/>
          <p:cNvGraphicFramePr>
            <a:graphicFrameLocks/>
          </p:cNvGraphicFramePr>
          <p:nvPr/>
        </p:nvGraphicFramePr>
        <p:xfrm>
          <a:off x="3413125" y="896938"/>
          <a:ext cx="2444750" cy="135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137034"/>
              </p:ext>
            </p:extLst>
          </p:nvPr>
        </p:nvGraphicFramePr>
        <p:xfrm>
          <a:off x="684216" y="555627"/>
          <a:ext cx="7704137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487364" y="195486"/>
            <a:ext cx="8116887" cy="287338"/>
          </a:xfrm>
          <a:prstGeom prst="rect">
            <a:avLst/>
          </a:prstGeom>
          <a:noFill/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7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НАЛОГОВЫХ ДОХОДОВ БЮДЖЕТА ГОРОДА НА </a:t>
            </a:r>
            <a:r>
              <a:rPr lang="ru-RU" sz="80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2026 </a:t>
            </a:r>
            <a:r>
              <a:rPr lang="ru-RU" sz="8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39751" y="4100514"/>
            <a:ext cx="3521075" cy="804862"/>
          </a:xfrm>
          <a:prstGeom prst="rect">
            <a:avLst/>
          </a:prstGeom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prstClr val="black"/>
                </a:solidFill>
              </a:rPr>
              <a:t/>
            </a:r>
            <a:br>
              <a:rPr lang="ru-RU" sz="4800" dirty="0">
                <a:solidFill>
                  <a:prstClr val="black"/>
                </a:solidFill>
              </a:rPr>
            </a:b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604260" y="4894263"/>
            <a:ext cx="49847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10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062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515" y="3817940"/>
            <a:ext cx="3125787" cy="107632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60" y="4894263"/>
            <a:ext cx="47307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11</a:t>
            </a: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488631"/>
              </p:ext>
            </p:extLst>
          </p:nvPr>
        </p:nvGraphicFramePr>
        <p:xfrm>
          <a:off x="504825" y="328615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396489" y="827565"/>
            <a:ext cx="723031" cy="36903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110,3%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03888" y="691199"/>
            <a:ext cx="864087" cy="36829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110,2%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8312" y="985044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1145" name="Заголовок 1"/>
          <p:cNvSpPr txBox="1">
            <a:spLocks noChangeAspect="1"/>
          </p:cNvSpPr>
          <p:nvPr/>
        </p:nvSpPr>
        <p:spPr bwMode="auto">
          <a:xfrm>
            <a:off x="1031876" y="4138614"/>
            <a:ext cx="26654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Arial Narrow" pitchFamily="34" charset="0"/>
              </a:rPr>
              <a:t>НАЛОГ НА ДОХОДЫ ФИЗИЧЕСКИХ ЛИЦ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15631" y="673333"/>
            <a:ext cx="853480" cy="25717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108,7%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 rot="10800000">
            <a:off x="5091113" y="3817948"/>
            <a:ext cx="3168650" cy="100647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1150" name="Заголовок 1"/>
          <p:cNvSpPr txBox="1">
            <a:spLocks noChangeAspect="1"/>
          </p:cNvSpPr>
          <p:nvPr/>
        </p:nvSpPr>
        <p:spPr bwMode="auto">
          <a:xfrm>
            <a:off x="4941888" y="4160848"/>
            <a:ext cx="34671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Arial Narrow" pitchFamily="34" charset="0"/>
              </a:rPr>
              <a:t>ЗЕМЕЛЬНЫЙ НАЛОГ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590988"/>
              </p:ext>
            </p:extLst>
          </p:nvPr>
        </p:nvGraphicFramePr>
        <p:xfrm>
          <a:off x="4691065" y="350838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5681558" y="1068917"/>
            <a:ext cx="773956" cy="28581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68,9%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49909" y="1043551"/>
            <a:ext cx="651055" cy="33654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196,4%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11479" y="638353"/>
            <a:ext cx="721387" cy="27629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100,6%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60913" y="1095004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09505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1153316" y="3442422"/>
            <a:ext cx="2626595" cy="131772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5713423" y="358785"/>
            <a:ext cx="2160587" cy="111601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16416" y="4775836"/>
            <a:ext cx="689099" cy="24130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 12</a:t>
            </a:r>
            <a:endParaRPr lang="ru-RU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53858"/>
              </p:ext>
            </p:extLst>
          </p:nvPr>
        </p:nvGraphicFramePr>
        <p:xfrm>
          <a:off x="800893" y="458844"/>
          <a:ext cx="3725294" cy="284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445123" y="620549"/>
            <a:ext cx="682625" cy="20194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100,1%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03848" y="632223"/>
            <a:ext cx="684212" cy="20194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100,2%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503094"/>
              </p:ext>
            </p:extLst>
          </p:nvPr>
        </p:nvGraphicFramePr>
        <p:xfrm>
          <a:off x="5086351" y="1923680"/>
          <a:ext cx="3662114" cy="259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940152" y="2027626"/>
            <a:ext cx="720080" cy="2365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72,0%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36296" y="2019786"/>
            <a:ext cx="792088" cy="17134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100,8%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5713423" y="358776"/>
            <a:ext cx="2160587" cy="709613"/>
          </a:xfrm>
          <a:prstGeom prst="rect">
            <a:avLst/>
          </a:prstGeom>
          <a:noFill/>
          <a:ln w="28575">
            <a:noFill/>
          </a:ln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7200" b="1" dirty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ГОСПОШЛИНЫ</a:t>
            </a:r>
            <a:r>
              <a:rPr lang="ru-RU" sz="80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2172" name="Заголовок 1"/>
          <p:cNvSpPr txBox="1">
            <a:spLocks noChangeAspect="1"/>
          </p:cNvSpPr>
          <p:nvPr/>
        </p:nvSpPr>
        <p:spPr bwMode="auto">
          <a:xfrm>
            <a:off x="1208916" y="3848272"/>
            <a:ext cx="251539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Arial Narrow" pitchFamily="34" charset="0"/>
              </a:rPr>
              <a:t>НАЛОГ НА ИМУЩЕСТВО ФИЗИЧЕСКИХ ЛИЦ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27098" y="673110"/>
            <a:ext cx="661987" cy="25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86350" y="2211390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674519" y="608874"/>
            <a:ext cx="724117" cy="22529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103,4%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16216" y="2008251"/>
            <a:ext cx="792088" cy="2365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100,8%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420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515" y="3817940"/>
            <a:ext cx="3125787" cy="107632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159030"/>
              </p:ext>
            </p:extLst>
          </p:nvPr>
        </p:nvGraphicFramePr>
        <p:xfrm>
          <a:off x="179512" y="328615"/>
          <a:ext cx="414166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078485" y="420023"/>
            <a:ext cx="792088" cy="30462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103,2%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15816" y="420023"/>
            <a:ext cx="864096" cy="276051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</a:t>
            </a: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3,</a:t>
            </a:r>
            <a:r>
              <a:rPr lang="ru-RU" sz="1300" b="1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9751" y="862014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3192" name="Заголовок 1"/>
          <p:cNvSpPr txBox="1">
            <a:spLocks noChangeAspect="1"/>
          </p:cNvSpPr>
          <p:nvPr/>
        </p:nvSpPr>
        <p:spPr bwMode="auto">
          <a:xfrm>
            <a:off x="1031876" y="4227513"/>
            <a:ext cx="26654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Arial Narrow" pitchFamily="34" charset="0"/>
              </a:rPr>
              <a:t>НАЛОГИ НА СОВОКУПНЫЙ ДОХОД</a:t>
            </a:r>
          </a:p>
        </p:txBody>
      </p:sp>
      <p:sp>
        <p:nvSpPr>
          <p:cNvPr id="31" name="Выноска со стрелкой вниз 30"/>
          <p:cNvSpPr/>
          <p:nvPr/>
        </p:nvSpPr>
        <p:spPr>
          <a:xfrm rot="10800000">
            <a:off x="5091113" y="3817948"/>
            <a:ext cx="3168650" cy="100647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3194" name="Заголовок 1"/>
          <p:cNvSpPr txBox="1">
            <a:spLocks noChangeAspect="1"/>
          </p:cNvSpPr>
          <p:nvPr/>
        </p:nvSpPr>
        <p:spPr bwMode="auto">
          <a:xfrm>
            <a:off x="4941888" y="4160848"/>
            <a:ext cx="34671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itchFamily="34" charset="0"/>
              </a:rPr>
              <a:t>АКЦИЗЫ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462998"/>
              </p:ext>
            </p:extLst>
          </p:nvPr>
        </p:nvGraphicFramePr>
        <p:xfrm>
          <a:off x="4692660" y="327025"/>
          <a:ext cx="3814763" cy="342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6352356" y="502645"/>
            <a:ext cx="869436" cy="38638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135,3%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21792" y="505011"/>
            <a:ext cx="684213" cy="28434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100,6%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60913" y="890589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629660" y="4778376"/>
            <a:ext cx="47307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1547664" y="890589"/>
            <a:ext cx="312571" cy="540015"/>
          </a:xfrm>
          <a:prstGeom prst="upArrow">
            <a:avLst/>
          </a:prstGeom>
          <a:solidFill>
            <a:schemeClr val="bg1"/>
          </a:solidFill>
          <a:ln w="349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6397" y="463078"/>
            <a:ext cx="792088" cy="30462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107,0%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5868144" y="1065873"/>
            <a:ext cx="308843" cy="575991"/>
          </a:xfrm>
          <a:prstGeom prst="upArrow">
            <a:avLst/>
          </a:prstGeom>
          <a:solidFill>
            <a:schemeClr val="bg1"/>
          </a:solidFill>
          <a:ln w="349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87847" y="564476"/>
            <a:ext cx="869436" cy="38638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108,3%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758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801688" y="1222377"/>
          <a:ext cx="2444750" cy="186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5"/>
          <p:cNvGraphicFramePr>
            <a:graphicFrameLocks/>
          </p:cNvGraphicFramePr>
          <p:nvPr/>
        </p:nvGraphicFramePr>
        <p:xfrm>
          <a:off x="3413125" y="896938"/>
          <a:ext cx="2444750" cy="135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68531"/>
              </p:ext>
            </p:extLst>
          </p:nvPr>
        </p:nvGraphicFramePr>
        <p:xfrm>
          <a:off x="539559" y="430213"/>
          <a:ext cx="7632842" cy="45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Соединительная линия уступом 15"/>
          <p:cNvCxnSpPr/>
          <p:nvPr/>
        </p:nvCxnSpPr>
        <p:spPr>
          <a:xfrm rot="5400000">
            <a:off x="1302545" y="2923383"/>
            <a:ext cx="58737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487364" y="123825"/>
            <a:ext cx="8116887" cy="287338"/>
          </a:xfrm>
          <a:prstGeom prst="rect">
            <a:avLst/>
          </a:prstGeom>
          <a:noFill/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НЕНАЛОГОВЫХ ДОХОДОВ БЮДЖЕТА ГОРОДА НА </a:t>
            </a:r>
            <a:r>
              <a:rPr lang="ru-RU" sz="80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2026 </a:t>
            </a:r>
            <a:r>
              <a:rPr lang="ru-RU" sz="8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604260" y="4894263"/>
            <a:ext cx="49847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14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28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5807346" y="778421"/>
            <a:ext cx="2339975" cy="13652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1100138" y="3547479"/>
            <a:ext cx="2463800" cy="10604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60" y="4894263"/>
            <a:ext cx="47307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15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39456"/>
              </p:ext>
            </p:extLst>
          </p:nvPr>
        </p:nvGraphicFramePr>
        <p:xfrm>
          <a:off x="539552" y="515978"/>
          <a:ext cx="4176464" cy="295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347921" y="705396"/>
            <a:ext cx="642907" cy="28465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</a:t>
            </a:r>
            <a:r>
              <a:rPr 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1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</a:t>
            </a:r>
            <a:r>
              <a:rPr lang="en-US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167689" y="705396"/>
            <a:ext cx="720080" cy="28465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</a:t>
            </a:r>
            <a:r>
              <a:rPr lang="en-US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</a:t>
            </a:r>
            <a:r>
              <a:rPr lang="en-US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336424"/>
              </p:ext>
            </p:extLst>
          </p:nvPr>
        </p:nvGraphicFramePr>
        <p:xfrm>
          <a:off x="5024512" y="2251284"/>
          <a:ext cx="3723952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969132" y="2444989"/>
            <a:ext cx="648072" cy="2111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96,2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87715" y="2445940"/>
            <a:ext cx="763291" cy="23415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95,3%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5827975" y="705396"/>
            <a:ext cx="2298700" cy="1016000"/>
          </a:xfrm>
          <a:prstGeom prst="rect">
            <a:avLst/>
          </a:prstGeom>
          <a:noFill/>
          <a:ln w="28575">
            <a:noFill/>
          </a:ln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7200" b="1" dirty="0">
                <a:solidFill>
                  <a:prstClr val="black"/>
                </a:solidFill>
                <a:latin typeface="Arial Narrow" panose="020B0606020202030204" pitchFamily="34" charset="0"/>
              </a:rPr>
              <a:t>АРЕНДНАЯ ПЛАТА   ЗА МУНИЦИПАЛЬНОЕ ИМУЩЕСТВО</a:t>
            </a:r>
            <a:r>
              <a:rPr lang="ru-RU" sz="80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1116014" y="3867894"/>
            <a:ext cx="2447925" cy="740034"/>
          </a:xfrm>
          <a:prstGeom prst="rect">
            <a:avLst/>
          </a:prstGeom>
          <a:noFill/>
          <a:ln w="28575">
            <a:noFill/>
          </a:ln>
        </p:spPr>
        <p:txBody>
          <a:bodyPr lIns="91420" tIns="45710" rIns="91420" bIns="4571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Арендная плата за землю</a:t>
            </a:r>
            <a:endParaRPr lang="ru-RU" sz="1800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1560" y="952500"/>
            <a:ext cx="768350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37138" y="2701926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611735" y="705396"/>
            <a:ext cx="720304" cy="28465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90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,9%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683108" y="2424113"/>
            <a:ext cx="722337" cy="27781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99,2%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604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5508104" y="3208866"/>
            <a:ext cx="2880320" cy="1379106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896794" y="3209711"/>
            <a:ext cx="2463800" cy="12700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60442" y="4820286"/>
            <a:ext cx="545083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16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664619"/>
              </p:ext>
            </p:extLst>
          </p:nvPr>
        </p:nvGraphicFramePr>
        <p:xfrm>
          <a:off x="5098254" y="393909"/>
          <a:ext cx="3568364" cy="2642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6435768" y="480890"/>
            <a:ext cx="800155" cy="21602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104,0%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235923" y="399066"/>
            <a:ext cx="659786" cy="21602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104,0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%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985931"/>
              </p:ext>
            </p:extLst>
          </p:nvPr>
        </p:nvGraphicFramePr>
        <p:xfrm>
          <a:off x="323527" y="382413"/>
          <a:ext cx="3816425" cy="2681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128693" y="677005"/>
            <a:ext cx="669925" cy="303212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100,0%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811318" y="708732"/>
            <a:ext cx="684213" cy="21748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100,0%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714884" y="2626824"/>
            <a:ext cx="632992" cy="38122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93832" y="2569293"/>
            <a:ext cx="688578" cy="27247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6272" name="Заголовок 1"/>
          <p:cNvSpPr txBox="1">
            <a:spLocks noChangeAspect="1"/>
          </p:cNvSpPr>
          <p:nvPr/>
        </p:nvSpPr>
        <p:spPr bwMode="auto">
          <a:xfrm>
            <a:off x="5688446" y="3579863"/>
            <a:ext cx="2648816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ДОХОДЫ ОТ РАЗМЕЩЕНИЯ НТО И РЕКЛАМНЫХ КОНСТРУКЦИЙ</a:t>
            </a:r>
            <a:endParaRPr lang="ru-RU" altLang="ru-RU" sz="16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899125" y="3662485"/>
            <a:ext cx="2496884" cy="830676"/>
          </a:xfrm>
          <a:prstGeom prst="rect">
            <a:avLst/>
          </a:prstGeom>
          <a:noFill/>
          <a:ln w="28575">
            <a:noFill/>
          </a:ln>
        </p:spPr>
        <p:txBody>
          <a:bodyPr lIns="91420" tIns="45710" rIns="91420" bIns="4571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Платежи за наем муниципального жилищного фонда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5679" y="855687"/>
            <a:ext cx="769937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060700" y="2860677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84253" y="749995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187624" y="792895"/>
            <a:ext cx="639762" cy="1984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89,7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808027" y="556628"/>
            <a:ext cx="712446" cy="20985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116,1%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6084168" y="761288"/>
            <a:ext cx="252000" cy="432000"/>
          </a:xfrm>
          <a:prstGeom prst="downArrow">
            <a:avLst/>
          </a:prstGeom>
          <a:solidFill>
            <a:schemeClr val="bg1"/>
          </a:solidFill>
          <a:ln w="349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0800000">
            <a:off x="7380312" y="639676"/>
            <a:ext cx="252028" cy="432021"/>
          </a:xfrm>
          <a:prstGeom prst="downArrow">
            <a:avLst/>
          </a:prstGeom>
          <a:solidFill>
            <a:schemeClr val="bg1"/>
          </a:solidFill>
          <a:ln w="349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55" y="712275"/>
            <a:ext cx="354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8632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8438778" y="4902200"/>
            <a:ext cx="642293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17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9720677"/>
              </p:ext>
            </p:extLst>
          </p:nvPr>
        </p:nvGraphicFramePr>
        <p:xfrm>
          <a:off x="106739" y="101605"/>
          <a:ext cx="3022963" cy="2434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370754" y="430934"/>
            <a:ext cx="679117" cy="32414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100,0%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944796" y="483467"/>
            <a:ext cx="792088" cy="21907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100,0%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33879" y="443691"/>
            <a:ext cx="768350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68593" y="447287"/>
            <a:ext cx="584141" cy="27959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52,4%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005467" y="720628"/>
            <a:ext cx="254165" cy="460355"/>
          </a:xfrm>
          <a:prstGeom prst="downArrow">
            <a:avLst/>
          </a:prstGeom>
          <a:solidFill>
            <a:schemeClr val="bg1"/>
          </a:solidFill>
          <a:ln w="349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1512922" y="950806"/>
            <a:ext cx="394782" cy="196045"/>
          </a:xfrm>
          <a:prstGeom prst="leftRightArrow">
            <a:avLst/>
          </a:prstGeom>
          <a:solidFill>
            <a:schemeClr val="bg1"/>
          </a:solidFill>
          <a:ln w="349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3" name="Выноска со стрелкой вниз 32"/>
          <p:cNvSpPr/>
          <p:nvPr/>
        </p:nvSpPr>
        <p:spPr>
          <a:xfrm>
            <a:off x="3399962" y="1491630"/>
            <a:ext cx="2455160" cy="11878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3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9702753"/>
              </p:ext>
            </p:extLst>
          </p:nvPr>
        </p:nvGraphicFramePr>
        <p:xfrm>
          <a:off x="3027804" y="2759004"/>
          <a:ext cx="3303498" cy="2255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3945429" y="3002930"/>
            <a:ext cx="621555" cy="274191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63,6%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170909" y="2981808"/>
            <a:ext cx="684213" cy="30724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93,7%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Заголовок 1"/>
          <p:cNvSpPr txBox="1">
            <a:spLocks noChangeAspect="1"/>
          </p:cNvSpPr>
          <p:nvPr/>
        </p:nvSpPr>
        <p:spPr>
          <a:xfrm>
            <a:off x="3210809" y="1707654"/>
            <a:ext cx="2808313" cy="683887"/>
          </a:xfrm>
          <a:prstGeom prst="rect">
            <a:avLst/>
          </a:prstGeom>
          <a:noFill/>
          <a:ln w="28575">
            <a:noFill/>
          </a:ln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55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реализации имущества и земельных участков </a:t>
            </a:r>
            <a:endParaRPr lang="ru-RU" sz="5500" b="1" u="sng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131840" y="3088809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521938" y="2995960"/>
            <a:ext cx="735013" cy="27419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24,1%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Выноска со стрелкой вниз 41"/>
          <p:cNvSpPr/>
          <p:nvPr/>
        </p:nvSpPr>
        <p:spPr>
          <a:xfrm rot="10800000">
            <a:off x="6472252" y="2570479"/>
            <a:ext cx="2383384" cy="862601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748122"/>
              </p:ext>
            </p:extLst>
          </p:nvPr>
        </p:nvGraphicFramePr>
        <p:xfrm>
          <a:off x="6074936" y="114162"/>
          <a:ext cx="2970321" cy="242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6695835" y="234766"/>
            <a:ext cx="671344" cy="212272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118,4</a:t>
            </a: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334417" y="191723"/>
            <a:ext cx="655813" cy="25531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100,1%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040290" y="512010"/>
            <a:ext cx="676851" cy="150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50" name="Заголовок 1"/>
          <p:cNvSpPr txBox="1">
            <a:spLocks noChangeAspect="1"/>
          </p:cNvSpPr>
          <p:nvPr/>
        </p:nvSpPr>
        <p:spPr bwMode="auto">
          <a:xfrm>
            <a:off x="6583695" y="2840867"/>
            <a:ext cx="2226418" cy="63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Arial Narrow" pitchFamily="34" charset="0"/>
              </a:rPr>
              <a:t>ШТРАФЫ, САНКЦИИ, ВОЗМЕЩЕНИЕ УЩЕРБА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914830" y="180548"/>
            <a:ext cx="640841" cy="26282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99,7</a:t>
            </a: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Выноска со стрелкой вниз 51"/>
          <p:cNvSpPr/>
          <p:nvPr/>
        </p:nvSpPr>
        <p:spPr>
          <a:xfrm rot="10800000">
            <a:off x="298705" y="2575180"/>
            <a:ext cx="2422303" cy="53137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3" name="Заголовок 1"/>
          <p:cNvSpPr txBox="1">
            <a:spLocks noChangeAspect="1"/>
          </p:cNvSpPr>
          <p:nvPr/>
        </p:nvSpPr>
        <p:spPr>
          <a:xfrm>
            <a:off x="284304" y="2653760"/>
            <a:ext cx="2447925" cy="578520"/>
          </a:xfrm>
          <a:prstGeom prst="rect">
            <a:avLst/>
          </a:prstGeom>
          <a:noFill/>
          <a:ln w="28575">
            <a:noFill/>
          </a:ln>
        </p:spPr>
        <p:txBody>
          <a:bodyPr lIns="91420" tIns="45710" rIns="91420" bIns="4571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4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ДИВИДЕНТЫ ПО </a:t>
            </a:r>
            <a:r>
              <a:rPr lang="ru-RU" altLang="ru-RU" sz="1400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АКЦИЯМ</a:t>
            </a:r>
            <a:endParaRPr lang="en-US" altLang="ru-RU" sz="1400" b="1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59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>
          <a:xfrm>
            <a:off x="323850" y="50800"/>
            <a:ext cx="8640763" cy="368300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Arial Narrow" pitchFamily="34" charset="0"/>
                <a:cs typeface="Times New Roman" pitchFamily="18" charset="0"/>
              </a:rPr>
              <a:t>ДИНАМИКА ПОСТУПЛЕНИЙ ДОХОДОВ БЮДЖЕТА ГОРОДА РЯЗАНИ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106730"/>
              </p:ext>
            </p:extLst>
          </p:nvPr>
        </p:nvGraphicFramePr>
        <p:xfrm>
          <a:off x="611188" y="636588"/>
          <a:ext cx="8208962" cy="398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96188" y="411163"/>
            <a:ext cx="1223962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08169" y="4873626"/>
            <a:ext cx="755576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18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6139"/>
      </p:ext>
    </p:extLst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4111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all" dirty="0">
                <a:latin typeface="Arial Narrow" panose="020B0606020202030204" pitchFamily="34" charset="0"/>
              </a:rPr>
              <a:t>ЧТО ТАКОЕ </a:t>
            </a:r>
            <a:r>
              <a:rPr lang="ru-RU" sz="2400" b="1" cap="all" dirty="0" smtClean="0">
                <a:latin typeface="Arial Narrow" panose="020B0606020202030204" pitchFamily="34" charset="0"/>
              </a:rPr>
              <a:t>муниципальный БЮДЖЕТ</a:t>
            </a:r>
            <a:r>
              <a:rPr lang="ru-RU" sz="2400" b="1" cap="all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488" y="2187575"/>
            <a:ext cx="6046787" cy="4318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1221600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ДОХОДЫ</a:t>
              </a:r>
              <a:endParaRPr lang="ru-RU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138" y="1041400"/>
            <a:ext cx="1627187" cy="9159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/>
          <a:p>
            <a:pPr algn="ctr" defTabSz="20002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101916" y="1221600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РАСХОДЫ </a:t>
              </a: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221600"/>
            <a:ext cx="2520000" cy="3078342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</a:t>
              </a: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17514" y="1753488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органов местного самоуправления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6344" y="1992625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поступающие в бюджет денежные средства (налоги юридических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</a:p>
        </p:txBody>
      </p:sp>
      <p:grpSp>
        <p:nvGrpSpPr>
          <p:cNvPr id="80910" name="Группа 21"/>
          <p:cNvGrpSpPr>
            <a:grpSpLocks/>
          </p:cNvGrpSpPr>
          <p:nvPr/>
        </p:nvGrpSpPr>
        <p:grpSpPr bwMode="auto">
          <a:xfrm>
            <a:off x="6210300" y="1992313"/>
            <a:ext cx="2520950" cy="2206625"/>
            <a:chOff x="4434766" y="1264948"/>
            <a:chExt cx="1627712" cy="118946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264949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767" y="1264948"/>
              <a:ext cx="1452436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68580" bIns="68580" spcCol="1270" anchor="ctr"/>
            <a:lstStyle/>
            <a:p>
              <a:pPr algn="ctr" defTabSz="1600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52425" y="484188"/>
            <a:ext cx="8497888" cy="60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               с деньгами и произносил речь, которая собственно и называлась старинным нормандским словом "B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o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u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gett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e"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(т.е. кожаный мешок)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275" y="4443413"/>
            <a:ext cx="8208963" cy="547687"/>
          </a:xfrm>
          <a:prstGeom prst="round2DiagRect">
            <a:avLst/>
          </a:prstGeom>
          <a:solidFill>
            <a:schemeClr val="bg1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доходами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488" y="2751138"/>
            <a:ext cx="6097587" cy="574675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762141"/>
              </p:ext>
            </p:extLst>
          </p:nvPr>
        </p:nvGraphicFramePr>
        <p:xfrm>
          <a:off x="333807" y="489005"/>
          <a:ext cx="8425977" cy="4122224"/>
        </p:xfrm>
        <a:graphic>
          <a:graphicData uri="http://schemas.openxmlformats.org/drawingml/2006/table">
            <a:tbl>
              <a:tblPr/>
              <a:tblGrid>
                <a:gridCol w="6049488"/>
                <a:gridCol w="792162"/>
                <a:gridCol w="792162"/>
                <a:gridCol w="792165"/>
              </a:tblGrid>
              <a:tr h="2605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202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год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202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год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430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9 960,0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9 506,9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9 126,6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894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Дотации 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285,6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183,9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124,8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92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Субвенции , всего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765,5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8 700,4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8 663,6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94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 том числе: </a:t>
                      </a:r>
                      <a:r>
                        <a:rPr lang="ru-RU" sz="95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на выполнение передаваемых полномочий субъектов Российской Федерации</a:t>
                      </a:r>
                      <a:endParaRPr kumimoji="0" lang="ru-RU" altLang="ru-RU" sz="9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8 568,6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8 514,4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8 473,8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41044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на содержание ребенка, находящегося под опекой, попечительством, а также вознаграждение, причитающееся опекуну (попечителю), приемному родителю</a:t>
                      </a:r>
                      <a:endParaRPr lang="ru-RU" sz="950" dirty="0"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89,1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92,6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96,4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/>
                    <a:p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950" dirty="0"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93,0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93,1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93,1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на 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  <a:endParaRPr lang="ru-RU" sz="950" dirty="0"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950" dirty="0"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0,3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25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Субсидии, всего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908,9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622,6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338,2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41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 том числе:</a:t>
                      </a:r>
                      <a:r>
                        <a:rPr kumimoji="0" lang="en-US" alt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5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на создание новых мест в общеобразовательных организациях в связи с ростом числа обучающихся, вызванным демографическим фактором</a:t>
                      </a:r>
                      <a:endParaRPr kumimoji="0" lang="ru-RU" altLang="ru-RU" sz="9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268,5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268,0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3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на организацию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363,3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354,6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338,2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89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5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на модернизацию учреждений культуры, включая создание детских культурно-просветительских центров на базе учреждений культуры</a:t>
                      </a:r>
                      <a:endParaRPr kumimoji="0" lang="ru-RU" alt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3,9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89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прочие субсидии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273,2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87065"/>
            <a:ext cx="8219256" cy="432048"/>
          </a:xfrm>
          <a:noFill/>
          <a:ln w="50800"/>
          <a:effectLst>
            <a:innerShdw blurRad="381000">
              <a:srgbClr val="C0E6B4"/>
            </a:innerShdw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БЕЗВОЗМЕЗДНЫХ ПОСТУПЛЕНИЙ ИЗ ОБЛАСТНОГО БЮДЖЕТА</a:t>
            </a:r>
            <a:b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218444"/>
            <a:ext cx="101723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16416" y="4892676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19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93625"/>
      </p:ext>
    </p:extLst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39" y="123479"/>
            <a:ext cx="8791449" cy="57606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latin typeface="Arial Narrow" panose="020B0606020202030204" pitchFamily="34" charset="0"/>
              </a:rPr>
              <a:t>доля фонда оплаты труда работников социальной </a:t>
            </a:r>
            <a:r>
              <a:rPr lang="ru-RU" sz="2400" b="1" cap="small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сферы</a:t>
            </a:r>
            <a:br>
              <a:rPr lang="ru-RU" sz="2400" b="1" cap="small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2400" b="1" cap="small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cap="small" dirty="0">
                <a:solidFill>
                  <a:schemeClr val="tx2"/>
                </a:solidFill>
                <a:latin typeface="Arial Narrow" panose="020B0606020202030204" pitchFamily="34" charset="0"/>
              </a:rPr>
              <a:t>в бюджете города рязани</a:t>
            </a:r>
            <a:endParaRPr lang="ru-RU" sz="2200" b="1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049079"/>
              </p:ext>
            </p:extLst>
          </p:nvPr>
        </p:nvGraphicFramePr>
        <p:xfrm>
          <a:off x="587376" y="920754"/>
          <a:ext cx="7945438" cy="384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787900" y="987576"/>
            <a:ext cx="820738" cy="45546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20 727,0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млн.руб.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84890" y="998687"/>
            <a:ext cx="822325" cy="44435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20 768,5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млн.руб.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2815" y="4894263"/>
            <a:ext cx="611187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20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35835" y="627064"/>
            <a:ext cx="1439863" cy="265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980332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87314"/>
            <a:ext cx="7056438" cy="269875"/>
          </a:xfrm>
          <a:noFill/>
          <a:ln w="158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БЮДЖЕТА ГОРОДА РЯЗАНИ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098585"/>
              </p:ext>
            </p:extLst>
          </p:nvPr>
        </p:nvGraphicFramePr>
        <p:xfrm>
          <a:off x="683568" y="521301"/>
          <a:ext cx="7920682" cy="4480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8676456" y="4902200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21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719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238118"/>
              </p:ext>
            </p:extLst>
          </p:nvPr>
        </p:nvGraphicFramePr>
        <p:xfrm>
          <a:off x="220818" y="1385144"/>
          <a:ext cx="8583301" cy="3413505"/>
        </p:xfrm>
        <a:graphic>
          <a:graphicData uri="http://schemas.openxmlformats.org/drawingml/2006/table">
            <a:tbl>
              <a:tblPr/>
              <a:tblGrid>
                <a:gridCol w="6627801"/>
                <a:gridCol w="648072"/>
                <a:gridCol w="648072"/>
                <a:gridCol w="659356"/>
              </a:tblGrid>
              <a:tr h="2631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2028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40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2 160,4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12 560,2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12 371,0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1716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предоставления муниципальных услуг в учреждениях, находящихся в ведении УО и МП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10 396,5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10 532,9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10 615,7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1790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бесплатного питания детей школьного возраста льготной категории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173,3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173,3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173,3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173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Финансовое обеспечение частных организаций, осуществляющих образовательную деятельность в городе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149,4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155,4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155,4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4538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совершенствование системы патриотического воспитания детей и молодежи, формирование и развитие социально значимых ценностей, гражданственности и патриотизма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1856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содержательного отдыха детей и подростков в каникулярное время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135,2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142,0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147,7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8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Обеспечение развития профессиональной деятельности педагогических работников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457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Развитие материально-технической базы учреждений и создание безопасных условий для проведения учебно-воспитательного процесса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90,7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345,9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365,8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6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Обеспечение деятельности УО и МП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66,1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66,2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66,4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6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Обеспечение функционирования модели персонифицированного финансирования дополнительного образования детей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287,9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287,9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287,9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2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508,1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499,3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482,9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4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Увеличение количества мест в общеобразовательных учреждениях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345,5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347,7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65,8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174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Иные мероприятия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2122" name="Прямоугольник 6"/>
          <p:cNvSpPr>
            <a:spLocks noChangeArrowheads="1"/>
          </p:cNvSpPr>
          <p:nvPr/>
        </p:nvSpPr>
        <p:spPr bwMode="auto">
          <a:xfrm>
            <a:off x="4051300" y="973138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2123" name="Rectangle 4"/>
          <p:cNvSpPr>
            <a:spLocks noChangeArrowheads="1"/>
          </p:cNvSpPr>
          <p:nvPr/>
        </p:nvSpPr>
        <p:spPr bwMode="auto">
          <a:xfrm>
            <a:off x="2268538" y="-7938"/>
            <a:ext cx="4487862" cy="98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«РАЗВИТИЕ ОБРАЗОВАНИЯ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В ГОРОДЕ РЯЗАНИ»</a:t>
            </a:r>
          </a:p>
        </p:txBody>
      </p:sp>
      <p:sp>
        <p:nvSpPr>
          <p:cNvPr id="2124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2125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2126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76456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22</a:t>
            </a:r>
            <a:endParaRPr lang="ru-RU" sz="1400" b="1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2128" name="Picture 77" descr="C:\Users\КОВЕНЕВА.BUDGET\Desktop\3ca94606dfdd23f9246ad470abbea3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468"/>
            <a:ext cx="1942474" cy="114713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" name="Picture 78" descr="C:\Users\КОВЕНЕВА.BUDGET\Desktop\-g3YEKAJPh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123" y="33485"/>
            <a:ext cx="1996993" cy="117011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0064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952877"/>
              </p:ext>
            </p:extLst>
          </p:nvPr>
        </p:nvGraphicFramePr>
        <p:xfrm>
          <a:off x="323527" y="2052228"/>
          <a:ext cx="8424937" cy="2842035"/>
        </p:xfrm>
        <a:graphic>
          <a:graphicData uri="http://schemas.openxmlformats.org/drawingml/2006/table">
            <a:tbl>
              <a:tblPr/>
              <a:tblGrid>
                <a:gridCol w="6572553"/>
                <a:gridCol w="641210"/>
                <a:gridCol w="641210"/>
                <a:gridCol w="569964"/>
              </a:tblGrid>
              <a:tr h="271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2028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435,0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455,4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467,3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14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Оказание услуг (работ) физкультурно-спортивной направленности населению  муниципальными спортивными школами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405,2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421,4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430,7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обязательного проведения периодических медицинских осмотров (обследований) работников учреждений физической культуры и спорта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22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Подготовка кадров для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сферы физическая культура и спорт – поддержка граждан, обучающихся на условиях целевого обучения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573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Развитие материально-технической базы учреждений физической культуры и спорта, создание безопасных условий для проведения тренировочного процесса и создание благоприятных условий для населения города к регулярным занятиям физической культурой и спортом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8,8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7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и проведение официальных спортивных мероприятий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5,6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0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организации и проведения физкультурно-оздоровительных мероприятий с населением по месту жительства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36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по физической культуре и массовому спорту администрации города Рязани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20,8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20,8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20,8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4145" name="Прямоугольник 6"/>
          <p:cNvSpPr>
            <a:spLocks noChangeArrowheads="1"/>
          </p:cNvSpPr>
          <p:nvPr/>
        </p:nvSpPr>
        <p:spPr bwMode="auto">
          <a:xfrm>
            <a:off x="3998128" y="1635646"/>
            <a:ext cx="9223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4146" name="Rectangle 4"/>
          <p:cNvSpPr>
            <a:spLocks noChangeArrowheads="1"/>
          </p:cNvSpPr>
          <p:nvPr/>
        </p:nvSpPr>
        <p:spPr bwMode="auto">
          <a:xfrm>
            <a:off x="2546360" y="17463"/>
            <a:ext cx="382587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«Развитие физической культуры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 и  спорта в городе Рязани»</a:t>
            </a:r>
          </a:p>
        </p:txBody>
      </p:sp>
      <p:sp>
        <p:nvSpPr>
          <p:cNvPr id="4147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148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149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23</a:t>
            </a:r>
            <a:endParaRPr lang="ru-RU" sz="1200" b="1" dirty="0">
              <a:solidFill>
                <a:prstClr val="black"/>
              </a:solidFill>
            </a:endParaRPr>
          </a:p>
        </p:txBody>
      </p:sp>
      <p:pic>
        <p:nvPicPr>
          <p:cNvPr id="4151" name="Picture 57" descr="C:\Users\КОВЕНЕВА.BUDGET\Desktop\1-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127056"/>
            <a:ext cx="2598738" cy="1778000"/>
          </a:xfrm>
          <a:prstGeom prst="rect">
            <a:avLst/>
          </a:prstGeom>
          <a:noFill/>
          <a:ln w="1905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ОКУМЕНТЫ_КОКОРЕВА\Для бюджета 2024-2026\Картинки для слайдов\Физкультура (гимнастика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5789"/>
            <a:ext cx="2573933" cy="1735408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9528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866914"/>
              </p:ext>
            </p:extLst>
          </p:nvPr>
        </p:nvGraphicFramePr>
        <p:xfrm>
          <a:off x="467644" y="1866205"/>
          <a:ext cx="8208716" cy="3059808"/>
        </p:xfrm>
        <a:graphic>
          <a:graphicData uri="http://schemas.openxmlformats.org/drawingml/2006/table">
            <a:tbl>
              <a:tblPr/>
              <a:tblGrid>
                <a:gridCol w="6710116"/>
                <a:gridCol w="500063"/>
                <a:gridCol w="498475"/>
                <a:gridCol w="500062"/>
              </a:tblGrid>
              <a:tr h="3674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2028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1 110,9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1 156,7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1 178,2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38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Организация предоставления муниципальных услуг в учреждениях дополнительного образования, находящихся в ведении Управления культуры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575,8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590,7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1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Подготовка кадров для сферы культуры - поддержка граждан, обучающихся на условиях целевого обучения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3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Проведение обязательных периодических медицинских осмотров (обследований) работников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7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Предоставление муниципальных услуг в учреждениях культуры, находящихся в ведении Управления культуры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449,3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460,3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465,3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4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Обеспечение населения библиотечным, библиографическим и информационным обслуживанием удаленно через сеть Интернет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35,6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36,4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36,5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58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Организация и проведение общегородских культурно-массовых мероприятий, повышение событийной насыщенности культурной жизни города Рязани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2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безопасных условий пребывания в учреждениях, укрепление материально-технической базы сферы культуры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7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культуры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28,6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28,6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28,6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и проведение социально-культурных и досуговых мероприятий с населением по месту жительства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Строительство и реконструкция объектов сферы культуры, в том числе разработка проектно-сметной документации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3131" name="Прямоугольник 6"/>
          <p:cNvSpPr>
            <a:spLocks noChangeArrowheads="1"/>
          </p:cNvSpPr>
          <p:nvPr/>
        </p:nvSpPr>
        <p:spPr bwMode="auto">
          <a:xfrm>
            <a:off x="4179889" y="1438275"/>
            <a:ext cx="9239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3132" name="Rectangle 4"/>
          <p:cNvSpPr>
            <a:spLocks noChangeArrowheads="1"/>
          </p:cNvSpPr>
          <p:nvPr/>
        </p:nvSpPr>
        <p:spPr bwMode="auto">
          <a:xfrm>
            <a:off x="2555877" y="488316"/>
            <a:ext cx="403225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«КУЛЬТУРА ГОРОДА РЯЗАНИ»</a:t>
            </a:r>
          </a:p>
        </p:txBody>
      </p:sp>
      <p:sp>
        <p:nvSpPr>
          <p:cNvPr id="3133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3134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3135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24</a:t>
            </a:r>
            <a:endParaRPr lang="ru-RU" sz="1400" b="1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D:\ДОКУМЕНТЫ_КОКОРЕВА\Для бюджета 2024-2026\Картинки для слайдов\Культу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3357"/>
            <a:ext cx="2376365" cy="1573213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ОКУМЕНТЫ_КОКОРЕВА\Для бюджета 2024-2026\Картинки для слайдов\Культура (филармония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7" y="133357"/>
            <a:ext cx="2376362" cy="1530343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92331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283170"/>
              </p:ext>
            </p:extLst>
          </p:nvPr>
        </p:nvGraphicFramePr>
        <p:xfrm>
          <a:off x="179388" y="2427734"/>
          <a:ext cx="8785225" cy="2139856"/>
        </p:xfrm>
        <a:graphic>
          <a:graphicData uri="http://schemas.openxmlformats.org/drawingml/2006/table">
            <a:tbl>
              <a:tblPr/>
              <a:tblGrid>
                <a:gridCol w="7152276"/>
                <a:gridCol w="544902"/>
                <a:gridCol w="543145"/>
                <a:gridCol w="544902"/>
              </a:tblGrid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2028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54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Финансовая поддержка субъектов малого и среднего предпринимательства и некоммерческих организаций, образующих инфраструктуру поддержки субъектов малого и среднего предпринимательства города Рязани</a:t>
                      </a: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36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мероприятий для малого и среднего предпринимательства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5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системы информирования туристов о туристских ресурсах города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7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международных мероприятий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51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Подготовка информационных мероприятий об участии города Рязани в международной деятельности</a:t>
                      </a: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09612" name="Прямоугольник 6"/>
          <p:cNvSpPr>
            <a:spLocks noChangeArrowheads="1"/>
          </p:cNvSpPr>
          <p:nvPr/>
        </p:nvSpPr>
        <p:spPr bwMode="auto">
          <a:xfrm>
            <a:off x="4065586" y="2105025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9613" name="Rectangle 4"/>
          <p:cNvSpPr>
            <a:spLocks noChangeArrowheads="1"/>
          </p:cNvSpPr>
          <p:nvPr/>
        </p:nvSpPr>
        <p:spPr bwMode="auto">
          <a:xfrm>
            <a:off x="2474912" y="223555"/>
            <a:ext cx="4103687" cy="153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365F91"/>
                </a:solidFill>
                <a:latin typeface="Arial Narrow" pitchFamily="34" charset="0"/>
              </a:rPr>
              <a:t>МП «СТИМУЛИРОВАНИЕ </a:t>
            </a:r>
            <a:endParaRPr lang="ru-RU" altLang="ru-RU" sz="1900" b="1" dirty="0" smtClean="0">
              <a:solidFill>
                <a:srgbClr val="365F91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00" b="1" dirty="0" smtClean="0">
                <a:solidFill>
                  <a:srgbClr val="365F91"/>
                </a:solidFill>
                <a:latin typeface="Arial Narrow" pitchFamily="34" charset="0"/>
              </a:rPr>
              <a:t>РАЗВИТИЯ</a:t>
            </a:r>
            <a:endParaRPr lang="ru-RU" altLang="ru-RU" sz="1900" b="1" dirty="0">
              <a:solidFill>
                <a:srgbClr val="365F91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365F91"/>
                </a:solidFill>
                <a:latin typeface="Arial Narrow" pitchFamily="34" charset="0"/>
              </a:rPr>
              <a:t> ЭКОНОМИКИ </a:t>
            </a:r>
            <a:endParaRPr lang="ru-RU" altLang="ru-RU" sz="1900" b="1" dirty="0" smtClean="0">
              <a:solidFill>
                <a:srgbClr val="365F91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00" b="1" dirty="0" smtClean="0">
                <a:solidFill>
                  <a:srgbClr val="365F91"/>
                </a:solidFill>
                <a:latin typeface="Arial Narrow" pitchFamily="34" charset="0"/>
              </a:rPr>
              <a:t>В </a:t>
            </a:r>
            <a:r>
              <a:rPr lang="ru-RU" altLang="ru-RU" sz="1900" b="1" dirty="0">
                <a:solidFill>
                  <a:srgbClr val="365F91"/>
                </a:solidFill>
                <a:latin typeface="Arial Narrow" pitchFamily="34" charset="0"/>
              </a:rPr>
              <a:t>ГОРОДЕ РЯЗАНИ»</a:t>
            </a:r>
          </a:p>
        </p:txBody>
      </p:sp>
      <p:sp>
        <p:nvSpPr>
          <p:cNvPr id="109614" name="Rectangle 7"/>
          <p:cNvSpPr>
            <a:spLocks noChangeArrowheads="1"/>
          </p:cNvSpPr>
          <p:nvPr/>
        </p:nvSpPr>
        <p:spPr bwMode="auto">
          <a:xfrm>
            <a:off x="2649538" y="382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09615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25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09617" name="Рисунок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5" y="225425"/>
            <a:ext cx="2470150" cy="18796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18" name="Рисунок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5425"/>
            <a:ext cx="2520950" cy="1879600"/>
          </a:xfrm>
          <a:prstGeom prst="rect">
            <a:avLst/>
          </a:prstGeom>
          <a:noFill/>
          <a:ln w="22225">
            <a:solidFill>
              <a:srgbClr val="355F9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354272"/>
              </p:ext>
            </p:extLst>
          </p:nvPr>
        </p:nvGraphicFramePr>
        <p:xfrm>
          <a:off x="176213" y="2094400"/>
          <a:ext cx="8664575" cy="2545375"/>
        </p:xfrm>
        <a:graphic>
          <a:graphicData uri="http://schemas.openxmlformats.org/drawingml/2006/table">
            <a:tbl>
              <a:tblPr/>
              <a:tblGrid>
                <a:gridCol w="7054051"/>
                <a:gridCol w="537419"/>
                <a:gridCol w="535686"/>
                <a:gridCol w="537419"/>
              </a:tblGrid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2028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26,0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23,7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24,6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74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добровольного участия граждан в охране общественного порядка 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мероприятий, направленных на вовлечение несовершеннолетних в культурно-досуговые, спортивно-массовые мероприятия, а также в общественно полезную деятельность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профилактической работы с несовершеннолетними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2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формирования негативного отношения в обществе к немедицинскому потреблению наркотиков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6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формирования мотивации к ведению здорового образа жизни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05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комиссий по делам несовершеннолетних и защите их прав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17,9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17,9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0636" name="Прямоугольник 6"/>
          <p:cNvSpPr>
            <a:spLocks noChangeArrowheads="1"/>
          </p:cNvSpPr>
          <p:nvPr/>
        </p:nvSpPr>
        <p:spPr bwMode="auto">
          <a:xfrm>
            <a:off x="4122738" y="1779663"/>
            <a:ext cx="922337" cy="18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0637" name="Rectangle 4"/>
          <p:cNvSpPr>
            <a:spLocks noChangeArrowheads="1"/>
          </p:cNvSpPr>
          <p:nvPr/>
        </p:nvSpPr>
        <p:spPr bwMode="auto">
          <a:xfrm>
            <a:off x="2555875" y="69883"/>
            <a:ext cx="4056063" cy="178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65F91"/>
                </a:solidFill>
                <a:latin typeface="Arial Narrow" pitchFamily="34" charset="0"/>
              </a:rPr>
              <a:t>МП «Профилактика правонарушений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65F91"/>
                </a:solidFill>
                <a:latin typeface="Arial Narrow" pitchFamily="34" charset="0"/>
              </a:rPr>
              <a:t> в городе Рязани»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65F91"/>
                </a:solidFill>
                <a:latin typeface="Arial Narrow" pitchFamily="34" charset="0"/>
              </a:rPr>
              <a:t> </a:t>
            </a:r>
            <a:endParaRPr lang="ru-RU" altLang="ru-RU" sz="20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0638" name="Rectangle 5"/>
          <p:cNvSpPr>
            <a:spLocks noChangeArrowheads="1"/>
          </p:cNvSpPr>
          <p:nvPr/>
        </p:nvSpPr>
        <p:spPr bwMode="auto">
          <a:xfrm>
            <a:off x="2649538" y="336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0639" name="Rectangle 7"/>
          <p:cNvSpPr>
            <a:spLocks noChangeArrowheads="1"/>
          </p:cNvSpPr>
          <p:nvPr/>
        </p:nvSpPr>
        <p:spPr bwMode="auto">
          <a:xfrm>
            <a:off x="2411760" y="476916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10640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460432" y="4783456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26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0642" name="Picture 2" descr="C:\Users\Романова\Desktop\наркот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23825"/>
            <a:ext cx="2587625" cy="17272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43" name="Picture 4" descr="C:\Users\Романова\Desktop\ду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23825"/>
            <a:ext cx="2400300" cy="17272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930705"/>
              </p:ext>
            </p:extLst>
          </p:nvPr>
        </p:nvGraphicFramePr>
        <p:xfrm>
          <a:off x="533409" y="2283718"/>
          <a:ext cx="7934325" cy="2249986"/>
        </p:xfrm>
        <a:graphic>
          <a:graphicData uri="http://schemas.openxmlformats.org/drawingml/2006/table">
            <a:tbl>
              <a:tblPr/>
              <a:tblGrid>
                <a:gridCol w="6459538"/>
                <a:gridCol w="492125"/>
                <a:gridCol w="490537"/>
                <a:gridCol w="492125"/>
              </a:tblGrid>
              <a:tr h="300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2028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9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401,1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432,5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288,2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56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Содержание и ремонт муниципального жилищного фонда в городе Рязани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6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управления МКД в городе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66,6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76,6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76,6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6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Развитие систем коммунальной инфраструктуры в городе Рязани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197,2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215,6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71,2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6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Установка, замена, поверка индивидуальных приборов учета в муниципальном жилищном фонде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6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оказания банных услуг в городе Рязани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0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энергетики и жилищно-коммунального хозяйства администрации города Рязани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117,3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117,3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117,3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3537" name="Прямоугольник 6"/>
          <p:cNvSpPr>
            <a:spLocks noChangeArrowheads="1"/>
          </p:cNvSpPr>
          <p:nvPr/>
        </p:nvSpPr>
        <p:spPr bwMode="auto">
          <a:xfrm>
            <a:off x="4039404" y="1851670"/>
            <a:ext cx="922337" cy="22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3538" name="Rectangle 4"/>
          <p:cNvSpPr>
            <a:spLocks noChangeArrowheads="1"/>
          </p:cNvSpPr>
          <p:nvPr/>
        </p:nvSpPr>
        <p:spPr bwMode="auto">
          <a:xfrm>
            <a:off x="1692285" y="349254"/>
            <a:ext cx="56880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«Развитие жилищно-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коммунального комплекса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 и энергосбережение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 в городе Рязани» </a:t>
            </a:r>
          </a:p>
        </p:txBody>
      </p:sp>
      <p:sp>
        <p:nvSpPr>
          <p:cNvPr id="63539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540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27</a:t>
            </a:r>
            <a:endParaRPr lang="ru-RU" sz="1400" b="1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63542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6" y="313440"/>
            <a:ext cx="2448247" cy="1668646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43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2" y="313439"/>
            <a:ext cx="2232050" cy="1611722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4933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602011"/>
              </p:ext>
            </p:extLst>
          </p:nvPr>
        </p:nvGraphicFramePr>
        <p:xfrm>
          <a:off x="563364" y="2931790"/>
          <a:ext cx="8040886" cy="1944216"/>
        </p:xfrm>
        <a:graphic>
          <a:graphicData uri="http://schemas.openxmlformats.org/drawingml/2006/table">
            <a:tbl>
              <a:tblPr/>
              <a:tblGrid>
                <a:gridCol w="5952654"/>
                <a:gridCol w="724842"/>
                <a:gridCol w="715318"/>
                <a:gridCol w="648072"/>
              </a:tblGrid>
              <a:tr h="17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2028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3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708,7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784,7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675,6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761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Содержание и озеленение территории города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479,0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420,4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425,1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Содержание мест захоронения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186,8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196,4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182,6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Создание и содержание мест (площадок) накопления твердых коммунальных отходов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Строительство и реконструкция городских кладбищ, в том числе разработка ПСД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62,0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Снос нежилых зданий и сооружений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63,0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1484" name="Прямоугольник 6"/>
          <p:cNvSpPr>
            <a:spLocks noChangeArrowheads="1"/>
          </p:cNvSpPr>
          <p:nvPr/>
        </p:nvSpPr>
        <p:spPr bwMode="auto">
          <a:xfrm>
            <a:off x="4070350" y="2427288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1485" name="Rectangle 4"/>
          <p:cNvSpPr>
            <a:spLocks noChangeArrowheads="1"/>
          </p:cNvSpPr>
          <p:nvPr/>
        </p:nvSpPr>
        <p:spPr bwMode="auto">
          <a:xfrm>
            <a:off x="1744664" y="268289"/>
            <a:ext cx="58324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</a:t>
            </a: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Благоустройство</a:t>
            </a:r>
            <a:endParaRPr lang="ru-RU" altLang="ru-RU" sz="2000" b="1" dirty="0">
              <a:solidFill>
                <a:srgbClr val="1F497D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 города Рязани»</a:t>
            </a:r>
          </a:p>
        </p:txBody>
      </p:sp>
      <p:sp>
        <p:nvSpPr>
          <p:cNvPr id="61486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1487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28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3074" name="Picture 2" descr="S:\Каб. 3\МАТЕРИАЛЫ К БЮДЖЕТУ\Картинки для слайдов\Блаустройство (Лыбедский бульвар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9" y="231887"/>
            <a:ext cx="2874441" cy="2231802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:\Каб. 3\МАТЕРИАЛЫ К БЮДЖЕТУ\Картинки для слайдов\Блаустройство (ВДНХ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1887"/>
            <a:ext cx="2753510" cy="2231802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2782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07375" cy="4111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ЭТАПЫ БЮДЖЕТНОГО ПРОЦЕССА</a:t>
            </a: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50" y="411163"/>
            <a:ext cx="8496300" cy="4645025"/>
          </a:xfrm>
          <a:noFill/>
          <a:ln w="57150">
            <a:solidFill>
              <a:schemeClr val="accent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683568" y="573528"/>
          <a:ext cx="7919968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07" y="2181730"/>
            <a:ext cx="2736304" cy="1542644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/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196138" y="4189413"/>
            <a:ext cx="1439862" cy="600075"/>
          </a:xfrm>
          <a:prstGeom prst="wedgeRectCallout">
            <a:avLst>
              <a:gd name="adj1" fmla="val -63168"/>
              <a:gd name="adj2" fmla="val -94955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663" y="3306763"/>
            <a:ext cx="1408112" cy="600075"/>
          </a:xfrm>
          <a:prstGeom prst="wedgeRectCallout">
            <a:avLst>
              <a:gd name="adj1" fmla="val -8794"/>
              <a:gd name="adj2" fmla="val 81173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03225" y="1719263"/>
            <a:ext cx="1439863" cy="600075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502525" y="2346325"/>
            <a:ext cx="1235075" cy="938213"/>
          </a:xfrm>
          <a:prstGeom prst="wedgeRectCallout">
            <a:avLst>
              <a:gd name="adj1" fmla="val -73134"/>
              <a:gd name="adj2" fmla="val 49655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11425" y="496888"/>
            <a:ext cx="1152525" cy="600075"/>
          </a:xfrm>
          <a:prstGeom prst="wedgeRectCallout">
            <a:avLst>
              <a:gd name="adj1" fmla="val 60572"/>
              <a:gd name="adj2" fmla="val 71736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03225" y="484188"/>
            <a:ext cx="1223963" cy="863600"/>
          </a:xfrm>
          <a:prstGeom prst="wedgeRectCallout">
            <a:avLst>
              <a:gd name="adj1" fmla="val 71403"/>
              <a:gd name="adj2" fmla="val 43506"/>
            </a:avLst>
          </a:prstGeom>
          <a:solidFill>
            <a:srgbClr val="C1E0FF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и органы местного самоуправления</a:t>
            </a:r>
            <a:endParaRPr lang="ru-RU" sz="11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297738" y="627063"/>
            <a:ext cx="1235075" cy="939800"/>
          </a:xfrm>
          <a:prstGeom prst="wedgeRectCallout">
            <a:avLst>
              <a:gd name="adj1" fmla="val -72965"/>
              <a:gd name="adj2" fmla="val 90693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511175" y="3821113"/>
            <a:ext cx="1223963" cy="938212"/>
          </a:xfrm>
          <a:prstGeom prst="wedgeRectCallout">
            <a:avLst>
              <a:gd name="adj1" fmla="val 87351"/>
              <a:gd name="adj2" fmla="val 2814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677429"/>
              </p:ext>
            </p:extLst>
          </p:nvPr>
        </p:nvGraphicFramePr>
        <p:xfrm>
          <a:off x="683568" y="1995686"/>
          <a:ext cx="7848872" cy="2880320"/>
        </p:xfrm>
        <a:graphic>
          <a:graphicData uri="http://schemas.openxmlformats.org/drawingml/2006/table">
            <a:tbl>
              <a:tblPr/>
              <a:tblGrid>
                <a:gridCol w="5616624"/>
                <a:gridCol w="720080"/>
                <a:gridCol w="720080"/>
                <a:gridCol w="792088"/>
              </a:tblGrid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2028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1 364,6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1 425,8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1 410,1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работ, направленных на улучшение состояния улично-дорожной сети города Рязани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1 038,1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1 094,8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1 077,5 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07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Адаптация остановочных пунктов общественного транспорта и подходов к остановочным пунктам для обеспечения доступности инвалидам и другим маломобильным группам населения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30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освещения на территории города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169,2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170,4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171,5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47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работ, направленных на повышение безопасности дорожного движения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101,8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104,9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105,3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4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работ по созданию автоматизированных информационных и управляющих систем в городе Рязани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43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УДХиТ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50,5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50,5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50,5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2503" name="Прямоугольник 6"/>
          <p:cNvSpPr>
            <a:spLocks noChangeArrowheads="1"/>
          </p:cNvSpPr>
          <p:nvPr/>
        </p:nvSpPr>
        <p:spPr bwMode="auto">
          <a:xfrm>
            <a:off x="4067944" y="1501257"/>
            <a:ext cx="922337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2504" name="Rectangle 4"/>
          <p:cNvSpPr>
            <a:spLocks noChangeArrowheads="1"/>
          </p:cNvSpPr>
          <p:nvPr/>
        </p:nvSpPr>
        <p:spPr bwMode="auto">
          <a:xfrm>
            <a:off x="2267744" y="-141007"/>
            <a:ext cx="4320480" cy="190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rgbClr val="1F497D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МП </a:t>
            </a: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«Дорожное хозяйство </a:t>
            </a:r>
            <a:endParaRPr lang="ru-RU" altLang="ru-RU" sz="2000" b="1" dirty="0" smtClean="0">
              <a:solidFill>
                <a:srgbClr val="1F497D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 </a:t>
            </a: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и развитие улично-дорожной </a:t>
            </a: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сети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 </a:t>
            </a: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в городе Рязани» </a:t>
            </a:r>
            <a:endParaRPr lang="ru-RU" altLang="ru-RU" sz="2000" b="1" dirty="0" smtClean="0">
              <a:solidFill>
                <a:srgbClr val="1F497D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62505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506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29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62508" name="Рисунок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9" y="267495"/>
            <a:ext cx="2264107" cy="1557798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:\Каб. 3\МАТЕРИАЛЫ К БЮДЖЕТУ\Картинки для слайдов\Дор.хоз-в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599" y="286994"/>
            <a:ext cx="2458526" cy="1538299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3968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03" name="Прямоугольник 6"/>
          <p:cNvSpPr>
            <a:spLocks noChangeArrowheads="1"/>
          </p:cNvSpPr>
          <p:nvPr/>
        </p:nvSpPr>
        <p:spPr bwMode="auto">
          <a:xfrm>
            <a:off x="7524338" y="569316"/>
            <a:ext cx="922337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100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2505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506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30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9180" y="616404"/>
            <a:ext cx="3468082" cy="707866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</a:t>
            </a: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«Общественный транспорт</a:t>
            </a:r>
          </a:p>
          <a:p>
            <a:pPr algn="ctr"/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 в </a:t>
            </a: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городе Рязани»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207728"/>
              </p:ext>
            </p:extLst>
          </p:nvPr>
        </p:nvGraphicFramePr>
        <p:xfrm>
          <a:off x="855316" y="2211710"/>
          <a:ext cx="7605116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8427"/>
                <a:gridCol w="812513"/>
                <a:gridCol w="792088"/>
                <a:gridCol w="792088"/>
              </a:tblGrid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2028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1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604,4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128,8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71,4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5685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Заключение муниципальных контрактов на выполнение работ, связанных с осуществлением регулярных перевозок пассажиров  и багажа автомобильным транспортом и городским наземным электрическим транспортом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589,5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107,8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63,0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</a:tr>
              <a:tr h="39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Приобретение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низкопольных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автобусов, предназначенных для перевозки маломобильных групп граждан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</a:tr>
              <a:tr h="557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Развитие инфраструктуры (реконструкция (строительство) контактной сети троллейбусных линий, тяговых троллейбусных подстанций) городского наземного электрического транспорта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5123" name="Picture 3" descr="D:\ДОКУМЕНТЫ_КОКОРЕВА\Для бюджета 2024-2026\Картинки для слайдов\Троллейбус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36244"/>
            <a:ext cx="2418086" cy="1571443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ДОКУМЕНТЫ_КОКОРЕВА\Для бюджета 2024-2026\Картинки для слайдов\Автобус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262" y="196269"/>
            <a:ext cx="2694151" cy="1651392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6"/>
          <p:cNvSpPr>
            <a:spLocks noChangeArrowheads="1"/>
          </p:cNvSpPr>
          <p:nvPr/>
        </p:nvSpPr>
        <p:spPr bwMode="auto">
          <a:xfrm>
            <a:off x="7596336" y="1933305"/>
            <a:ext cx="922337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545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340833"/>
              </p:ext>
            </p:extLst>
          </p:nvPr>
        </p:nvGraphicFramePr>
        <p:xfrm>
          <a:off x="2555778" y="457649"/>
          <a:ext cx="6480718" cy="2114101"/>
        </p:xfrm>
        <a:graphic>
          <a:graphicData uri="http://schemas.openxmlformats.org/drawingml/2006/table">
            <a:tbl>
              <a:tblPr/>
              <a:tblGrid>
                <a:gridCol w="4752526"/>
                <a:gridCol w="576064"/>
                <a:gridCol w="576064"/>
                <a:gridCol w="576064"/>
              </a:tblGrid>
              <a:tr h="3139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2028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29,5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29,6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29,6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97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и проведение экологических мероприятий, направленных на повышение уровня образования, воспитания, информированности населения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мероприятий по гуманному обращению с животными без владельцев, обитающими на территории города Рязани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26,6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26,6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26,6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мероприятий по реабилитации природного ландшафта города Рязани, в том числе занятого водными объектами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20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Формирование земельных участков под массивы зеленых насаждений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4748" name="Rectangle 4"/>
          <p:cNvSpPr>
            <a:spLocks noChangeArrowheads="1"/>
          </p:cNvSpPr>
          <p:nvPr/>
        </p:nvSpPr>
        <p:spPr bwMode="auto">
          <a:xfrm>
            <a:off x="2051727" y="-140745"/>
            <a:ext cx="5976665" cy="10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365F91"/>
                </a:solidFill>
                <a:latin typeface="Arial Narrow" pitchFamily="34" charset="0"/>
              </a:rPr>
              <a:t>МП «Охрана окружающей среды в городе Рязани»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365F91"/>
                </a:solidFill>
                <a:latin typeface="Arial Narrow" pitchFamily="34" charset="0"/>
              </a:rPr>
              <a:t>                        </a:t>
            </a:r>
            <a:endParaRPr lang="ru-RU" altLang="ru-RU" sz="21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4749" name="Rectangle 5"/>
          <p:cNvSpPr>
            <a:spLocks noChangeArrowheads="1"/>
          </p:cNvSpPr>
          <p:nvPr/>
        </p:nvSpPr>
        <p:spPr bwMode="auto">
          <a:xfrm>
            <a:off x="2649538" y="3411033"/>
            <a:ext cx="184710" cy="36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4750" name="Rectangle 8"/>
          <p:cNvSpPr>
            <a:spLocks noChangeArrowheads="1"/>
          </p:cNvSpPr>
          <p:nvPr/>
        </p:nvSpPr>
        <p:spPr bwMode="auto">
          <a:xfrm>
            <a:off x="2649539" y="5654211"/>
            <a:ext cx="365409" cy="175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418489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31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4755" name="Picture 64" descr="C:\Users\КОВЕНЕВА.BUDGET\Desktop\mt-0064-main-page-slider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3" y="627534"/>
            <a:ext cx="2232000" cy="1656184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613258"/>
              </p:ext>
            </p:extLst>
          </p:nvPr>
        </p:nvGraphicFramePr>
        <p:xfrm>
          <a:off x="2519773" y="3272599"/>
          <a:ext cx="6516723" cy="1315375"/>
        </p:xfrm>
        <a:graphic>
          <a:graphicData uri="http://schemas.openxmlformats.org/drawingml/2006/table">
            <a:tbl>
              <a:tblPr/>
              <a:tblGrid>
                <a:gridCol w="4788531"/>
                <a:gridCol w="576064"/>
                <a:gridCol w="576064"/>
                <a:gridCol w="576064"/>
              </a:tblGrid>
              <a:tr h="4485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2028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58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33,4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57,7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51,4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729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17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Расселение аварийных домов, признанных аварийными с 01.01.2017 по 31.12.2023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31,6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55,9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49,6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17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Снос аварийных МКД и перевод в нежилые здания МКД, не подлежащих сносу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051727" y="2569139"/>
            <a:ext cx="7344816" cy="10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365F91"/>
                </a:solidFill>
                <a:latin typeface="Arial Narrow" pitchFamily="34" charset="0"/>
              </a:rPr>
              <a:t>МП «Переселение граждан из аварийного жилищного фонда»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365F91"/>
                </a:solidFill>
                <a:latin typeface="Arial Narrow" pitchFamily="34" charset="0"/>
              </a:rPr>
              <a:t>                      </a:t>
            </a:r>
            <a:endParaRPr lang="ru-RU" altLang="ru-RU" sz="21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6146" name="Picture 2" descr="D:\ДОКУМЕНТЫ_КОКОРЕВА\Для бюджета 2024-2026\Картинки для слайдов\МП переселе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3" y="3090011"/>
            <a:ext cx="2188860" cy="1732268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6"/>
          <p:cNvSpPr>
            <a:spLocks noChangeArrowheads="1"/>
          </p:cNvSpPr>
          <p:nvPr/>
        </p:nvSpPr>
        <p:spPr bwMode="auto">
          <a:xfrm>
            <a:off x="8062644" y="195486"/>
            <a:ext cx="922337" cy="28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7278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604873"/>
              </p:ext>
            </p:extLst>
          </p:nvPr>
        </p:nvGraphicFramePr>
        <p:xfrm>
          <a:off x="539552" y="1995686"/>
          <a:ext cx="8136904" cy="2882836"/>
        </p:xfrm>
        <a:graphic>
          <a:graphicData uri="http://schemas.openxmlformats.org/drawingml/2006/table">
            <a:tbl>
              <a:tblPr/>
              <a:tblGrid>
                <a:gridCol w="6624736"/>
                <a:gridCol w="504056"/>
                <a:gridCol w="504056"/>
                <a:gridCol w="504056"/>
              </a:tblGrid>
              <a:tr h="353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2028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141,4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113,9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239,4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888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Реализация проектов в рамках комплексного освоения и развития территорий, предусматривающих обеспечение земельных участков инженерной, социальной и транспортной инфраструктурой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38,5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26,4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34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Разработка градостроительной и проектной документации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14,9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18,7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126,7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8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Предоставление молодым семьям социальных выплат на приобретение жилья или строительство индивидуального жилого дома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23,4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7,6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Льготное ипотечное кредитование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Субсидирование процентной ставки по банковскому кредиту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Осмотр местонахождения объекта адресации на территории города Рязани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0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капитального строительства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55,1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55,1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55,1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0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Адресное строительство детских садов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15,8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5600" name="Прямоугольник 6"/>
          <p:cNvSpPr>
            <a:spLocks noChangeArrowheads="1"/>
          </p:cNvSpPr>
          <p:nvPr/>
        </p:nvSpPr>
        <p:spPr bwMode="auto">
          <a:xfrm>
            <a:off x="4111625" y="1665289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65601" name="Rectangle 4"/>
          <p:cNvSpPr>
            <a:spLocks noChangeArrowheads="1"/>
          </p:cNvSpPr>
          <p:nvPr/>
        </p:nvSpPr>
        <p:spPr bwMode="auto">
          <a:xfrm>
            <a:off x="3111500" y="115643"/>
            <a:ext cx="2922588" cy="105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1F497D"/>
                </a:solidFill>
                <a:latin typeface="Arial Narrow" pitchFamily="34" charset="0"/>
              </a:rPr>
              <a:t>МП «ЖИЛИЩЕ»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365F91"/>
                </a:solidFill>
                <a:latin typeface="Arial Narrow" pitchFamily="34" charset="0"/>
              </a:rPr>
              <a:t> </a:t>
            </a:r>
            <a:endParaRPr lang="ru-RU" altLang="ru-RU" sz="21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5602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603" name="Rectangle 7"/>
          <p:cNvSpPr>
            <a:spLocks noChangeArrowheads="1"/>
          </p:cNvSpPr>
          <p:nvPr/>
        </p:nvSpPr>
        <p:spPr bwMode="auto">
          <a:xfrm>
            <a:off x="2555877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604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748464" y="4902200"/>
            <a:ext cx="432246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32</a:t>
            </a:r>
            <a:endParaRPr lang="ru-RU" sz="1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5607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989"/>
            <a:ext cx="2925762" cy="1628775"/>
          </a:xfrm>
          <a:prstGeom prst="rect">
            <a:avLst/>
          </a:prstGeom>
          <a:noFill/>
          <a:ln w="222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кулова.BUDGET\Desktop\фото сад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47" y="115642"/>
            <a:ext cx="2991339" cy="1667121"/>
          </a:xfrm>
          <a:prstGeom prst="rect">
            <a:avLst/>
          </a:prstGeom>
          <a:noFill/>
          <a:ln w="1651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9160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738533"/>
              </p:ext>
            </p:extLst>
          </p:nvPr>
        </p:nvGraphicFramePr>
        <p:xfrm>
          <a:off x="467544" y="2643758"/>
          <a:ext cx="8333556" cy="2062854"/>
        </p:xfrm>
        <a:graphic>
          <a:graphicData uri="http://schemas.openxmlformats.org/drawingml/2006/table">
            <a:tbl>
              <a:tblPr/>
              <a:tblGrid>
                <a:gridCol w="6690839"/>
                <a:gridCol w="524049"/>
                <a:gridCol w="522046"/>
                <a:gridCol w="596622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1 379,4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1 404,1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1 404,2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Дополнительное профессиональное образование муниципальных служащих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Управление муниципальным имуществом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администрации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683,7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683,3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683,3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564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муниципальных казенных учреждений, подведомственных администрации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687,0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712,0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712,0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6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Выполнение переданных государственных полномочий по созданию административных комиссий и определению перечня должностных лиц, уполномоченных составлять протоколы об административных правонарушениях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6800" name="Прямоугольник 6"/>
          <p:cNvSpPr>
            <a:spLocks noChangeArrowheads="1"/>
          </p:cNvSpPr>
          <p:nvPr/>
        </p:nvSpPr>
        <p:spPr bwMode="auto">
          <a:xfrm>
            <a:off x="7807970" y="2289056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6801" name="Rectangle 4"/>
          <p:cNvSpPr>
            <a:spLocks noChangeArrowheads="1"/>
          </p:cNvSpPr>
          <p:nvPr/>
        </p:nvSpPr>
        <p:spPr bwMode="auto">
          <a:xfrm>
            <a:off x="2555800" y="483518"/>
            <a:ext cx="3816425" cy="128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65F91"/>
                </a:solidFill>
                <a:latin typeface="Arial Narrow" pitchFamily="34" charset="0"/>
              </a:rPr>
              <a:t>МП «Повышение эффективности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65F91"/>
                </a:solidFill>
                <a:latin typeface="Arial Narrow" pitchFamily="34" charset="0"/>
              </a:rPr>
              <a:t> муниципального управления»</a:t>
            </a:r>
          </a:p>
        </p:txBody>
      </p:sp>
      <p:sp>
        <p:nvSpPr>
          <p:cNvPr id="116802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493125" y="4862196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33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6804" name="Picture 2" descr="C:\Users\КОВЕНЕВА.BUDGET\Desktop\graf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11511"/>
            <a:ext cx="2501900" cy="1735138"/>
          </a:xfrm>
          <a:prstGeom prst="rect">
            <a:avLst/>
          </a:prstGeom>
          <a:noFill/>
          <a:ln w="1905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05" name="Picture 3" descr="C:\Users\КОВЕНЕВА.BUDGET\Desktop\a4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4" y="411510"/>
            <a:ext cx="2470150" cy="1685925"/>
          </a:xfrm>
          <a:prstGeom prst="rect">
            <a:avLst/>
          </a:prstGeom>
          <a:noFill/>
          <a:ln w="1905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375440"/>
              </p:ext>
            </p:extLst>
          </p:nvPr>
        </p:nvGraphicFramePr>
        <p:xfrm>
          <a:off x="251519" y="2037338"/>
          <a:ext cx="8497193" cy="3001050"/>
        </p:xfrm>
        <a:graphic>
          <a:graphicData uri="http://schemas.openxmlformats.org/drawingml/2006/table">
            <a:tbl>
              <a:tblPr/>
              <a:tblGrid>
                <a:gridCol w="6917784"/>
                <a:gridCol w="527036"/>
                <a:gridCol w="525337"/>
                <a:gridCol w="527036"/>
              </a:tblGrid>
              <a:tr h="4228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56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023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сохранение национальных традиций и религиозных обычаев среди национально-культурных, религиозных и иных национальных общественных объединений города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воспитание у детей, подростков и молодежи уважительного отношения к национальным традициям и религиозным обычаям народов, проживающих на территории города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укрепление межнациональных, межконфессиональных и межкультурных отношений среди жителей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75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конференций, «круглых столов», семинаров, методических совещаний, тематических вечеров, занятий, мастер-классов, интеллектуальных игр по вопросам гармонизации межнациональных, межконфессиональных и межкультурных отношений в городе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54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профилактику межнациональных и межконфессиональных конфликтов посредством информирования и просвещения жителей города Рязани о существующих национальных обычаях, традициях, культурах и религиях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7804" name="Прямоугольник 6"/>
          <p:cNvSpPr>
            <a:spLocks noChangeArrowheads="1"/>
          </p:cNvSpPr>
          <p:nvPr/>
        </p:nvSpPr>
        <p:spPr bwMode="auto">
          <a:xfrm>
            <a:off x="4049712" y="1731963"/>
            <a:ext cx="106203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7805" name="Rectangle 7"/>
          <p:cNvSpPr>
            <a:spLocks noChangeArrowheads="1"/>
          </p:cNvSpPr>
          <p:nvPr/>
        </p:nvSpPr>
        <p:spPr bwMode="auto">
          <a:xfrm>
            <a:off x="2627784" y="384274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7806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53244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34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17808" name="Прямоугольник 1"/>
          <p:cNvSpPr>
            <a:spLocks noChangeArrowheads="1"/>
          </p:cNvSpPr>
          <p:nvPr/>
        </p:nvSpPr>
        <p:spPr bwMode="auto">
          <a:xfrm>
            <a:off x="2483769" y="166688"/>
            <a:ext cx="388843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65F91"/>
                </a:solidFill>
                <a:latin typeface="Arial Narrow" pitchFamily="34" charset="0"/>
              </a:rPr>
              <a:t>МП «Гармонизация межнациональных (межэтнических),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65F91"/>
                </a:solidFill>
                <a:latin typeface="Arial Narrow" pitchFamily="34" charset="0"/>
              </a:rPr>
              <a:t>межконфессиональных и межкультурных отношений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65F91"/>
                </a:solidFill>
                <a:latin typeface="Arial Narrow" pitchFamily="34" charset="0"/>
              </a:rPr>
              <a:t> в городе Рязани»</a:t>
            </a:r>
            <a:endParaRPr lang="ru-RU" altLang="ru-RU" sz="18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1780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7" y="166688"/>
            <a:ext cx="2376487" cy="1704975"/>
          </a:xfrm>
          <a:prstGeom prst="rect">
            <a:avLst/>
          </a:prstGeom>
          <a:noFill/>
          <a:ln w="222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:\Каб. 3\Каб. 3 08.11\МАТЕРИАЛЫ К БЮДЖЕТУ\Картинки для слайдов\Меж.... отноше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66688"/>
            <a:ext cx="2501924" cy="1704975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600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024577"/>
              </p:ext>
            </p:extLst>
          </p:nvPr>
        </p:nvGraphicFramePr>
        <p:xfrm>
          <a:off x="848519" y="2981544"/>
          <a:ext cx="7372350" cy="1255494"/>
        </p:xfrm>
        <a:graphic>
          <a:graphicData uri="http://schemas.openxmlformats.org/drawingml/2006/table">
            <a:tbl>
              <a:tblPr/>
              <a:tblGrid>
                <a:gridCol w="4127500"/>
                <a:gridCol w="1089025"/>
                <a:gridCol w="1006475"/>
                <a:gridCol w="1149350"/>
              </a:tblGrid>
              <a:tr h="3193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2028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3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49,0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29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Благоустройство дворовых территорий города и проездов к ним</a:t>
                      </a:r>
                    </a:p>
                  </a:txBody>
                  <a:tcPr marL="68573" marR="68573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556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Благоустройство общественных территорий города Рязани</a:t>
                      </a: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39,0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64546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760412"/>
            <a:ext cx="2636838" cy="2068512"/>
          </a:xfrm>
          <a:prstGeom prst="rect">
            <a:avLst/>
          </a:prstGeom>
          <a:noFill/>
          <a:ln w="222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47" name="Прямоугольник 6"/>
          <p:cNvSpPr>
            <a:spLocks noChangeArrowheads="1"/>
          </p:cNvSpPr>
          <p:nvPr/>
        </p:nvSpPr>
        <p:spPr bwMode="auto">
          <a:xfrm>
            <a:off x="4073525" y="2715777"/>
            <a:ext cx="922338" cy="23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4548" name="Rectangle 4"/>
          <p:cNvSpPr>
            <a:spLocks noChangeArrowheads="1"/>
          </p:cNvSpPr>
          <p:nvPr/>
        </p:nvSpPr>
        <p:spPr bwMode="auto">
          <a:xfrm>
            <a:off x="1619260" y="-585064"/>
            <a:ext cx="5832475" cy="282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b="1" dirty="0" smtClean="0">
              <a:solidFill>
                <a:srgbClr val="1F497D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1F497D"/>
                </a:solidFill>
                <a:latin typeface="Arial Narrow" pitchFamily="34" charset="0"/>
              </a:rPr>
              <a:t>МП </a:t>
            </a:r>
            <a:r>
              <a:rPr lang="ru-RU" altLang="ru-RU" b="1" dirty="0">
                <a:solidFill>
                  <a:srgbClr val="1F497D"/>
                </a:solidFill>
                <a:latin typeface="Arial Narrow" pitchFamily="34" charset="0"/>
              </a:rPr>
              <a:t>«Формирование современной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1F497D"/>
                </a:solidFill>
                <a:latin typeface="Arial Narrow" pitchFamily="34" charset="0"/>
              </a:rPr>
              <a:t> городской среды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1F497D"/>
                </a:solidFill>
                <a:latin typeface="Arial Narrow" pitchFamily="34" charset="0"/>
              </a:rPr>
              <a:t>города Рязани»</a:t>
            </a:r>
          </a:p>
        </p:txBody>
      </p:sp>
      <p:sp>
        <p:nvSpPr>
          <p:cNvPr id="64549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50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51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76456" y="4894263"/>
            <a:ext cx="467544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35</a:t>
            </a:r>
            <a:endParaRPr lang="ru-RU" sz="1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D:\ДОКУМЕНТЫ_КОКОРЕВА\Для бюджета 2024-2026\Картинки\двор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6" y="727279"/>
            <a:ext cx="2638800" cy="2073338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312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172246"/>
              </p:ext>
            </p:extLst>
          </p:nvPr>
        </p:nvGraphicFramePr>
        <p:xfrm>
          <a:off x="320601" y="1232307"/>
          <a:ext cx="8496622" cy="3891834"/>
        </p:xfrm>
        <a:graphic>
          <a:graphicData uri="http://schemas.openxmlformats.org/drawingml/2006/table">
            <a:tbl>
              <a:tblPr/>
              <a:tblGrid>
                <a:gridCol w="6768430"/>
                <a:gridCol w="576064"/>
                <a:gridCol w="576064"/>
                <a:gridCol w="576064"/>
              </a:tblGrid>
              <a:tr h="234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2028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6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664,7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601,5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566,7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1972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Социальная поддержка граждан,  находящихся в тяжелой жизненной ситуации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26,1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28,3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19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ежемесячными выплатами отдельных категорий граждан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105,3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115,6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121,6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1922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Предоставление  выплат и гарантий Почетным гражданам города Рязани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8" marR="68568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5,8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5,8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65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Обеспечение дополнительными мерами социальной поддержки и социальной помощи отдельных категорий граждан по полному или частичному освобождению от платы за услуги по перевозке пассажиров автомобильным и наземным электрическим транспортом общего пользования города Рязани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8" marR="68568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100,8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1990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Реализация переданных государственных полномочий в сфере обеспечения льготных категорий граждан жилыми помещениями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218,4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139,1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91,6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7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Осуществление переданных государственных полномочий по опеке и попечительству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96,9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104,8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683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Выплаты денежных средств на вознаграждение, причитающееся приемным родителям, патронатным воспитателям, на предоставление мер социальной поддержки приемным семьям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69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Осуществление переданных государственных полномочий по выплате компенсации родительской платы за присмотр и уход за детьми в образовательных организациях, реализующих образовательную программу дошкольного образования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93,0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93,1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93,1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02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Возмещение недополученных доходов, связанных с предоставлением дополнительных мер социальной поддержки и социальной помощи отдельным категориям граждан по оплате за услуги по помывке в бане (общее отделение)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1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Предоставление единовременной выплаты молодым специалистам, принятым на должности педагогических работников в муниципальные общеобразовательные учреждения города Рязани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59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Дополнительные меры социальной поддержки и социальной помощи отдельным категориям граждан по безвозмездному хранению транспортного средства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5185" name="Прямоугольник 6"/>
          <p:cNvSpPr>
            <a:spLocks noChangeArrowheads="1"/>
          </p:cNvSpPr>
          <p:nvPr/>
        </p:nvSpPr>
        <p:spPr bwMode="auto">
          <a:xfrm>
            <a:off x="6298306" y="1001916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5186" name="Rectangle 4"/>
          <p:cNvSpPr>
            <a:spLocks noChangeArrowheads="1"/>
          </p:cNvSpPr>
          <p:nvPr/>
        </p:nvSpPr>
        <p:spPr bwMode="auto">
          <a:xfrm>
            <a:off x="1619260" y="0"/>
            <a:ext cx="583247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«Обеспечение социальной поддержкой, гарантиями и выплатами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 отдельных категорий граждан»</a:t>
            </a:r>
          </a:p>
        </p:txBody>
      </p:sp>
      <p:sp>
        <p:nvSpPr>
          <p:cNvPr id="5187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5188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5189" name="Rectangle 8"/>
          <p:cNvSpPr>
            <a:spLocks noChangeArrowheads="1"/>
          </p:cNvSpPr>
          <p:nvPr/>
        </p:nvSpPr>
        <p:spPr bwMode="auto">
          <a:xfrm>
            <a:off x="2659073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748464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36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9" name="Picture 2" descr="D:\ДОКУМЕНТЫ_КОКОРЕВА\семь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732"/>
            <a:ext cx="1583978" cy="1128593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4" y="30891"/>
            <a:ext cx="1584176" cy="11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2927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842952"/>
              </p:ext>
            </p:extLst>
          </p:nvPr>
        </p:nvGraphicFramePr>
        <p:xfrm>
          <a:off x="323850" y="2715766"/>
          <a:ext cx="8496622" cy="1821917"/>
        </p:xfrm>
        <a:graphic>
          <a:graphicData uri="http://schemas.openxmlformats.org/drawingml/2006/table">
            <a:tbl>
              <a:tblPr/>
              <a:tblGrid>
                <a:gridCol w="6624414"/>
                <a:gridCol w="648072"/>
                <a:gridCol w="576064"/>
                <a:gridCol w="648072"/>
              </a:tblGrid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2028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28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13,9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13,9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предоставления муниципальных услуг в электронной форме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Информатизация администрации города Рязани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5184" name="Рисунок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224864"/>
            <a:ext cx="2717949" cy="2101882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5" name="Прямоугольник 6"/>
          <p:cNvSpPr>
            <a:spLocks noChangeArrowheads="1"/>
          </p:cNvSpPr>
          <p:nvPr/>
        </p:nvSpPr>
        <p:spPr bwMode="auto">
          <a:xfrm>
            <a:off x="4073525" y="2328656"/>
            <a:ext cx="92233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 smtClean="0">
              <a:solidFill>
                <a:srgbClr val="000000"/>
              </a:solidFill>
            </a:endParaRPr>
          </a:p>
        </p:txBody>
      </p:sp>
      <p:sp>
        <p:nvSpPr>
          <p:cNvPr id="5186" name="Rectangle 4"/>
          <p:cNvSpPr>
            <a:spLocks noChangeArrowheads="1"/>
          </p:cNvSpPr>
          <p:nvPr/>
        </p:nvSpPr>
        <p:spPr bwMode="auto">
          <a:xfrm>
            <a:off x="1619250" y="154064"/>
            <a:ext cx="5832475" cy="98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МП «Цифровизация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городской среды»</a:t>
            </a:r>
          </a:p>
        </p:txBody>
      </p:sp>
      <p:sp>
        <p:nvSpPr>
          <p:cNvPr id="5187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 smtClean="0">
              <a:solidFill>
                <a:srgbClr val="000000"/>
              </a:solidFill>
            </a:endParaRPr>
          </a:p>
        </p:txBody>
      </p:sp>
      <p:sp>
        <p:nvSpPr>
          <p:cNvPr id="5188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 smtClean="0">
              <a:solidFill>
                <a:srgbClr val="000000"/>
              </a:solidFill>
            </a:endParaRPr>
          </a:p>
        </p:txBody>
      </p:sp>
      <p:sp>
        <p:nvSpPr>
          <p:cNvPr id="5189" name="Rectangle 8"/>
          <p:cNvSpPr>
            <a:spLocks noChangeArrowheads="1"/>
          </p:cNvSpPr>
          <p:nvPr/>
        </p:nvSpPr>
        <p:spPr bwMode="auto">
          <a:xfrm>
            <a:off x="2659063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460432" y="4791076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37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51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95" y="224864"/>
            <a:ext cx="2848273" cy="2103792"/>
          </a:xfrm>
          <a:prstGeom prst="rect">
            <a:avLst/>
          </a:prstGeom>
          <a:noFill/>
          <a:ln w="12700">
            <a:solidFill>
              <a:srgbClr val="4F81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6784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536793"/>
              </p:ext>
            </p:extLst>
          </p:nvPr>
        </p:nvGraphicFramePr>
        <p:xfrm>
          <a:off x="646113" y="3076575"/>
          <a:ext cx="7934325" cy="1582739"/>
        </p:xfrm>
        <a:graphic>
          <a:graphicData uri="http://schemas.openxmlformats.org/drawingml/2006/table">
            <a:tbl>
              <a:tblPr/>
              <a:tblGrid>
                <a:gridCol w="6459537"/>
                <a:gridCol w="492125"/>
                <a:gridCol w="490538"/>
                <a:gridCol w="492125"/>
              </a:tblGrid>
              <a:tr h="474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2028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793,0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939,9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1 005,1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682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Обслуживание муниципального долга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668,4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815,3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880,5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Развитие информационной системы управления муниципальными финансами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финансово-казначейского управления города Рязани</a:t>
                      </a: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120,8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120,8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120,8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20866" name="Прямоугольник 6"/>
          <p:cNvSpPr>
            <a:spLocks noChangeArrowheads="1"/>
          </p:cNvSpPr>
          <p:nvPr/>
        </p:nvSpPr>
        <p:spPr bwMode="auto">
          <a:xfrm>
            <a:off x="3995738" y="2803525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20867" name="Rectangle 4"/>
          <p:cNvSpPr>
            <a:spLocks noChangeArrowheads="1"/>
          </p:cNvSpPr>
          <p:nvPr/>
        </p:nvSpPr>
        <p:spPr bwMode="auto">
          <a:xfrm>
            <a:off x="1936750" y="555526"/>
            <a:ext cx="5040312" cy="128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</a:t>
            </a: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«Повышение эффективности управления муниципальными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 финансами»</a:t>
            </a:r>
            <a:endParaRPr lang="ru-RU" altLang="ru-RU" sz="2000" b="1" dirty="0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120868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20869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20870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38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D:\ДОКУМЕНТЫ_КОКОРЕВА\Для бюджета 2024-2026\Картинки\7LZDA6_GR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74" y="695810"/>
            <a:ext cx="2314800" cy="1947948"/>
          </a:xfrm>
          <a:prstGeom prst="rect">
            <a:avLst/>
          </a:prstGeom>
          <a:noFill/>
          <a:ln w="12700">
            <a:solidFill>
              <a:srgbClr val="3760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ОКУМЕНТЫ_КОКОРЕВА\Для бюджета 2024-2026\Картинки\эффективное-управление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6158"/>
            <a:ext cx="2452356" cy="1947600"/>
          </a:xfrm>
          <a:prstGeom prst="rect">
            <a:avLst/>
          </a:prstGeom>
          <a:noFill/>
          <a:ln w="12700">
            <a:solidFill>
              <a:srgbClr val="3760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6865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5225" y="2203450"/>
            <a:ext cx="1730375" cy="164941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Скругленный прямоугольник 4"/>
          <p:cNvSpPr/>
          <p:nvPr/>
        </p:nvSpPr>
        <p:spPr>
          <a:xfrm>
            <a:off x="4148138" y="1041400"/>
            <a:ext cx="1627187" cy="9159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/>
          <a:p>
            <a:pPr algn="ctr" defTabSz="20002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82949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427038"/>
            <a:ext cx="210185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3768725" y="1201738"/>
            <a:ext cx="1368425" cy="323850"/>
          </a:xfrm>
          <a:prstGeom prst="rect">
            <a:avLst/>
          </a:prstGeom>
          <a:noFill/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10711" y="1514143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940876" y="1514143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fontAlgn="auto" hangingPunct="1">
                <a:lnSpc>
                  <a:spcPct val="8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</a:p>
          </p:txBody>
        </p:sp>
      </p:grpSp>
      <p:sp>
        <p:nvSpPr>
          <p:cNvPr id="3" name="Стрелка углом 2"/>
          <p:cNvSpPr/>
          <p:nvPr/>
        </p:nvSpPr>
        <p:spPr>
          <a:xfrm>
            <a:off x="1219200" y="715963"/>
            <a:ext cx="2085975" cy="703262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513513" y="-73025"/>
            <a:ext cx="630237" cy="235426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833563" y="2139950"/>
            <a:ext cx="854075" cy="2282825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0" name="Стрелка углом 39"/>
          <p:cNvSpPr/>
          <p:nvPr/>
        </p:nvSpPr>
        <p:spPr>
          <a:xfrm rot="10800000">
            <a:off x="5651500" y="2854325"/>
            <a:ext cx="2303463" cy="1066800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547688" y="123825"/>
            <a:ext cx="8291512" cy="4016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ГРАЖДАНИН - УЧАСТНИК БЮДЖЕТНОГО ПРОЦЕССА</a:t>
            </a:r>
            <a:endParaRPr lang="ru-RU" sz="24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3489325"/>
            <a:ext cx="2303462" cy="2174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200" b="1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Как налогоплательщик</a:t>
            </a:r>
            <a:endParaRPr lang="ru-RU" sz="1200" b="1" cap="al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5580063" y="3508375"/>
            <a:ext cx="2374900" cy="3444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1100" b="1" cap="all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  <a:endParaRPr lang="ru-RU" sz="1100" b="1" cap="all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58788" y="3921125"/>
            <a:ext cx="8208962" cy="1069975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783437"/>
              </p:ext>
            </p:extLst>
          </p:nvPr>
        </p:nvGraphicFramePr>
        <p:xfrm>
          <a:off x="647824" y="2927841"/>
          <a:ext cx="7934325" cy="1703993"/>
        </p:xfrm>
        <a:graphic>
          <a:graphicData uri="http://schemas.openxmlformats.org/drawingml/2006/table">
            <a:tbl>
              <a:tblPr/>
              <a:tblGrid>
                <a:gridCol w="6459537"/>
                <a:gridCol w="492125"/>
                <a:gridCol w="490538"/>
                <a:gridCol w="492125"/>
              </a:tblGrid>
              <a:tr h="474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2028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682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Информирование населения о возможностях участия в ТОС и вовлечение жителей города в решение вопросов местного значения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Обеспечение гарантий развития ТОС и социально ориентированных НКО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Создание условий для реализации общественных инициатив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20866" name="Прямоугольник 6"/>
          <p:cNvSpPr>
            <a:spLocks noChangeArrowheads="1"/>
          </p:cNvSpPr>
          <p:nvPr/>
        </p:nvSpPr>
        <p:spPr bwMode="auto">
          <a:xfrm>
            <a:off x="4044633" y="2568575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20867" name="Rectangle 4"/>
          <p:cNvSpPr>
            <a:spLocks noChangeArrowheads="1"/>
          </p:cNvSpPr>
          <p:nvPr/>
        </p:nvSpPr>
        <p:spPr bwMode="auto">
          <a:xfrm>
            <a:off x="1985646" y="483518"/>
            <a:ext cx="5040312" cy="157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70" b="1" dirty="0">
                <a:solidFill>
                  <a:srgbClr val="1F497D"/>
                </a:solidFill>
                <a:latin typeface="Arial Narrow" pitchFamily="34" charset="0"/>
              </a:rPr>
              <a:t>МП </a:t>
            </a:r>
            <a:r>
              <a:rPr lang="ru-RU" altLang="ru-RU" sz="1970" b="1" dirty="0" smtClean="0">
                <a:solidFill>
                  <a:srgbClr val="1F497D"/>
                </a:solidFill>
                <a:latin typeface="Arial Narrow" pitchFamily="34" charset="0"/>
              </a:rPr>
              <a:t>«Развитие территориального общественного самоуправления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70" b="1" dirty="0" smtClean="0">
                <a:solidFill>
                  <a:srgbClr val="1F497D"/>
                </a:solidFill>
                <a:latin typeface="Arial Narrow" pitchFamily="34" charset="0"/>
              </a:rPr>
              <a:t> и гражданского общества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70" b="1" dirty="0" smtClean="0">
                <a:solidFill>
                  <a:srgbClr val="1F497D"/>
                </a:solidFill>
                <a:latin typeface="Arial Narrow" pitchFamily="34" charset="0"/>
              </a:rPr>
              <a:t>в городе Рязани»</a:t>
            </a:r>
            <a:endParaRPr lang="ru-RU" altLang="ru-RU" sz="1970" b="1" dirty="0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120868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20869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20870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39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7" y="584116"/>
            <a:ext cx="255428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ДОКУМЕНТЫ_КОКОРЕВА\Для бюджета 2024-2026\Картинки\t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84117"/>
            <a:ext cx="2552189" cy="208823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70641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793" y="87314"/>
            <a:ext cx="5940425" cy="269875"/>
          </a:xfrm>
          <a:noFill/>
          <a:ln w="158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МУНИЦИПАЛЬНОГО ДОЛГА</a:t>
            </a:r>
          </a:p>
        </p:txBody>
      </p:sp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342894"/>
              </p:ext>
            </p:extLst>
          </p:nvPr>
        </p:nvGraphicFramePr>
        <p:xfrm>
          <a:off x="3309851" y="555526"/>
          <a:ext cx="2471910" cy="234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202390"/>
              </p:ext>
            </p:extLst>
          </p:nvPr>
        </p:nvGraphicFramePr>
        <p:xfrm>
          <a:off x="417513" y="555526"/>
          <a:ext cx="2584450" cy="230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681423" y="727075"/>
            <a:ext cx="1728787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anchor="ctr"/>
          <a:lstStyle/>
          <a:p>
            <a:pPr algn="ctr" defTabSz="6856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551" y="690573"/>
            <a:ext cx="1476375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anchor="ctr"/>
          <a:lstStyle/>
          <a:p>
            <a:pPr algn="ctr" defTabSz="6856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на 01.01.20</a:t>
            </a:r>
            <a:r>
              <a:rPr lang="en-US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122887" name="Заголовок 1"/>
          <p:cNvSpPr txBox="1">
            <a:spLocks/>
          </p:cNvSpPr>
          <p:nvPr/>
        </p:nvSpPr>
        <p:spPr bwMode="auto">
          <a:xfrm>
            <a:off x="7542215" y="4894263"/>
            <a:ext cx="4587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9" rIns="68564" bIns="34289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endParaRPr lang="ru-RU" altLang="ru-RU" sz="1100" b="1" dirty="0">
              <a:solidFill>
                <a:srgbClr val="000000"/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95928" y="4752801"/>
            <a:ext cx="648072" cy="282923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endParaRPr lang="ru-RU" sz="12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1200" b="1" cap="small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</a:t>
            </a:r>
            <a:r>
              <a:rPr lang="ru-RU" sz="12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40</a:t>
            </a:r>
            <a:endParaRPr lang="ru-RU" sz="12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532929"/>
              </p:ext>
            </p:extLst>
          </p:nvPr>
        </p:nvGraphicFramePr>
        <p:xfrm>
          <a:off x="6156325" y="592138"/>
          <a:ext cx="2520950" cy="230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360672"/>
              </p:ext>
            </p:extLst>
          </p:nvPr>
        </p:nvGraphicFramePr>
        <p:xfrm>
          <a:off x="1331640" y="3147814"/>
          <a:ext cx="6776987" cy="186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871644"/>
              </p:ext>
            </p:extLst>
          </p:nvPr>
        </p:nvGraphicFramePr>
        <p:xfrm>
          <a:off x="3275856" y="627534"/>
          <a:ext cx="2530425" cy="2231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93708653"/>
      </p:ext>
    </p:extLst>
  </p:cSld>
  <p:clrMapOvr>
    <a:masterClrMapping/>
  </p:clrMapOvr>
  <p:transition spd="slow" advClick="0" advTm="1000"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9600" y="-17463"/>
            <a:ext cx="431800" cy="51435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65138"/>
            <a:ext cx="719137" cy="6477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23908" name="Заголовок 1"/>
          <p:cNvSpPr txBox="1">
            <a:spLocks/>
          </p:cNvSpPr>
          <p:nvPr/>
        </p:nvSpPr>
        <p:spPr bwMode="auto">
          <a:xfrm>
            <a:off x="6011863" y="3759200"/>
            <a:ext cx="28162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71A2DD"/>
              </a:solidFill>
              <a:latin typeface="Arial Narrow" pitchFamily="34" charset="0"/>
            </a:endParaRPr>
          </a:p>
        </p:txBody>
      </p:sp>
      <p:sp>
        <p:nvSpPr>
          <p:cNvPr id="123909" name="Заголовок 1"/>
          <p:cNvSpPr txBox="1">
            <a:spLocks/>
          </p:cNvSpPr>
          <p:nvPr/>
        </p:nvSpPr>
        <p:spPr bwMode="auto">
          <a:xfrm>
            <a:off x="2151063" y="1600200"/>
            <a:ext cx="5040312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0070C0"/>
                </a:solidFill>
                <a:latin typeface="Arial Narrow" pitchFamily="34" charset="0"/>
              </a:rPr>
              <a:t>Спасибо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0070C0"/>
                </a:solidFill>
                <a:latin typeface="Arial Narrow" pitchFamily="34" charset="0"/>
              </a:rPr>
              <a:t>за внимание.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51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cap="all" dirty="0" smtClean="0">
                <a:latin typeface="Arial Narrow" panose="020B0606020202030204" pitchFamily="34" charset="0"/>
              </a:rPr>
              <a:t>Механизм участия гражданина в бюджетном процессе</a:t>
            </a:r>
            <a:endParaRPr lang="ru-RU" sz="2000" b="1" cap="all" dirty="0"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3500" y="666750"/>
            <a:ext cx="4521200" cy="5365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Ознакомиться с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федеральным законом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№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131-ФЗ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06.10.2003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ред.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02.11.2023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«Об общих принципах организации местного самоуправления в РФ» и с Бюджетным Кодексом РФ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8225" y="1489075"/>
            <a:ext cx="4603750" cy="558800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Администрация города  готовит проект бюджета, который подлежит официальному опубликованию на сайте администрации и обсуждению на публичных слушаниях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513" y="3219450"/>
            <a:ext cx="6840537" cy="102711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Публичные слушания проводятся в целях: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1) обеспечения участия жителей города Рязани в обсуждении проекта бюджета города;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2) выявления мнения населения  и подготовки рекомендаций по итогам обсуждения населением проекта бюджета города;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3) изучения и обобщения предложений и рекомендаций жителей города Рязани по проекту бюджета города.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0813" y="2252663"/>
            <a:ext cx="7254875" cy="687387"/>
          </a:xfrm>
          <a:prstGeom prst="roundRect">
            <a:avLst/>
          </a:prstGeom>
          <a:solidFill>
            <a:srgbClr val="A6D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Подготовить свои обоснованные предложения (изменения) в проект. Выступить в качестве активного участника, защищающего свои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интересы.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Каждый житель вправе высказать свое мнение, представить материалы, письменные предложения и замечания для включения их в протокол публичных слушаний.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46288" y="4375150"/>
            <a:ext cx="6376987" cy="635000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Заключение о результатах публичных слушаний с мотивированным обоснованием принятых решений публикуется (обнародуется) в средствах массовой информации и размещается на официальном сайте Рязанской городской Думы в информационно-телекоммуникационной сети «Интернет»</a:t>
            </a:r>
          </a:p>
        </p:txBody>
      </p:sp>
      <p:sp>
        <p:nvSpPr>
          <p:cNvPr id="29" name="Овал 28"/>
          <p:cNvSpPr/>
          <p:nvPr/>
        </p:nvSpPr>
        <p:spPr>
          <a:xfrm>
            <a:off x="82550" y="523875"/>
            <a:ext cx="1338263" cy="771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Проявить активность</a:t>
            </a:r>
          </a:p>
        </p:txBody>
      </p:sp>
      <p:sp>
        <p:nvSpPr>
          <p:cNvPr id="30" name="Овал 29"/>
          <p:cNvSpPr/>
          <p:nvPr/>
        </p:nvSpPr>
        <p:spPr>
          <a:xfrm>
            <a:off x="649288" y="1303338"/>
            <a:ext cx="1731962" cy="8493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Ознакомиться с проектом бюджета</a:t>
            </a:r>
          </a:p>
        </p:txBody>
      </p:sp>
      <p:sp>
        <p:nvSpPr>
          <p:cNvPr id="31" name="Овал 30"/>
          <p:cNvSpPr/>
          <p:nvPr/>
        </p:nvSpPr>
        <p:spPr>
          <a:xfrm>
            <a:off x="82550" y="2146300"/>
            <a:ext cx="1465263" cy="8493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Изложить свои предложения</a:t>
            </a:r>
          </a:p>
        </p:txBody>
      </p:sp>
      <p:sp>
        <p:nvSpPr>
          <p:cNvPr id="32" name="Овал 31"/>
          <p:cNvSpPr/>
          <p:nvPr/>
        </p:nvSpPr>
        <p:spPr>
          <a:xfrm>
            <a:off x="935038" y="3055938"/>
            <a:ext cx="1373187" cy="9017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Принять участие в публичных слушаниях</a:t>
            </a:r>
          </a:p>
        </p:txBody>
      </p:sp>
      <p:sp>
        <p:nvSpPr>
          <p:cNvPr id="33" name="Овал 32"/>
          <p:cNvSpPr/>
          <p:nvPr/>
        </p:nvSpPr>
        <p:spPr>
          <a:xfrm>
            <a:off x="38100" y="3948113"/>
            <a:ext cx="1879600" cy="10810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Проконтролиро-вать решение Рязанской городской Думы</a:t>
            </a:r>
          </a:p>
        </p:txBody>
      </p:sp>
      <p:sp>
        <p:nvSpPr>
          <p:cNvPr id="4" name="Стрелка вниз 3"/>
          <p:cNvSpPr/>
          <p:nvPr/>
        </p:nvSpPr>
        <p:spPr>
          <a:xfrm rot="19960163">
            <a:off x="1096963" y="1204913"/>
            <a:ext cx="246062" cy="230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39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93700"/>
            <a:ext cx="2987675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низ 15"/>
          <p:cNvSpPr/>
          <p:nvPr/>
        </p:nvSpPr>
        <p:spPr>
          <a:xfrm rot="1742856">
            <a:off x="1576388" y="3894138"/>
            <a:ext cx="201612" cy="422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20012114">
            <a:off x="971550" y="2960688"/>
            <a:ext cx="242888" cy="3683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742856">
            <a:off x="1050925" y="2098675"/>
            <a:ext cx="277813" cy="27622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556625" y="4926013"/>
            <a:ext cx="611188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515350" y="4889500"/>
            <a:ext cx="611188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91896" y="594646"/>
          <a:ext cx="8136904" cy="433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443538" y="2565400"/>
            <a:ext cx="3273425" cy="1518518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/>
        </p:spPr>
        <p:txBody>
          <a:bodyPr lIns="72000" tIns="14400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56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и иные налоговые доходы</a:t>
            </a:r>
            <a:endParaRPr lang="ru-RU" sz="5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475" y="50800"/>
            <a:ext cx="8229600" cy="56673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2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997" name="Заголовок 1"/>
          <p:cNvSpPr txBox="1">
            <a:spLocks/>
          </p:cNvSpPr>
          <p:nvPr/>
        </p:nvSpPr>
        <p:spPr bwMode="auto">
          <a:xfrm>
            <a:off x="755650" y="2466975"/>
            <a:ext cx="3240088" cy="917575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98475" y="4356100"/>
            <a:ext cx="5111750" cy="649288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/>
        </p:spPr>
        <p:txBody>
          <a:bodyPr lIns="36000" tIns="108000" rIns="36000" bIns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pPr fontAlgn="auto">
              <a:spcAft>
                <a:spcPts val="0"/>
              </a:spcAft>
              <a:defRPr/>
            </a:pP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199338" y="983610"/>
          <a:ext cx="8784975" cy="3964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012160" y="4374992"/>
            <a:ext cx="2016224" cy="4088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7194" y="4115156"/>
            <a:ext cx="2016224" cy="278942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28165" y="4783832"/>
            <a:ext cx="2016224" cy="24810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9613" y="2219344"/>
            <a:ext cx="2006579" cy="422288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0400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экономика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3210740"/>
            <a:ext cx="1790554" cy="41187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rgbClr val="7030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732241" y="3210740"/>
            <a:ext cx="1836000" cy="6571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Обслуживание государственного  (муниципального) долга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49988" y="2219344"/>
            <a:ext cx="2088232" cy="41192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0500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97244" y="843558"/>
            <a:ext cx="2016224" cy="885035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0300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452638" y="555526"/>
            <a:ext cx="2428444" cy="417367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89906" y="1318761"/>
            <a:ext cx="2016224" cy="4098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49" name="Заголовок 1"/>
          <p:cNvSpPr txBox="1">
            <a:spLocks/>
          </p:cNvSpPr>
          <p:nvPr/>
        </p:nvSpPr>
        <p:spPr bwMode="auto">
          <a:xfrm>
            <a:off x="539750" y="0"/>
            <a:ext cx="82089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86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4041775"/>
            <a:ext cx="5746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452563"/>
            <a:ext cx="5873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2227263"/>
            <a:ext cx="6016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3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302125"/>
            <a:ext cx="6080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4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>
            <a:fillRect/>
          </a:stretch>
        </p:blipFill>
        <p:spPr bwMode="auto">
          <a:xfrm>
            <a:off x="5219700" y="4052888"/>
            <a:ext cx="5794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5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1144588"/>
            <a:ext cx="615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3241675"/>
            <a:ext cx="6000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2262188"/>
            <a:ext cx="617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3211513"/>
            <a:ext cx="57943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9" name="Рисунок 75" descr="sz_log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1431925"/>
            <a:ext cx="5508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Группа 3"/>
          <p:cNvGrpSpPr>
            <a:grpSpLocks/>
          </p:cNvGrpSpPr>
          <p:nvPr/>
        </p:nvGrpSpPr>
        <p:grpSpPr bwMode="auto">
          <a:xfrm>
            <a:off x="1045361" y="762000"/>
            <a:ext cx="7703354" cy="4186238"/>
            <a:chOff x="1012592" y="980728"/>
            <a:chExt cx="7559480" cy="5580000"/>
          </a:xfrm>
        </p:grpSpPr>
        <p:sp>
          <p:nvSpPr>
            <p:cNvPr id="87072" name="Прямоугольник 11"/>
            <p:cNvSpPr>
              <a:spLocks noChangeArrowheads="1"/>
            </p:cNvSpPr>
            <p:nvPr/>
          </p:nvSpPr>
          <p:spPr bwMode="auto">
            <a:xfrm>
              <a:off x="1115616" y="980728"/>
              <a:ext cx="7416824" cy="55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 dirty="0">
                <a:solidFill>
                  <a:srgbClr val="000000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012592" y="2043183"/>
              <a:ext cx="7553396" cy="815759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02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Указа Президента Российской Федерации от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07 мая 2024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года №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309 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«О национальных целях развития Российской Федерации на период до 2030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года и на перспективу до 2036 года»</a:t>
              </a:r>
              <a:endPara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013879" y="3878596"/>
              <a:ext cx="7558193" cy="815759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02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Основных направлений бюджетной и налоговой политики Рязанской области  на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2026 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 и на плановый период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2027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2028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годов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15524" y="1018424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608" y="3140333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7484" y="3803887"/>
            <a:ext cx="395610" cy="314921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7484" y="2411200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6413" y="249238"/>
            <a:ext cx="8229600" cy="620712"/>
          </a:xfrm>
          <a:prstGeom prst="rect">
            <a:avLst/>
          </a:prstGeom>
          <a:noFill/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  <a:spcAft>
                <a:spcPts val="0"/>
              </a:spcAft>
              <a:defRPr/>
            </a:pP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 формировании бюджета города Рязани на </a:t>
            </a:r>
            <a:r>
              <a:rPr lang="ru-RU" sz="72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2026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72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2027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72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2028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 учтены основные положения: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dirty="0">
                <a:solidFill>
                  <a:prstClr val="black"/>
                </a:solidFill>
              </a:rPr>
              <a:t/>
            </a:r>
            <a:br>
              <a:rPr lang="ru-RU" sz="8000" dirty="0">
                <a:solidFill>
                  <a:prstClr val="black"/>
                </a:solidFill>
              </a:rPr>
            </a:b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076825" y="249238"/>
            <a:ext cx="1117600" cy="215900"/>
          </a:xfrm>
          <a:prstGeom prst="rect">
            <a:avLst/>
          </a:prstGeom>
        </p:spPr>
        <p:txBody>
          <a:bodyPr lIns="91420" tIns="45710" rIns="91420" bIns="4571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532815" y="4894263"/>
            <a:ext cx="611187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 7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 bwMode="auto">
          <a:xfrm>
            <a:off x="1025525" y="4347149"/>
            <a:ext cx="7716990" cy="5040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03" tIns="105903" rIns="105903" bIns="105903" spcCol="1270" anchor="ctr"/>
          <a:lstStyle/>
          <a:p>
            <a:pPr defTabSz="71102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Прогноза социально-экономического развития города Рязани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период до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2028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 </a:t>
            </a:r>
          </a:p>
        </p:txBody>
      </p:sp>
      <p:sp>
        <p:nvSpPr>
          <p:cNvPr id="24" name="Полилиния 23"/>
          <p:cNvSpPr/>
          <p:nvPr/>
        </p:nvSpPr>
        <p:spPr bwMode="auto">
          <a:xfrm>
            <a:off x="1027114" y="869959"/>
            <a:ext cx="7721600" cy="6120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03" tIns="105903" rIns="105903" bIns="105903" spcCol="1270" anchor="ctr"/>
          <a:lstStyle/>
          <a:p>
            <a:pPr defTabSz="71102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Послания Президента Российской Федерации Федеральному Собранию Российской Федерации                        от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29 февраля 2024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21" name="Полилиния 20"/>
          <p:cNvSpPr/>
          <p:nvPr/>
        </p:nvSpPr>
        <p:spPr bwMode="auto">
          <a:xfrm>
            <a:off x="1046672" y="2262933"/>
            <a:ext cx="7689341" cy="6120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03" tIns="105903" rIns="105903" bIns="105903" spcCol="1270" anchor="ctr"/>
          <a:lstStyle/>
          <a:p>
            <a:pPr defTabSz="71102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Основных направлений бюджетной, налоговой и таможенно-тарифной политики Российской Федерации на 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2027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2028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23" name="Полилиния 22"/>
          <p:cNvSpPr/>
          <p:nvPr/>
        </p:nvSpPr>
        <p:spPr bwMode="auto">
          <a:xfrm>
            <a:off x="1046672" y="3655348"/>
            <a:ext cx="7695843" cy="6120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03" tIns="105903" rIns="105903" bIns="105903" spcCol="1270" anchor="ctr"/>
          <a:lstStyle/>
          <a:p>
            <a:pPr defTabSz="71102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Основных направлений бюджетной и налоговой политики города Рязани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2026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2027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2028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8608" y="1707654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8608" y="4441726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97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187608"/>
              </p:ext>
            </p:extLst>
          </p:nvPr>
        </p:nvGraphicFramePr>
        <p:xfrm>
          <a:off x="250825" y="842964"/>
          <a:ext cx="8713788" cy="4134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045"/>
                <a:gridCol w="1101747"/>
                <a:gridCol w="881397"/>
                <a:gridCol w="954847"/>
                <a:gridCol w="881397"/>
                <a:gridCol w="954847"/>
                <a:gridCol w="881397"/>
                <a:gridCol w="928111"/>
              </a:tblGrid>
              <a:tr h="982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 2025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(на 1 октября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 учетом уточнения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соответствии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решением РГД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от 03.10.2025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№ 214-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+mn-cs"/>
                        </a:rPr>
                        <a:t>IV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)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2026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2026 к 2025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2027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2027 к 2026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2028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2028 к 2027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4577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25 072,7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19 484,3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77,7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097,9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350,5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82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собственные</a:t>
                      </a:r>
                      <a:endParaRPr lang="ru-RU" sz="14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9 344,2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524,3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585,0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111,1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11 223,9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106,0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514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    - налоговые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8 416,2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8 767,7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9 926,7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113,2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10 558,3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106,4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59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- неналоговые доходы 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928,0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756,6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81,5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658,3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87,0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665,6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101,1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15 728,4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960,0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63,3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9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 506,9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95,5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9 126,6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52497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26 374,2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20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 151,0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76,4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20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 727,0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102,9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20 768,5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1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ДЕФИЦИТ (ПРОФИЦИТ) +,-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-1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301,5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-666,7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-635,1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-418,0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740660" y="555625"/>
            <a:ext cx="1223963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0825" y="123825"/>
            <a:ext cx="8929688" cy="573088"/>
          </a:xfrm>
          <a:prstGeom prst="rect">
            <a:avLst/>
          </a:prstGeom>
        </p:spPr>
        <p:txBody>
          <a:bodyPr lIns="91420" tIns="45710" rIns="91420" bIns="4571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ПАРАМЕТРЫ БЮДЖЕТА ГОРОДА РЯЗАНИ </a:t>
            </a:r>
            <a:br>
              <a:rPr lang="ru-RU" sz="2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cap="sm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b="1" cap="sm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2026 </a:t>
            </a:r>
            <a:r>
              <a:rPr lang="ru-RU" sz="2000" b="1" cap="sm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</a:t>
            </a:r>
            <a:r>
              <a:rPr lang="ru-RU" sz="1800" b="1" cap="sm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sz="1800" b="1" cap="sm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2027 </a:t>
            </a:r>
            <a:r>
              <a:rPr lang="ru-RU" sz="1800" b="1" cap="sm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1800" b="1" cap="sm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2028 </a:t>
            </a:r>
            <a:r>
              <a:rPr lang="ru-RU" sz="1800" b="1" cap="sm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</a:t>
            </a:r>
            <a:endParaRPr lang="ru-RU" sz="1800" b="1" dirty="0">
              <a:solidFill>
                <a:srgbClr val="1F497D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748464" y="4894263"/>
            <a:ext cx="354271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8</a:t>
            </a: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9530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28859</TotalTime>
  <Words>3963</Words>
  <Application>Microsoft Office PowerPoint</Application>
  <PresentationFormat>Экран (16:9)</PresentationFormat>
  <Paragraphs>1201</Paragraphs>
  <Slides>42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42</vt:i4>
      </vt:variant>
    </vt:vector>
  </HeadingPairs>
  <TitlesOfParts>
    <vt:vector size="60" baseType="lpstr">
      <vt:lpstr>2_Тема Office</vt:lpstr>
      <vt:lpstr>Тема Office</vt:lpstr>
      <vt:lpstr>8_Тема Office</vt:lpstr>
      <vt:lpstr>12_Тема Office</vt:lpstr>
      <vt:lpstr>9_Тема Office</vt:lpstr>
      <vt:lpstr>4_Тема Office</vt:lpstr>
      <vt:lpstr>5_Тема Office</vt:lpstr>
      <vt:lpstr>6_Тема Office</vt:lpstr>
      <vt:lpstr>10_Тема Office</vt:lpstr>
      <vt:lpstr>13_Тема Office</vt:lpstr>
      <vt:lpstr>15_Тема Office</vt:lpstr>
      <vt:lpstr>16_Тема Office</vt:lpstr>
      <vt:lpstr>17_Тема Office</vt:lpstr>
      <vt:lpstr>18_Тема Office</vt:lpstr>
      <vt:lpstr>19_Тема Office</vt:lpstr>
      <vt:lpstr>20_Тема Office</vt:lpstr>
      <vt:lpstr>21_Тема Office</vt:lpstr>
      <vt:lpstr>22_Тема Office</vt:lpstr>
      <vt:lpstr>Презентация PowerPoint</vt:lpstr>
      <vt:lpstr>ЧТО ТАКОЕ муниципальный БЮДЖЕТ?</vt:lpstr>
      <vt:lpstr>ЭТАПЫ БЮДЖЕТНОГО ПРОЦЕССА</vt:lpstr>
      <vt:lpstr>Как налогоплательщик</vt:lpstr>
      <vt:lpstr>Механизм участия гражданина в бюджетном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ПОСТУПЛЕНИЙ НАЛОГОВЫХ И НЕНАЛОГОВЫХ ДОХОДОВ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ПОСТУПЛЕНИЙ ДОХОДОВ БЮДЖЕТА ГОРОДА РЯЗАНИ</vt:lpstr>
      <vt:lpstr>ОБЪЕМ БЕЗВОЗМЕЗДНЫХ ПОСТУПЛЕНИЙ ИЗ ОБЛАСТНОГО БЮДЖЕТА </vt:lpstr>
      <vt:lpstr>доля фонда оплаты труда работников социальной сферы  в бюджете города рязани</vt:lpstr>
      <vt:lpstr>СТРУКТУРА РАСХОДОВ БЮДЖЕТА ГОРОДА РЯЗАНИ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МУНИЦИПАЛЬНОГО ДОЛГА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КОВЕНЕВА</cp:lastModifiedBy>
  <cp:revision>2675</cp:revision>
  <cp:lastPrinted>2025-11-14T11:44:25Z</cp:lastPrinted>
  <dcterms:created xsi:type="dcterms:W3CDTF">2013-10-29T07:14:12Z</dcterms:created>
  <dcterms:modified xsi:type="dcterms:W3CDTF">2025-11-24T14:52:17Z</dcterms:modified>
</cp:coreProperties>
</file>