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drawings/drawing8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8.xml" ContentType="application/vnd.openxmlformats-officedocument.drawingml.chart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drawings/drawing10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4" r:id="rId3"/>
    <p:sldMasterId id="2147483686" r:id="rId4"/>
    <p:sldMasterId id="2147483698" r:id="rId5"/>
    <p:sldMasterId id="2147483710" r:id="rId6"/>
    <p:sldMasterId id="2147483722" r:id="rId7"/>
    <p:sldMasterId id="2147483746" r:id="rId8"/>
    <p:sldMasterId id="2147483758" r:id="rId9"/>
    <p:sldMasterId id="2147483770" r:id="rId10"/>
    <p:sldMasterId id="2147483782" r:id="rId11"/>
    <p:sldMasterId id="2147483794" r:id="rId12"/>
    <p:sldMasterId id="2147483806" r:id="rId13"/>
  </p:sldMasterIdLst>
  <p:notesMasterIdLst>
    <p:notesMasterId r:id="rId46"/>
  </p:notesMasterIdLst>
  <p:sldIdLst>
    <p:sldId id="365" r:id="rId14"/>
    <p:sldId id="344" r:id="rId15"/>
    <p:sldId id="345" r:id="rId16"/>
    <p:sldId id="346" r:id="rId17"/>
    <p:sldId id="301" r:id="rId18"/>
    <p:sldId id="302" r:id="rId19"/>
    <p:sldId id="303" r:id="rId20"/>
    <p:sldId id="385" r:id="rId21"/>
    <p:sldId id="315" r:id="rId22"/>
    <p:sldId id="386" r:id="rId23"/>
    <p:sldId id="387" r:id="rId24"/>
    <p:sldId id="366" r:id="rId25"/>
    <p:sldId id="369" r:id="rId26"/>
    <p:sldId id="367" r:id="rId27"/>
    <p:sldId id="281" r:id="rId28"/>
    <p:sldId id="319" r:id="rId29"/>
    <p:sldId id="371" r:id="rId30"/>
    <p:sldId id="370" r:id="rId31"/>
    <p:sldId id="388" r:id="rId32"/>
    <p:sldId id="372" r:id="rId33"/>
    <p:sldId id="373" r:id="rId34"/>
    <p:sldId id="375" r:id="rId35"/>
    <p:sldId id="376" r:id="rId36"/>
    <p:sldId id="378" r:id="rId37"/>
    <p:sldId id="379" r:id="rId38"/>
    <p:sldId id="380" r:id="rId39"/>
    <p:sldId id="377" r:id="rId40"/>
    <p:sldId id="381" r:id="rId41"/>
    <p:sldId id="382" r:id="rId42"/>
    <p:sldId id="368" r:id="rId43"/>
    <p:sldId id="383" r:id="rId44"/>
    <p:sldId id="384" r:id="rId4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65"/>
            <p14:sldId id="344"/>
            <p14:sldId id="345"/>
            <p14:sldId id="346"/>
            <p14:sldId id="301"/>
            <p14:sldId id="302"/>
            <p14:sldId id="303"/>
            <p14:sldId id="385"/>
            <p14:sldId id="315"/>
            <p14:sldId id="386"/>
            <p14:sldId id="387"/>
            <p14:sldId id="366"/>
            <p14:sldId id="369"/>
            <p14:sldId id="367"/>
            <p14:sldId id="281"/>
            <p14:sldId id="319"/>
            <p14:sldId id="371"/>
            <p14:sldId id="370"/>
            <p14:sldId id="388"/>
            <p14:sldId id="372"/>
            <p14:sldId id="373"/>
            <p14:sldId id="375"/>
            <p14:sldId id="376"/>
            <p14:sldId id="378"/>
            <p14:sldId id="379"/>
            <p14:sldId id="380"/>
            <p14:sldId id="377"/>
            <p14:sldId id="381"/>
            <p14:sldId id="382"/>
            <p14:sldId id="368"/>
            <p14:sldId id="383"/>
            <p14:sldId id="3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2DC"/>
    <a:srgbClr val="99CCFF"/>
    <a:srgbClr val="33CCFF"/>
    <a:srgbClr val="FFFFA3"/>
    <a:srgbClr val="FFFF5B"/>
    <a:srgbClr val="FFFFF0"/>
    <a:srgbClr val="FFFFDC"/>
    <a:srgbClr val="FFFFE5"/>
    <a:srgbClr val="FFFFE7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9158" autoAdjust="0"/>
  </p:normalViewPr>
  <p:slideViewPr>
    <p:cSldViewPr>
      <p:cViewPr varScale="1">
        <p:scale>
          <a:sx n="60" d="100"/>
          <a:sy n="60" d="100"/>
        </p:scale>
        <p:origin x="-62" y="-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4702585680516"/>
          <c:y val="0.1903313972744288"/>
          <c:w val="0.85238968617398514"/>
          <c:h val="0.695795609375383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5790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2015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2075568.4</c:v>
                </c:pt>
                <c:pt idx="1">
                  <c:v>2008256.2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2015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812082.8</c:v>
                </c:pt>
                <c:pt idx="1">
                  <c:v>830438.1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8AAC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2015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263600</c:v>
                </c:pt>
                <c:pt idx="1">
                  <c:v>205729.5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5759744"/>
        <c:axId val="25761280"/>
      </c:barChart>
      <c:catAx>
        <c:axId val="257597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300" b="1">
                <a:latin typeface="Arial Narrow" panose="020B0606020202030204" pitchFamily="34" charset="0"/>
              </a:defRPr>
            </a:pPr>
            <a:endParaRPr lang="ru-RU"/>
          </a:p>
        </c:txPr>
        <c:crossAx val="25761280"/>
        <c:crosses val="autoZero"/>
        <c:auto val="1"/>
        <c:lblAlgn val="r"/>
        <c:lblOffset val="100"/>
        <c:noMultiLvlLbl val="0"/>
      </c:catAx>
      <c:valAx>
        <c:axId val="25761280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25759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22512144654545"/>
          <c:y val="3.2710474646287693E-2"/>
          <c:w val="0.76377604872883176"/>
          <c:h val="0.16652918799712002"/>
        </c:manualLayout>
      </c:layout>
      <c:overlay val="0"/>
      <c:txPr>
        <a:bodyPr/>
        <a:lstStyle/>
        <a:p>
          <a:pPr>
            <a:defRPr u="sng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1905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260575942915392E-2"/>
                  <c:y val="-1.3340790555890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3161656502104E-2"/>
                  <c:y val="-1.2544086783709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20743114312836E-2"/>
                  <c:y val="-1.0316138076758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8531.5</c:v>
                </c:pt>
                <c:pt idx="1">
                  <c:v>8166.8</c:v>
                </c:pt>
                <c:pt idx="2">
                  <c:v>7800.5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6262996941896023E-2"/>
                  <c:y val="-6.7019059938460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83464605297326E-2"/>
                  <c:y val="-1.929151870739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28400548087249E-2"/>
                  <c:y val="-1.909775132006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4624.7</c:v>
                </c:pt>
                <c:pt idx="1">
                  <c:v>4326.2</c:v>
                </c:pt>
                <c:pt idx="2">
                  <c:v>4330.8999999999996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700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392847188519016E-2"/>
                  <c:y val="-1.1945853490785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891946992864425E-2"/>
                  <c:y val="-7.1675120944711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649467797925E-2"/>
                  <c:y val="-9.5566827926282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3906.8</c:v>
                </c:pt>
                <c:pt idx="1">
                  <c:v>3840.6</c:v>
                </c:pt>
                <c:pt idx="2">
                  <c:v>3469.6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20792960"/>
        <c:axId val="120794496"/>
        <c:axId val="0"/>
      </c:bar3DChart>
      <c:catAx>
        <c:axId val="120792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20794496"/>
        <c:crosses val="autoZero"/>
        <c:auto val="0"/>
        <c:lblAlgn val="ctr"/>
        <c:lblOffset val="100"/>
        <c:noMultiLvlLbl val="0"/>
      </c:catAx>
      <c:valAx>
        <c:axId val="12079449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20792960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76209955778"/>
          <c:y val="9.2021637232836156E-2"/>
          <c:w val="0.18873929663608563"/>
          <c:h val="0.7192888097264456"/>
        </c:manualLayout>
      </c:layout>
      <c:overlay val="0"/>
      <c:spPr>
        <a:ln>
          <a:noFill/>
        </a:ln>
      </c:spPr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19050"/>
      </c:spPr>
    </c:sideWall>
    <c:backWall>
      <c:thickness val="0"/>
      <c:spPr>
        <a:ln w="19050"/>
      </c:spPr>
    </c:backWall>
    <c:plotArea>
      <c:layout>
        <c:manualLayout>
          <c:layoutTarget val="inner"/>
          <c:xMode val="edge"/>
          <c:yMode val="edge"/>
          <c:x val="0.1025453907284638"/>
          <c:y val="5.6513640297276908E-2"/>
          <c:w val="0.67614537421112497"/>
          <c:h val="0.871167275273507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 w="41275">
              <a:noFill/>
            </a:ln>
            <a:effectLst>
              <a:outerShdw blurRad="88900" dist="38100" dir="18900000" sx="104000" sy="104000" algn="bl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2014 года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4713.3</c:v>
                </c:pt>
                <c:pt idx="1">
                  <c:v>4480.6000000000004</c:v>
                </c:pt>
                <c:pt idx="2">
                  <c:v>4443.1000000000004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областного бюджета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412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2014 года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3738.5</c:v>
                </c:pt>
                <c:pt idx="1">
                  <c:v>3884.7</c:v>
                </c:pt>
                <c:pt idx="2">
                  <c:v>3422.1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BBB59"/>
            </a:solidFill>
            <a:ln w="63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925531381468923E-2"/>
                  <c:y val="2.3206485829059928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года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Расходы - всего</c:v>
                </c:pt>
              </c:strCache>
            </c:strRef>
          </c:tx>
          <c:spPr>
            <a:solidFill>
              <a:schemeClr val="tx1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Факт 2014 года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85"/>
        <c:shape val="box"/>
        <c:axId val="121239808"/>
        <c:axId val="120872960"/>
        <c:axId val="0"/>
      </c:bar3DChart>
      <c:catAx>
        <c:axId val="12123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20872960"/>
        <c:crosses val="autoZero"/>
        <c:auto val="1"/>
        <c:lblAlgn val="ctr"/>
        <c:lblOffset val="100"/>
        <c:noMultiLvlLbl val="0"/>
      </c:catAx>
      <c:valAx>
        <c:axId val="12087296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2123980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3"/>
        <c:txPr>
          <a:bodyPr/>
          <a:lstStyle/>
          <a:p>
            <a:pPr>
              <a:defRPr sz="1300" i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649471592635234"/>
          <c:y val="0.22972995690537309"/>
          <c:w val="0.20414054288953146"/>
          <c:h val="0.6179686175220297"/>
        </c:manualLayout>
      </c:layout>
      <c:overlay val="0"/>
      <c:spPr>
        <a:ln w="9525">
          <a:noFill/>
        </a:ln>
      </c:spPr>
      <c:txPr>
        <a:bodyPr/>
        <a:lstStyle/>
        <a:p>
          <a:pPr>
            <a:defRPr sz="13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5"/>
    </a:solidFill>
    <a:ln w="3810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23392922918"/>
          <c:y val="6.651689955331228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Факт 2014 года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56.3</c:v>
                </c:pt>
                <c:pt idx="1">
                  <c:v>54.4</c:v>
                </c:pt>
                <c:pt idx="2">
                  <c:v>49.9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43,7</a:t>
                    </a:r>
                    <a:r>
                      <a:rPr lang="ru-RU" sz="16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45,6</a:t>
                    </a:r>
                    <a:r>
                      <a:rPr lang="ru-RU" sz="16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50,1</a:t>
                    </a:r>
                    <a:r>
                      <a:rPr lang="ru-RU" sz="16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2014 года </c:v>
                </c:pt>
                <c:pt idx="1">
                  <c:v>2015 год </c:v>
                </c:pt>
                <c:pt idx="2">
                  <c:v>2016 год 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43.7</c:v>
                </c:pt>
                <c:pt idx="1">
                  <c:v>45.6</c:v>
                </c:pt>
                <c:pt idx="2">
                  <c:v>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23336576"/>
        <c:axId val="123338112"/>
        <c:axId val="0"/>
      </c:bar3DChart>
      <c:catAx>
        <c:axId val="12333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3338112"/>
        <c:crosses val="autoZero"/>
        <c:auto val="1"/>
        <c:lblAlgn val="ctr"/>
        <c:lblOffset val="100"/>
        <c:noMultiLvlLbl val="0"/>
      </c:catAx>
      <c:valAx>
        <c:axId val="123338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ru-RU"/>
          </a:p>
        </c:txPr>
        <c:crossAx val="123336576"/>
        <c:crosses val="autoZero"/>
        <c:crossBetween val="between"/>
      </c:valAx>
    </c:plotArea>
    <c:plotVisOnly val="1"/>
    <c:dispBlanksAs val="gap"/>
    <c:showDLblsOverMax val="0"/>
  </c:chart>
  <c:spPr>
    <a:solidFill>
      <a:srgbClr val="FFFFE5"/>
    </a:solidFill>
    <a:ln w="28575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80"/>
      <c:rAngAx val="1"/>
    </c:view3D>
    <c:floor>
      <c:thickness val="0"/>
      <c:spPr>
        <a:solidFill>
          <a:schemeClr val="bg1">
            <a:lumMod val="7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7.9706164335649948E-2"/>
          <c:y val="7.5088400139448105E-2"/>
          <c:w val="0.7750816575936007"/>
          <c:h val="0.72712829205163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2014 года</c:v>
                </c:pt>
              </c:strCache>
            </c:strRef>
          </c:tx>
          <c:spPr>
            <a:solidFill>
              <a:srgbClr val="77933C"/>
            </a:solidFill>
            <a:ln w="12700"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2660980055713826E-3"/>
                  <c:y val="0.196326370691351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816997345122014E-3"/>
                  <c:y val="4.6744373974130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642790647781874E-3"/>
                  <c:y val="-4.6744373974132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0816997345122569E-3"/>
                  <c:y val="-1.402331219223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5169.8999999999996</c:v>
                </c:pt>
                <c:pt idx="1">
                  <c:v>333</c:v>
                </c:pt>
                <c:pt idx="2">
                  <c:v>235.7</c:v>
                </c:pt>
                <c:pt idx="3">
                  <c:v>34.799999999999997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126551072869298E-4"/>
                  <c:y val="0.25943127555642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864652969593418E-3"/>
                  <c:y val="-4.6744373974131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3769341720651728E-3"/>
                  <c:y val="-1.869774958965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565092384369969E-3"/>
                  <c:y val="-1.4023312192239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5078.3999999999996</c:v>
                </c:pt>
                <c:pt idx="1">
                  <c:v>381.4</c:v>
                </c:pt>
                <c:pt idx="2">
                  <c:v>250.1</c:v>
                </c:pt>
                <c:pt idx="3">
                  <c:v>63.6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9.235204709055287E-3"/>
                  <c:y val="0.30617564953055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322004451613212E-3"/>
                  <c:y val="-1.168609349353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816997345122569E-3"/>
                  <c:y val="-4.67443739741312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 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4938.5</c:v>
                </c:pt>
                <c:pt idx="1">
                  <c:v>419.1</c:v>
                </c:pt>
                <c:pt idx="2">
                  <c:v>250.4</c:v>
                </c:pt>
                <c:pt idx="3">
                  <c:v>31.1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shape val="cylinder"/>
        <c:axId val="120544640"/>
        <c:axId val="120707712"/>
        <c:axId val="0"/>
      </c:bar3DChart>
      <c:catAx>
        <c:axId val="12054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0707712"/>
        <c:crosses val="autoZero"/>
        <c:auto val="1"/>
        <c:lblAlgn val="ctr"/>
        <c:lblOffset val="100"/>
        <c:noMultiLvlLbl val="0"/>
      </c:catAx>
      <c:valAx>
        <c:axId val="1207077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  <c:crossAx val="120544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01469284087927"/>
          <c:y val="0.25594090627771421"/>
          <c:w val="0.15430965140132508"/>
          <c:h val="0.38294316196980799"/>
        </c:manualLayout>
      </c:layout>
      <c:overlay val="0"/>
      <c:spPr>
        <a:ln>
          <a:solidFill>
            <a:schemeClr val="tx2">
              <a:lumMod val="60000"/>
              <a:lumOff val="40000"/>
            </a:schemeClr>
          </a:solidFill>
        </a:ln>
      </c:spPr>
      <c:txPr>
        <a:bodyPr/>
        <a:lstStyle/>
        <a:p>
          <a:pPr>
            <a:defRPr sz="13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7150">
      <a:solidFill>
        <a:srgbClr val="3379CD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/>
        </a:solidFill>
        <a:ln>
          <a:noFill/>
        </a:ln>
      </c:spPr>
    </c:sideWall>
    <c:backWall>
      <c:thickness val="0"/>
      <c:spPr>
        <a:solidFill>
          <a:schemeClr val="bg1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0.10267557719924124"/>
          <c:y val="5.3798982652721129E-2"/>
          <c:w val="0.88362352262002042"/>
          <c:h val="0.828029425301950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146646257411699E-2"/>
                  <c:y val="0.13605611281286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13142257298514E-2"/>
                  <c:y val="0.29982779691145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131473046204744E-2"/>
                  <c:y val="0.30738648086720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131422572985018E-2"/>
                  <c:y val="0.3174645277508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solidFill>
                <a:srgbClr val="A6D86E"/>
              </a:solidFill>
              <a:ln w="19050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550"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4985.8</c:v>
                </c:pt>
                <c:pt idx="1">
                  <c:v>5275.3</c:v>
                </c:pt>
                <c:pt idx="2">
                  <c:v>5337.4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979072"/>
        <c:axId val="122980608"/>
        <c:axId val="0"/>
      </c:bar3DChart>
      <c:catAx>
        <c:axId val="12297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8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2980608"/>
        <c:crosses val="autoZero"/>
        <c:auto val="1"/>
        <c:lblAlgn val="ctr"/>
        <c:lblOffset val="100"/>
        <c:noMultiLvlLbl val="0"/>
      </c:catAx>
      <c:valAx>
        <c:axId val="1229806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700">
                <a:latin typeface="Arial Narrow" panose="020B0606020202030204" pitchFamily="34" charset="0"/>
              </a:defRPr>
            </a:pPr>
            <a:endParaRPr lang="ru-RU"/>
          </a:p>
        </c:txPr>
        <c:crossAx val="122979072"/>
        <c:crosses val="autoZero"/>
        <c:crossBetween val="between"/>
      </c:valAx>
    </c:plotArea>
    <c:plotVisOnly val="1"/>
    <c:dispBlanksAs val="gap"/>
    <c:showDLblsOverMax val="0"/>
  </c:chart>
  <c:spPr>
    <a:solidFill>
      <a:srgbClr val="FFFFBD"/>
    </a:solidFill>
    <a:ln w="38100" cap="flat" cmpd="sng" algn="ctr">
      <a:solidFill>
        <a:srgbClr val="C00000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0188633947185843"/>
          <c:y val="2.4520178598269233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2081</c:v>
                </c:pt>
                <c:pt idx="1">
                  <c:v>1968.7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2870.2</c:v>
                </c:pt>
                <c:pt idx="1">
                  <c:v>2838.8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4027553640834739E-2"/>
                  <c:y val="3.28573213248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609237978359706E-3"/>
                  <c:y val="3.017885489214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50</c:v>
                </c:pt>
                <c:pt idx="1">
                  <c:v>55.9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2F527D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9179160682899893E-2"/>
                  <c:y val="1.5586881098143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390959107846297E-2"/>
                  <c:y val="7.067000295257354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77.099999999999994</c:v>
                </c:pt>
                <c:pt idx="1">
                  <c:v>75.099999999999994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3440128"/>
        <c:axId val="123466496"/>
        <c:axId val="0"/>
      </c:bar3DChart>
      <c:catAx>
        <c:axId val="123440128"/>
        <c:scaling>
          <c:orientation val="minMax"/>
        </c:scaling>
        <c:delete val="0"/>
        <c:axPos val="b"/>
        <c:numFmt formatCode="General" sourceLinked="0"/>
        <c:majorTickMark val="out"/>
        <c:minorTickMark val="in"/>
        <c:tickLblPos val="nextTo"/>
        <c:spPr>
          <a:ln/>
        </c:spPr>
        <c:txPr>
          <a:bodyPr rot="0" vert="horz" anchor="t" anchorCtr="0"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3466496"/>
        <c:crosses val="autoZero"/>
        <c:auto val="1"/>
        <c:lblAlgn val="ctr"/>
        <c:lblOffset val="100"/>
        <c:noMultiLvlLbl val="0"/>
      </c:catAx>
      <c:valAx>
        <c:axId val="12346649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23440128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6.0078046883679584E-2"/>
          <c:w val="0.31726601908657132"/>
          <c:h val="0.7989624538114001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57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378567252583626E-2"/>
                  <c:y val="-6.249861126541497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237.6</c:v>
                </c:pt>
                <c:pt idx="1">
                  <c:v>235.1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322453369378712E-2"/>
                  <c:y val="1.7928825518338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537952573170793E-2"/>
                  <c:y val="-1.2198330164572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12.5</c:v>
                </c:pt>
                <c:pt idx="1">
                  <c:v>15.3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905792"/>
        <c:axId val="129907328"/>
        <c:axId val="0"/>
      </c:bar3DChart>
      <c:catAx>
        <c:axId val="12990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9907328"/>
        <c:crosses val="autoZero"/>
        <c:auto val="1"/>
        <c:lblAlgn val="ctr"/>
        <c:lblOffset val="100"/>
        <c:noMultiLvlLbl val="0"/>
      </c:catAx>
      <c:valAx>
        <c:axId val="12990732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2990579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1726601908657132"/>
          <c:h val="0.60876024668283046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285508400301201E-2"/>
                  <c:y val="-3.4769866208727747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411161956380223E-2"/>
                  <c:y val="-1.7216788124296389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1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 formatCode="#,##0.0">
                  <c:v>35.799999999999997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279394337664E-2"/>
                  <c:y val="-4.2966802138263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211285216130133E-3"/>
                  <c:y val="2.871128014199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16.8</c:v>
                </c:pt>
                <c:pt idx="1">
                  <c:v>18.920000000000002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228304879704724E-2"/>
                  <c:y val="5.2712146978354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6083074102877464E-3"/>
                  <c:y val="-2.6221085415442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761679299371313E-2"/>
                  <c:y val="-2.167976168022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11</c:v>
                </c:pt>
                <c:pt idx="1">
                  <c:v>12.2</c:v>
                </c:pt>
              </c:numCache>
            </c:numRef>
          </c:val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Лист1!$E$3:$E$4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138880"/>
        <c:axId val="130140416"/>
        <c:axId val="0"/>
      </c:bar3DChart>
      <c:catAx>
        <c:axId val="130138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0140416"/>
        <c:crosses val="autoZero"/>
        <c:auto val="1"/>
        <c:lblAlgn val="ctr"/>
        <c:lblOffset val="100"/>
        <c:noMultiLvlLbl val="0"/>
      </c:catAx>
      <c:valAx>
        <c:axId val="130140416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0138880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8273394005604315"/>
          <c:y val="8.2012073778636257E-2"/>
          <c:w val="0.31726601908657132"/>
          <c:h val="0.80992938791054014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8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59249028636457834"/>
          <c:h val="0.785479113431841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rgbClr val="F8F2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3.1508698733173815E-2"/>
                  <c:y val="-2.676791408719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448396124154372E-2"/>
                  <c:y val="-3.0369949224220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18.3</c:v>
                </c:pt>
                <c:pt idx="1">
                  <c:v>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spPr>
            <a:solidFill>
              <a:srgbClr val="558ED5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136334927778193E-2"/>
                  <c:y val="3.6743602562678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372472127721543E-2"/>
                  <c:y val="-1.810569391283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638.29999999999995</c:v>
                </c:pt>
                <c:pt idx="1">
                  <c:v>187.2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9.6640708110057819E-3"/>
                  <c:y val="3.6743602562678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38478373027046E-2"/>
                  <c:y val="-6.586480777740773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94.3</c:v>
                </c:pt>
                <c:pt idx="1">
                  <c:v>87.5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Водное хозяйство</c:v>
                </c:pt>
              </c:strCache>
            </c:strRef>
          </c:tx>
          <c:spPr>
            <a:solidFill>
              <a:srgbClr val="2F527D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9117695631416329E-2"/>
                  <c:y val="-7.2422775651348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064513379791804E-2"/>
                  <c:y val="-3.193445225571450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2.1</c:v>
                </c:pt>
                <c:pt idx="1">
                  <c:v>2.6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568192"/>
        <c:axId val="130569728"/>
        <c:axId val="0"/>
      </c:bar3DChart>
      <c:catAx>
        <c:axId val="13056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30569728"/>
        <c:crosses val="autoZero"/>
        <c:auto val="1"/>
        <c:lblAlgn val="ctr"/>
        <c:lblOffset val="100"/>
        <c:noMultiLvlLbl val="0"/>
      </c:catAx>
      <c:valAx>
        <c:axId val="13056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130568192"/>
        <c:crosses val="autoZero"/>
        <c:crossBetween val="between"/>
      </c:valAx>
      <c:spPr>
        <a:noFill/>
      </c:spPr>
    </c:plotArea>
    <c:legend>
      <c:legendPos val="r"/>
      <c:legendEntry>
        <c:idx val="1"/>
        <c:txPr>
          <a:bodyPr/>
          <a:lstStyle/>
          <a:p>
            <a:pPr>
              <a:defRPr sz="13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223649324249268"/>
          <c:y val="3.5102235867864359E-2"/>
          <c:w val="0.32538013794263099"/>
          <c:h val="0.88523271091565203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noFill/>
        <a:ln w="254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noFill/>
        <a:ln w="25400"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2.4520053327408052E-2"/>
          <c:w val="0.56602646999576411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rgbClr val="2F527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7634144964990991E-2"/>
                  <c:y val="-6.2501388734585066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78567252583626E-2"/>
                  <c:y val="-6.2498611265414993E-3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931E-3"/>
                  <c:y val="0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tx1"/>
                  </a:solidFill>
                  <a:miter lim="800000"/>
                </a:ln>
              </c:spPr>
              <c:txPr>
                <a:bodyPr/>
                <a:lstStyle/>
                <a:p>
                  <a:pPr>
                    <a:defRPr sz="105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miter lim="800000"/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336.6</c:v>
                </c:pt>
                <c:pt idx="1">
                  <c:v>428.5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FF15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2532869585894934E-2"/>
                  <c:y val="-2.8946783690701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27939433766402E-2"/>
                  <c:y val="-4.2966802138263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211285216130133E-3"/>
                  <c:y val="2.8711280141999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92.5</c:v>
                </c:pt>
                <c:pt idx="1">
                  <c:v>10.6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132614313034983E-2"/>
                  <c:y val="2.2326830452724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103403640303863E-2"/>
                  <c:y val="2.551903483826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71783694355215E-2"/>
                  <c:y val="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528.79999999999995</c:v>
                </c:pt>
                <c:pt idx="1">
                  <c:v>519.5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3610965894359017E-2"/>
                  <c:y val="-6.1154316187090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710291943579893E-2"/>
                  <c:y val="-8.5815464948339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761679299371326E-2"/>
                  <c:y val="-2.167976168022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0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103.9</c:v>
                </c:pt>
                <c:pt idx="1">
                  <c:v>83.6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514176"/>
        <c:axId val="134515712"/>
        <c:axId val="0"/>
      </c:bar3DChart>
      <c:catAx>
        <c:axId val="13451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4515712"/>
        <c:crosses val="autoZero"/>
        <c:auto val="1"/>
        <c:lblAlgn val="ctr"/>
        <c:lblOffset val="100"/>
        <c:noMultiLvlLbl val="0"/>
      </c:catAx>
      <c:valAx>
        <c:axId val="13451571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3451417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73389650472440748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EBF3FB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8"/>
          <c:y val="0.12174571054273096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2619721839692241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8531.5</c:v>
                </c:pt>
                <c:pt idx="1">
                  <c:v>8166.8</c:v>
                </c:pt>
                <c:pt idx="2">
                  <c:v>7800.5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2.3330544431179705E-2"/>
                  <c:y val="-2.2446169153292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52188737024166E-2"/>
                  <c:y val="-2.7423537004058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663333552950559E-2"/>
                  <c:y val="-2.1139051630031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8451.7999999999993</c:v>
                </c:pt>
                <c:pt idx="1">
                  <c:v>8365.2999999999993</c:v>
                </c:pt>
                <c:pt idx="2">
                  <c:v>7865.2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6736752990353486E-2"/>
                  <c:y val="-2.119937750566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059721087737978E-2"/>
                  <c:y val="-2.005410080198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78626537340975E-2"/>
                  <c:y val="-6.6466811570430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11280141999741E-2"/>
                  <c:y val="9.3721729652375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79.700000000000728</c:v>
                </c:pt>
                <c:pt idx="1">
                  <c:v>-198.49999999999909</c:v>
                </c:pt>
                <c:pt idx="2">
                  <c:v>-64.699999999999818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8"/>
        <c:shape val="cylinder"/>
        <c:axId val="21003264"/>
        <c:axId val="21021440"/>
        <c:axId val="0"/>
      </c:bar3DChart>
      <c:catAx>
        <c:axId val="2100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</a:defRPr>
            </a:pPr>
            <a:endParaRPr lang="ru-RU"/>
          </a:p>
        </c:txPr>
        <c:crossAx val="21021440"/>
        <c:crosses val="autoZero"/>
        <c:auto val="1"/>
        <c:lblAlgn val="ctr"/>
        <c:lblOffset val="1000"/>
        <c:noMultiLvlLbl val="0"/>
      </c:catAx>
      <c:valAx>
        <c:axId val="210214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1003264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6175500803605454"/>
          <c:w val="0.16518543309935596"/>
          <c:h val="0.28289178080723121"/>
        </c:manualLayout>
      </c:layout>
      <c:overlay val="0"/>
    </c:legend>
    <c:plotVisOnly val="1"/>
    <c:dispBlanksAs val="gap"/>
    <c:showDLblsOverMax val="0"/>
  </c:chart>
  <c:spPr>
    <a:solidFill>
      <a:srgbClr val="FFFFDD"/>
    </a:solidFill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94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443887781192272E-3"/>
          <c:y val="9.1142414284828568E-2"/>
          <c:w val="0.82958460354935259"/>
          <c:h val="0.817519003038006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57150" h="38100"/>
              <a:contourClr>
                <a:srgbClr val="000000"/>
              </a:contourClr>
            </a:sp3d>
          </c:spPr>
          <c:explosion val="13"/>
          <c:dPt>
            <c:idx val="0"/>
            <c:bubble3D val="0"/>
            <c:explosion val="3"/>
            <c:spPr>
              <a:solidFill>
                <a:srgbClr val="72A2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8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9393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6.9660404278059612E-2"/>
                  <c:y val="-0.496870233740467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439758825871884"/>
                  <c:y val="6.13865707731415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3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5381.1</c:v>
                </c:pt>
                <c:pt idx="1">
                  <c:v>834.7</c:v>
                </c:pt>
                <c:pt idx="2">
                  <c:v>27.4</c:v>
                </c:pt>
                <c:pt idx="3">
                  <c:v>1622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Лист1!$A$2:$A$5</c:f>
              <c:strCache>
                <c:ptCount val="4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3">
                  <c:v>Непрограммные расходы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5">
          <a:noFill/>
        </a:ln>
      </c:spPr>
    </c:plotArea>
    <c:plotVisOnly val="1"/>
    <c:dispBlanksAs val="zero"/>
    <c:showDLblsOverMax val="0"/>
  </c:chart>
  <c:spPr>
    <a:solidFill>
      <a:srgbClr val="FFFFE5"/>
    </a:solidFill>
    <a:ln w="57071">
      <a:solidFill>
        <a:srgbClr val="558ED5"/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04152713190597E-2"/>
          <c:y val="2.0749328505982996E-2"/>
          <c:w val="0.87623994159379104"/>
          <c:h val="0.979250671494017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9E7A7"/>
              </a:solidFill>
              <a:ln>
                <a:solidFill>
                  <a:srgbClr val="C9E7A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0835750392813497"/>
                  <c:y val="0.1813355160973399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3791900106337391E-2"/>
                  <c:y val="-0.1973503488719118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Кредиты кредитных организаций</c:v>
                </c:pt>
                <c:pt idx="1">
                  <c:v>Бюджетные кредиты</c:v>
                </c:pt>
                <c:pt idx="2">
                  <c:v>Муниципальные гарантии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570</c:v>
                </c:pt>
                <c:pt idx="1">
                  <c:v>85</c:v>
                </c:pt>
                <c:pt idx="2">
                  <c:v>33.299999999999997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Лист1!$B$2:$B$4</c15:f>
                <c15:dlblRangeCache>
                  <c:ptCount val="3"/>
                  <c:pt idx="0">
                    <c:v>82,8</c:v>
                  </c:pt>
                  <c:pt idx="1">
                    <c:v>12,3</c:v>
                  </c:pt>
                  <c:pt idx="2">
                    <c:v>4,8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Кредиты кредитных организаций</c:v>
                </c:pt>
                <c:pt idx="1">
                  <c:v>Бюджетные кредиты</c:v>
                </c:pt>
                <c:pt idx="2">
                  <c:v>Муниципальные гарантии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1.5585817845636203E-2"/>
          <c:y val="0.76704006883395937"/>
          <c:w val="0.67891737227609628"/>
          <c:h val="0.23295106690273187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3810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044109577050363E-2"/>
          <c:y val="9.0804699457087046E-4"/>
          <c:w val="0.86300175401386381"/>
          <c:h val="0.996389290078880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7.5675185396067105E-3"/>
                  <c:y val="0.21211708399243118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93,7</a:t>
                    </a:r>
                    <a:r>
                      <a:rPr lang="ru-RU" sz="20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890180604932786E-2"/>
                  <c:y val="-0.18849272479424684"/>
                </c:manualLayout>
              </c:layout>
              <c:tx>
                <c:rich>
                  <a:bodyPr/>
                  <a:lstStyle/>
                  <a:p>
                    <a:r>
                      <a:rPr lang="en-US" sz="2000" smtClean="0"/>
                      <a:t>6,3</a:t>
                    </a:r>
                    <a:r>
                      <a:rPr lang="ru-RU" sz="20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93.747006379304082</c:v>
                </c:pt>
                <c:pt idx="1">
                  <c:v>6.252993620695908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900" b="0"/>
            </a:pPr>
            <a:endParaRPr lang="ru-RU"/>
          </a:p>
        </c:txPr>
      </c:legendEntry>
      <c:layout>
        <c:manualLayout>
          <c:xMode val="edge"/>
          <c:yMode val="edge"/>
          <c:x val="2.9766440881568716E-2"/>
          <c:y val="0.79284731149801713"/>
          <c:w val="0.81206905829907794"/>
          <c:h val="0.19024098733297712"/>
        </c:manualLayout>
      </c:layout>
      <c:overlay val="0"/>
      <c:txPr>
        <a:bodyPr/>
        <a:lstStyle/>
        <a:p>
          <a:pPr>
            <a:defRPr sz="19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745688971066706E-2"/>
          <c:y val="5.8428230196644837E-2"/>
          <c:w val="0.74906558001491896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744068119415303E-3"/>
                  <c:y val="-4.7785388186842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0748012125637E-3"/>
                  <c:y val="-6.37106213004756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1605377180313E-3"/>
                  <c:y val="-7.5676346039070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1038.7</c:v>
                </c:pt>
                <c:pt idx="1">
                  <c:v>840.8</c:v>
                </c:pt>
                <c:pt idx="2">
                  <c:v>698.9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6.8439775887593635E-3"/>
                  <c:y val="-6.701890673116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02923071781547E-3"/>
                  <c:y val="-7.345693783311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565154910520408E-3"/>
                  <c:y val="-4.762647455126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2014 года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3586</c:v>
                </c:pt>
                <c:pt idx="1">
                  <c:v>3485.4</c:v>
                </c:pt>
                <c:pt idx="2">
                  <c:v>3632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79178368"/>
        <c:axId val="79184256"/>
        <c:axId val="0"/>
      </c:bar3DChart>
      <c:catAx>
        <c:axId val="7917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5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79184256"/>
        <c:crosses val="autoZero"/>
        <c:auto val="0"/>
        <c:lblAlgn val="ctr"/>
        <c:lblOffset val="100"/>
        <c:noMultiLvlLbl val="0"/>
      </c:catAx>
      <c:valAx>
        <c:axId val="7918425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79178368"/>
        <c:crosses val="autoZero"/>
        <c:crossBetween val="between"/>
      </c:valAx>
      <c:spPr>
        <a:noFill/>
        <a:ln cmpd="sng"/>
      </c:spPr>
    </c:plotArea>
    <c:legend>
      <c:legendPos val="r"/>
      <c:legendEntry>
        <c:idx val="1"/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0968607654705038"/>
          <c:y val="0.11285667333259268"/>
          <c:w val="0.1887391976288349"/>
          <c:h val="0.54809930679536911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5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044169695430661E-2"/>
          <c:y val="4.7703016009967548E-2"/>
          <c:w val="0.71869950957830087"/>
          <c:h val="0.926038717006928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77,5%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/>
                      <a:t>22,5%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77.5</c:v>
                </c:pt>
                <c:pt idx="1">
                  <c:v>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7633468095652038"/>
          <c:y val="9.0833719135802474E-2"/>
          <c:w val="0.32366531904347962"/>
          <c:h val="0.89036507566536316"/>
        </c:manualLayout>
      </c:layout>
      <c:overlay val="0"/>
      <c:spPr>
        <a:ln>
          <a:noFill/>
        </a:ln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3810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388633586167195E-2"/>
          <c:y val="3.6107099211198754E-3"/>
          <c:w val="0.86300175401386381"/>
          <c:h val="0.996389290078880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noFill/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dirty="0" smtClean="0"/>
                      <a:t>83,9%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7305337285756128"/>
                  <c:y val="-0.1492874055660482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/>
                      <a:t>16,1%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83.9</c:v>
                </c:pt>
                <c:pt idx="1">
                  <c:v>16.100000000000001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112954621203707"/>
          <c:y val="0"/>
          <c:w val="0.39085366777428771"/>
          <c:h val="0.9933861515387179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044169695430661E-2"/>
          <c:y val="4.7703016009967548E-2"/>
          <c:w val="0.71869950957830087"/>
          <c:h val="0.926038717006928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80,6%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19,4%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80.599999999999994</c:v>
                </c:pt>
                <c:pt idx="1">
                  <c:v>19.399999999999999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.65113907610163813"/>
          <c:y val="7.8386352133713533E-2"/>
          <c:w val="0.33206385399510702"/>
          <c:h val="0.91671450085792938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3810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7502853218329274"/>
          <c:w val="1"/>
          <c:h val="0.2497146248225940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30"/>
      <c:depthPercent val="1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13288759161441"/>
          <c:y val="9.6865437447965316E-2"/>
          <c:w val="0.70646471379723241"/>
          <c:h val="0.717321532175437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9AD6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B888DC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bubble3D val="0"/>
            <c:spPr>
              <a:solidFill>
                <a:srgbClr val="9966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6192036501271548"/>
                  <c:y val="0.1415943495990157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300" b="1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4671497687471555E-2"/>
                  <c:y val="-4.78134459682806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1.21015360433202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6641978897321911E-2"/>
                  <c:y val="3.00441583308301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4321107173758185"/>
                  <c:y val="4.1356696821793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7520842754560917"/>
                  <c:y val="4.864171470659638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Доходы от использования имущества, находящегося в гос. и мун. собственности
12,0%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6.9721352427939504E-2"/>
                  <c:y val="9.3159916387891062E-2"/>
                </c:manualLayout>
              </c:layout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dirty="0"/>
                      <a:t>Платежи при пользовании </a:t>
                    </a:r>
                    <a:r>
                      <a:rPr lang="ru-RU" sz="1100" dirty="0" smtClean="0"/>
                      <a:t>природными   </a:t>
                    </a:r>
                    <a:r>
                      <a:rPr lang="ru-RU" sz="1100" dirty="0"/>
                      <a:t>ресурсами
0,4%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7.4508441888333873E-2"/>
                  <c:y val="4.94643256373434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8.7293892148908259E-2"/>
                  <c:y val="-1.74191893630474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2.0023168020612745E-2"/>
                  <c:y val="-0.126289122882094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гос. и мун.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Штрафы, санкции, возмещение ущерба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47.9</c:v>
                </c:pt>
                <c:pt idx="1">
                  <c:v>9.1</c:v>
                </c:pt>
                <c:pt idx="2">
                  <c:v>6.1</c:v>
                </c:pt>
                <c:pt idx="3">
                  <c:v>18.8</c:v>
                </c:pt>
                <c:pt idx="4">
                  <c:v>1.7</c:v>
                </c:pt>
                <c:pt idx="5">
                  <c:v>11.6</c:v>
                </c:pt>
                <c:pt idx="6">
                  <c:v>0.4</c:v>
                </c:pt>
                <c:pt idx="7">
                  <c:v>1.4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имущества, находящегося в гос. и мун.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Штрафы, санкции, возмещение ущерба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E5"/>
    </a:solidFill>
    <a:ln w="57150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946" custRadScaleInc="-4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FD198CF7-1F71-44EB-B572-365BB5C7A77D}" type="presOf" srcId="{7D26771F-14FC-487C-BE39-6B56926D70D0}" destId="{DA554C6D-A2BD-4B94-802C-6C55DB9F2BF8}" srcOrd="0" destOrd="0" presId="urn:microsoft.com/office/officeart/2005/8/layout/cycle5"/>
    <dgm:cxn modelId="{4DBFBC0C-CBD9-4700-A7B2-61C6072E182D}" type="presOf" srcId="{99AA82BB-5D7A-4078-8B23-18C254D0DC4B}" destId="{529DDF86-EE24-4644-BF9F-F7994B1A08D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74349895-6765-4D08-9474-7D680B285685}" type="presOf" srcId="{83D8F672-682C-4EEF-83C3-46A0F47A1E51}" destId="{2C814299-90FC-466A-8C27-58BBE7C3AD9B}" srcOrd="0" destOrd="0" presId="urn:microsoft.com/office/officeart/2005/8/layout/cycle5"/>
    <dgm:cxn modelId="{90BCF8EE-9ADE-4778-8AEC-AD5434B631EF}" type="presOf" srcId="{443ECAFA-A6D7-41FF-AC7E-E0473AEE9907}" destId="{18E1BD14-653F-47B3-BB46-667C8FB2497F}" srcOrd="0" destOrd="0" presId="urn:microsoft.com/office/officeart/2005/8/layout/cycle5"/>
    <dgm:cxn modelId="{7A43625C-EA73-4AED-87A0-5A0F4E8928F7}" type="presOf" srcId="{AC3117F4-22F7-4278-9E67-6CE483EEA235}" destId="{644BD4D3-8D2A-489F-BC0B-191B4AEF9533}" srcOrd="0" destOrd="0" presId="urn:microsoft.com/office/officeart/2005/8/layout/cycle5"/>
    <dgm:cxn modelId="{E09B0767-9B9F-4284-9469-DE4B7A939B60}" type="presOf" srcId="{3E04EBF9-6BCF-4C97-97CC-16053D8ADECA}" destId="{D76CEF15-AD37-4FF7-A9D9-F30101483B47}" srcOrd="0" destOrd="0" presId="urn:microsoft.com/office/officeart/2005/8/layout/cycle5"/>
    <dgm:cxn modelId="{DFF6E6A9-9107-404F-B9BC-F6A3D3D07E0B}" type="presOf" srcId="{CBBE3567-C6F7-4BAB-9067-FDC8A32F0041}" destId="{191E1915-7B43-453A-9B3B-8BE365BAB7F0}" srcOrd="0" destOrd="0" presId="urn:microsoft.com/office/officeart/2005/8/layout/cycle5"/>
    <dgm:cxn modelId="{1EEED037-5830-449D-B570-38B8EAD61EA2}" type="presOf" srcId="{724D7F1B-A1E0-49D7-BF3E-FEFCD1C743CE}" destId="{A54D8CAD-B47B-492A-A92F-69E42EBB0CBD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5EE2538C-CC21-40C2-99E7-655BE4EAC8BE}" type="presOf" srcId="{181EA984-4962-4DC5-8CDA-71251781BB72}" destId="{6B2E63ED-B4B9-4312-8B34-C6298E61E31E}" srcOrd="0" destOrd="0" presId="urn:microsoft.com/office/officeart/2005/8/layout/cycle5"/>
    <dgm:cxn modelId="{DCEB735C-63C1-4921-B9E7-0AD1B9F4368E}" type="presOf" srcId="{2F3150F9-E42C-4C20-8C2E-D3A5F4293F34}" destId="{26BC9EC0-F33D-4C53-893E-E607BC23B588}" srcOrd="0" destOrd="0" presId="urn:microsoft.com/office/officeart/2005/8/layout/cycle5"/>
    <dgm:cxn modelId="{6814DD49-DF7F-4226-939D-DF08DF3ED82B}" type="presOf" srcId="{CE6B3773-E288-4ED6-8D2D-7A94A1E9116E}" destId="{B61698C4-7017-4D89-87F7-56075D701F9E}" srcOrd="0" destOrd="0" presId="urn:microsoft.com/office/officeart/2005/8/layout/cycle5"/>
    <dgm:cxn modelId="{EF94F302-B53F-4AF5-B4F2-D854A89FF9FC}" type="presOf" srcId="{8FBAAD1B-5BAC-4AC0-8BA9-6D0621EB872A}" destId="{5C1B40A2-C95B-481E-9090-4B7BCF3B56CE}" srcOrd="0" destOrd="0" presId="urn:microsoft.com/office/officeart/2005/8/layout/cycle5"/>
    <dgm:cxn modelId="{6B449B6E-E79A-4589-A9A4-29E569206FAC}" type="presOf" srcId="{582979A8-C384-483D-9063-70433550210F}" destId="{03867FA4-A613-4921-92BD-CBD0DE5AF6C1}" srcOrd="0" destOrd="0" presId="urn:microsoft.com/office/officeart/2005/8/layout/cycle5"/>
    <dgm:cxn modelId="{302A2F16-3AC8-43D7-9E61-E6B0D12C776C}" type="presOf" srcId="{1F9A309A-9FC0-485D-BD9D-D3AA06914A86}" destId="{43434E4B-C4FB-4DAC-9533-71DBE9279538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C27EF223-A7F9-401C-A928-9E63B98CB411}" type="presOf" srcId="{1B6EB8D1-E4C2-40F7-BAF0-BED45F5C904D}" destId="{37B34B6A-4DCE-4DE3-951A-2EF6B41DAEEC}" srcOrd="0" destOrd="0" presId="urn:microsoft.com/office/officeart/2005/8/layout/cycle5"/>
    <dgm:cxn modelId="{030B7E75-830E-492D-ACC9-E132D1A19025}" type="presOf" srcId="{8BA3E322-4EFF-422F-8958-15FC13EBBE0A}" destId="{F93ECD45-54D8-465B-A0C2-914295F3C5BD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04FBA6B1-3B09-496C-87DC-9FC1F970230F}" type="presOf" srcId="{FD2A65F7-0EFD-427A-9350-4EE82EF8A3A3}" destId="{E20084B0-DED3-4DEB-8998-F77FEE57635D}" srcOrd="0" destOrd="0" presId="urn:microsoft.com/office/officeart/2005/8/layout/cycle5"/>
    <dgm:cxn modelId="{7BA20093-7751-48E7-9E6E-AC119FC8D5EF}" type="presParOf" srcId="{5C1B40A2-C95B-481E-9090-4B7BCF3B56CE}" destId="{18E1BD14-653F-47B3-BB46-667C8FB2497F}" srcOrd="0" destOrd="0" presId="urn:microsoft.com/office/officeart/2005/8/layout/cycle5"/>
    <dgm:cxn modelId="{F2597939-7F7A-4847-81A6-54B887C657FF}" type="presParOf" srcId="{5C1B40A2-C95B-481E-9090-4B7BCF3B56CE}" destId="{63F2586D-5C2A-47F2-8FBF-D647F1535402}" srcOrd="1" destOrd="0" presId="urn:microsoft.com/office/officeart/2005/8/layout/cycle5"/>
    <dgm:cxn modelId="{500280E4-F6C0-46FE-BD35-44FF7A346081}" type="presParOf" srcId="{5C1B40A2-C95B-481E-9090-4B7BCF3B56CE}" destId="{43434E4B-C4FB-4DAC-9533-71DBE9279538}" srcOrd="2" destOrd="0" presId="urn:microsoft.com/office/officeart/2005/8/layout/cycle5"/>
    <dgm:cxn modelId="{A7D7927D-317C-4C9B-B29A-6744ED2C69ED}" type="presParOf" srcId="{5C1B40A2-C95B-481E-9090-4B7BCF3B56CE}" destId="{A54D8CAD-B47B-492A-A92F-69E42EBB0CBD}" srcOrd="3" destOrd="0" presId="urn:microsoft.com/office/officeart/2005/8/layout/cycle5"/>
    <dgm:cxn modelId="{30B29179-085C-4220-94D1-9C25F9678842}" type="presParOf" srcId="{5C1B40A2-C95B-481E-9090-4B7BCF3B56CE}" destId="{C1BE9F86-1024-42B7-8000-210EB09C538A}" srcOrd="4" destOrd="0" presId="urn:microsoft.com/office/officeart/2005/8/layout/cycle5"/>
    <dgm:cxn modelId="{2419536A-1F43-4C61-B85D-37688EE884AE}" type="presParOf" srcId="{5C1B40A2-C95B-481E-9090-4B7BCF3B56CE}" destId="{F93ECD45-54D8-465B-A0C2-914295F3C5BD}" srcOrd="5" destOrd="0" presId="urn:microsoft.com/office/officeart/2005/8/layout/cycle5"/>
    <dgm:cxn modelId="{58C8FDE9-5084-4E38-A6FF-8166445BABE3}" type="presParOf" srcId="{5C1B40A2-C95B-481E-9090-4B7BCF3B56CE}" destId="{D76CEF15-AD37-4FF7-A9D9-F30101483B47}" srcOrd="6" destOrd="0" presId="urn:microsoft.com/office/officeart/2005/8/layout/cycle5"/>
    <dgm:cxn modelId="{2CDEFBEC-03B3-4801-8EC9-358D960C52E2}" type="presParOf" srcId="{5C1B40A2-C95B-481E-9090-4B7BCF3B56CE}" destId="{89825730-0866-4745-85D0-1D1DCFBF2A18}" srcOrd="7" destOrd="0" presId="urn:microsoft.com/office/officeart/2005/8/layout/cycle5"/>
    <dgm:cxn modelId="{43D0D845-98EB-4006-9ED9-233495181F41}" type="presParOf" srcId="{5C1B40A2-C95B-481E-9090-4B7BCF3B56CE}" destId="{DA554C6D-A2BD-4B94-802C-6C55DB9F2BF8}" srcOrd="8" destOrd="0" presId="urn:microsoft.com/office/officeart/2005/8/layout/cycle5"/>
    <dgm:cxn modelId="{44C3ED6E-899E-4BCA-AB3A-ADB4B135B254}" type="presParOf" srcId="{5C1B40A2-C95B-481E-9090-4B7BCF3B56CE}" destId="{644BD4D3-8D2A-489F-BC0B-191B4AEF9533}" srcOrd="9" destOrd="0" presId="urn:microsoft.com/office/officeart/2005/8/layout/cycle5"/>
    <dgm:cxn modelId="{26CC558B-FFD0-4A0A-A11E-8A0C387D97A9}" type="presParOf" srcId="{5C1B40A2-C95B-481E-9090-4B7BCF3B56CE}" destId="{DAC3B005-4E2A-4348-9B77-486F2914FE10}" srcOrd="10" destOrd="0" presId="urn:microsoft.com/office/officeart/2005/8/layout/cycle5"/>
    <dgm:cxn modelId="{8E730908-9D95-419C-B108-F7C86449BB6D}" type="presParOf" srcId="{5C1B40A2-C95B-481E-9090-4B7BCF3B56CE}" destId="{2C814299-90FC-466A-8C27-58BBE7C3AD9B}" srcOrd="11" destOrd="0" presId="urn:microsoft.com/office/officeart/2005/8/layout/cycle5"/>
    <dgm:cxn modelId="{0F693752-2906-447C-9FE1-446A680E421F}" type="presParOf" srcId="{5C1B40A2-C95B-481E-9090-4B7BCF3B56CE}" destId="{03867FA4-A613-4921-92BD-CBD0DE5AF6C1}" srcOrd="12" destOrd="0" presId="urn:microsoft.com/office/officeart/2005/8/layout/cycle5"/>
    <dgm:cxn modelId="{95924E37-8882-4E9F-A359-17E4C3DD72C6}" type="presParOf" srcId="{5C1B40A2-C95B-481E-9090-4B7BCF3B56CE}" destId="{A543EB03-7087-4967-BA16-52B020590675}" srcOrd="13" destOrd="0" presId="urn:microsoft.com/office/officeart/2005/8/layout/cycle5"/>
    <dgm:cxn modelId="{6168C958-35EB-4476-8151-DA508627EA80}" type="presParOf" srcId="{5C1B40A2-C95B-481E-9090-4B7BCF3B56CE}" destId="{191E1915-7B43-453A-9B3B-8BE365BAB7F0}" srcOrd="14" destOrd="0" presId="urn:microsoft.com/office/officeart/2005/8/layout/cycle5"/>
    <dgm:cxn modelId="{B8A2FDA5-9754-4CBE-954F-9805F6BFCA66}" type="presParOf" srcId="{5C1B40A2-C95B-481E-9090-4B7BCF3B56CE}" destId="{529DDF86-EE24-4644-BF9F-F7994B1A08DB}" srcOrd="15" destOrd="0" presId="urn:microsoft.com/office/officeart/2005/8/layout/cycle5"/>
    <dgm:cxn modelId="{29A60492-9F75-4C8C-A93C-CC391CEB67B4}" type="presParOf" srcId="{5C1B40A2-C95B-481E-9090-4B7BCF3B56CE}" destId="{273D6908-0A8E-4F45-889A-67CE25D68E3E}" srcOrd="16" destOrd="0" presId="urn:microsoft.com/office/officeart/2005/8/layout/cycle5"/>
    <dgm:cxn modelId="{6227E773-A9DC-467D-8060-30B207F8C827}" type="presParOf" srcId="{5C1B40A2-C95B-481E-9090-4B7BCF3B56CE}" destId="{B61698C4-7017-4D89-87F7-56075D701F9E}" srcOrd="17" destOrd="0" presId="urn:microsoft.com/office/officeart/2005/8/layout/cycle5"/>
    <dgm:cxn modelId="{B5F87667-6A59-49B2-A10B-94B99AD022BF}" type="presParOf" srcId="{5C1B40A2-C95B-481E-9090-4B7BCF3B56CE}" destId="{E20084B0-DED3-4DEB-8998-F77FEE57635D}" srcOrd="18" destOrd="0" presId="urn:microsoft.com/office/officeart/2005/8/layout/cycle5"/>
    <dgm:cxn modelId="{22AABC01-C092-4BEA-9EB5-B8E83E76D6AF}" type="presParOf" srcId="{5C1B40A2-C95B-481E-9090-4B7BCF3B56CE}" destId="{284E5A02-1953-4AC1-8DE5-B9171905FABE}" srcOrd="19" destOrd="0" presId="urn:microsoft.com/office/officeart/2005/8/layout/cycle5"/>
    <dgm:cxn modelId="{57B250EA-D75D-4267-8A4F-2D2E1CEFC232}" type="presParOf" srcId="{5C1B40A2-C95B-481E-9090-4B7BCF3B56CE}" destId="{37B34B6A-4DCE-4DE3-951A-2EF6B41DAEEC}" srcOrd="20" destOrd="0" presId="urn:microsoft.com/office/officeart/2005/8/layout/cycle5"/>
    <dgm:cxn modelId="{5B29DE1D-36B9-49A4-B861-6A33152B8974}" type="presParOf" srcId="{5C1B40A2-C95B-481E-9090-4B7BCF3B56CE}" destId="{26BC9EC0-F33D-4C53-893E-E607BC23B588}" srcOrd="21" destOrd="0" presId="urn:microsoft.com/office/officeart/2005/8/layout/cycle5"/>
    <dgm:cxn modelId="{D9057867-0C5C-4681-AB68-7BD003D167F1}" type="presParOf" srcId="{5C1B40A2-C95B-481E-9090-4B7BCF3B56CE}" destId="{AAF36583-BB7F-476C-A980-E0851D9947DB}" srcOrd="22" destOrd="0" presId="urn:microsoft.com/office/officeart/2005/8/layout/cycle5"/>
    <dgm:cxn modelId="{C6DC724C-E5CB-4D4C-842B-88F151A230FF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42875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AF76D0-F453-4A35-BF7F-734539FCCE2A}" type="presOf" srcId="{2C971819-3A7E-44D6-A607-E41E2CC546CA}" destId="{2A42BF92-E0CA-4C74-94D9-9AE3F4260038}" srcOrd="0" destOrd="0" presId="urn:microsoft.com/office/officeart/2008/layout/RadialCluster"/>
    <dgm:cxn modelId="{AE961DD4-C172-42E1-98FA-EC3879CBE94A}" type="presOf" srcId="{51B0975B-EA65-4A15-BAF2-DB307B86BC96}" destId="{341F0CCF-4C81-46C6-BAD1-DDC17631079D}" srcOrd="0" destOrd="0" presId="urn:microsoft.com/office/officeart/2008/layout/RadialCluster"/>
    <dgm:cxn modelId="{49B8A50E-C671-4CCA-94C9-762C230B28BE}" type="presOf" srcId="{B48DC76A-8C89-4A47-A084-03205D8C4A2A}" destId="{A1F9C609-4FDF-427E-A3A7-017CF8E0D1F8}" srcOrd="0" destOrd="0" presId="urn:microsoft.com/office/officeart/2008/layout/RadialCluster"/>
    <dgm:cxn modelId="{9E3C2C2D-F444-4583-BDCA-D65E00092E33}" type="presOf" srcId="{30BF6DE8-1E0A-4F3F-9C5D-54B1D0FEA649}" destId="{BF1427F8-47F7-429E-8B9A-D7AD3446727D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F12F9E5A-6AFA-4C21-A6DC-ED2C984316A5}" type="presOf" srcId="{9D6328B3-3D5F-410C-9275-2F3B736C0074}" destId="{0999DAA6-78E7-4C62-AD9F-BB89E1F317A5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F638BC24-D947-45A3-A09A-2207DE01867E}" type="presOf" srcId="{BF147029-5588-4C67-A975-3EDDF959302B}" destId="{A7E70BED-E9F9-4186-91D6-4C4AD5C34513}" srcOrd="0" destOrd="0" presId="urn:microsoft.com/office/officeart/2008/layout/RadialCluster"/>
    <dgm:cxn modelId="{8E142757-8651-4A08-8AFD-BE318F3366D4}" type="presOf" srcId="{FB48CFB2-2144-464F-99B0-7B4517BBF385}" destId="{55E128A9-086C-4AB0-9BB3-7B78F9CA19C8}" srcOrd="0" destOrd="0" presId="urn:microsoft.com/office/officeart/2008/layout/RadialCluster"/>
    <dgm:cxn modelId="{118688C9-4C1C-473B-8F2A-51CC2C106F7B}" type="presOf" srcId="{C9BABCCA-8569-4ABA-B03B-D830CDA9F6D4}" destId="{8B244CFF-22F3-49C3-BAD4-562F5B34DCEA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45279739-AF95-4FD1-AF65-640C43D63660}" type="presParOf" srcId="{8B244CFF-22F3-49C3-BAD4-562F5B34DCEA}" destId="{767A95D3-4209-465C-93E1-7443651645A0}" srcOrd="0" destOrd="0" presId="urn:microsoft.com/office/officeart/2008/layout/RadialCluster"/>
    <dgm:cxn modelId="{C1CF6BFB-8338-45F4-B681-D16F4368FF07}" type="presParOf" srcId="{767A95D3-4209-465C-93E1-7443651645A0}" destId="{55E128A9-086C-4AB0-9BB3-7B78F9CA19C8}" srcOrd="0" destOrd="0" presId="urn:microsoft.com/office/officeart/2008/layout/RadialCluster"/>
    <dgm:cxn modelId="{C2AD9E20-59EC-47EC-9D6E-41252BA4093E}" type="presParOf" srcId="{767A95D3-4209-465C-93E1-7443651645A0}" destId="{2A42BF92-E0CA-4C74-94D9-9AE3F4260038}" srcOrd="1" destOrd="0" presId="urn:microsoft.com/office/officeart/2008/layout/RadialCluster"/>
    <dgm:cxn modelId="{23CD0BE2-9A76-4F0A-BD76-674015F285AE}" type="presParOf" srcId="{767A95D3-4209-465C-93E1-7443651645A0}" destId="{A7E70BED-E9F9-4186-91D6-4C4AD5C34513}" srcOrd="2" destOrd="0" presId="urn:microsoft.com/office/officeart/2008/layout/RadialCluster"/>
    <dgm:cxn modelId="{6E4CC283-7874-40A4-95B6-E0A5F3A006B8}" type="presParOf" srcId="{767A95D3-4209-465C-93E1-7443651645A0}" destId="{0999DAA6-78E7-4C62-AD9F-BB89E1F317A5}" srcOrd="3" destOrd="0" presId="urn:microsoft.com/office/officeart/2008/layout/RadialCluster"/>
    <dgm:cxn modelId="{BD127F62-C5A4-403F-9C69-7098B4456BB2}" type="presParOf" srcId="{767A95D3-4209-465C-93E1-7443651645A0}" destId="{A1F9C609-4FDF-427E-A3A7-017CF8E0D1F8}" srcOrd="4" destOrd="0" presId="urn:microsoft.com/office/officeart/2008/layout/RadialCluster"/>
    <dgm:cxn modelId="{1E7DD808-3838-45EF-A0DC-34E1F37B344D}" type="presParOf" srcId="{767A95D3-4209-465C-93E1-7443651645A0}" destId="{BF1427F8-47F7-429E-8B9A-D7AD3446727D}" srcOrd="5" destOrd="0" presId="urn:microsoft.com/office/officeart/2008/layout/RadialCluster"/>
    <dgm:cxn modelId="{1C9E2202-CA4D-47FD-B9A6-59583DDCEAC8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>
              <a:latin typeface="Arial Narrow" panose="020B0606020202030204" pitchFamily="34" charset="0"/>
            </a:rPr>
            <a:t>Бюджет Рязанской области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79,8%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CDF14BC-B88E-4A51-8B3C-D7AC0ECF4D46}" type="presOf" srcId="{C5F6B6FE-C99D-47E8-B32C-8BCE6AF6FA93}" destId="{07AB60D2-788F-455B-BC6E-6C55558CDF58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3F3DE5E1-1318-4EE8-A918-8A6EC59E1194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CCBF561D-B8E7-469B-B042-D66CF61C39EA}" type="presOf" srcId="{BF60C060-3180-409F-9C41-5F077E3978B6}" destId="{375B57EC-1CA4-498A-9788-AD2AC5B7FD83}" srcOrd="0" destOrd="0" presId="urn:microsoft.com/office/officeart/2005/8/layout/funnel1"/>
    <dgm:cxn modelId="{F621FB89-1DC2-489B-92C9-927153868984}" type="presOf" srcId="{0B447545-B4A1-4F26-84BF-95E40CB0AEDC}" destId="{F85F8655-39B5-4D64-8864-1FE4DFD13925}" srcOrd="0" destOrd="0" presId="urn:microsoft.com/office/officeart/2005/8/layout/funnel1"/>
    <dgm:cxn modelId="{CC8407D5-592F-44C2-BF27-5C5BC6B4265E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ED13906B-7EDE-48AB-A4D3-500F06A9B590}" type="presParOf" srcId="{CE657086-2CE5-4289-87D9-AD74AA654A5A}" destId="{3DEFD9A4-716A-41AF-833F-4634F7061FA3}" srcOrd="0" destOrd="0" presId="urn:microsoft.com/office/officeart/2005/8/layout/funnel1"/>
    <dgm:cxn modelId="{DA51894B-F218-41CE-94F1-600E3EFFDF25}" type="presParOf" srcId="{CE657086-2CE5-4289-87D9-AD74AA654A5A}" destId="{277341DB-90E9-434B-9934-88E8F086D5F7}" srcOrd="1" destOrd="0" presId="urn:microsoft.com/office/officeart/2005/8/layout/funnel1"/>
    <dgm:cxn modelId="{9213ECA6-E8C4-45E1-9E68-BE8D53F2E8C9}" type="presParOf" srcId="{CE657086-2CE5-4289-87D9-AD74AA654A5A}" destId="{F85F8655-39B5-4D64-8864-1FE4DFD13925}" srcOrd="2" destOrd="0" presId="urn:microsoft.com/office/officeart/2005/8/layout/funnel1"/>
    <dgm:cxn modelId="{2B21A382-EF00-43CB-888B-6462D452A5D4}" type="presParOf" srcId="{CE657086-2CE5-4289-87D9-AD74AA654A5A}" destId="{10E0D042-4385-4FD9-9B67-E1D8813ABC3A}" srcOrd="3" destOrd="0" presId="urn:microsoft.com/office/officeart/2005/8/layout/funnel1"/>
    <dgm:cxn modelId="{215F2E31-44F9-4F97-B437-92E1A7BF0C11}" type="presParOf" srcId="{CE657086-2CE5-4289-87D9-AD74AA654A5A}" destId="{07AB60D2-788F-455B-BC6E-6C55558CDF58}" srcOrd="4" destOrd="0" presId="urn:microsoft.com/office/officeart/2005/8/layout/funnel1"/>
    <dgm:cxn modelId="{411B0292-BC0B-49B1-B1A3-8481E1758AC2}" type="presParOf" srcId="{CE657086-2CE5-4289-87D9-AD74AA654A5A}" destId="{375B57EC-1CA4-498A-9788-AD2AC5B7FD83}" srcOrd="5" destOrd="0" presId="urn:microsoft.com/office/officeart/2005/8/layout/funnel1"/>
    <dgm:cxn modelId="{A7075C6D-8A5E-48C3-ADEA-F98380048747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noFill/>
        <a:ln w="50800"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>
              <a:latin typeface="Arial Narrow" panose="020B0606020202030204" pitchFamily="34" charset="0"/>
            </a:rPr>
            <a:t>Федеральный бюджет</a:t>
          </a:r>
          <a:endParaRPr lang="ru-RU" sz="1600" b="1" dirty="0">
            <a:latin typeface="Arial Narrow" panose="020B0606020202030204" pitchFamily="34" charset="0"/>
          </a:endParaRPr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23810" custScaleY="124405" custLinFactNeighborX="16797" custLinFactNeighborY="-23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4B28D42-49EB-488B-923E-39AA6710EC5C}" type="presOf" srcId="{633FB53C-5707-438F-9EB8-EA6BD6263492}" destId="{CE657086-2CE5-4289-87D9-AD74AA654A5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7BD3E5A8-3BCF-4C97-B8A5-6467C8A50643}" type="presOf" srcId="{0B447545-B4A1-4F26-84BF-95E40CB0AEDC}" destId="{F85F8655-39B5-4D64-8864-1FE4DFD13925}" srcOrd="0" destOrd="0" presId="urn:microsoft.com/office/officeart/2005/8/layout/funnel1"/>
    <dgm:cxn modelId="{2E8E17C0-90EA-486D-A276-473295EFAA09}" type="presOf" srcId="{BF60C060-3180-409F-9C41-5F077E3978B6}" destId="{5ED71D64-5576-434B-8A35-3E440323A532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257C9DBC-2BAB-4606-B725-6126BD109F9A}" type="presParOf" srcId="{CE657086-2CE5-4289-87D9-AD74AA654A5A}" destId="{3DEFD9A4-716A-41AF-833F-4634F7061FA3}" srcOrd="0" destOrd="0" presId="urn:microsoft.com/office/officeart/2005/8/layout/funnel1"/>
    <dgm:cxn modelId="{71DC0ECA-D217-4B35-B917-EE522059A79E}" type="presParOf" srcId="{CE657086-2CE5-4289-87D9-AD74AA654A5A}" destId="{277341DB-90E9-434B-9934-88E8F086D5F7}" srcOrd="1" destOrd="0" presId="urn:microsoft.com/office/officeart/2005/8/layout/funnel1"/>
    <dgm:cxn modelId="{77750218-1929-4230-95E9-3FCC4C193066}" type="presParOf" srcId="{CE657086-2CE5-4289-87D9-AD74AA654A5A}" destId="{F85F8655-39B5-4D64-8864-1FE4DFD13925}" srcOrd="2" destOrd="0" presId="urn:microsoft.com/office/officeart/2005/8/layout/funnel1"/>
    <dgm:cxn modelId="{FE142C83-BD9C-453B-9067-5CAD3B921F88}" type="presParOf" srcId="{CE657086-2CE5-4289-87D9-AD74AA654A5A}" destId="{5ED71D64-5576-434B-8A35-3E440323A532}" srcOrd="3" destOrd="0" presId="urn:microsoft.com/office/officeart/2005/8/layout/funnel1"/>
    <dgm:cxn modelId="{7D119B0E-A063-4897-92A2-660358DAACFB}" type="presParOf" srcId="{CE657086-2CE5-4289-87D9-AD74AA654A5A}" destId="{EF1D967D-573D-4736-AF69-6F095CD3A324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20,2%</a:t>
          </a:r>
          <a:endParaRPr lang="ru-RU" dirty="0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  <a:p>
          <a:r>
            <a:rPr lang="ru-RU" sz="1600" b="1" dirty="0" smtClean="0">
              <a:latin typeface="Arial Narrow" panose="020B0606020202030204" pitchFamily="34" charset="0"/>
            </a:rPr>
            <a:t>Бюджет города Рязани</a:t>
          </a:r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E734C841-ACC0-418E-81B8-798EEBFBAF89}">
      <dgm:prSet/>
      <dgm:spPr/>
      <dgm:t>
        <a:bodyPr/>
        <a:lstStyle/>
        <a:p>
          <a:endParaRPr lang="ru-RU" dirty="0" smtClean="0"/>
        </a:p>
      </dgm:t>
    </dgm:pt>
    <dgm:pt modelId="{CC93BFC5-68BD-48CD-805A-6EFA82480760}" type="parTrans" cxnId="{587906D4-A148-4356-AA20-DBC07A1FB9A8}">
      <dgm:prSet/>
      <dgm:spPr/>
      <dgm:t>
        <a:bodyPr/>
        <a:lstStyle/>
        <a:p>
          <a:endParaRPr lang="ru-RU"/>
        </a:p>
      </dgm:t>
    </dgm:pt>
    <dgm:pt modelId="{E6FA7EB4-0829-42E1-8FC8-1A57997613BB}" type="sibTrans" cxnId="{587906D4-A148-4356-AA20-DBC07A1FB9A8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83316" custScaleY="171267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90331" custScaleY="181742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838" custLinFactNeighborY="-21924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6982D290-131B-4EE6-A862-C5F2730E3C4E}" type="presOf" srcId="{633FB53C-5707-438F-9EB8-EA6BD6263492}" destId="{CE657086-2CE5-4289-87D9-AD74AA654A5A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4B06738-D3AD-464A-B170-F5EFAAA649BD}" type="presOf" srcId="{BF60C060-3180-409F-9C41-5F077E3978B6}" destId="{E2CFF147-3DBF-40A4-A443-E4DE75A3D770}" srcOrd="0" destOrd="0" presId="urn:microsoft.com/office/officeart/2005/8/layout/funnel1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587906D4-A148-4356-AA20-DBC07A1FB9A8}" srcId="{633FB53C-5707-438F-9EB8-EA6BD6263492}" destId="{E734C841-ACC0-418E-81B8-798EEBFBAF89}" srcOrd="4" destOrd="0" parTransId="{CC93BFC5-68BD-48CD-805A-6EFA82480760}" sibTransId="{E6FA7EB4-0829-42E1-8FC8-1A57997613BB}"/>
    <dgm:cxn modelId="{918CF1D1-D78C-4C64-9A59-2B98374AD4E1}" type="presOf" srcId="{C5F6B6FE-C99D-47E8-B32C-8BCE6AF6FA93}" destId="{07AB60D2-788F-455B-BC6E-6C55558CDF58}" srcOrd="0" destOrd="0" presId="urn:microsoft.com/office/officeart/2005/8/layout/funnel1"/>
    <dgm:cxn modelId="{98DE05EF-D9CD-4835-9F6B-1CDEABBDE97A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5" destOrd="0" parTransId="{99FB5639-B57F-4F43-850A-48D80153E450}" sibTransId="{66AD6C13-1236-435B-87B8-D9DE987E4027}"/>
    <dgm:cxn modelId="{5E29EF4B-5860-4681-85A2-7E6B29EF7D52}" type="presOf" srcId="{57823047-4B8E-4DD9-A59E-3F988631BA88}" destId="{F85F8655-39B5-4D64-8864-1FE4DFD13925}" srcOrd="0" destOrd="0" presId="urn:microsoft.com/office/officeart/2005/8/layout/funnel1"/>
    <dgm:cxn modelId="{F18C7153-968C-430C-9144-C01ECFE571BA}" type="presParOf" srcId="{CE657086-2CE5-4289-87D9-AD74AA654A5A}" destId="{3DEFD9A4-716A-41AF-833F-4634F7061FA3}" srcOrd="0" destOrd="0" presId="urn:microsoft.com/office/officeart/2005/8/layout/funnel1"/>
    <dgm:cxn modelId="{BCF16290-C697-44A6-BDC3-DD4E64A38B21}" type="presParOf" srcId="{CE657086-2CE5-4289-87D9-AD74AA654A5A}" destId="{277341DB-90E9-434B-9934-88E8F086D5F7}" srcOrd="1" destOrd="0" presId="urn:microsoft.com/office/officeart/2005/8/layout/funnel1"/>
    <dgm:cxn modelId="{B21AF543-0D67-4878-9ACC-FDFBECEC0BE7}" type="presParOf" srcId="{CE657086-2CE5-4289-87D9-AD74AA654A5A}" destId="{F85F8655-39B5-4D64-8864-1FE4DFD13925}" srcOrd="2" destOrd="0" presId="urn:microsoft.com/office/officeart/2005/8/layout/funnel1"/>
    <dgm:cxn modelId="{2F52634C-029D-475D-92C4-071671765D82}" type="presParOf" srcId="{CE657086-2CE5-4289-87D9-AD74AA654A5A}" destId="{10E0D042-4385-4FD9-9B67-E1D8813ABC3A}" srcOrd="3" destOrd="0" presId="urn:microsoft.com/office/officeart/2005/8/layout/funnel1"/>
    <dgm:cxn modelId="{D338462B-EF6D-45FC-8DFA-F1F6EAC1402F}" type="presParOf" srcId="{CE657086-2CE5-4289-87D9-AD74AA654A5A}" destId="{07AB60D2-788F-455B-BC6E-6C55558CDF58}" srcOrd="4" destOrd="0" presId="urn:microsoft.com/office/officeart/2005/8/layout/funnel1"/>
    <dgm:cxn modelId="{9736E1EA-D2DB-4134-8F32-065F71D1FCB5}" type="presParOf" srcId="{CE657086-2CE5-4289-87D9-AD74AA654A5A}" destId="{E2CFF147-3DBF-40A4-A443-E4DE75A3D770}" srcOrd="5" destOrd="0" presId="urn:microsoft.com/office/officeart/2005/8/layout/funnel1"/>
    <dgm:cxn modelId="{39375803-EBBB-425F-8BF2-1E787916815D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3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3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2204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977C5ECC-D6AE-46CC-A616-3B064822210F}" type="presOf" srcId="{66E51CD7-05D6-4658-BDAA-92C6F3E19708}" destId="{C47D9E4B-AD47-4E79-B529-9B264E8F4F6B}" srcOrd="1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0C552461-9F82-401B-886A-FDA17F23FFE2}" type="presOf" srcId="{3BA0FA79-0F0A-4F39-8C6F-85BF113366C3}" destId="{E0AC84DD-2093-416F-85DE-E547FE520660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9531D20-EA12-4B1F-AB5F-A2159CBE7C9E}" type="presOf" srcId="{66E51CD7-05D6-4658-BDAA-92C6F3E19708}" destId="{553B84E4-4A31-43DB-B3BF-8E8EF2B79F2D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785A54DE-126A-4367-B0BF-D932601E3C70}" type="presParOf" srcId="{8B82EA68-B59A-424E-9756-C221A13DB47F}" destId="{FA950D33-9BD9-4D37-A533-789F5554AFB5}" srcOrd="9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0" destOrd="0" presId="urn:microsoft.com/office/officeart/2005/8/layout/radial5"/>
    <dgm:cxn modelId="{71829985-CD05-4060-9631-72F287E5C5FF}" type="presParOf" srcId="{8B82EA68-B59A-424E-9756-C221A13DB47F}" destId="{2F5553CB-2478-4421-B002-5FA728364A78}" srcOrd="11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2" destOrd="0" presId="urn:microsoft.com/office/officeart/2005/8/layout/radial5"/>
    <dgm:cxn modelId="{E999641A-C0DA-4D0F-8BB2-F2F86904A7FB}" type="presParOf" srcId="{8B82EA68-B59A-424E-9756-C221A13DB47F}" destId="{A0B7EB92-DF16-476D-BB87-6C0D26E26F61}" srcOrd="13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4" destOrd="0" presId="urn:microsoft.com/office/officeart/2005/8/layout/radial5"/>
    <dgm:cxn modelId="{6D51A1B9-4EA7-49A2-AB3E-D688EA1A6377}" type="presParOf" srcId="{8B82EA68-B59A-424E-9756-C221A13DB47F}" destId="{7A035AEB-3A20-4DC3-9A60-032AB2743B03}" srcOrd="15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6" destOrd="0" presId="urn:microsoft.com/office/officeart/2005/8/layout/radial5"/>
    <dgm:cxn modelId="{2FD73C18-5D39-488C-BCC3-E78FBB397B35}" type="presParOf" srcId="{8B82EA68-B59A-424E-9756-C221A13DB47F}" destId="{DF27FC25-052B-426A-9E06-117E992234F6}" srcOrd="17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18" destOrd="0" presId="urn:microsoft.com/office/officeart/2005/8/layout/radial5"/>
    <dgm:cxn modelId="{4A596AF6-F899-4C0C-9AC1-32ACDEB272C6}" type="presParOf" srcId="{8B82EA68-B59A-424E-9756-C221A13DB47F}" destId="{553B84E4-4A31-43DB-B3BF-8E8EF2B79F2D}" srcOrd="19" destOrd="0" presId="urn:microsoft.com/office/officeart/2005/8/layout/radial5"/>
    <dgm:cxn modelId="{F3ABFD40-EDF5-4F3E-9D9A-28981AC2C700}" type="presParOf" srcId="{553B84E4-4A31-43DB-B3BF-8E8EF2B79F2D}" destId="{C47D9E4B-AD47-4E79-B529-9B264E8F4F6B}" srcOrd="0" destOrd="0" presId="urn:microsoft.com/office/officeart/2005/8/layout/radial5"/>
    <dgm:cxn modelId="{E7ED2F1B-2C0C-4998-BE70-1DFE14649C0B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64,7 млн.руб.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7 865,2 млн.руб.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7 800,5 млн.руб.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156559" custLinFactY="-400000" custLinFactNeighborX="200000" custLinFactNeighborY="-4381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-27807" custLinFactNeighborY="-506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00000" custLinFactY="384475" custLinFactNeighborX="-212080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74017655-8F56-420F-BE89-A431C628F37B}" type="presOf" srcId="{FB3DF14D-5245-4592-A8EF-4D1E28FD8778}" destId="{A4EFF082-E379-4340-BDC0-C0275355A235}" srcOrd="0" destOrd="0" presId="urn:microsoft.com/office/officeart/2005/8/layout/orgChart1"/>
    <dgm:cxn modelId="{837AB496-D9EF-442B-BB4A-7D5ECA9B48DA}" type="presOf" srcId="{36646E02-E6B2-459D-94C0-C11EACEEBCBA}" destId="{1D285D2F-8812-44E0-9553-AEF8CF7AC85C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F5111641-3738-4F50-81AA-D96926CFA001}" type="presOf" srcId="{D7F3CA62-3240-4386-9FE9-4B857EA25710}" destId="{DB62BBAB-7AA4-4246-8804-8C6CCC8DDB58}" srcOrd="1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D312DEA1-8B1D-459F-A3E1-0BD74F98CDF8}" type="presOf" srcId="{814D4CAD-5CF5-42B1-A738-D74DFEA5FFB4}" destId="{8E79C9C7-A4D0-47C2-AE50-367BAF0D053F}" srcOrd="1" destOrd="0" presId="urn:microsoft.com/office/officeart/2005/8/layout/orgChart1"/>
    <dgm:cxn modelId="{028F2242-8EFC-4044-B0C2-03550A36CDF8}" type="presOf" srcId="{36646E02-E6B2-459D-94C0-C11EACEEBCBA}" destId="{80BD2904-FE51-40C5-B54D-D24C4EF7460B}" srcOrd="0" destOrd="0" presId="urn:microsoft.com/office/officeart/2005/8/layout/orgChart1"/>
    <dgm:cxn modelId="{71DDB375-4C8E-4BD5-9E42-B7F036231DA4}" type="presOf" srcId="{D7F3CA62-3240-4386-9FE9-4B857EA25710}" destId="{B3E35377-3712-4A1B-A884-B60A584EA619}" srcOrd="0" destOrd="0" presId="urn:microsoft.com/office/officeart/2005/8/layout/orgChart1"/>
    <dgm:cxn modelId="{14D3BB20-87E3-42C5-8A32-DE123E2B3676}" type="presOf" srcId="{814D4CAD-5CF5-42B1-A738-D74DFEA5FFB4}" destId="{F3BF6CAD-12EC-45BA-B25E-DEA28EBDEA7A}" srcOrd="0" destOrd="0" presId="urn:microsoft.com/office/officeart/2005/8/layout/orgChart1"/>
    <dgm:cxn modelId="{6982FF5E-239A-4703-B3E0-177763A3FEE1}" type="presParOf" srcId="{A4EFF082-E379-4340-BDC0-C0275355A235}" destId="{F2B801B7-2AF2-498C-8CCD-32CF3F482356}" srcOrd="0" destOrd="0" presId="urn:microsoft.com/office/officeart/2005/8/layout/orgChart1"/>
    <dgm:cxn modelId="{F94C5D87-140A-41ED-9C37-51404A31721B}" type="presParOf" srcId="{F2B801B7-2AF2-498C-8CCD-32CF3F482356}" destId="{A8AFE020-9282-4C1E-8C8E-1FA5E11016EE}" srcOrd="0" destOrd="0" presId="urn:microsoft.com/office/officeart/2005/8/layout/orgChart1"/>
    <dgm:cxn modelId="{3D730D92-57E4-4BC8-9827-3EA6937E8317}" type="presParOf" srcId="{A8AFE020-9282-4C1E-8C8E-1FA5E11016EE}" destId="{F3BF6CAD-12EC-45BA-B25E-DEA28EBDEA7A}" srcOrd="0" destOrd="0" presId="urn:microsoft.com/office/officeart/2005/8/layout/orgChart1"/>
    <dgm:cxn modelId="{C40F8B27-6F97-4235-8D27-2F3331307A40}" type="presParOf" srcId="{A8AFE020-9282-4C1E-8C8E-1FA5E11016EE}" destId="{8E79C9C7-A4D0-47C2-AE50-367BAF0D053F}" srcOrd="1" destOrd="0" presId="urn:microsoft.com/office/officeart/2005/8/layout/orgChart1"/>
    <dgm:cxn modelId="{FD2CEFAF-590D-4309-AB4F-082C29841E25}" type="presParOf" srcId="{F2B801B7-2AF2-498C-8CCD-32CF3F482356}" destId="{0037A5B5-700E-409B-9966-687C7D60823C}" srcOrd="1" destOrd="0" presId="urn:microsoft.com/office/officeart/2005/8/layout/orgChart1"/>
    <dgm:cxn modelId="{8B84377E-6C64-4051-939C-A1E387DF3F1B}" type="presParOf" srcId="{F2B801B7-2AF2-498C-8CCD-32CF3F482356}" destId="{5875A817-D721-4C08-B9AF-A2DB43FF7128}" srcOrd="2" destOrd="0" presId="urn:microsoft.com/office/officeart/2005/8/layout/orgChart1"/>
    <dgm:cxn modelId="{27FBD2FE-9D87-4EFF-B80F-96F3CC391F21}" type="presParOf" srcId="{A4EFF082-E379-4340-BDC0-C0275355A235}" destId="{748E5DD2-337E-44E3-9C33-36949CFCEC3A}" srcOrd="1" destOrd="0" presId="urn:microsoft.com/office/officeart/2005/8/layout/orgChart1"/>
    <dgm:cxn modelId="{3D98C662-1BA2-4143-A6F8-BE6A22768ECA}" type="presParOf" srcId="{748E5DD2-337E-44E3-9C33-36949CFCEC3A}" destId="{7F5359DC-CE19-4313-A273-A9F71B41186B}" srcOrd="0" destOrd="0" presId="urn:microsoft.com/office/officeart/2005/8/layout/orgChart1"/>
    <dgm:cxn modelId="{8491D8E3-50D6-49D1-A726-3ADE1F66BBFE}" type="presParOf" srcId="{7F5359DC-CE19-4313-A273-A9F71B41186B}" destId="{B3E35377-3712-4A1B-A884-B60A584EA619}" srcOrd="0" destOrd="0" presId="urn:microsoft.com/office/officeart/2005/8/layout/orgChart1"/>
    <dgm:cxn modelId="{B48009C0-4C83-4216-950A-AFF49A7C8408}" type="presParOf" srcId="{7F5359DC-CE19-4313-A273-A9F71B41186B}" destId="{DB62BBAB-7AA4-4246-8804-8C6CCC8DDB58}" srcOrd="1" destOrd="0" presId="urn:microsoft.com/office/officeart/2005/8/layout/orgChart1"/>
    <dgm:cxn modelId="{CFB556FD-1DD1-4615-BFCB-D0830D050E6F}" type="presParOf" srcId="{748E5DD2-337E-44E3-9C33-36949CFCEC3A}" destId="{F240C4D5-1951-4407-941B-2C97F6898EFF}" srcOrd="1" destOrd="0" presId="urn:microsoft.com/office/officeart/2005/8/layout/orgChart1"/>
    <dgm:cxn modelId="{F03F854A-57F0-4384-998E-96F2C23A0D5A}" type="presParOf" srcId="{748E5DD2-337E-44E3-9C33-36949CFCEC3A}" destId="{4D93DF5E-526B-4717-9183-93B2050740B6}" srcOrd="2" destOrd="0" presId="urn:microsoft.com/office/officeart/2005/8/layout/orgChart1"/>
    <dgm:cxn modelId="{A071712E-E10C-40CF-846E-904D8BF0A536}" type="presParOf" srcId="{A4EFF082-E379-4340-BDC0-C0275355A235}" destId="{0ACCDAF3-394D-4780-A269-A7DFD6571E7C}" srcOrd="2" destOrd="0" presId="urn:microsoft.com/office/officeart/2005/8/layout/orgChart1"/>
    <dgm:cxn modelId="{FAF635D7-01CD-499B-B773-022E9649697B}" type="presParOf" srcId="{0ACCDAF3-394D-4780-A269-A7DFD6571E7C}" destId="{5A7C1492-AC4F-4416-8FAE-4D4E38870E01}" srcOrd="0" destOrd="0" presId="urn:microsoft.com/office/officeart/2005/8/layout/orgChart1"/>
    <dgm:cxn modelId="{CAFB9599-82B8-4A3A-B2E9-1A773859DDE1}" type="presParOf" srcId="{5A7C1492-AC4F-4416-8FAE-4D4E38870E01}" destId="{80BD2904-FE51-40C5-B54D-D24C4EF7460B}" srcOrd="0" destOrd="0" presId="urn:microsoft.com/office/officeart/2005/8/layout/orgChart1"/>
    <dgm:cxn modelId="{0260A099-0384-4BAA-AC34-B1A0D9EDE9E9}" type="presParOf" srcId="{5A7C1492-AC4F-4416-8FAE-4D4E38870E01}" destId="{1D285D2F-8812-44E0-9553-AEF8CF7AC85C}" srcOrd="1" destOrd="0" presId="urn:microsoft.com/office/officeart/2005/8/layout/orgChart1"/>
    <dgm:cxn modelId="{A7331673-367B-4BDA-AA6D-B16A0C2F421A}" type="presParOf" srcId="{0ACCDAF3-394D-4780-A269-A7DFD6571E7C}" destId="{152221B6-EC2A-4846-856F-03D4369F3EBF}" srcOrd="1" destOrd="0" presId="urn:microsoft.com/office/officeart/2005/8/layout/orgChart1"/>
    <dgm:cxn modelId="{5D69661C-E294-4D39-9A1B-4FC55BAEDB54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7449F-43B5-4761-82F9-4DC0858CAABD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14E3B-57E0-4E3B-A731-7BB20B16A97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142254" y="-52176"/>
          <a:ext cx="1565346" cy="157429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18668" y="24238"/>
        <a:ext cx="1412518" cy="1421466"/>
      </dsp:txXfrm>
    </dsp:sp>
    <dsp:sp modelId="{43434E4B-C4FB-4DAC-9533-71DBE9279538}">
      <dsp:nvSpPr>
        <dsp:cNvPr id="0" name=""/>
        <dsp:cNvSpPr/>
      </dsp:nvSpPr>
      <dsp:spPr>
        <a:xfrm>
          <a:off x="3039240" y="750065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1724713" y="101808"/>
              </a:moveTo>
              <a:arcTo wR="2419125" hR="2419125" stAng="15199111" swAng="25200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53351" y="795181"/>
          <a:ext cx="1590479" cy="1197092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11788" y="853618"/>
        <a:ext cx="1473605" cy="1080218"/>
      </dsp:txXfrm>
    </dsp:sp>
    <dsp:sp modelId="{F93ECD45-54D8-465B-A0C2-914295F3C5BD}">
      <dsp:nvSpPr>
        <dsp:cNvPr id="0" name=""/>
        <dsp:cNvSpPr/>
      </dsp:nvSpPr>
      <dsp:spPr>
        <a:xfrm>
          <a:off x="1775758" y="1053769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372996" y="992745"/>
              </a:moveTo>
              <a:arcTo wR="2419125" hR="2419125" stAng="19432170" swAng="28969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576898" y="2274503"/>
          <a:ext cx="1590479" cy="123931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637396" y="2335001"/>
        <a:ext cx="1469483" cy="1118318"/>
      </dsp:txXfrm>
    </dsp:sp>
    <dsp:sp modelId="{DA554C6D-A2BD-4B94-802C-6C55DB9F2BF8}">
      <dsp:nvSpPr>
        <dsp:cNvPr id="0" name=""/>
        <dsp:cNvSpPr/>
      </dsp:nvSpPr>
      <dsp:spPr>
        <a:xfrm>
          <a:off x="1486219" y="665228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787790" y="2910651"/>
              </a:moveTo>
              <a:arcTo wR="2419125" hR="2419125" stAng="703390" swAng="26984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978800" y="3820567"/>
          <a:ext cx="1590479" cy="1373465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45847" y="3887614"/>
        <a:ext cx="1456385" cy="1239371"/>
      </dsp:txXfrm>
    </dsp:sp>
    <dsp:sp modelId="{2C814299-90FC-466A-8C27-58BBE7C3AD9B}">
      <dsp:nvSpPr>
        <dsp:cNvPr id="0" name=""/>
        <dsp:cNvSpPr/>
      </dsp:nvSpPr>
      <dsp:spPr>
        <a:xfrm>
          <a:off x="2472630" y="255751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2454453" y="4837993"/>
              </a:moveTo>
              <a:arcTo wR="2419125" hR="2419125" stAng="5349795" swAng="220727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29691" y="4632478"/>
          <a:ext cx="1590479" cy="1164182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186522" y="4689309"/>
        <a:ext cx="1476817" cy="1050520"/>
      </dsp:txXfrm>
    </dsp:sp>
    <dsp:sp modelId="{191E1915-7B43-453A-9B3B-8BE365BAB7F0}">
      <dsp:nvSpPr>
        <dsp:cNvPr id="0" name=""/>
        <dsp:cNvSpPr/>
      </dsp:nvSpPr>
      <dsp:spPr>
        <a:xfrm>
          <a:off x="64213" y="312268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3010465" y="4764864"/>
              </a:moveTo>
              <a:arcTo wR="2419125" hR="2419125" stAng="4551063" swAng="24284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261019" y="3817782"/>
          <a:ext cx="1590479" cy="137346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28066" y="3884829"/>
        <a:ext cx="1456385" cy="1239371"/>
      </dsp:txXfrm>
    </dsp:sp>
    <dsp:sp modelId="{B61698C4-7017-4D89-87F7-56075D701F9E}">
      <dsp:nvSpPr>
        <dsp:cNvPr id="0" name=""/>
        <dsp:cNvSpPr/>
      </dsp:nvSpPr>
      <dsp:spPr>
        <a:xfrm>
          <a:off x="1521462" y="656371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100579" y="3109425"/>
              </a:moveTo>
              <a:arcTo wR="2419125" hR="2419125" stAng="9805210" swAng="23223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679555" y="2253900"/>
          <a:ext cx="1590479" cy="1300586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743044" y="2317389"/>
        <a:ext cx="1463501" cy="1173608"/>
      </dsp:txXfrm>
    </dsp:sp>
    <dsp:sp modelId="{37B34B6A-4DCE-4DE3-951A-2EF6B41DAEEC}">
      <dsp:nvSpPr>
        <dsp:cNvPr id="0" name=""/>
        <dsp:cNvSpPr/>
      </dsp:nvSpPr>
      <dsp:spPr>
        <a:xfrm>
          <a:off x="1100827" y="1243670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490181" y="959213"/>
              </a:moveTo>
              <a:arcTo wR="2419125" hR="2419125" stAng="13027205" swAng="27043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39" y="828561"/>
          <a:ext cx="1589159" cy="1180448"/>
        </a:xfrm>
        <a:prstGeom prst="roundRect">
          <a:avLst/>
        </a:prstGeom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53764" y="886186"/>
        <a:ext cx="1473909" cy="1065198"/>
      </dsp:txXfrm>
    </dsp:sp>
    <dsp:sp modelId="{6B2E63ED-B4B9-4312-8B34-C6298E61E31E}">
      <dsp:nvSpPr>
        <dsp:cNvPr id="0" name=""/>
        <dsp:cNvSpPr/>
      </dsp:nvSpPr>
      <dsp:spPr>
        <a:xfrm>
          <a:off x="103387" y="816335"/>
          <a:ext cx="4838251" cy="4838251"/>
        </a:xfrm>
        <a:custGeom>
          <a:avLst/>
          <a:gdLst/>
          <a:ahLst/>
          <a:cxnLst/>
          <a:rect l="0" t="0" r="0" b="0"/>
          <a:pathLst>
            <a:path>
              <a:moveTo>
                <a:pt x="2738110" y="21122"/>
              </a:moveTo>
              <a:arcTo wR="2419125" hR="2419125" stAng="16654623" swAng="327145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-5" y="89792"/>
          <a:ext cx="8136909" cy="941362"/>
        </a:xfrm>
        <a:prstGeom prst="roundRect">
          <a:avLst/>
        </a:prstGeom>
        <a:solidFill>
          <a:schemeClr val="bg1"/>
        </a:solidFill>
        <a:ln w="142875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949" y="135746"/>
        <a:ext cx="8045001" cy="849454"/>
      </dsp:txXfrm>
    </dsp:sp>
    <dsp:sp modelId="{2A42BF92-E0CA-4C74-94D9-9AE3F4260038}">
      <dsp:nvSpPr>
        <dsp:cNvPr id="0" name=""/>
        <dsp:cNvSpPr/>
      </dsp:nvSpPr>
      <dsp:spPr>
        <a:xfrm rot="7230172">
          <a:off x="711469" y="2791243"/>
          <a:ext cx="40856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85609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93542" y="4551331"/>
          <a:ext cx="2732173" cy="87506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36259" y="4594048"/>
        <a:ext cx="2646739" cy="789629"/>
      </dsp:txXfrm>
    </dsp:sp>
    <dsp:sp modelId="{0999DAA6-78E7-4C62-AD9F-BB89E1F317A5}">
      <dsp:nvSpPr>
        <dsp:cNvPr id="0" name=""/>
        <dsp:cNvSpPr/>
      </dsp:nvSpPr>
      <dsp:spPr>
        <a:xfrm rot="1964308">
          <a:off x="4759345" y="1171364"/>
          <a:ext cx="5185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8518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20481" y="1311572"/>
          <a:ext cx="3537873" cy="1096513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74008" y="1365099"/>
        <a:ext cx="3430819" cy="989459"/>
      </dsp:txXfrm>
    </dsp:sp>
    <dsp:sp modelId="{BF1427F8-47F7-429E-8B9A-D7AD3446727D}">
      <dsp:nvSpPr>
        <dsp:cNvPr id="0" name=""/>
        <dsp:cNvSpPr/>
      </dsp:nvSpPr>
      <dsp:spPr>
        <a:xfrm rot="8588391">
          <a:off x="2345077" y="1396242"/>
          <a:ext cx="12172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723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52974" y="1761330"/>
          <a:ext cx="3270018" cy="101777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651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202657" y="1811013"/>
        <a:ext cx="3170652" cy="918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72638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73067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2304255"/>
          <a:ext cx="1584178" cy="40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Бюджет Рязанской области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504054" y="2304255"/>
        <a:ext cx="1584178" cy="408646"/>
      </dsp:txXfrm>
    </dsp:sp>
    <dsp:sp modelId="{10E0D042-4385-4FD9-9B67-E1D8813ABC3A}">
      <dsp:nvSpPr>
        <dsp:cNvPr id="0" name=""/>
        <dsp:cNvSpPr/>
      </dsp:nvSpPr>
      <dsp:spPr>
        <a:xfrm>
          <a:off x="337343" y="216021"/>
          <a:ext cx="1141338" cy="10530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79,8%</a:t>
          </a:r>
          <a:endParaRPr lang="ru-RU" sz="1600" kern="1200" dirty="0"/>
        </a:p>
      </dsp:txBody>
      <dsp:txXfrm>
        <a:off x="504488" y="370236"/>
        <a:ext cx="807048" cy="744619"/>
      </dsp:txXfrm>
    </dsp:sp>
    <dsp:sp modelId="{07AB60D2-788F-455B-BC6E-6C55558CDF58}">
      <dsp:nvSpPr>
        <dsp:cNvPr id="0" name=""/>
        <dsp:cNvSpPr/>
      </dsp:nvSpPr>
      <dsp:spPr>
        <a:xfrm>
          <a:off x="963530" y="1332508"/>
          <a:ext cx="553028" cy="539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0%</a:t>
          </a:r>
          <a:endParaRPr lang="ru-RU" sz="1600" kern="1200" dirty="0"/>
        </a:p>
      </dsp:txBody>
      <dsp:txXfrm>
        <a:off x="1044519" y="1411545"/>
        <a:ext cx="391050" cy="381626"/>
      </dsp:txXfrm>
    </dsp:sp>
    <dsp:sp modelId="{375B57EC-1CA4-498A-9788-AD2AC5B7FD83}">
      <dsp:nvSpPr>
        <dsp:cNvPr id="0" name=""/>
        <dsp:cNvSpPr/>
      </dsp:nvSpPr>
      <dsp:spPr>
        <a:xfrm>
          <a:off x="1116125" y="216021"/>
          <a:ext cx="1160906" cy="11593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100%</a:t>
          </a:r>
          <a:endParaRPr lang="ru-RU" sz="1600" kern="1200" dirty="0"/>
        </a:p>
      </dsp:txBody>
      <dsp:txXfrm>
        <a:off x="1286136" y="385801"/>
        <a:ext cx="820884" cy="819772"/>
      </dsp:txXfrm>
    </dsp:sp>
    <dsp:sp modelId="{EF1D967D-573D-4736-AF69-6F095CD3A324}">
      <dsp:nvSpPr>
        <dsp:cNvPr id="0" name=""/>
        <dsp:cNvSpPr/>
      </dsp:nvSpPr>
      <dsp:spPr>
        <a:xfrm>
          <a:off x="109712" y="14402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57538" y="906401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34126" y="1910697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76068" y="2484277"/>
          <a:ext cx="1555372" cy="408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Федеральный бюджет</a:t>
          </a:r>
          <a:endParaRPr lang="ru-RU" sz="1600" b="1" kern="1200" dirty="0">
            <a:latin typeface="Arial Narrow" panose="020B0606020202030204" pitchFamily="34" charset="0"/>
          </a:endParaRPr>
        </a:p>
      </dsp:txBody>
      <dsp:txXfrm>
        <a:off x="576068" y="2484277"/>
        <a:ext cx="1555372" cy="408643"/>
      </dsp:txXfrm>
    </dsp:sp>
    <dsp:sp modelId="{5ED71D64-5576-434B-8A35-3E440323A532}">
      <dsp:nvSpPr>
        <dsp:cNvPr id="0" name=""/>
        <dsp:cNvSpPr/>
      </dsp:nvSpPr>
      <dsp:spPr>
        <a:xfrm>
          <a:off x="757264" y="612072"/>
          <a:ext cx="1123329" cy="1128727"/>
        </a:xfrm>
        <a:prstGeom prst="ellipse">
          <a:avLst/>
        </a:prstGeom>
        <a:noFill/>
        <a:ln w="50800"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0%</a:t>
          </a:r>
          <a:endParaRPr lang="ru-RU" sz="4300" kern="1200" dirty="0"/>
        </a:p>
      </dsp:txBody>
      <dsp:txXfrm>
        <a:off x="921772" y="777370"/>
        <a:ext cx="794313" cy="798131"/>
      </dsp:txXfrm>
    </dsp:sp>
    <dsp:sp modelId="{EF1D967D-573D-4736-AF69-6F095CD3A324}">
      <dsp:nvSpPr>
        <dsp:cNvPr id="0" name=""/>
        <dsp:cNvSpPr/>
      </dsp:nvSpPr>
      <dsp:spPr>
        <a:xfrm>
          <a:off x="34478" y="32404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88157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91376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50328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Бюджет города Рязани</a:t>
          </a:r>
        </a:p>
      </dsp:txBody>
      <dsp:txXfrm>
        <a:off x="592070" y="250328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360043" y="360043"/>
          <a:ext cx="1098918" cy="10266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520976" y="510398"/>
        <a:ext cx="777052" cy="725978"/>
      </dsp:txXfrm>
    </dsp:sp>
    <dsp:sp modelId="{07AB60D2-788F-455B-BC6E-6C55558CDF58}">
      <dsp:nvSpPr>
        <dsp:cNvPr id="0" name=""/>
        <dsp:cNvSpPr/>
      </dsp:nvSpPr>
      <dsp:spPr>
        <a:xfrm>
          <a:off x="864092" y="1234453"/>
          <a:ext cx="720085" cy="7097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20,2%</a:t>
          </a:r>
          <a:endParaRPr lang="ru-RU" sz="1200" kern="1200" dirty="0"/>
        </a:p>
      </dsp:txBody>
      <dsp:txXfrm>
        <a:off x="969546" y="133839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163287" y="432048"/>
          <a:ext cx="1140970" cy="108948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100%</a:t>
          </a:r>
          <a:endParaRPr lang="ru-RU" sz="1200" kern="1200" dirty="0"/>
        </a:p>
      </dsp:txBody>
      <dsp:txXfrm>
        <a:off x="1330378" y="591599"/>
        <a:ext cx="806788" cy="770380"/>
      </dsp:txXfrm>
    </dsp:sp>
    <dsp:sp modelId="{EF1D967D-573D-4736-AF69-6F095CD3A324}">
      <dsp:nvSpPr>
        <dsp:cNvPr id="0" name=""/>
        <dsp:cNvSpPr/>
      </dsp:nvSpPr>
      <dsp:spPr>
        <a:xfrm>
          <a:off x="40751" y="288035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208263" y="1585469"/>
          <a:ext cx="2291499" cy="22593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300" b="1" kern="1200" dirty="0"/>
        </a:p>
      </dsp:txBody>
      <dsp:txXfrm>
        <a:off x="3543845" y="1916342"/>
        <a:ext cx="1620335" cy="1597594"/>
      </dsp:txXfrm>
    </dsp:sp>
    <dsp:sp modelId="{4731EA70-1FA8-49F5-A6BF-4AE9CB97C303}">
      <dsp:nvSpPr>
        <dsp:cNvPr id="0" name=""/>
        <dsp:cNvSpPr/>
      </dsp:nvSpPr>
      <dsp:spPr>
        <a:xfrm rot="16260366">
          <a:off x="4230614" y="1101028"/>
          <a:ext cx="295980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74231" y="1230938"/>
        <a:ext cx="207186" cy="256562"/>
      </dsp:txXfrm>
    </dsp:sp>
    <dsp:sp modelId="{E2EC1D87-F728-458A-8AB1-7A3D78F9D25E}">
      <dsp:nvSpPr>
        <dsp:cNvPr id="0" name=""/>
        <dsp:cNvSpPr/>
      </dsp:nvSpPr>
      <dsp:spPr>
        <a:xfrm>
          <a:off x="3889425" y="21224"/>
          <a:ext cx="1006124" cy="10061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036768" y="168567"/>
        <a:ext cx="711438" cy="711438"/>
      </dsp:txXfrm>
    </dsp:sp>
    <dsp:sp modelId="{A0E222DD-64BD-4A89-BBB9-2B80D8318D4A}">
      <dsp:nvSpPr>
        <dsp:cNvPr id="0" name=""/>
        <dsp:cNvSpPr/>
      </dsp:nvSpPr>
      <dsp:spPr>
        <a:xfrm rot="18342319">
          <a:off x="5026597" y="1358460"/>
          <a:ext cx="297634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045186" y="1480233"/>
        <a:ext cx="208344" cy="256562"/>
      </dsp:txXfrm>
    </dsp:sp>
    <dsp:sp modelId="{73BC26A8-8D0F-45E6-9E3B-37EADD227262}">
      <dsp:nvSpPr>
        <dsp:cNvPr id="0" name=""/>
        <dsp:cNvSpPr/>
      </dsp:nvSpPr>
      <dsp:spPr>
        <a:xfrm>
          <a:off x="5134735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282078" y="573193"/>
        <a:ext cx="711438" cy="711438"/>
      </dsp:txXfrm>
    </dsp:sp>
    <dsp:sp modelId="{06F93DE9-E67A-4CE1-BC6B-5C458B1137B0}">
      <dsp:nvSpPr>
        <dsp:cNvPr id="0" name=""/>
        <dsp:cNvSpPr/>
      </dsp:nvSpPr>
      <dsp:spPr>
        <a:xfrm rot="20430380">
          <a:off x="5534482" y="2033617"/>
          <a:ext cx="281592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36903" y="2133232"/>
        <a:ext cx="197114" cy="256562"/>
      </dsp:txXfrm>
    </dsp:sp>
    <dsp:sp modelId="{D8B200F5-4D07-49B2-A587-C2FE6CEC49F8}">
      <dsp:nvSpPr>
        <dsp:cNvPr id="0" name=""/>
        <dsp:cNvSpPr/>
      </dsp:nvSpPr>
      <dsp:spPr>
        <a:xfrm>
          <a:off x="5904380" y="1485175"/>
          <a:ext cx="1006124" cy="10061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051723" y="1632518"/>
        <a:ext cx="711438" cy="711438"/>
      </dsp:txXfrm>
    </dsp:sp>
    <dsp:sp modelId="{E7EAB10C-E176-4610-B2C6-BE8F83AD0F9B}">
      <dsp:nvSpPr>
        <dsp:cNvPr id="0" name=""/>
        <dsp:cNvSpPr/>
      </dsp:nvSpPr>
      <dsp:spPr>
        <a:xfrm rot="950221">
          <a:off x="5553243" y="2878121"/>
          <a:ext cx="258035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54712" y="2953078"/>
        <a:ext cx="180625" cy="256562"/>
      </dsp:txXfrm>
    </dsp:sp>
    <dsp:sp modelId="{FFE63D16-C443-42C8-BB30-4CA61876A647}">
      <dsp:nvSpPr>
        <dsp:cNvPr id="0" name=""/>
        <dsp:cNvSpPr/>
      </dsp:nvSpPr>
      <dsp:spPr>
        <a:xfrm>
          <a:off x="5904380" y="2794572"/>
          <a:ext cx="1006124" cy="10061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051723" y="2941915"/>
        <a:ext cx="711438" cy="711438"/>
      </dsp:txXfrm>
    </dsp:sp>
    <dsp:sp modelId="{FA950D33-9BD9-4D37-A533-789F5554AFB5}">
      <dsp:nvSpPr>
        <dsp:cNvPr id="0" name=""/>
        <dsp:cNvSpPr/>
      </dsp:nvSpPr>
      <dsp:spPr>
        <a:xfrm rot="3118628">
          <a:off x="5068602" y="3566166"/>
          <a:ext cx="236059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082200" y="3623792"/>
        <a:ext cx="165241" cy="256562"/>
      </dsp:txXfrm>
    </dsp:sp>
    <dsp:sp modelId="{EB1C3899-7B42-47CD-912B-DD035472498D}">
      <dsp:nvSpPr>
        <dsp:cNvPr id="0" name=""/>
        <dsp:cNvSpPr/>
      </dsp:nvSpPr>
      <dsp:spPr>
        <a:xfrm>
          <a:off x="5134735" y="3853896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282078" y="4001239"/>
        <a:ext cx="711438" cy="711438"/>
      </dsp:txXfrm>
    </dsp:sp>
    <dsp:sp modelId="{2F5553CB-2478-4421-B002-5FA728364A78}">
      <dsp:nvSpPr>
        <dsp:cNvPr id="0" name=""/>
        <dsp:cNvSpPr/>
      </dsp:nvSpPr>
      <dsp:spPr>
        <a:xfrm rot="5335375">
          <a:off x="4269294" y="3831602"/>
          <a:ext cx="219456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01594" y="3884209"/>
        <a:ext cx="153619" cy="256562"/>
      </dsp:txXfrm>
    </dsp:sp>
    <dsp:sp modelId="{FED909B6-8F19-4D98-AAC2-EBEEF4830C2B}">
      <dsp:nvSpPr>
        <dsp:cNvPr id="0" name=""/>
        <dsp:cNvSpPr/>
      </dsp:nvSpPr>
      <dsp:spPr>
        <a:xfrm>
          <a:off x="3889425" y="4258522"/>
          <a:ext cx="1006124" cy="10061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036768" y="4405865"/>
        <a:ext cx="711438" cy="711438"/>
      </dsp:txXfrm>
    </dsp:sp>
    <dsp:sp modelId="{A0B7EB92-DF16-476D-BB87-6C0D26E26F61}">
      <dsp:nvSpPr>
        <dsp:cNvPr id="0" name=""/>
        <dsp:cNvSpPr/>
      </dsp:nvSpPr>
      <dsp:spPr>
        <a:xfrm rot="7571187">
          <a:off x="3440618" y="3590190"/>
          <a:ext cx="233739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496380" y="3647412"/>
        <a:ext cx="163617" cy="256562"/>
      </dsp:txXfrm>
    </dsp:sp>
    <dsp:sp modelId="{69EA0517-EDCB-4CEB-899F-D56DCF7B4404}">
      <dsp:nvSpPr>
        <dsp:cNvPr id="0" name=""/>
        <dsp:cNvSpPr/>
      </dsp:nvSpPr>
      <dsp:spPr>
        <a:xfrm>
          <a:off x="2623313" y="3890263"/>
          <a:ext cx="1006124" cy="1006124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70656" y="4037606"/>
        <a:ext cx="711438" cy="711438"/>
      </dsp:txXfrm>
    </dsp:sp>
    <dsp:sp modelId="{7A035AEB-3A20-4DC3-9A60-032AB2743B03}">
      <dsp:nvSpPr>
        <dsp:cNvPr id="0" name=""/>
        <dsp:cNvSpPr/>
      </dsp:nvSpPr>
      <dsp:spPr>
        <a:xfrm rot="9814743">
          <a:off x="2954655" y="2881490"/>
          <a:ext cx="218903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18987" y="2957728"/>
        <a:ext cx="153232" cy="256562"/>
      </dsp:txXfrm>
    </dsp:sp>
    <dsp:sp modelId="{83F11675-07D9-406F-853D-13FD28BBB805}">
      <dsp:nvSpPr>
        <dsp:cNvPr id="0" name=""/>
        <dsp:cNvSpPr/>
      </dsp:nvSpPr>
      <dsp:spPr>
        <a:xfrm>
          <a:off x="1874469" y="2794572"/>
          <a:ext cx="1006124" cy="100612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21812" y="2941915"/>
        <a:ext cx="711438" cy="711438"/>
      </dsp:txXfrm>
    </dsp:sp>
    <dsp:sp modelId="{DF27FC25-052B-426A-9E06-117E992234F6}">
      <dsp:nvSpPr>
        <dsp:cNvPr id="0" name=""/>
        <dsp:cNvSpPr/>
      </dsp:nvSpPr>
      <dsp:spPr>
        <a:xfrm rot="12011539">
          <a:off x="2949908" y="2029681"/>
          <a:ext cx="243297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20654" y="2127798"/>
        <a:ext cx="170308" cy="256562"/>
      </dsp:txXfrm>
    </dsp:sp>
    <dsp:sp modelId="{EDA34655-9131-4731-957F-5382F53A0660}">
      <dsp:nvSpPr>
        <dsp:cNvPr id="0" name=""/>
        <dsp:cNvSpPr/>
      </dsp:nvSpPr>
      <dsp:spPr>
        <a:xfrm>
          <a:off x="1874469" y="1485175"/>
          <a:ext cx="1006124" cy="100612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021812" y="1632518"/>
        <a:ext cx="711438" cy="711438"/>
      </dsp:txXfrm>
    </dsp:sp>
    <dsp:sp modelId="{553B84E4-4A31-43DB-B3BF-8E8EF2B79F2D}">
      <dsp:nvSpPr>
        <dsp:cNvPr id="0" name=""/>
        <dsp:cNvSpPr/>
      </dsp:nvSpPr>
      <dsp:spPr>
        <a:xfrm rot="14157341">
          <a:off x="3440885" y="1353000"/>
          <a:ext cx="274542" cy="4276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05121" y="1472643"/>
        <a:ext cx="192179" cy="256562"/>
      </dsp:txXfrm>
    </dsp:sp>
    <dsp:sp modelId="{E0AC84DD-2093-416F-85DE-E547FE520660}">
      <dsp:nvSpPr>
        <dsp:cNvPr id="0" name=""/>
        <dsp:cNvSpPr/>
      </dsp:nvSpPr>
      <dsp:spPr>
        <a:xfrm>
          <a:off x="2644114" y="425850"/>
          <a:ext cx="1006124" cy="100612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791457" y="573193"/>
        <a:ext cx="711438" cy="7114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213517" y="839371"/>
          <a:ext cx="1236257" cy="8078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5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7 800,5 млн.руб.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1252955" y="878809"/>
        <a:ext cx="1157381" cy="729006"/>
      </dsp:txXfrm>
    </dsp:sp>
    <dsp:sp modelId="{B3E35377-3712-4A1B-A884-B60A584EA619}">
      <dsp:nvSpPr>
        <dsp:cNvPr id="0" name=""/>
        <dsp:cNvSpPr/>
      </dsp:nvSpPr>
      <dsp:spPr>
        <a:xfrm>
          <a:off x="1213200" y="2179292"/>
          <a:ext cx="1236257" cy="825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7 865,2 млн.руб.</a:t>
          </a:r>
        </a:p>
      </dsp:txBody>
      <dsp:txXfrm>
        <a:off x="1253509" y="2219601"/>
        <a:ext cx="1155639" cy="745124"/>
      </dsp:txXfrm>
    </dsp:sp>
    <dsp:sp modelId="{80BD2904-FE51-40C5-B54D-D24C4EF7460B}">
      <dsp:nvSpPr>
        <dsp:cNvPr id="0" name=""/>
        <dsp:cNvSpPr/>
      </dsp:nvSpPr>
      <dsp:spPr>
        <a:xfrm>
          <a:off x="1213200" y="3600310"/>
          <a:ext cx="1236257" cy="8257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7112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6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64,7 млн.руб.</a:t>
          </a:r>
        </a:p>
      </dsp:txBody>
      <dsp:txXfrm>
        <a:off x="1253509" y="3640619"/>
        <a:ext cx="1155639" cy="7451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0.24682</cdr:x>
      <cdr:y>0.125</cdr:y>
    </cdr:from>
    <cdr:to>
      <cdr:x>0.26518</cdr:x>
      <cdr:y>0.17378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90581" y="648072"/>
          <a:ext cx="148071" cy="2529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CA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0.45218</cdr:x>
      <cdr:y>0.16667</cdr:y>
    </cdr:from>
    <cdr:to>
      <cdr:x>0.47053</cdr:x>
      <cdr:y>0.21544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46765" y="864096"/>
          <a:ext cx="147991" cy="25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rgbClr val="CA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0.65753</cdr:x>
      <cdr:y>0.16667</cdr:y>
    </cdr:from>
    <cdr:to>
      <cdr:x>0.67588</cdr:x>
      <cdr:y>0.21544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302949" y="864096"/>
          <a:ext cx="147990" cy="2528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CA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0.26518</cdr:x>
      <cdr:y>0.14939</cdr:y>
    </cdr:from>
    <cdr:to>
      <cdr:x>0.45218</cdr:x>
      <cdr:y>0.19105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>
          <a:off x="2138652" y="774524"/>
          <a:ext cx="1508113" cy="21599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CA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0.47053</cdr:x>
      <cdr:y>0.19105</cdr:y>
    </cdr:from>
    <cdr:to>
      <cdr:x>0.65753</cdr:x>
      <cdr:y>0.19105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3794776" y="990522"/>
          <a:ext cx="1508173" cy="1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CA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0.21111</cdr:x>
      <cdr:y>0.02778</cdr:y>
    </cdr:from>
    <cdr:to>
      <cdr:x>0.30932</cdr:x>
      <cdr:y>0.11111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702549" y="144016"/>
          <a:ext cx="792054" cy="4320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Arial Narrow" panose="020B0606020202030204" pitchFamily="34" charset="0"/>
            </a:rPr>
            <a:t>4 624,7</a:t>
          </a:r>
        </a:p>
      </cdr:txBody>
    </cdr:sp>
  </cdr:relSizeAnchor>
  <cdr:relSizeAnchor xmlns:cdr="http://schemas.openxmlformats.org/drawingml/2006/chartDrawing">
    <cdr:from>
      <cdr:x>0.42539</cdr:x>
      <cdr:y>0.06944</cdr:y>
    </cdr:from>
    <cdr:to>
      <cdr:x>0.52361</cdr:x>
      <cdr:y>0.15277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430741" y="360040"/>
          <a:ext cx="792088" cy="43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Narrow" panose="020B0606020202030204" pitchFamily="34" charset="0"/>
            </a:rPr>
            <a:t>4 326,2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0.63075</cdr:x>
      <cdr:y>0.06944</cdr:y>
    </cdr:from>
    <cdr:to>
      <cdr:x>0.72896</cdr:x>
      <cdr:y>0.15277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086925" y="360040"/>
          <a:ext cx="792091" cy="43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Narrow" panose="020B0606020202030204" pitchFamily="34" charset="0"/>
            </a:rPr>
            <a:t>4 330,9</a:t>
          </a:r>
          <a:endParaRPr lang="ru-RU" sz="16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0.50583</cdr:x>
      <cdr:y>0.16</cdr:y>
    </cdr:from>
    <cdr:to>
      <cdr:x>0.5195</cdr:x>
      <cdr:y>0.1878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664296" y="576064"/>
          <a:ext cx="72008" cy="10009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0.28509</cdr:x>
      <cdr:y>0.16693</cdr:y>
    </cdr:from>
    <cdr:to>
      <cdr:x>0.50783</cdr:x>
      <cdr:y>0.18373</cdr:y>
    </cdr:to>
    <cdr:cxnSp macro="">
      <cdr:nvCxnSpPr>
        <cdr:cNvPr id="9" name="Прямая соединительная линия 8"/>
        <cdr:cNvCxnSpPr>
          <a:stCxn xmlns:a="http://schemas.openxmlformats.org/drawingml/2006/main" id="15" idx="7"/>
          <a:endCxn xmlns:a="http://schemas.openxmlformats.org/drawingml/2006/main" id="5" idx="1"/>
        </cdr:cNvCxnSpPr>
      </cdr:nvCxnSpPr>
      <cdr:spPr>
        <a:xfrm xmlns:a="http://schemas.openxmlformats.org/drawingml/2006/main">
          <a:off x="1501623" y="601016"/>
          <a:ext cx="1173218" cy="6048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0.21693</cdr:x>
      <cdr:y>0.05492</cdr:y>
    </cdr:from>
    <cdr:to>
      <cdr:x>0.33984</cdr:x>
      <cdr:y>0.13507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42609" y="189840"/>
          <a:ext cx="647389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1 061,8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0.45115</cdr:x>
      <cdr:y>0.0625</cdr:y>
    </cdr:from>
    <cdr:to>
      <cdr:x>0.57406</cdr:x>
      <cdr:y>0.14264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4" y="216024"/>
          <a:ext cx="647389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1 042,2</a:t>
          </a:r>
        </a:p>
      </cdr:txBody>
    </cdr:sp>
  </cdr:relSizeAnchor>
  <cdr:relSizeAnchor xmlns:cdr="http://schemas.openxmlformats.org/drawingml/2006/chartDrawing">
    <cdr:from>
      <cdr:x>0.68622</cdr:x>
      <cdr:y>0.10244</cdr:y>
    </cdr:from>
    <cdr:to>
      <cdr:x>0.70082</cdr:x>
      <cdr:y>0.12195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384376" y="378042"/>
          <a:ext cx="72000" cy="72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0.27342</cdr:x>
      <cdr:y>0.14</cdr:y>
    </cdr:from>
    <cdr:to>
      <cdr:x>0.28709</cdr:x>
      <cdr:y>0.17155</cdr:y>
    </cdr:to>
    <cdr:sp macro="" textlink="">
      <cdr:nvSpPr>
        <cdr:cNvPr id="15" name="Овал 14"/>
        <cdr:cNvSpPr/>
      </cdr:nvSpPr>
      <cdr:spPr>
        <a:xfrm xmlns:a="http://schemas.openxmlformats.org/drawingml/2006/main" flipV="1">
          <a:off x="1440160" y="504055"/>
          <a:ext cx="72008" cy="1135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0.34247</cdr:x>
      <cdr:y>0.01235</cdr:y>
    </cdr:from>
    <cdr:to>
      <cdr:x>0.63014</cdr:x>
      <cdr:y>0.07407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00200" y="72008"/>
          <a:ext cx="1512168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smtClean="0">
              <a:solidFill>
                <a:schemeClr val="tx1"/>
              </a:solidFill>
              <a:latin typeface="Arial Narrow" panose="020B0606020202030204" pitchFamily="34" charset="0"/>
            </a:rPr>
            <a:t>2016 год</a:t>
          </a:r>
          <a:endParaRPr lang="ru-RU" sz="20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0.25664</cdr:x>
      <cdr:y>0.13667</cdr:y>
    </cdr:from>
    <cdr:to>
      <cdr:x>0.26534</cdr:x>
      <cdr:y>0.15765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088232" y="747929"/>
          <a:ext cx="70791" cy="1148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0.26534</cdr:x>
      <cdr:y>0.14716</cdr:y>
    </cdr:from>
    <cdr:to>
      <cdr:x>0.45133</cdr:x>
      <cdr:y>0.14716</cdr:y>
    </cdr:to>
    <cdr:cxnSp macro="">
      <cdr:nvCxnSpPr>
        <cdr:cNvPr id="14" name="Прямая соединительная линия 13"/>
        <cdr:cNvCxnSpPr>
          <a:stCxn xmlns:a="http://schemas.openxmlformats.org/drawingml/2006/main" id="4" idx="3"/>
          <a:endCxn xmlns:a="http://schemas.openxmlformats.org/drawingml/2006/main" id="13" idx="1"/>
        </cdr:cNvCxnSpPr>
      </cdr:nvCxnSpPr>
      <cdr:spPr>
        <a:xfrm xmlns:a="http://schemas.openxmlformats.org/drawingml/2006/main" flipV="1">
          <a:off x="2159046" y="805337"/>
          <a:ext cx="1513362" cy="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0.46003</cdr:x>
      <cdr:y>0.14716</cdr:y>
    </cdr:from>
    <cdr:to>
      <cdr:x>0.66357</cdr:x>
      <cdr:y>0.18663</cdr:y>
    </cdr:to>
    <cdr:cxnSp macro="">
      <cdr:nvCxnSpPr>
        <cdr:cNvPr id="19" name="Прямая соединительная линия 18"/>
        <cdr:cNvCxnSpPr>
          <a:stCxn xmlns:a="http://schemas.openxmlformats.org/drawingml/2006/main" id="13" idx="3"/>
          <a:endCxn xmlns:a="http://schemas.openxmlformats.org/drawingml/2006/main" id="15" idx="3"/>
        </cdr:cNvCxnSpPr>
      </cdr:nvCxnSpPr>
      <cdr:spPr>
        <a:xfrm xmlns:a="http://schemas.openxmlformats.org/drawingml/2006/main">
          <a:off x="3743199" y="805337"/>
          <a:ext cx="1656184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0.21239</cdr:x>
      <cdr:y>0.07088</cdr:y>
    </cdr:from>
    <cdr:to>
      <cdr:x>0.31858</cdr:x>
      <cdr:y>0.13274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1728192" y="387898"/>
          <a:ext cx="864063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8 451,8</a:t>
          </a:r>
          <a:endParaRPr lang="ru-RU" sz="16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0.41593</cdr:x>
      <cdr:y>0.07088</cdr:y>
    </cdr:from>
    <cdr:to>
      <cdr:x>0.52212</cdr:x>
      <cdr:y>0.13274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3384376" y="387898"/>
          <a:ext cx="864064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8 365,3</a:t>
          </a:r>
          <a:endParaRPr lang="ru-RU" sz="16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0.61947</cdr:x>
      <cdr:y>0.11035</cdr:y>
    </cdr:from>
    <cdr:to>
      <cdr:x>0.72566</cdr:x>
      <cdr:y>0.17221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040560" y="603902"/>
          <a:ext cx="864066" cy="33855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7 865,2</a:t>
          </a:r>
          <a:endParaRPr lang="ru-RU" sz="16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0.45133</cdr:x>
      <cdr:y>0.13667</cdr:y>
    </cdr:from>
    <cdr:to>
      <cdr:x>0.46003</cdr:x>
      <cdr:y>0.15765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672408" y="747929"/>
          <a:ext cx="70791" cy="1148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0.65487</cdr:x>
      <cdr:y>0.17614</cdr:y>
    </cdr:from>
    <cdr:to>
      <cdr:x>0.66357</cdr:x>
      <cdr:y>0.19712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5328592" y="963953"/>
          <a:ext cx="70791" cy="11481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0.20842</cdr:x>
      <cdr:y>0.67948</cdr:y>
    </cdr:from>
    <cdr:to>
      <cdr:x>0.31177</cdr:x>
      <cdr:y>0.76355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56184" y="3353705"/>
          <a:ext cx="821273" cy="41494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8 451,8 млн.руб.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</a:t>
          </a:r>
          <a:r>
            <a:rPr lang="ru-RU" sz="56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оплаты</a:t>
          </a: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0.35185</cdr:x>
      <cdr:y>0.55714</cdr:y>
    </cdr:from>
    <cdr:to>
      <cdr:x>0.47335</cdr:x>
      <cdr:y>0.62856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2736304" y="2808312"/>
          <a:ext cx="944889" cy="35999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</a:rPr>
            <a:t>5,8 %</a:t>
          </a:r>
          <a:endParaRPr lang="ru-RU" sz="1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0.61111</cdr:x>
      <cdr:y>0.21429</cdr:y>
    </cdr:from>
    <cdr:to>
      <cdr:x>0.73259</cdr:x>
      <cdr:y>0.28571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4752528" y="1080120"/>
          <a:ext cx="944734" cy="35999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 w="15875">
          <a:solidFill>
            <a:srgbClr val="C00000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bg1"/>
              </a:solidFill>
              <a:latin typeface="Arial Narrow" panose="020B0606020202030204" pitchFamily="34" charset="0"/>
            </a:rPr>
            <a:t>1,2 %</a:t>
          </a:r>
          <a:endParaRPr lang="ru-RU" sz="12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0.07477</cdr:x>
      <cdr:y>0.25714</cdr:y>
    </cdr:from>
    <cdr:to>
      <cdr:x>0.36449</cdr:x>
      <cdr:y>0.32857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76064" y="1296130"/>
          <a:ext cx="2232248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i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0.26027</cdr:x>
      <cdr:y>0.20306</cdr:y>
    </cdr:from>
    <cdr:to>
      <cdr:x>0.27397</cdr:x>
      <cdr:y>0.22257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368152" y="720080"/>
          <a:ext cx="72008" cy="6916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0.49315</cdr:x>
      <cdr:y>0.22337</cdr:y>
    </cdr:from>
    <cdr:to>
      <cdr:x>0.50685</cdr:x>
      <cdr:y>0.24368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8" y="792088"/>
          <a:ext cx="72005" cy="7202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0.27397</cdr:x>
      <cdr:y>0.21282</cdr:y>
    </cdr:from>
    <cdr:to>
      <cdr:x>0.50685</cdr:x>
      <cdr:y>0.23353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6"/>
        </cdr:cNvCxnSpPr>
      </cdr:nvCxnSpPr>
      <cdr:spPr>
        <a:xfrm xmlns:a="http://schemas.openxmlformats.org/drawingml/2006/main">
          <a:off x="1440160" y="754663"/>
          <a:ext cx="1224133" cy="73437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0.45205</cdr:x>
      <cdr:y>0.10153</cdr:y>
    </cdr:from>
    <cdr:to>
      <cdr:x>0.56847</cdr:x>
      <cdr:y>0.17748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4" y="360040"/>
          <a:ext cx="611972" cy="2693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4 938,5</a:t>
          </a:r>
        </a:p>
      </cdr:txBody>
    </cdr:sp>
  </cdr:relSizeAnchor>
  <cdr:relSizeAnchor xmlns:cdr="http://schemas.openxmlformats.org/drawingml/2006/chartDrawing">
    <cdr:from>
      <cdr:x>0.68493</cdr:x>
      <cdr:y>0.10651</cdr:y>
    </cdr:from>
    <cdr:to>
      <cdr:x>0.69953</cdr:x>
      <cdr:y>0.12602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377707"/>
          <a:ext cx="76746" cy="6918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0.20548</cdr:x>
      <cdr:y>0.10153</cdr:y>
    </cdr:from>
    <cdr:to>
      <cdr:x>0.32191</cdr:x>
      <cdr:y>0.17747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0" y="360040"/>
          <a:ext cx="612024" cy="2692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5 078,3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0.26389</cdr:x>
      <cdr:y>0.2037</cdr:y>
    </cdr:from>
    <cdr:to>
      <cdr:x>0.2774</cdr:x>
      <cdr:y>0.22331</cdr:y>
    </cdr:to>
    <cdr:sp macro="" textlink="">
      <cdr:nvSpPr>
        <cdr:cNvPr id="4" name="Овал 3"/>
        <cdr:cNvSpPr/>
      </cdr:nvSpPr>
      <cdr:spPr>
        <a:xfrm xmlns:a="http://schemas.openxmlformats.org/drawingml/2006/main" flipV="1">
          <a:off x="1368152" y="792088"/>
          <a:ext cx="70043" cy="7625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0.18868</cdr:y>
    </cdr:from>
    <cdr:to>
      <cdr:x>0.51438</cdr:x>
      <cdr:y>0.20858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720080"/>
          <a:ext cx="74554" cy="7594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0.2774</cdr:x>
      <cdr:y>0.19863</cdr:y>
    </cdr:from>
    <cdr:to>
      <cdr:x>0.5</cdr:x>
      <cdr:y>0.21351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38195" y="772356"/>
          <a:ext cx="1154092" cy="5785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0.10623</cdr:y>
    </cdr:from>
    <cdr:to>
      <cdr:x>0.3168</cdr:x>
      <cdr:y>0.17679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7" y="405401"/>
          <a:ext cx="490358" cy="2693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250,1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0.45833</cdr:x>
      <cdr:y>0.09259</cdr:y>
    </cdr:from>
    <cdr:to>
      <cdr:x>0.55292</cdr:x>
      <cdr:y>0.16316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4" y="360040"/>
          <a:ext cx="490410" cy="2743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250,4</a:t>
          </a:r>
        </a:p>
      </cdr:txBody>
    </cdr:sp>
  </cdr:relSizeAnchor>
  <cdr:relSizeAnchor xmlns:cdr="http://schemas.openxmlformats.org/drawingml/2006/chartDrawing">
    <cdr:from>
      <cdr:x>0.71622</cdr:x>
      <cdr:y>0.19608</cdr:y>
    </cdr:from>
    <cdr:to>
      <cdr:x>0.73082</cdr:x>
      <cdr:y>0.21559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16424" y="720080"/>
          <a:ext cx="77798" cy="7164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0.26389</cdr:x>
      <cdr:y>0.15825</cdr:y>
    </cdr:from>
    <cdr:to>
      <cdr:x>0.27849</cdr:x>
      <cdr:y>0.17776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368152" y="568574"/>
          <a:ext cx="75695" cy="700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0.50487</cdr:x>
      <cdr:y>0.50104</cdr:y>
    </cdr:from>
    <cdr:to>
      <cdr:x>0.51925</cdr:x>
      <cdr:y>0.52094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617531" y="1800200"/>
          <a:ext cx="74554" cy="7149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0.27849</cdr:x>
      <cdr:y>0.16801</cdr:y>
    </cdr:from>
    <cdr:to>
      <cdr:x>0.50697</cdr:x>
      <cdr:y>0.50396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3"/>
        </cdr:cNvCxnSpPr>
      </cdr:nvCxnSpPr>
      <cdr:spPr>
        <a:xfrm xmlns:a="http://schemas.openxmlformats.org/drawingml/2006/main">
          <a:off x="1443853" y="603627"/>
          <a:ext cx="1184596" cy="120704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0.06013</cdr:y>
    </cdr:from>
    <cdr:to>
      <cdr:x>0.31943</cdr:x>
      <cdr:y>0.13509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8" y="216024"/>
          <a:ext cx="503993" cy="2693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63,6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0.47222</cdr:x>
      <cdr:y>0.40083</cdr:y>
    </cdr:from>
    <cdr:to>
      <cdr:x>0.56943</cdr:x>
      <cdr:y>0.47578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448272" y="1440160"/>
          <a:ext cx="503992" cy="26928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31,1</a:t>
          </a:r>
        </a:p>
      </cdr:txBody>
    </cdr:sp>
  </cdr:relSizeAnchor>
  <cdr:relSizeAnchor xmlns:cdr="http://schemas.openxmlformats.org/drawingml/2006/chartDrawing">
    <cdr:from>
      <cdr:x>0.69444</cdr:x>
      <cdr:y>0.12436</cdr:y>
    </cdr:from>
    <cdr:to>
      <cdr:x>0.70904</cdr:x>
      <cdr:y>0.14387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77" y="446814"/>
          <a:ext cx="75695" cy="7009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0.68172</cdr:x>
      <cdr:y>0.05306</cdr:y>
    </cdr:from>
    <cdr:to>
      <cdr:x>0.70199</cdr:x>
      <cdr:y>0.08385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632618" y="186088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9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3046FD-7CC9-4A80-82EC-7777C32075ED}" type="slidenum">
              <a:rPr lang="ru-RU" alt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9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17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16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10791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B69A20-E974-4E38-9D90-E0E7400CD87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5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6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2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1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0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1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7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7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3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9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/>
              <a:t>29.01.2016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 spd="med"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8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4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4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8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7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DBA0F-9D57-40F4-A1CB-3E6C8BF6D1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333428"/>
      </p:ext>
    </p:extLst>
  </p:cSld>
  <p:clrMapOvr>
    <a:masterClrMapping/>
  </p:clrMapOvr>
  <p:transition spd="slow">
    <p:circl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44064-C97A-484B-895D-1D21463314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536009"/>
      </p:ext>
    </p:extLst>
  </p:cSld>
  <p:clrMapOvr>
    <a:masterClrMapping/>
  </p:clrMapOvr>
  <p:transition spd="slow">
    <p:circl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6FB57-A4C9-43DB-BA2F-271E05F1FF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089977"/>
      </p:ext>
    </p:extLst>
  </p:cSld>
  <p:clrMapOvr>
    <a:masterClrMapping/>
  </p:clrMapOvr>
  <p:transition spd="slow">
    <p:circl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047FB-D096-4BB4-ACA5-52744AFD76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9013057"/>
      </p:ext>
    </p:extLst>
  </p:cSld>
  <p:clrMapOvr>
    <a:masterClrMapping/>
  </p:clrMapOvr>
  <p:transition spd="slow">
    <p:circl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FD134-D3B1-4BE2-AAC6-D0BFA8FD85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625792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9418E-82EC-4EFB-8865-BA3ADB2E9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6801129"/>
      </p:ext>
    </p:extLst>
  </p:cSld>
  <p:clrMapOvr>
    <a:masterClrMapping/>
  </p:clrMapOvr>
  <p:transition spd="slow">
    <p:circl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13011-0EFD-495F-ADDB-85E0E2AE0E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315682"/>
      </p:ext>
    </p:extLst>
  </p:cSld>
  <p:clrMapOvr>
    <a:masterClrMapping/>
  </p:clrMapOvr>
  <p:transition spd="slow">
    <p:circl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E2301-9385-45D6-8D25-AC8C25026C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0718906"/>
      </p:ext>
    </p:extLst>
  </p:cSld>
  <p:clrMapOvr>
    <a:masterClrMapping/>
  </p:clrMapOvr>
  <p:transition spd="slow">
    <p:circl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1A215-F4B2-4156-8840-B7195FBDF0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212092"/>
      </p:ext>
    </p:extLst>
  </p:cSld>
  <p:clrMapOvr>
    <a:masterClrMapping/>
  </p:clrMapOvr>
  <p:transition spd="slow">
    <p:circl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06206-2328-4FEB-8E50-3B936787B2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468521"/>
      </p:ext>
    </p:extLst>
  </p:cSld>
  <p:clrMapOvr>
    <a:masterClrMapping/>
  </p:clrMapOvr>
  <p:transition spd="slow">
    <p:circl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8AE6-C3E5-4FE6-B329-1C8CBC0B7B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52949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8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1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40803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5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6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1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7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5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5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9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4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3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7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DCE6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97B4D3B-784E-4BF6-99CB-3D249765014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47728E-6BC1-4C75-A863-72C02DF4188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1377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7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1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1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2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8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8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6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wmf"/><Relationship Id="rId5" Type="http://schemas.openxmlformats.org/officeDocument/2006/relationships/image" Target="../media/image19.jpe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Microsoft_Excel_97-2003_Worksheet2.xls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Excel_97-2003_Worksheet3.xls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chart" Target="../charts/chart1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20.xml"/><Relationship Id="rId5" Type="http://schemas.openxmlformats.org/officeDocument/2006/relationships/image" Target="../media/image36.png"/><Relationship Id="rId4" Type="http://schemas.openxmlformats.org/officeDocument/2006/relationships/oleObject" Target="../embeddings/Microsoft_Excel_97-2003_Worksheet5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0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png"/><Relationship Id="rId4" Type="http://schemas.openxmlformats.org/officeDocument/2006/relationships/oleObject" Target="../embeddings/Microsoft_Excel_97-2003_Worksheet6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6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437040" y="246860"/>
            <a:ext cx="6951384" cy="8778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 ДЛЯ ГРАЖДАН»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2016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</a:t>
            </a: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246860"/>
            <a:ext cx="849483" cy="777277"/>
          </a:xfrm>
          <a:prstGeom prst="rect">
            <a:avLst/>
          </a:prstGeom>
          <a:solidFill>
            <a:schemeClr val="bg1"/>
          </a:solidFill>
          <a:ln w="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7" y="6381328"/>
            <a:ext cx="8341542" cy="4389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cap="all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Рязань</a:t>
            </a:r>
            <a:endParaRPr lang="ru-RU" sz="2300" b="1" cap="all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Мои документы\My Pictures\ФОТО Рязань\Начало XXI века\1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1124744"/>
            <a:ext cx="8269534" cy="51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66"/>
            <a:ext cx="8928992" cy="689130"/>
          </a:xfrm>
          <a:noFill/>
        </p:spPr>
        <p:txBody>
          <a:bodyPr>
            <a:noAutofit/>
          </a:bodyPr>
          <a:lstStyle/>
          <a:p>
            <a:r>
              <a:rPr lang="ru-RU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НАЛОГОВЫХ И НЕНАЛОГОВЫХ ДОХОДОВ </a:t>
            </a:r>
            <a:endParaRPr lang="ru-RU" sz="2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450221"/>
              </p:ext>
            </p:extLst>
          </p:nvPr>
        </p:nvGraphicFramePr>
        <p:xfrm>
          <a:off x="565195" y="1052736"/>
          <a:ext cx="80648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132" y="764704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1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1" cy="36004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20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налоговых и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НЕНАЛОГОВЫХ ДОХОДОВ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В ОБЩИХ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ДОХОДАХ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ПО ГОДАМ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452881"/>
              </p:ext>
            </p:extLst>
          </p:nvPr>
        </p:nvGraphicFramePr>
        <p:xfrm>
          <a:off x="5652120" y="1052736"/>
          <a:ext cx="324036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663023"/>
              </p:ext>
            </p:extLst>
          </p:nvPr>
        </p:nvGraphicFramePr>
        <p:xfrm>
          <a:off x="431540" y="962152"/>
          <a:ext cx="47525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642438"/>
              </p:ext>
            </p:extLst>
          </p:nvPr>
        </p:nvGraphicFramePr>
        <p:xfrm>
          <a:off x="5753046" y="3861048"/>
          <a:ext cx="313943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868144" y="1052736"/>
            <a:ext cx="2592288" cy="40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2014 ГОД – 4 624,7 млн.руб.</a:t>
            </a:r>
            <a:endParaRPr lang="ru-RU" sz="1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3861048"/>
            <a:ext cx="2376264" cy="40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2015 ГОД – 4 326,2 млн.руб.</a:t>
            </a:r>
            <a:endParaRPr lang="ru-RU" sz="1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129093"/>
            <a:ext cx="3816424" cy="406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2016 ГОД – 4 330,9 млн. руб.</a:t>
            </a:r>
            <a:endParaRPr lang="ru-RU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991823"/>
              </p:ext>
            </p:extLst>
          </p:nvPr>
        </p:nvGraphicFramePr>
        <p:xfrm>
          <a:off x="395536" y="742291"/>
          <a:ext cx="8568953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864096"/>
                <a:gridCol w="864096"/>
                <a:gridCol w="864096"/>
                <a:gridCol w="864097"/>
              </a:tblGrid>
              <a:tr h="1212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cap="all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Вид</a:t>
                      </a:r>
                      <a:r>
                        <a:rPr lang="ru-RU" sz="1400" cap="all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налога</a:t>
                      </a:r>
                      <a:endParaRPr lang="ru-RU" sz="1400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Отклонение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</a:tr>
              <a:tr h="509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сумме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CBFF"/>
                    </a:solidFill>
                  </a:tcPr>
                </a:tc>
              </a:tr>
              <a:tr h="301669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400" b="1" cap="all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400" b="1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3 485 422,0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1200" b="1" baseline="0" dirty="0" smtClean="0">
                          <a:latin typeface="Arial Narrow" panose="020B0606020202030204" pitchFamily="34" charset="0"/>
                        </a:rPr>
                        <a:t> 631 993,9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146 571,9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104,2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470">
                <a:tc>
                  <a:txBody>
                    <a:bodyPr/>
                    <a:lstStyle/>
                    <a:p>
                      <a:r>
                        <a:rPr lang="ru-RU" sz="1400" b="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Налог на доходы</a:t>
                      </a:r>
                      <a:r>
                        <a:rPr lang="ru-RU" sz="1400" b="0" kern="1200" cap="none" baseline="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физических лиц (НДФЛ)</a:t>
                      </a:r>
                      <a:endParaRPr lang="ru-RU" sz="1400" b="0" cap="none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2 008 256,2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2 075 568,4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67 312,2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 103,4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055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4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13 641,0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15 445,7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1 804,7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113,2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21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Налоги на совокупный доход (ЕНВД, ЕСН)</a:t>
                      </a:r>
                      <a:endParaRPr lang="ru-RU" sz="1400" b="0" cap="none" baseline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369 692,4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393 571,6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23 879,2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106,5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none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205 729,5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263 600,0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57 870,5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128,1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cap="none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830 438,1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812 082,8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- 18 355,3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97,8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i="0" cap="none" normalizeH="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i="0" cap="none" normalizeH="0" baseline="0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57 664,8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71 725,4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14 060,6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124,4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4FF"/>
                    </a:solidFill>
                  </a:tcPr>
                </a:tc>
              </a:tr>
              <a:tr h="200101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all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r>
                        <a:rPr lang="ru-RU" sz="1400" b="1" cap="all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доходы</a:t>
                      </a:r>
                      <a:endParaRPr lang="ru-RU" sz="1400" b="1" cap="all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840 794,4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698 931,6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- 141 862,8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83,1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6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526 731,5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503 728,0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- 23 003,5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95,6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4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84 896,4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18 128,8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- 66 767,6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21,4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57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kern="1200" cap="none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4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794,5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828,1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33,6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104,2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74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126 074,0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105 000,0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- 21 074,0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83,3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4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74 007,5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60 525,9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- 13 481,6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81,8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5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cap="none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cap="none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28 290,5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10 720,8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- 17 569,7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37,9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28626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1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4 326 216,4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4 330 925,5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4 709,1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100,1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B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85573" y="434514"/>
            <a:ext cx="10081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тыс.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108844"/>
            <a:ext cx="7848600" cy="43983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 НЕНАЛОГОВЫЕ ДОХОДЫ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801660" y="1628800"/>
          <a:ext cx="2444080" cy="248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/>
          </p:nvPr>
        </p:nvGraphicFramePr>
        <p:xfrm>
          <a:off x="3413284" y="1196752"/>
          <a:ext cx="2444080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115599"/>
              </p:ext>
            </p:extLst>
          </p:nvPr>
        </p:nvGraphicFramePr>
        <p:xfrm>
          <a:off x="827584" y="738370"/>
          <a:ext cx="741682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292457" y="3900231"/>
            <a:ext cx="78366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87485" y="188640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РЯЗАНИ</a:t>
            </a:r>
          </a:p>
          <a:p>
            <a:pPr>
              <a:lnSpc>
                <a:spcPct val="120000"/>
              </a:lnSpc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80283" y="5230744"/>
            <a:ext cx="3519709" cy="1074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12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9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640960" cy="515164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ДОХОДОВ БЮДЖЕТА ГОРОДА РЯЗАНИ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683449"/>
              </p:ext>
            </p:extLst>
          </p:nvPr>
        </p:nvGraphicFramePr>
        <p:xfrm>
          <a:off x="611560" y="849652"/>
          <a:ext cx="8208912" cy="531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80312" y="59372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810313"/>
              </p:ext>
            </p:extLst>
          </p:nvPr>
        </p:nvGraphicFramePr>
        <p:xfrm>
          <a:off x="467544" y="830241"/>
          <a:ext cx="8352928" cy="5593008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3960440"/>
                <a:gridCol w="1224136"/>
                <a:gridCol w="1152128"/>
                <a:gridCol w="1008112"/>
                <a:gridCol w="1008112"/>
              </a:tblGrid>
              <a:tr h="2224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45716" marB="45716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Отклонение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33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сумме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84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3 840 591,1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3 469 622,6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- 370 968,5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90,3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525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45716" marB="45716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44 453,2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47 515,0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3 061,8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106,9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558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организациях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1 839 797,8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1 833 738,3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- 6 059,5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99,7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520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45716" marB="45716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1 018 590,9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1 024 569,6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5 978,7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100,6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38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45716" marB="45716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78 258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,8</a:t>
                      </a:r>
                      <a:endParaRPr lang="ru-RU" sz="13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81 458,6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3 199,8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104,1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83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45716" marB="45716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47 535,8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53 403,5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5 867,7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112,3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58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 на компенсацию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родительской платы за присмотр и уход за детьми в образовательных организациях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46 777,2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49 868,9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3 091,7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106,6</a:t>
                      </a:r>
                      <a:endParaRPr lang="ru-RU" sz="13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11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3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на обеспечение мероприятий по капитальному ремонту многоквартирных домов, переселению граждан из аварийного жилищного фонда и модернизации систем коммунальной инфраструктуры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90 571,6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Arial Narrow" panose="020B0606020202030204" pitchFamily="34" charset="0"/>
                        </a:rPr>
                        <a:t>267 622,5</a:t>
                      </a:r>
                      <a:endParaRPr lang="ru-RU" sz="1300" dirty="0">
                        <a:latin typeface="Arial Narrow" panose="020B0606020202030204" pitchFamily="34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17 050,9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185,1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76064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352" y="548681"/>
            <a:ext cx="1152128" cy="288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5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8569325" cy="446181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СТРУКТУРА ДОХОДОВ И РАСХОДОВ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РЯЗАНИ НА 2016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251520" y="620688"/>
            <a:ext cx="8483699" cy="6048671"/>
            <a:chOff x="179377" y="987905"/>
            <a:chExt cx="8281465" cy="5579550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11351" y="5485827"/>
              <a:ext cx="2628700" cy="1081628"/>
            </a:xfrm>
            <a:prstGeom prst="can">
              <a:avLst>
                <a:gd name="adj" fmla="val 32032"/>
              </a:avLst>
            </a:prstGeom>
            <a:gradFill>
              <a:gsLst>
                <a:gs pos="65040">
                  <a:srgbClr val="2787A0"/>
                </a:gs>
                <a:gs pos="0">
                  <a:schemeClr val="accent4">
                    <a:hueOff val="-4464770"/>
                    <a:satOff val="26899"/>
                    <a:lumOff val="2156"/>
                    <a:alphaOff val="0"/>
                    <a:shade val="51000"/>
                    <a:satMod val="13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4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987905"/>
              <a:ext cx="2639128" cy="771868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32681" y="1243808"/>
              <a:ext cx="2435937" cy="31220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14 </a:t>
              </a:r>
              <a:r>
                <a:rPr lang="ru-RU" altLang="ru-RU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715,1</a:t>
              </a:r>
              <a:endParaRPr lang="ru-RU" altLang="ru-RU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63888" y="2149420"/>
              <a:ext cx="2160241" cy="110723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14 </a:t>
              </a:r>
              <a:r>
                <a:rPr lang="ru-RU" altLang="ru-RU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594,0</a:t>
              </a:r>
              <a:endParaRPr lang="en-US" altLang="ru-RU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77565" y="2367923"/>
              <a:ext cx="2284220" cy="705794"/>
              <a:chOff x="798053" y="2079891"/>
              <a:chExt cx="2284220" cy="705794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98053" y="2079891"/>
                <a:ext cx="2284220" cy="3935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98053" y="2464954"/>
                <a:ext cx="2284219" cy="320731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263,6 (3,4%)</a:t>
                </a:r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79377" y="1556013"/>
              <a:ext cx="3082407" cy="811910"/>
              <a:chOff x="-135" y="187861"/>
              <a:chExt cx="3082407" cy="811910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98053" y="187862"/>
                <a:ext cx="2284219" cy="43001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98053" y="617873"/>
                <a:ext cx="2284219" cy="381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2 075,6 (26,6%)</a:t>
                </a:r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135" y="187861"/>
                <a:ext cx="755708" cy="81190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79845" y="5722946"/>
              <a:ext cx="3081459" cy="761022"/>
              <a:chOff x="333" y="3274674"/>
              <a:chExt cx="3081459" cy="761022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97573" y="3274674"/>
                <a:ext cx="2284219" cy="38051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97573" y="3648234"/>
                <a:ext cx="2284219" cy="38611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3 469,6 (44,5%)</a:t>
                </a:r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333" y="3274674"/>
                <a:ext cx="755549" cy="76102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79845" y="4906875"/>
              <a:ext cx="3081940" cy="789946"/>
              <a:chOff x="333" y="1378483"/>
              <a:chExt cx="3081940" cy="789946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98054" y="1382827"/>
                <a:ext cx="2284219" cy="44383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98054" y="1826665"/>
                <a:ext cx="2284219" cy="34176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675,9 (8,7%)</a:t>
                </a:r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333" y="1378483"/>
                <a:ext cx="755550" cy="78994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 prst="coolSlant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978248" y="2284745"/>
              <a:ext cx="2003085" cy="739456"/>
              <a:chOff x="6661816" y="3884903"/>
              <a:chExt cx="2003085" cy="887349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61816" y="3884903"/>
                <a:ext cx="2003084" cy="50357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61816" y="4437594"/>
                <a:ext cx="2003085" cy="33465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286,8 (3,6%)</a:t>
                </a:r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978248" y="3848581"/>
              <a:ext cx="2003084" cy="573117"/>
              <a:chOff x="6661816" y="4811008"/>
              <a:chExt cx="2003084" cy="687742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61816" y="4811008"/>
                <a:ext cx="2003084" cy="3530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61816" y="5166929"/>
                <a:ext cx="2003084" cy="33182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4 938,5 (62,8%)</a:t>
                </a:r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978248" y="5143087"/>
              <a:ext cx="2003085" cy="699221"/>
              <a:chOff x="6661816" y="5413889"/>
              <a:chExt cx="2003085" cy="83906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61817" y="5413889"/>
                <a:ext cx="2003084" cy="39674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61816" y="5889371"/>
                <a:ext cx="2003083" cy="3635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419,1 (5,3%)</a:t>
                </a:r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78248" y="4460427"/>
              <a:ext cx="2003085" cy="619626"/>
              <a:chOff x="6661816" y="2693691"/>
              <a:chExt cx="2003085" cy="743549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61816" y="2693691"/>
                <a:ext cx="2003085" cy="34065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61816" y="3117576"/>
                <a:ext cx="2003085" cy="31966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250,4 (3,2%)</a:t>
                </a:r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71577" y="5913203"/>
              <a:ext cx="2004087" cy="647965"/>
              <a:chOff x="6655145" y="3486519"/>
              <a:chExt cx="2004087" cy="777558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55145" y="3486519"/>
                <a:ext cx="2003084" cy="34007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56148" y="3894522"/>
                <a:ext cx="2003084" cy="3695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Arial Narrow" panose="020B0606020202030204" pitchFamily="34" charset="0"/>
                    <a:ea typeface="Arial Unicode MS" pitchFamily="34" charset="-128"/>
                    <a:cs typeface="Times New Roman" pitchFamily="18" charset="0"/>
                  </a:rPr>
                  <a:t>150,6 (1,9%)</a:t>
                </a:r>
                <a:endParaRPr lang="ru-RU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  <a:r>
                <a:rPr lang="ru-RU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        7 800,5 млн</a:t>
              </a:r>
              <a:r>
                <a:rPr lang="ru-RU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7 865,2млн</a:t>
              </a:r>
              <a:r>
                <a:rPr lang="ru-RU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 algn="ctr">
                <a:defRPr/>
              </a:pPr>
              <a:endPara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4330784" y="5802593"/>
              <a:ext cx="1537833" cy="68137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B w="165100" prst="coolSlan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населения</a:t>
              </a:r>
              <a:endParaRPr lang="ru-RU" altLang="ru-RU" sz="14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534,5 </a:t>
              </a:r>
              <a:r>
                <a:rPr lang="ru-RU" altLang="ru-RU" sz="1400" b="1" dirty="0" smtClean="0">
                  <a:latin typeface="Arial Narrow" panose="020B0606020202030204" pitchFamily="34" charset="0"/>
                  <a:ea typeface="Arial Unicode MS" pitchFamily="34" charset="-128"/>
                  <a:cs typeface="Times New Roman" pitchFamily="18" charset="0"/>
                </a:rPr>
                <a:t>тыс. чел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290800" y="5960097"/>
            <a:ext cx="655200" cy="6829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52000" y="2204865"/>
            <a:ext cx="774000" cy="6770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99597" y="1233521"/>
            <a:ext cx="2052000" cy="392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92000" y="1676648"/>
            <a:ext cx="2052000" cy="287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777,6 (9,9%)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191999" y="3321677"/>
            <a:ext cx="2052000" cy="30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1 042,2 (13,3%)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92000" y="2881870"/>
            <a:ext cx="2052000" cy="384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00" y="5125237"/>
            <a:ext cx="655200" cy="77476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056389" y="2911650"/>
            <a:ext cx="2340000" cy="7702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69200" y="3721889"/>
            <a:ext cx="2340000" cy="3189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503,7 (6,4%)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9918"/>
            <a:ext cx="774000" cy="10835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00" y="2027002"/>
            <a:ext cx="655200" cy="80119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70" y="1236562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00" y="4385175"/>
            <a:ext cx="655200" cy="6831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W:\DELETED\каб. 3\ФОТО Рязань\Начало XXI века\21.bm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61" y="5866705"/>
            <a:ext cx="995368" cy="6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290800" y="2881870"/>
            <a:ext cx="655200" cy="7461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00" y="3721886"/>
            <a:ext cx="655200" cy="59612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90524"/>
            <a:ext cx="774000" cy="7374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Прямоугольник 64"/>
          <p:cNvSpPr/>
          <p:nvPr/>
        </p:nvSpPr>
        <p:spPr bwMode="auto">
          <a:xfrm>
            <a:off x="1072168" y="4090524"/>
            <a:ext cx="2340000" cy="4549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1069200" y="4545495"/>
            <a:ext cx="2340000" cy="2628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812,1 (10,4%)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51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984776" cy="360039"/>
          </a:xfrm>
          <a:noFill/>
          <a:ln>
            <a:noFill/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Динамика Расходов бюджета </a:t>
            </a:r>
            <a:r>
              <a:rPr lang="ru-RU" sz="2000" dirty="0" smtClean="0">
                <a:latin typeface="Arial Narrow" panose="020B0606020202030204" pitchFamily="34" charset="0"/>
              </a:rPr>
              <a:t>города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30241345"/>
              </p:ext>
            </p:extLst>
          </p:nvPr>
        </p:nvGraphicFramePr>
        <p:xfrm>
          <a:off x="611560" y="910124"/>
          <a:ext cx="813690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80312" y="692696"/>
            <a:ext cx="13681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ru-RU" sz="1800" cap="small" dirty="0" smtClean="0">
                <a:latin typeface="Arial Narrow" panose="020B0606020202030204" pitchFamily="34" charset="0"/>
              </a:rPr>
              <a:t>ПЕРЕЧЕНЬ МУНИЦИПАЛЬНЫХ И ВЕДОМСТВЕННЫХ ЦЕЛЕВЫХ ПРОГРАММ</a:t>
            </a:r>
            <a:br>
              <a:rPr lang="ru-RU" sz="1800" cap="small" dirty="0" smtClean="0">
                <a:latin typeface="Arial Narrow" panose="020B0606020202030204" pitchFamily="34" charset="0"/>
              </a:rPr>
            </a:br>
            <a:r>
              <a:rPr lang="ru-RU" sz="1800" cap="small" dirty="0" smtClean="0">
                <a:latin typeface="Arial Narrow" panose="020B0606020202030204" pitchFamily="34" charset="0"/>
              </a:rPr>
              <a:t> ГОРОДА РЯЗАНИ на 2016 год</a:t>
            </a:r>
            <a:br>
              <a:rPr lang="ru-RU" sz="1800" cap="small" dirty="0" smtClean="0">
                <a:latin typeface="Arial Narrow" panose="020B0606020202030204" pitchFamily="34" charset="0"/>
              </a:rPr>
            </a:b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645047"/>
              </p:ext>
            </p:extLst>
          </p:nvPr>
        </p:nvGraphicFramePr>
        <p:xfrm>
          <a:off x="251520" y="790169"/>
          <a:ext cx="8650826" cy="56440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8851"/>
                <a:gridCol w="5661829"/>
                <a:gridCol w="864096"/>
                <a:gridCol w="913804"/>
                <a:gridCol w="752246"/>
              </a:tblGrid>
              <a:tr h="55059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705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«Развитие образования в городе Рязани» на 2016 - 2020 годы 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4 644,2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4 540,9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-103,3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402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«Развитие физической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культуры и спорта в городе Рязани» на 2016 - 2020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194,9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193,2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-1,7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59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«Культура города Рязани» на 2016 - 2020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441,2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413,8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-27,4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96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«Стимулирование развития экономики в городе Рязани» на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2016 - 2020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951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«Профилактика правонарушений в городе Рязани» на 2016 - 2020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90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«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Развитие жилищно-коммунального комплекса и энергосбережение в городе Рязани»              на 2016 - 2020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175,0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108,5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-66,5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19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«Благоустройство города Рязани» на 2016 - 2020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545,9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506,5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-39,4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521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«Дорожное хозяйство и развитие транспортной системы в городе Рязани» на 2016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- 2020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653,4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187,2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-466,2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062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«Охрана окружающей среды в городе Рязани» на 2016 - 2020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-3,9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819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«Жилище» на 2016 - 2020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35,6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26,3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-9,3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19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«Повышение эффективности муниципального управления» на 2016 - 2020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31,0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17,8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-13,2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8194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Итого по муниципальным программам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6 742,9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6 018,1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-724,8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13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ВЦП «Адресная инвестиционная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программа города Рязани на 2014 - 2016 годы»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72,4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18,2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-54,2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4748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ВЦП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«Обеспечение дополнительными мерами социальной поддержки и социальной помощи, гарантиями и выплатами отдельных категорий граждан на 2014 - 2016 годы»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207,3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206,9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-0,4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194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Удельный вес программных расходов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82,6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79,4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8194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2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7 027,9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6 243,2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-784,7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31731" y="502137"/>
            <a:ext cx="123273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056438" cy="360362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08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45562"/>
              </p:ext>
            </p:extLst>
          </p:nvPr>
        </p:nvGraphicFramePr>
        <p:xfrm>
          <a:off x="251520" y="692696"/>
          <a:ext cx="8691885" cy="5739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Chart" r:id="rId3" imgW="8821677" imgH="5938019" progId="Excel.Chart.8">
                  <p:embed/>
                </p:oleObj>
              </mc:Choice>
              <mc:Fallback>
                <p:oleObj name="Chart" r:id="rId3" imgW="8821677" imgH="59380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692696"/>
                        <a:ext cx="8691885" cy="57392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532813" y="6524625"/>
            <a:ext cx="611187" cy="3238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3397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4104456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718556" cy="4104456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4104456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55430"/>
            <a:ext cx="2268000" cy="323381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2533782"/>
            <a:ext cx="2259024" cy="30554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227916" y="2502988"/>
            <a:ext cx="2520548" cy="3086252"/>
            <a:chOff x="4434766" y="1188957"/>
            <a:chExt cx="1627712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7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7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7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7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8483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5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5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5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500" dirty="0">
                <a:latin typeface="Arial Narrow" panose="020B0606020202030204" pitchFamily="34" charset="0"/>
              </a:rPr>
              <a:t>словом "</a:t>
            </a:r>
            <a:r>
              <a:rPr lang="ru-RU" sz="1500" dirty="0" smtClean="0">
                <a:latin typeface="Arial Narrow" panose="020B0606020202030204" pitchFamily="34" charset="0"/>
              </a:rPr>
              <a:t>B</a:t>
            </a:r>
            <a:r>
              <a:rPr lang="en-US" sz="1500" dirty="0">
                <a:latin typeface="Arial Narrow" panose="020B0606020202030204" pitchFamily="34" charset="0"/>
              </a:rPr>
              <a:t>o</a:t>
            </a:r>
            <a:r>
              <a:rPr lang="ru-RU" sz="1500" dirty="0" smtClean="0">
                <a:latin typeface="Arial Narrow" panose="020B0606020202030204" pitchFamily="34" charset="0"/>
              </a:rPr>
              <a:t>u</a:t>
            </a:r>
            <a:r>
              <a:rPr lang="en-US" sz="1500" dirty="0">
                <a:latin typeface="Arial Narrow" panose="020B0606020202030204" pitchFamily="34" charset="0"/>
              </a:rPr>
              <a:t>g</a:t>
            </a:r>
            <a:r>
              <a:rPr lang="en-US" sz="1500" dirty="0" smtClean="0">
                <a:latin typeface="Arial Narrow" panose="020B0606020202030204" pitchFamily="34" charset="0"/>
              </a:rPr>
              <a:t>ett</a:t>
            </a:r>
            <a:r>
              <a:rPr lang="ru-RU" sz="15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500" dirty="0" smtClean="0">
                <a:latin typeface="Arial Narrow" panose="020B0606020202030204" pitchFamily="34" charset="0"/>
              </a:rPr>
              <a:t>(</a:t>
            </a:r>
            <a:r>
              <a:rPr lang="ru-RU" sz="15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500" dirty="0" smtClean="0">
                <a:latin typeface="Arial Narrow" panose="020B0606020202030204" pitchFamily="34" charset="0"/>
              </a:rPr>
              <a:t>)</a:t>
            </a:r>
            <a:endParaRPr lang="ru-RU" sz="15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6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3038" y="163513"/>
            <a:ext cx="8929687" cy="688975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ДОЛЯ РАСХОДОВ ОТРАСЛЕЙ СОЦИАЛЬНО-КУЛЬТУРНОЙ СФЕРЫ </a:t>
            </a:r>
            <a:br>
              <a:rPr lang="ru-RU" alt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ОБЩИХ РАСХОДАХ БЮДЖЕТА ГОРОДА ПО ГОДАМ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163" y="6248400"/>
            <a:ext cx="490537" cy="142875"/>
          </a:xfrm>
          <a:prstGeom prst="rect">
            <a:avLst/>
          </a:prstGeom>
          <a:solidFill>
            <a:srgbClr val="72A2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8888" y="6202363"/>
            <a:ext cx="3521075" cy="23971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graphicFrame>
        <p:nvGraphicFramePr>
          <p:cNvPr id="512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137493"/>
              </p:ext>
            </p:extLst>
          </p:nvPr>
        </p:nvGraphicFramePr>
        <p:xfrm>
          <a:off x="4773613" y="3233738"/>
          <a:ext cx="4414837" cy="247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3" name="Лист" r:id="rId3" imgW="4419591" imgH="2484216" progId="Excel.Sheet.8">
                  <p:embed/>
                </p:oleObj>
              </mc:Choice>
              <mc:Fallback>
                <p:oleObj name="Лист" r:id="rId3" imgW="4419591" imgH="248421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3233738"/>
                        <a:ext cx="4414837" cy="247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656569"/>
              </p:ext>
            </p:extLst>
          </p:nvPr>
        </p:nvGraphicFramePr>
        <p:xfrm>
          <a:off x="273050" y="3162300"/>
          <a:ext cx="4408488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4" name="Лист" r:id="rId5" imgW="4419591" imgH="2552688" progId="Excel.Sheet.8">
                  <p:embed/>
                </p:oleObj>
              </mc:Choice>
              <mc:Fallback>
                <p:oleObj name="Лист" r:id="rId5" imgW="4419591" imgH="255268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3162300"/>
                        <a:ext cx="4408488" cy="254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Диаграмма 3"/>
          <p:cNvGraphicFramePr>
            <a:graphicFrameLocks/>
          </p:cNvGraphicFramePr>
          <p:nvPr/>
        </p:nvGraphicFramePr>
        <p:xfrm>
          <a:off x="2505075" y="1146175"/>
          <a:ext cx="4421188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5" name="Лист" r:id="rId7" imgW="4432176" imgH="2487384" progId="Excel.Sheet.8">
                  <p:embed/>
                </p:oleObj>
              </mc:Choice>
              <mc:Fallback>
                <p:oleObj name="Лист" r:id="rId7" imgW="4432176" imgH="248738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146175"/>
                        <a:ext cx="4421188" cy="247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19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50" y="348131"/>
            <a:ext cx="8928992" cy="689130"/>
          </a:xfrm>
          <a:noFill/>
        </p:spPr>
        <p:txBody>
          <a:bodyPr>
            <a:noAutofit/>
          </a:bodyPr>
          <a:lstStyle/>
          <a:p>
            <a:r>
              <a:rPr lang="ru-RU" sz="2400" b="1" cap="small" dirty="0">
                <a:latin typeface="Arial Narrow" panose="020B0606020202030204" pitchFamily="34" charset="0"/>
              </a:rPr>
              <a:t>доля фонда оплаты труда работников социальной сферы в бюджете города рязани</a:t>
            </a:r>
            <a:endParaRPr lang="ru-RU" sz="2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09680117"/>
              </p:ext>
            </p:extLst>
          </p:nvPr>
        </p:nvGraphicFramePr>
        <p:xfrm>
          <a:off x="683568" y="1412776"/>
          <a:ext cx="7946523" cy="493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104000" y="4775134"/>
            <a:ext cx="821240" cy="414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8 502,7 млн.руб.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000" y="4775134"/>
            <a:ext cx="821240" cy="414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7 865,2 млн.руб.</a:t>
            </a:r>
            <a:endParaRPr lang="ru-RU" sz="13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288032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по отраслям социальной сферы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068960"/>
            <a:ext cx="8352928" cy="3672408"/>
          </a:xfrm>
        </p:spPr>
        <p:txBody>
          <a:bodyPr>
            <a:no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tabLst>
                <a:tab pos="266700" algn="l"/>
              </a:tabLst>
            </a:pP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</a:t>
            </a: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8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35715235"/>
              </p:ext>
            </p:extLst>
          </p:nvPr>
        </p:nvGraphicFramePr>
        <p:xfrm>
          <a:off x="323528" y="1091535"/>
          <a:ext cx="8514691" cy="543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24328" y="790834"/>
            <a:ext cx="136815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21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44816" cy="576064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</a:rPr>
              <a:t>ДИНАМИКА РАСХОДОВ БЮДЖЕТА НА СОЦИАЛЬНУЮ СФЕРУ </a:t>
            </a:r>
            <a:br>
              <a:rPr lang="ru-RU" sz="2000" b="1" dirty="0" smtClean="0">
                <a:latin typeface="Arial Narrow" panose="020B0606020202030204" pitchFamily="34" charset="0"/>
              </a:rPr>
            </a:br>
            <a:r>
              <a:rPr lang="ru-RU" sz="2000" b="1" dirty="0" smtClean="0">
                <a:latin typeface="Arial Narrow" panose="020B0606020202030204" pitchFamily="34" charset="0"/>
              </a:rPr>
              <a:t>(БЕЗ БЮДЖЕТНЫХ ИНВЕСТИЦИЙ)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69859453"/>
              </p:ext>
            </p:extLst>
          </p:nvPr>
        </p:nvGraphicFramePr>
        <p:xfrm>
          <a:off x="683568" y="1052736"/>
          <a:ext cx="777686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2320" y="778030"/>
            <a:ext cx="10801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22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9361040" cy="504056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2016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989672"/>
              </p:ext>
            </p:extLst>
          </p:nvPr>
        </p:nvGraphicFramePr>
        <p:xfrm>
          <a:off x="3707904" y="620688"/>
          <a:ext cx="5256583" cy="354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332656"/>
            <a:ext cx="1196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86286"/>
              </p:ext>
            </p:extLst>
          </p:nvPr>
        </p:nvGraphicFramePr>
        <p:xfrm>
          <a:off x="251520" y="4293096"/>
          <a:ext cx="8352928" cy="23660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73076"/>
                <a:gridCol w="1344963"/>
                <a:gridCol w="1415751"/>
                <a:gridCol w="1274175"/>
                <a:gridCol w="1344963"/>
              </a:tblGrid>
              <a:tr h="3600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Отклонение 2016 к 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сумме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в %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5 078,3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4 938,5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-139,8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2 081,0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1 968,7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-112,3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20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2 870,2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2 838,8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-31,4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и оздоровление детей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77,1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Доля МТ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в общем объеме расходов, в %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59,5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6793" y="620688"/>
            <a:ext cx="3384376" cy="3456384"/>
          </a:xfrm>
          <a:prstGeom prst="rect">
            <a:avLst/>
          </a:prstGeom>
          <a:solidFill>
            <a:srgbClr val="FFFFF0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Данные расходы будут направлены                на реализацию следующих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муниципальных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программ на 2016 - 2020 годы:</a:t>
            </a:r>
          </a:p>
          <a:p>
            <a:pPr algn="just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Развитие образования в городе Рязани»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– 4 516,4 млн. рублей;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«Развитие физической культуры и спорта          в городе Рязани»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175,4 млн. рублей;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Культура города Рязани» –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206,1                млн. рублей;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«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Профилактика правонарушений в городе Рязани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1,7 млн. рублей;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Охрана окружающей среды в городе Рязани» –   0,6 млн.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23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360041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2016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47020745"/>
              </p:ext>
            </p:extLst>
          </p:nvPr>
        </p:nvGraphicFramePr>
        <p:xfrm>
          <a:off x="3779912" y="620688"/>
          <a:ext cx="51845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332656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55935"/>
              </p:ext>
            </p:extLst>
          </p:nvPr>
        </p:nvGraphicFramePr>
        <p:xfrm>
          <a:off x="251521" y="4653136"/>
          <a:ext cx="8352928" cy="19008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4310"/>
                <a:gridCol w="1427851"/>
                <a:gridCol w="1427851"/>
                <a:gridCol w="1285066"/>
                <a:gridCol w="1427850"/>
              </a:tblGrid>
              <a:tr h="47520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«Культура, кинематография»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Отклонение 2016 к 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80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сумме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в %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235,1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122,4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504" y="620688"/>
            <a:ext cx="3528392" cy="3816424"/>
          </a:xfrm>
          <a:prstGeom prst="rect">
            <a:avLst/>
          </a:prstGeom>
          <a:solidFill>
            <a:srgbClr val="FFFFF0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3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Данные расходы будут направлены                   на реализацию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следующих муниципальных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и ведомственной программ на 2016 - 2020 годы: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«Культура города Рязани» – 207,3                 млн. рублей;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«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Развитие образования в городе Рязани»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–  23,6 млн. рублей;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Стимулирование развития экономики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городе Рязани» – 0,4 млн. рублей;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Профилактика правонарушений в городе Рязани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0,2 млн. рублей;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Охрана окружающей среды в городе Рязани» 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0,1 млн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«Повышение эффективности муниципального управления» – 0,1 млн. рублей;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ВЦП «Адресная инвестиционная программа       города Рязани» – 3,5 млн. рублей 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61040" cy="46805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2016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38044478"/>
              </p:ext>
            </p:extLst>
          </p:nvPr>
        </p:nvGraphicFramePr>
        <p:xfrm>
          <a:off x="3923928" y="692696"/>
          <a:ext cx="5040560" cy="337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68" y="476672"/>
            <a:ext cx="119617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228435"/>
              </p:ext>
            </p:extLst>
          </p:nvPr>
        </p:nvGraphicFramePr>
        <p:xfrm>
          <a:off x="467544" y="4221088"/>
          <a:ext cx="8136903" cy="22675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84901"/>
                <a:gridCol w="1331493"/>
                <a:gridCol w="1405465"/>
                <a:gridCol w="1257522"/>
                <a:gridCol w="1257522"/>
              </a:tblGrid>
              <a:tr h="43204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Отклонение 2016 к 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44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сумме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в %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5063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31,1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-32,5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6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4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Массовый спорт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-35,8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Другие вопросы в области физической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культуры и спорта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0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Доля МТ в общем объеме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расходов, в %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908720"/>
            <a:ext cx="3528392" cy="2908489"/>
          </a:xfrm>
          <a:prstGeom prst="rect">
            <a:avLst/>
          </a:prstGeom>
          <a:solidFill>
            <a:srgbClr val="FFFFF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Данные расходы будут направлены на реализацию следующих муниципальных программ на 2016 - 2020 годы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«Развитие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образования в городе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Рязани»                   – 0,8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«Развитие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физической культуры и спорта в городе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Рязани»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17,8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«Профилактика правонарушений в городе Рязани»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0,2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«Повышение эффективности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управления» – 0,04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25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8016"/>
            <a:ext cx="7848872" cy="59436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РАСХОДЫ </a:t>
            </a:r>
            <a:r>
              <a:rPr lang="ru-RU" sz="2000" b="1" dirty="0" smtClean="0">
                <a:latin typeface="Arial Narrow" panose="020B0606020202030204" pitchFamily="34" charset="0"/>
              </a:rPr>
              <a:t>БЮДЖЕТА ГОРОДА НА </a:t>
            </a:r>
            <a:r>
              <a:rPr lang="ru-RU" sz="2000" b="1" dirty="0">
                <a:latin typeface="Arial Narrow" panose="020B0606020202030204" pitchFamily="34" charset="0"/>
              </a:rPr>
              <a:t>СОЦИАЛЬНУЮ </a:t>
            </a:r>
            <a:r>
              <a:rPr lang="ru-RU" sz="2000" b="1" dirty="0" smtClean="0">
                <a:latin typeface="Arial Narrow" panose="020B0606020202030204" pitchFamily="34" charset="0"/>
              </a:rPr>
              <a:t>ПОЛИТИКУ в 2016 году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069988"/>
              </p:ext>
            </p:extLst>
          </p:nvPr>
        </p:nvGraphicFramePr>
        <p:xfrm>
          <a:off x="422694" y="836713"/>
          <a:ext cx="8352928" cy="5537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3562"/>
                <a:gridCol w="936104"/>
                <a:gridCol w="963262"/>
              </a:tblGrid>
              <a:tr h="432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Виды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оциальных выплат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CBFF"/>
                    </a:solidFill>
                  </a:tcPr>
                </a:tc>
              </a:tr>
              <a:tr h="4103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1. Предоставление льгот по оплате проезда в муниципальном пассажирском транспорте общего пользования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146,8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132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2. Содержание детей в семьях опекунов (попечителей), приемных семьях, патронатных семьях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65,1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3197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3. Компенсация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49,9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4. Обеспечение предоставления жилых помещений детям-сиротам и детям, оставшимся без попечения родителей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73,8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3774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5. Организация и осуществление деятельности по опеке и попечительству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794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6. Обеспечение жильем молодых семей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3442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7. Вознаграждения,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причитающиеся приемным родителям, патронатным воспитателям, на предоставление мер социальной поддержки приемным семьям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1202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8. Обеспечение бесплатного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проезда детей-сирот и детей, оставшихся без попечения родителей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2,6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14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9. Предоставление льгот по оплате за услуги по помывке в бане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2,2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AFF"/>
                    </a:solidFill>
                  </a:tcPr>
                </a:tc>
              </a:tr>
              <a:tr h="33552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10. Ежемесячная доплата к пенсиям лицам, получавшим до 31 декабря 1991 года персональные пенсии местного значения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1,8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71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11. Денежная компенсация на оплату жилищно-коммунальных услуг Почетным гражданам  города Рязани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0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12. Обеспечение жильем граждан, уволенных с военной службы (службы), и приравненных к ним лиц 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0,5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50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13. 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Профилактика безнадзорности и правонарушений несовершеннолетних в городе Рязани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0,4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19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14. Иные выплаты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67,7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56,9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D"/>
                    </a:solidFill>
                  </a:tcPr>
                </a:tc>
              </a:tr>
              <a:tr h="259685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381,4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latin typeface="Arial Narrow" panose="020B0606020202030204" pitchFamily="34" charset="0"/>
                        </a:rPr>
                        <a:t>419,1</a:t>
                      </a:r>
                      <a:endParaRPr lang="ru-RU" sz="1200" b="1" i="1" dirty="0">
                        <a:latin typeface="Arial Narrow" panose="020B060602020203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90295" y="532461"/>
            <a:ext cx="10801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728"/>
            <a:ext cx="864096" cy="9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26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50405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национальную </a:t>
            </a:r>
            <a:r>
              <a:rPr lang="ru-RU" sz="2000" cap="none" dirty="0" smtClean="0">
                <a:latin typeface="Arial Narrow" panose="020B0606020202030204" pitchFamily="34" charset="0"/>
              </a:rPr>
              <a:t>ЭКОНОМИКУ в 2016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179512" y="5085184"/>
          <a:ext cx="885698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476673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75464010"/>
              </p:ext>
            </p:extLst>
          </p:nvPr>
        </p:nvGraphicFramePr>
        <p:xfrm>
          <a:off x="3635896" y="730486"/>
          <a:ext cx="5328592" cy="341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Прямая соединительная линия 10"/>
          <p:cNvCxnSpPr>
            <a:stCxn id="15" idx="5"/>
            <a:endCxn id="19" idx="6"/>
          </p:cNvCxnSpPr>
          <p:nvPr/>
        </p:nvCxnSpPr>
        <p:spPr>
          <a:xfrm>
            <a:off x="5066098" y="1256709"/>
            <a:ext cx="1306790" cy="13433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004048" y="1196752"/>
            <a:ext cx="72696" cy="70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300192" y="2564904"/>
            <a:ext cx="72696" cy="702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8024" y="836712"/>
            <a:ext cx="522706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753,0</a:t>
            </a:r>
            <a:endParaRPr lang="ru-RU" sz="11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84168" y="2204864"/>
            <a:ext cx="5323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286,7</a:t>
            </a:r>
            <a:endParaRPr lang="ru-RU" sz="115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463148"/>
              </p:ext>
            </p:extLst>
          </p:nvPr>
        </p:nvGraphicFramePr>
        <p:xfrm>
          <a:off x="251520" y="4293096"/>
          <a:ext cx="8352928" cy="2423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0360"/>
                <a:gridCol w="1296144"/>
                <a:gridCol w="1296144"/>
                <a:gridCol w="1224136"/>
                <a:gridCol w="1296144"/>
              </a:tblGrid>
              <a:tr h="50292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«Национальная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экономика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Отклонение 2016 к 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45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сумме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в %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753,0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-466,3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38,1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864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Водное хозяйство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123,8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576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Транспорт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зяйство (дорожные фонды)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638,3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187,2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-451,1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национальной</a:t>
                      </a:r>
                      <a:r>
                        <a:rPr lang="ru-RU" sz="1200" b="0" i="0" baseline="0" dirty="0" smtClean="0">
                          <a:latin typeface="Arial Narrow" panose="020B0606020202030204" pitchFamily="34" charset="0"/>
                        </a:rPr>
                        <a:t> экономики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-8,9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51,4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Доля МТ</a:t>
                      </a:r>
                      <a:r>
                        <a:rPr lang="ru-RU" sz="12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в общем объеме расходов, в %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7504" y="836712"/>
            <a:ext cx="3528392" cy="3168352"/>
          </a:xfrm>
          <a:prstGeom prst="rect">
            <a:avLst/>
          </a:prstGeom>
          <a:solidFill>
            <a:srgbClr val="FFFFF0"/>
          </a:solidFill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600"/>
              </a:spcAft>
            </a:pPr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Данные расходы будут направлены                   на реализацию следующих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муниципальных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программ на 2016 - 2020 годы: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«Дорожное хозяйство и развитие транспортной системы в городе Рязани»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187,2                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«Жилище» – 4,3 млн. рублей;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Стимулирование развития экономики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в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городе Рязани» 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2,9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Охрана окружающей среды в городе Рязани» 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2,6 млн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рублей;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Повышение эффективности муниципального управления» 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2,2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27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44625"/>
            <a:ext cx="9361040" cy="720080"/>
          </a:xfrm>
          <a:noFill/>
          <a:ln>
            <a:noFill/>
          </a:ln>
          <a:effectLst>
            <a:reflection blurRad="6350" endPos="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2016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22068437"/>
              </p:ext>
            </p:extLst>
          </p:nvPr>
        </p:nvGraphicFramePr>
        <p:xfrm>
          <a:off x="3707904" y="764704"/>
          <a:ext cx="5267179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30472873"/>
              </p:ext>
            </p:extLst>
          </p:nvPr>
        </p:nvGraphicFramePr>
        <p:xfrm>
          <a:off x="827584" y="5085184"/>
          <a:ext cx="77129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513347"/>
            <a:ext cx="1080120" cy="32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28927"/>
              </p:ext>
            </p:extLst>
          </p:nvPr>
        </p:nvGraphicFramePr>
        <p:xfrm>
          <a:off x="323527" y="4509119"/>
          <a:ext cx="8280921" cy="22237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01340"/>
                <a:gridCol w="1216487"/>
                <a:gridCol w="1318878"/>
                <a:gridCol w="936104"/>
                <a:gridCol w="1008112"/>
              </a:tblGrid>
              <a:tr h="21602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«Жилищно-коммунальное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хозяйство</a:t>
                      </a:r>
                      <a:r>
                        <a:rPr lang="ru-RU" sz="1200" i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2015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2016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Отклонение 2016 к 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1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сумме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 Narrow" panose="020B0606020202030204" pitchFamily="34" charset="0"/>
                        </a:rPr>
                        <a:t>в %</a:t>
                      </a:r>
                      <a:endParaRPr lang="ru-RU" sz="12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520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1 061,8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1 042,2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-19,6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7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336,6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428,5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92,5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-81,9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528,8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519,5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-9,3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103,9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-20,3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Доля МТ в общем объеме расходов, в %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17,1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25,7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2A2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823372"/>
            <a:ext cx="3384376" cy="3539430"/>
          </a:xfrm>
          <a:prstGeom prst="rect">
            <a:avLst/>
          </a:prstGeom>
          <a:solidFill>
            <a:srgbClr val="FFFFF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Данные расходы будут направлены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на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реализацию следующих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муниципальных     и ведомственных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программ на 2016 - 2020 годы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«Развитие жилищно-коммунального комплекса и энергосбережение в городе Рязани» 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106,3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«Благоустройство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города Рязани» 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506,5 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«Жилище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» –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17,7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«Повышение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эффективности муниципального управления» – 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0,1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ВЦП «Адресная инвестиционная программа города Рязани на 2014-2016 годы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» -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14,7 млн.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28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19268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06439137"/>
              </p:ext>
            </p:extLst>
          </p:nvPr>
        </p:nvGraphicFramePr>
        <p:xfrm>
          <a:off x="683568" y="764704"/>
          <a:ext cx="7919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08408"/>
            <a:ext cx="2736304" cy="2056859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215244" y="5871850"/>
            <a:ext cx="1440160" cy="600164"/>
          </a:xfrm>
          <a:prstGeom prst="wedgeRectCallout">
            <a:avLst>
              <a:gd name="adj1" fmla="val -53191"/>
              <a:gd name="adj2" fmla="val -15154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449"/>
              <a:gd name="adj2" fmla="val 134498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567" y="239233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290" y="2178614"/>
            <a:ext cx="1235224" cy="938719"/>
          </a:xfrm>
          <a:prstGeom prst="wedgeRectCallout">
            <a:avLst>
              <a:gd name="adj1" fmla="val -41937"/>
              <a:gd name="adj2" fmla="val 75399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6904012" y="654550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579" y="5250416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750888" y="1577975"/>
          <a:ext cx="2546350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Chart" r:id="rId4" imgW="2548349" imgH="2591025" progId="Excel.Chart.8">
                  <p:embed/>
                </p:oleObj>
              </mc:Choice>
              <mc:Fallback>
                <p:oleObj name="Chart" r:id="rId4" imgW="2548349" imgH="259102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577975"/>
                        <a:ext cx="2546350" cy="258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292225" y="3900488"/>
            <a:ext cx="7937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57150" y="0"/>
            <a:ext cx="9036050" cy="546100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РЕАЛИЗАЦИЮ ЦЕЛЕВЫХ ПРОГРАММ в 2016 году</a:t>
            </a:r>
          </a:p>
          <a:p>
            <a:pPr>
              <a:lnSpc>
                <a:spcPct val="120000"/>
              </a:lnSpc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4941168"/>
            <a:ext cx="3888432" cy="1836000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5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целевых программ, составляет       </a:t>
            </a:r>
            <a:r>
              <a:rPr lang="ru-RU" sz="1850" b="1" dirty="0">
                <a:solidFill>
                  <a:prstClr val="black"/>
                </a:solidFill>
                <a:latin typeface="Arial Narrow" panose="020B0606020202030204" pitchFamily="34" charset="0"/>
              </a:rPr>
              <a:t>6 243,2 млн. рублей</a:t>
            </a:r>
            <a:r>
              <a:rPr lang="ru-RU" sz="185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850" b="1" dirty="0">
                <a:solidFill>
                  <a:prstClr val="black"/>
                </a:solidFill>
                <a:latin typeface="Arial Narrow" panose="020B0606020202030204" pitchFamily="34" charset="0"/>
              </a:rPr>
              <a:t>79,4 %</a:t>
            </a:r>
            <a:r>
              <a:rPr lang="ru-RU" sz="185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бюджета города</a:t>
            </a:r>
            <a:endParaRPr lang="ru-RU" sz="1850" dirty="0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524750" y="476250"/>
            <a:ext cx="10795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249045"/>
              </p:ext>
            </p:extLst>
          </p:nvPr>
        </p:nvGraphicFramePr>
        <p:xfrm>
          <a:off x="578643" y="765175"/>
          <a:ext cx="7993063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5229200"/>
            <a:ext cx="3636000" cy="1188000"/>
          </a:xfrm>
          <a:prstGeom prst="rect">
            <a:avLst/>
          </a:prstGeom>
          <a:solidFill>
            <a:srgbClr val="FFFFE5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50" dirty="0">
                <a:solidFill>
                  <a:prstClr val="black"/>
                </a:solidFill>
                <a:latin typeface="Arial Narrow" panose="020B0606020202030204" pitchFamily="34" charset="0"/>
              </a:rPr>
              <a:t>В 2016 году будут реализовываться </a:t>
            </a:r>
          </a:p>
          <a:p>
            <a:pPr algn="ctr">
              <a:defRPr/>
            </a:pPr>
            <a:r>
              <a:rPr lang="ru-RU" sz="185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2 ведомственные </a:t>
            </a:r>
          </a:p>
          <a:p>
            <a:pPr algn="ctr">
              <a:defRPr/>
            </a:pPr>
            <a:r>
              <a:rPr lang="ru-RU" sz="1850" b="1" i="1" dirty="0">
                <a:solidFill>
                  <a:prstClr val="black"/>
                </a:solidFill>
                <a:latin typeface="Arial Narrow" panose="020B0606020202030204" pitchFamily="34" charset="0"/>
              </a:rPr>
              <a:t>и 11 комплексных муниципальных программ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067944" y="5517232"/>
            <a:ext cx="720000" cy="484632"/>
          </a:xfrm>
          <a:prstGeom prst="rightArrow">
            <a:avLst/>
          </a:prstGeom>
          <a:solidFill>
            <a:srgbClr val="72A2DC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1" cy="36004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272441"/>
              </p:ext>
            </p:extLst>
          </p:nvPr>
        </p:nvGraphicFramePr>
        <p:xfrm>
          <a:off x="4896036" y="548680"/>
          <a:ext cx="40324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881874"/>
              </p:ext>
            </p:extLst>
          </p:nvPr>
        </p:nvGraphicFramePr>
        <p:xfrm>
          <a:off x="107320" y="548680"/>
          <a:ext cx="46085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24128" y="692696"/>
            <a:ext cx="25922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н</a:t>
            </a:r>
            <a:r>
              <a:rPr lang="ru-RU" sz="14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 01.01.2016 </a:t>
            </a:r>
            <a:endParaRPr lang="ru-RU" sz="14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836712"/>
            <a:ext cx="4032448" cy="499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prstClr val="black"/>
                </a:solidFill>
                <a:latin typeface="Arial Narrow" panose="020B0606020202030204" pitchFamily="34" charset="0"/>
              </a:rPr>
              <a:t>н</a:t>
            </a:r>
            <a:r>
              <a:rPr lang="ru-RU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 01.01.2017 </a:t>
            </a:r>
            <a:endParaRPr lang="ru-RU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355976" y="5445224"/>
            <a:ext cx="720080" cy="916680"/>
          </a:xfrm>
          <a:prstGeom prst="rightArrow">
            <a:avLst/>
          </a:prstGeom>
          <a:solidFill>
            <a:srgbClr val="72A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229200"/>
            <a:ext cx="3312000" cy="1476000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Расходы на обслуживание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муниципального долга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63,3 млн. рублей</a:t>
            </a:r>
            <a:endParaRPr lang="ru-RU" sz="2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4509120"/>
            <a:ext cx="3240360" cy="2196072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5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1,3% от расходов бюджета, </a:t>
            </a:r>
          </a:p>
          <a:p>
            <a:pPr algn="ctr"/>
            <a:r>
              <a:rPr lang="ru-RU" sz="195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 исключением объема расходов, которые осуществляются </a:t>
            </a:r>
          </a:p>
          <a:p>
            <a:pPr algn="ctr"/>
            <a:r>
              <a:rPr lang="ru-RU" sz="195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за счет субвенций</a:t>
            </a:r>
            <a:endParaRPr lang="ru-RU" sz="195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4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431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Arial Narrow" panose="020B0606020202030204" pitchFamily="34" charset="0"/>
              </a:rPr>
              <a:t>Динамика объема муниципального долга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6147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951782"/>
              </p:ext>
            </p:extLst>
          </p:nvPr>
        </p:nvGraphicFramePr>
        <p:xfrm>
          <a:off x="128588" y="764704"/>
          <a:ext cx="8886825" cy="543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name="Лист" r:id="rId4" imgW="8888738" imgH="5438103" progId="Excel.Sheet.8">
                  <p:embed/>
                </p:oleObj>
              </mc:Choice>
              <mc:Fallback>
                <p:oleObj name="Лист" r:id="rId4" imgW="8888738" imgH="543810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764704"/>
                        <a:ext cx="8886825" cy="543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85113" y="620713"/>
            <a:ext cx="1258887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31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9823427"/>
              </p:ext>
            </p:extLst>
          </p:nvPr>
        </p:nvGraphicFramePr>
        <p:xfrm>
          <a:off x="467544" y="822722"/>
          <a:ext cx="8136904" cy="5774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220072" y="3212976"/>
            <a:ext cx="3274137" cy="2304256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6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6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6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6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6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6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16632"/>
            <a:ext cx="8229600" cy="70609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87624" y="3573016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noFill/>
        </p:spPr>
        <p:txBody>
          <a:bodyPr>
            <a:noAutofit/>
          </a:bodyPr>
          <a:lstStyle/>
          <a:p>
            <a:r>
              <a:rPr lang="ru-RU" sz="26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Куда зачисляются налоги, уплачиваемые гражданами Рязани</a:t>
            </a:r>
            <a:endParaRPr lang="ru-RU" sz="2600" b="1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095836" y="177281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17993937"/>
              </p:ext>
            </p:extLst>
          </p:nvPr>
        </p:nvGraphicFramePr>
        <p:xfrm>
          <a:off x="395536" y="1556792"/>
          <a:ext cx="2592288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810322607"/>
              </p:ext>
            </p:extLst>
          </p:nvPr>
        </p:nvGraphicFramePr>
        <p:xfrm>
          <a:off x="6012160" y="1556792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186382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5445225"/>
            <a:ext cx="2016224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5445225"/>
            <a:ext cx="194421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4127" y="5444280"/>
            <a:ext cx="1800200" cy="962778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1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гнутая вправо стрелка 10"/>
          <p:cNvSpPr/>
          <p:nvPr/>
        </p:nvSpPr>
        <p:spPr>
          <a:xfrm>
            <a:off x="5724128" y="1020724"/>
            <a:ext cx="731520" cy="1216152"/>
          </a:xfrm>
          <a:prstGeom prst="curvedLeftArrow">
            <a:avLst/>
          </a:prstGeom>
          <a:solidFill>
            <a:srgbClr val="97C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688352" y="1020724"/>
            <a:ext cx="731520" cy="1216152"/>
          </a:xfrm>
          <a:prstGeom prst="curvedRightArrow">
            <a:avLst/>
          </a:prstGeom>
          <a:solidFill>
            <a:srgbClr val="97CB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16632"/>
            <a:ext cx="8229600" cy="50405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cap="all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Местного бюджета</a:t>
            </a:r>
            <a:endParaRPr lang="ru-RU" sz="2800" b="1" cap="all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64" y="1212758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64202" y="2073915"/>
            <a:ext cx="1368152" cy="43204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54652" y="678763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678763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3" y="1536468"/>
            <a:ext cx="36724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стоимости объекта налогообложения: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0,3% в отношении жилых домов, квартир, комнат, объектов незавершенного строительства, единых недвижимых комплексов, гаражей, хозяйственных строений;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2,0 % в отношении административно-деловых, торговых центров, нежилых помещений (по утвержден. перечню), а также в отношении объектов, стоимость которых свыше 300 млн. рублей;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 в отношении прочих объектов налогообложения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75800" y="1782688"/>
            <a:ext cx="326104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 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0,3% - за земли сельскохозяйственного назначения, занятые жилищным фондом, предоставленные для личного подсобного хозяйства, ограниченные в обороте для нужд обороны, безопасности и таможенных нужд;</a:t>
            </a:r>
          </a:p>
          <a:p>
            <a:pPr lvl="0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1,5%  - за прочие земельные участки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401432867"/>
              </p:ext>
            </p:extLst>
          </p:nvPr>
        </p:nvGraphicFramePr>
        <p:xfrm>
          <a:off x="283585" y="3834392"/>
          <a:ext cx="8720915" cy="168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7953361" y="3844792"/>
            <a:ext cx="983487" cy="32330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02352" y="5887567"/>
            <a:ext cx="2801496" cy="853801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ru-R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2015 – 386,3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2016 – 495,0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6300192" y="5887567"/>
            <a:ext cx="2495654" cy="853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2015 – 3771,4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2016 – 3897,8 руб.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419872" y="5887567"/>
            <a:ext cx="2656812" cy="85380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2015 – 1559,5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2016 – 1525,0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45625" y="55172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Сумма налога в расчете на 1 жителя города составляет: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851920" y="679441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117686236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102218" y="5989233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89906" y="5710213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6378443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1" y="3355068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572540"/>
            <a:ext cx="179055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079819" y="4576608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48264" y="2762584"/>
            <a:ext cx="2088232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1297191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298966" y="911949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84345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49" y="5343153"/>
            <a:ext cx="576064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61" y="1936038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44" y="2954385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88" y="5736024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522956" y="5403091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07" y="4295742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12" y="3006644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57" y="4280986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27" y="1924129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71053"/>
              </p:ext>
            </p:extLst>
          </p:nvPr>
        </p:nvGraphicFramePr>
        <p:xfrm>
          <a:off x="467544" y="980728"/>
          <a:ext cx="8208912" cy="5544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224136"/>
                <a:gridCol w="1512168"/>
                <a:gridCol w="1440160"/>
                <a:gridCol w="1368152"/>
              </a:tblGrid>
              <a:tr h="61632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2015 год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год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2016 к 2015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62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сумме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62546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8 166,8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7 800,5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- 366,3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95,5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62546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616327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latin typeface="Arial Narrow" panose="020B0606020202030204" pitchFamily="34" charset="0"/>
                        </a:rPr>
                        <a:t>налоговые</a:t>
                      </a:r>
                      <a:r>
                        <a:rPr lang="ru-RU" sz="1600" b="0" i="0" baseline="0" dirty="0" smtClean="0">
                          <a:latin typeface="Arial Narrow" panose="020B0606020202030204" pitchFamily="34" charset="0"/>
                        </a:rPr>
                        <a:t> и неналоговые доходы 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Arial Narrow" panose="020B0606020202030204" pitchFamily="34" charset="0"/>
                        </a:rPr>
                        <a:t>4 326,2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Arial Narrow" panose="020B0606020202030204" pitchFamily="34" charset="0"/>
                        </a:rPr>
                        <a:t>4 330,9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Arial Narrow" panose="020B0606020202030204" pitchFamily="34" charset="0"/>
                        </a:rPr>
                        <a:t>4,7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Arial Narrow" panose="020B0606020202030204" pitchFamily="34" charset="0"/>
                        </a:rPr>
                        <a:t>100,1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616327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latin typeface="Arial Narrow" panose="020B0606020202030204" pitchFamily="34" charset="0"/>
                        </a:rPr>
                        <a:t>межбюджетные трансферты: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Arial Narrow" panose="020B0606020202030204" pitchFamily="34" charset="0"/>
                        </a:rPr>
                        <a:t>3 840,6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Arial Narrow" panose="020B0606020202030204" pitchFamily="34" charset="0"/>
                        </a:rPr>
                        <a:t>3 469,6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Arial Narrow" panose="020B0606020202030204" pitchFamily="34" charset="0"/>
                        </a:rPr>
                        <a:t>-371,0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latin typeface="Arial Narrow" panose="020B0606020202030204" pitchFamily="34" charset="0"/>
                        </a:rPr>
                        <a:t>90,3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2546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546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3 099,4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0" i="0" baseline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154,5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0894">
                <a:tc>
                  <a:txBody>
                    <a:bodyPr/>
                    <a:lstStyle/>
                    <a:p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696,8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267,6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- 429,2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1600" b="0" i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31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8 365,3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7 865,2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- 500,1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94,0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6163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ДЕФИЦИТ (ПРОФИЦИТ),  -</a:t>
                      </a:r>
                      <a:r>
                        <a:rPr lang="ru-RU" sz="16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(+)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- 198,5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- 64,7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133,8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32,6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62546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% от собственных доходов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- 4,6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Arial Narrow" panose="020B0606020202030204" pitchFamily="34" charset="0"/>
                        </a:rPr>
                        <a:t>- 1,5</a:t>
                      </a:r>
                      <a:endParaRPr lang="ru-RU" sz="16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52320" y="688717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904" y="152400"/>
            <a:ext cx="8928992" cy="536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на 2016 год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034" y="1889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300" cap="all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ОСНОВНЫЕ ХАРАКТЕРИСТИКИ БЮДЖЕТА города Рязани</a:t>
            </a:r>
            <a:endParaRPr lang="ru-RU" sz="2300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221836"/>
              </p:ext>
            </p:extLst>
          </p:nvPr>
        </p:nvGraphicFramePr>
        <p:xfrm>
          <a:off x="2843808" y="1062607"/>
          <a:ext cx="6047780" cy="510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868694" y="754830"/>
            <a:ext cx="11513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latin typeface="Arial Narrow" panose="020B0606020202030204" pitchFamily="34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79114874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H="1">
            <a:off x="539750" y="2205038"/>
            <a:ext cx="6478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647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647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2149" y="1028778"/>
            <a:ext cx="194421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201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6</a:t>
            </a:r>
            <a:r>
              <a:rPr lang="en-US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год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532440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10722</TotalTime>
  <Words>3134</Words>
  <Application>Microsoft Office PowerPoint</Application>
  <PresentationFormat>Экран (4:3)</PresentationFormat>
  <Paragraphs>1045</Paragraphs>
  <Slides>32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7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8_Тема Office</vt:lpstr>
      <vt:lpstr>9_Тема Office</vt:lpstr>
      <vt:lpstr>10_Тема Office</vt:lpstr>
      <vt:lpstr>11_Тема Office</vt:lpstr>
      <vt:lpstr>12_Тема Office</vt:lpstr>
      <vt:lpstr>7_Тема Office</vt:lpstr>
      <vt:lpstr>Chart</vt:lpstr>
      <vt:lpstr>Лист</vt:lpstr>
      <vt:lpstr>Презентация PowerPoint</vt:lpstr>
      <vt:lpstr>ЧТО ТАКОЕ муниципальный БЮДЖЕТ?</vt:lpstr>
      <vt:lpstr>ЭТАПЫ БЮДЖЕТНОГО ПРОЦЕССА</vt:lpstr>
      <vt:lpstr>Презентация PowerPoint</vt:lpstr>
      <vt:lpstr>Куда зачисляются налоги, уплачиваемые гражданами Рязани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НАЛОГОВЫХ И НЕНАЛОГОВЫХ ДОХОДОВ </vt:lpstr>
      <vt:lpstr>ДОЛЯ налоговых и НЕНАЛОГОВЫХ ДОХОДОВ В ОБЩИХ ДОХОДАХ БЮДЖЕТА ГОРОДА ПО ГОДАМ</vt:lpstr>
      <vt:lpstr>НАЛОГОВЫЕ И НЕНАЛОГОВЫЕ ДОХОДЫ БЮДЖЕТА ГОРОДА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</vt:lpstr>
      <vt:lpstr>СТРУКТУРА ДОХОДОВ И РАСХОДОВ БЮДЖЕТА ГОРОДА РЯЗАНИ НА 2016 ГОД</vt:lpstr>
      <vt:lpstr>Динамика Расходов бюджета города</vt:lpstr>
      <vt:lpstr>ПЕРЕЧЕНЬ МУНИЦИПАЛЬНЫХ И ВЕДОМСТВЕННЫХ ЦЕЛЕВЫХ ПРОГРАММ  ГОРОДА РЯЗАНИ на 2016 год </vt:lpstr>
      <vt:lpstr>СТРУКТУРА РАСХОДОВ БЮДЖЕТА ГОРОДА РЯЗАНИ</vt:lpstr>
      <vt:lpstr>ДОЛЯ РАСХОДОВ ОТРАСЛЕЙ СОЦИАЛЬНО-КУЛЬТУРНОЙ СФЕРЫ  В ОБЩИХ РАСХОДАХ БЮДЖЕТА ГОРОДА ПО ГОДАМ</vt:lpstr>
      <vt:lpstr>доля фонда оплаты труда работников социальной сферы в бюджете города рязани</vt:lpstr>
      <vt:lpstr>Расходы бюджета города по отраслям социальной сферы      </vt:lpstr>
      <vt:lpstr>ДИНАМИКА РАСХОДОВ БЮДЖЕТА НА СОЦИАЛЬНУЮ СФЕРУ  (БЕЗ БЮДЖЕТНЫХ ИНВЕСТИЦИЙ)</vt:lpstr>
      <vt:lpstr>РАСХОДЫ бюджета города НА образование в 2016 году </vt:lpstr>
      <vt:lpstr>РАСХОДЫ бюджета города НА культуру в 2016 году </vt:lpstr>
      <vt:lpstr>РАСХОДЫ бюджета города НА физическую культуру и спорт в 2016 году </vt:lpstr>
      <vt:lpstr>РАСХОДЫ БЮДЖЕТА ГОРОДА НА СОЦИАЛЬНУЮ ПОЛИТИКУ в 2016 году</vt:lpstr>
      <vt:lpstr>РАСХОДы бюджета города на национальную ЭКОНОМИКУ в 2016 году</vt:lpstr>
      <vt:lpstr>РАСХОДЫ бюджета города НА Жилищно-Коммунальное Хозяйство  в 2016 году </vt:lpstr>
      <vt:lpstr>Презентация PowerPoint</vt:lpstr>
      <vt:lpstr>СТРУКТУРА МУНИЦИПАЛЬНОГО ДОЛГА</vt:lpstr>
      <vt:lpstr>Динамика объема муниципального долга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1039</cp:revision>
  <cp:lastPrinted>2015-11-26T08:55:02Z</cp:lastPrinted>
  <dcterms:created xsi:type="dcterms:W3CDTF">2013-10-29T07:14:12Z</dcterms:created>
  <dcterms:modified xsi:type="dcterms:W3CDTF">2016-01-29T06:18:45Z</dcterms:modified>
</cp:coreProperties>
</file>