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9.xml" ContentType="application/vnd.openxmlformats-officedocument.presentationml.notesSlide+xml"/>
  <Override PartName="/ppt/charts/chart22.xml" ContentType="application/vnd.openxmlformats-officedocument.drawingml.chart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5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12.xml" ContentType="application/vnd.openxmlformats-officedocument.presentationml.notesSlide+xml"/>
  <Override PartName="/ppt/charts/chart32.xml" ContentType="application/vnd.openxmlformats-officedocument.drawingml.chart+xml"/>
  <Override PartName="/ppt/drawings/drawing6.xml" ContentType="application/vnd.openxmlformats-officedocument.drawingml.chartshapes+xml"/>
  <Override PartName="/ppt/charts/chart33.xml" ContentType="application/vnd.openxmlformats-officedocument.drawingml.chart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4.xml" ContentType="application/vnd.openxmlformats-officedocument.drawingml.chart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5.xml" ContentType="application/vnd.openxmlformats-officedocument.drawingml.chart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6.xml" ContentType="application/vnd.openxmlformats-officedocument.drawingml.chart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7.xml" ContentType="application/vnd.openxmlformats-officedocument.drawingml.chart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38.xml" ContentType="application/vnd.openxmlformats-officedocument.drawingml.chart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39.xml" ContentType="application/vnd.openxmlformats-officedocument.drawingml.chart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40.xml" ContentType="application/vnd.openxmlformats-officedocument.drawingml.chart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41.xml" ContentType="application/vnd.openxmlformats-officedocument.drawingml.chart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42.xml" ContentType="application/vnd.openxmlformats-officedocument.drawingml.chart+xml"/>
  <Override PartName="/ppt/notesSlides/notesSlide2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43.xml" ContentType="application/vnd.openxmlformats-officedocument.drawingml.chart+xml"/>
  <Override PartName="/ppt/notesSlides/notesSlide2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44.xml" ContentType="application/vnd.openxmlformats-officedocument.drawingml.chart+xml"/>
  <Override PartName="/ppt/notesSlides/notesSlide2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45.xml" ContentType="application/vnd.openxmlformats-officedocument.drawingml.chart+xml"/>
  <Override PartName="/ppt/notesSlides/notesSlide2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46.xml" ContentType="application/vnd.openxmlformats-officedocument.drawingml.chart+xml"/>
  <Override PartName="/ppt/notesSlides/notesSlide2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47.xml" ContentType="application/vnd.openxmlformats-officedocument.drawingml.chart+xml"/>
  <Override PartName="/ppt/notesSlides/notesSlide27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58" r:id="rId2"/>
    <p:sldMasterId id="2147483818" r:id="rId3"/>
    <p:sldMasterId id="2147483830" r:id="rId4"/>
    <p:sldMasterId id="2147483843" r:id="rId5"/>
    <p:sldMasterId id="2147483880" r:id="rId6"/>
    <p:sldMasterId id="2147483904" r:id="rId7"/>
    <p:sldMasterId id="2147483929" r:id="rId8"/>
    <p:sldMasterId id="2147483941" r:id="rId9"/>
    <p:sldMasterId id="2147483953" r:id="rId10"/>
    <p:sldMasterId id="2147483965" r:id="rId11"/>
    <p:sldMasterId id="2147483977" r:id="rId12"/>
    <p:sldMasterId id="2147483989" r:id="rId13"/>
    <p:sldMasterId id="2147484002" r:id="rId14"/>
  </p:sldMasterIdLst>
  <p:notesMasterIdLst>
    <p:notesMasterId r:id="rId58"/>
  </p:notesMasterIdLst>
  <p:sldIdLst>
    <p:sldId id="365" r:id="rId15"/>
    <p:sldId id="344" r:id="rId16"/>
    <p:sldId id="345" r:id="rId17"/>
    <p:sldId id="389" r:id="rId18"/>
    <p:sldId id="390" r:id="rId19"/>
    <p:sldId id="346" r:id="rId20"/>
    <p:sldId id="391" r:id="rId21"/>
    <p:sldId id="303" r:id="rId22"/>
    <p:sldId id="451" r:id="rId23"/>
    <p:sldId id="419" r:id="rId24"/>
    <p:sldId id="415" r:id="rId25"/>
    <p:sldId id="440" r:id="rId26"/>
    <p:sldId id="454" r:id="rId27"/>
    <p:sldId id="441" r:id="rId28"/>
    <p:sldId id="442" r:id="rId29"/>
    <p:sldId id="443" r:id="rId30"/>
    <p:sldId id="444" r:id="rId31"/>
    <p:sldId id="445" r:id="rId32"/>
    <p:sldId id="422" r:id="rId33"/>
    <p:sldId id="455" r:id="rId34"/>
    <p:sldId id="403" r:id="rId35"/>
    <p:sldId id="446" r:id="rId36"/>
    <p:sldId id="447" r:id="rId37"/>
    <p:sldId id="448" r:id="rId38"/>
    <p:sldId id="452" r:id="rId39"/>
    <p:sldId id="449" r:id="rId40"/>
    <p:sldId id="394" r:id="rId41"/>
    <p:sldId id="433" r:id="rId42"/>
    <p:sldId id="426" r:id="rId43"/>
    <p:sldId id="425" r:id="rId44"/>
    <p:sldId id="427" r:id="rId45"/>
    <p:sldId id="434" r:id="rId46"/>
    <p:sldId id="428" r:id="rId47"/>
    <p:sldId id="435" r:id="rId48"/>
    <p:sldId id="436" r:id="rId49"/>
    <p:sldId id="437" r:id="rId50"/>
    <p:sldId id="438" r:id="rId51"/>
    <p:sldId id="429" r:id="rId52"/>
    <p:sldId id="430" r:id="rId53"/>
    <p:sldId id="431" r:id="rId54"/>
    <p:sldId id="432" r:id="rId55"/>
    <p:sldId id="450" r:id="rId56"/>
    <p:sldId id="439" r:id="rId5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65"/>
            <p14:sldId id="344"/>
            <p14:sldId id="345"/>
            <p14:sldId id="389"/>
            <p14:sldId id="390"/>
            <p14:sldId id="346"/>
            <p14:sldId id="391"/>
            <p14:sldId id="303"/>
            <p14:sldId id="451"/>
            <p14:sldId id="419"/>
            <p14:sldId id="415"/>
            <p14:sldId id="440"/>
            <p14:sldId id="454"/>
            <p14:sldId id="441"/>
            <p14:sldId id="442"/>
            <p14:sldId id="443"/>
            <p14:sldId id="444"/>
            <p14:sldId id="445"/>
            <p14:sldId id="422"/>
            <p14:sldId id="455"/>
            <p14:sldId id="403"/>
            <p14:sldId id="446"/>
            <p14:sldId id="447"/>
            <p14:sldId id="448"/>
            <p14:sldId id="452"/>
            <p14:sldId id="449"/>
            <p14:sldId id="394"/>
            <p14:sldId id="433"/>
            <p14:sldId id="426"/>
            <p14:sldId id="425"/>
            <p14:sldId id="427"/>
            <p14:sldId id="434"/>
            <p14:sldId id="428"/>
            <p14:sldId id="435"/>
            <p14:sldId id="436"/>
            <p14:sldId id="437"/>
            <p14:sldId id="438"/>
            <p14:sldId id="429"/>
            <p14:sldId id="430"/>
            <p14:sldId id="431"/>
            <p14:sldId id="432"/>
            <p14:sldId id="450"/>
            <p14:sldId id="4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0FF"/>
    <a:srgbClr val="99CCFF"/>
    <a:srgbClr val="FFFFD9"/>
    <a:srgbClr val="D9FFD9"/>
    <a:srgbClr val="CCFFCC"/>
    <a:srgbClr val="008000"/>
    <a:srgbClr val="009900"/>
    <a:srgbClr val="E5FFE5"/>
    <a:srgbClr val="FFCCFF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52" autoAdjust="0"/>
    <p:restoredTop sz="99158" autoAdjust="0"/>
  </p:normalViewPr>
  <p:slideViewPr>
    <p:cSldViewPr>
      <p:cViewPr>
        <p:scale>
          <a:sx n="100" d="100"/>
          <a:sy n="100" d="100"/>
        </p:scale>
        <p:origin x="-802" y="-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8"/>
          <c:y val="0.12174571054273096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506661948681E-3"/>
                  <c:y val="-5.112130398209722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715,1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8 951,3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9 286,6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8715</c:v>
                </c:pt>
                <c:pt idx="1">
                  <c:v>7941.8</c:v>
                </c:pt>
                <c:pt idx="2">
                  <c:v>8278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2.3330544431179705E-2"/>
                  <c:y val="-2.2446169153292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738,6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52188737024166E-2"/>
                  <c:y val="-2.74235370040588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8 951,3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663333552950559E-2"/>
                  <c:y val="-2.11390516300310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9 285,6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8738.6</c:v>
                </c:pt>
                <c:pt idx="1">
                  <c:v>7964.1</c:v>
                </c:pt>
                <c:pt idx="2">
                  <c:v>8278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736752990353524E-2"/>
                  <c:y val="1.41595378291300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23,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759888752567058E-2"/>
                  <c:y val="0.107505755779361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078514760788256E-2"/>
                  <c:y val="-2.6803106533136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-23.600000000000364</c:v>
                </c:pt>
                <c:pt idx="1">
                  <c:v>-22.300000000000182</c:v>
                </c:pt>
                <c:pt idx="2">
                  <c:v>0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70234496"/>
        <c:axId val="70236032"/>
        <c:axId val="0"/>
      </c:bar3DChart>
      <c:catAx>
        <c:axId val="7023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</a:defRPr>
            </a:pPr>
            <a:endParaRPr lang="ru-RU"/>
          </a:p>
        </c:txPr>
        <c:crossAx val="70236032"/>
        <c:crosses val="autoZero"/>
        <c:auto val="1"/>
        <c:lblAlgn val="ctr"/>
        <c:lblOffset val="1000"/>
        <c:noMultiLvlLbl val="0"/>
      </c:catAx>
      <c:valAx>
        <c:axId val="702360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70234496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6175500803605454"/>
          <c:w val="0.16518543309935596"/>
          <c:h val="0.28289178080723121"/>
        </c:manualLayout>
      </c:layout>
      <c:overlay val="0"/>
    </c:legend>
    <c:plotVisOnly val="1"/>
    <c:dispBlanksAs val="gap"/>
    <c:showDLblsOverMax val="0"/>
  </c:chart>
  <c:spPr>
    <a:solidFill>
      <a:srgbClr val="FFFFDD"/>
    </a:solidFill>
    <a:ln w="22225">
      <a:solidFill>
        <a:schemeClr val="accent1">
          <a:lumMod val="7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635746749156611E-3"/>
          <c:y val="6.4649108517948112E-2"/>
          <c:w val="0.84208544533752627"/>
          <c:h val="0.858636637246129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3CC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4079678790893996"/>
                  <c:y val="0.207340843798128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6626581343875669E-2"/>
                  <c:y val="-4.00556065632034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785651098900335E-2"/>
                  <c:y val="1.36605371105319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7061313774832707E-2"/>
                  <c:y val="3.1856692779291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9350882515789418E-2"/>
                  <c:y val="-0.179779128657741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7.5573713824555827E-2"/>
                  <c:y val="-0.1274832291790072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52.678989829297777</c:v>
                </c:pt>
                <c:pt idx="1">
                  <c:v>0.63887143448350814</c:v>
                </c:pt>
                <c:pt idx="2">
                  <c:v>7.2326297499287655</c:v>
                </c:pt>
                <c:pt idx="3">
                  <c:v>9.5292446374935587</c:v>
                </c:pt>
                <c:pt idx="4">
                  <c:v>14.678971953212244</c:v>
                </c:pt>
                <c:pt idx="5">
                  <c:v>1.4312583136718351</c:v>
                </c:pt>
                <c:pt idx="6">
                  <c:v>10.392657541769491</c:v>
                </c:pt>
                <c:pt idx="7">
                  <c:v>0.83885456772797873</c:v>
                </c:pt>
                <c:pt idx="8">
                  <c:v>1.4886806782073352</c:v>
                </c:pt>
                <c:pt idx="9">
                  <c:v>1.0898412942075026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2599163.5</c:v>
                </c:pt>
                <c:pt idx="1">
                  <c:v>31521.7</c:v>
                </c:pt>
                <c:pt idx="2">
                  <c:v>356855.5</c:v>
                </c:pt>
                <c:pt idx="3">
                  <c:v>470169.7</c:v>
                </c:pt>
                <c:pt idx="4">
                  <c:v>724255.5</c:v>
                </c:pt>
                <c:pt idx="5">
                  <c:v>70617.8</c:v>
                </c:pt>
                <c:pt idx="6">
                  <c:v>512770.2</c:v>
                </c:pt>
                <c:pt idx="7">
                  <c:v>41388.800000000003</c:v>
                </c:pt>
                <c:pt idx="8">
                  <c:v>73451</c:v>
                </c:pt>
                <c:pt idx="9">
                  <c:v>53772.399999999441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  <c:numCache>
                <c:formatCode>0.0</c:formatCode>
                <c:ptCount val="10"/>
                <c:pt idx="0">
                  <c:v>4933966.0999999996</c:v>
                </c:pt>
                <c:pt idx="1">
                  <c:v>4933966.0999999996</c:v>
                </c:pt>
                <c:pt idx="2">
                  <c:v>4933966.0999999996</c:v>
                </c:pt>
                <c:pt idx="3">
                  <c:v>4933966.0999999996</c:v>
                </c:pt>
                <c:pt idx="4">
                  <c:v>4933966.0999999996</c:v>
                </c:pt>
                <c:pt idx="5">
                  <c:v>4933966.0999999996</c:v>
                </c:pt>
                <c:pt idx="6">
                  <c:v>4933966.0999999996</c:v>
                </c:pt>
                <c:pt idx="7">
                  <c:v>4933966.0999999996</c:v>
                </c:pt>
                <c:pt idx="8">
                  <c:v>4933966.0999999996</c:v>
                </c:pt>
                <c:pt idx="9">
                  <c:v>4933966.0999999996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8100">
      <a:solidFill>
        <a:schemeClr val="accent1">
          <a:lumMod val="7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433754599"/>
          <c:y val="4.4155586914520435E-2"/>
          <c:w val="0.81915164562428078"/>
          <c:h val="0.850889398730454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42709403472616E-2"/>
                  <c:y val="0.1232586974162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96992742317545E-2"/>
                  <c:y val="0.3279596603820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039115394144711E-3"/>
                  <c:y val="0.30189217124475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65628793541171E-2"/>
                  <c:y val="0.27796275189690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642.29999999999995</c:v>
                </c:pt>
                <c:pt idx="1">
                  <c:v>750</c:v>
                </c:pt>
                <c:pt idx="2">
                  <c:v>736</c:v>
                </c:pt>
                <c:pt idx="3">
                  <c:v>724.3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32148480"/>
        <c:axId val="98424704"/>
        <c:axId val="98247552"/>
      </c:bar3DChart>
      <c:catAx>
        <c:axId val="3214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98424704"/>
        <c:crosses val="autoZero"/>
        <c:auto val="0"/>
        <c:lblAlgn val="ctr"/>
        <c:lblOffset val="100"/>
        <c:noMultiLvlLbl val="0"/>
      </c:catAx>
      <c:valAx>
        <c:axId val="984247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32148480"/>
        <c:crosses val="autoZero"/>
        <c:crossBetween val="between"/>
      </c:valAx>
      <c:serAx>
        <c:axId val="98247552"/>
        <c:scaling>
          <c:orientation val="minMax"/>
        </c:scaling>
        <c:delete val="1"/>
        <c:axPos val="b"/>
        <c:majorTickMark val="out"/>
        <c:minorTickMark val="none"/>
        <c:tickLblPos val="nextTo"/>
        <c:crossAx val="9842470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21515638723579"/>
          <c:y val="3.3731908958691562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1892619897579515E-3"/>
                  <c:y val="0.11655067510337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71421833632741E-2"/>
                  <c:y val="0.24003304933028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58896181346727E-2"/>
                  <c:y val="0.3159329896741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31674887276671E-3"/>
                  <c:y val="0.3782869762057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 anchor="ctr" anchorCtr="0"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2209.8000000000002</c:v>
                </c:pt>
                <c:pt idx="1">
                  <c:v>2397.6999999999998</c:v>
                </c:pt>
                <c:pt idx="2">
                  <c:v>2518.1</c:v>
                </c:pt>
                <c:pt idx="3">
                  <c:v>2599.1999999999998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14712960"/>
        <c:axId val="114714496"/>
        <c:axId val="114704384"/>
      </c:bar3DChart>
      <c:catAx>
        <c:axId val="11471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4714496"/>
        <c:crosses val="autoZero"/>
        <c:auto val="0"/>
        <c:lblAlgn val="ctr"/>
        <c:lblOffset val="100"/>
        <c:noMultiLvlLbl val="0"/>
      </c:catAx>
      <c:valAx>
        <c:axId val="1147144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300" baseline="0">
                <a:latin typeface="Arial Narrow" panose="020B0606020202030204" pitchFamily="34" charset="0"/>
              </a:defRPr>
            </a:pPr>
            <a:endParaRPr lang="ru-RU"/>
          </a:p>
        </c:txPr>
        <c:crossAx val="114712960"/>
        <c:crosses val="autoZero"/>
        <c:crossBetween val="between"/>
      </c:valAx>
      <c:serAx>
        <c:axId val="114704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714496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75020679609185"/>
          <c:y val="4.6420382303200877E-2"/>
          <c:w val="0.86134536560519348"/>
          <c:h val="0.8422220061968422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7376123134455E-3"/>
                  <c:y val="0.1319097260798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36949879491937E-2"/>
                  <c:y val="0.18182084706637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904770828742633E-2"/>
                  <c:y val="0.19751431939661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36085420343517E-2"/>
                  <c:y val="0.20086502734264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14.9</c:v>
                </c:pt>
                <c:pt idx="1">
                  <c:v>27.3</c:v>
                </c:pt>
                <c:pt idx="2">
                  <c:v>30.8</c:v>
                </c:pt>
                <c:pt idx="3">
                  <c:v>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18350592"/>
        <c:axId val="118352128"/>
        <c:axId val="132921984"/>
      </c:bar3DChart>
      <c:catAx>
        <c:axId val="11835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352128"/>
        <c:crosses val="autoZero"/>
        <c:auto val="0"/>
        <c:lblAlgn val="ctr"/>
        <c:lblOffset val="100"/>
        <c:noMultiLvlLbl val="0"/>
      </c:catAx>
      <c:valAx>
        <c:axId val="1183521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350592"/>
        <c:crosses val="autoZero"/>
        <c:crossBetween val="between"/>
      </c:valAx>
      <c:serAx>
        <c:axId val="132921984"/>
        <c:scaling>
          <c:orientation val="minMax"/>
        </c:scaling>
        <c:delete val="1"/>
        <c:axPos val="b"/>
        <c:majorTickMark val="out"/>
        <c:minorTickMark val="none"/>
        <c:tickLblPos val="nextTo"/>
        <c:crossAx val="11835212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6590087839744"/>
          <c:y val="5.2346719288338422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834191643037E-2"/>
                  <c:y val="0.11681361693995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868379098400218E-3"/>
                  <c:y val="0.17813821847971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58778200144017E-2"/>
                  <c:y val="0.189347321322265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64875061710946E-2"/>
                  <c:y val="0.20856537890626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235.8</c:v>
                </c:pt>
                <c:pt idx="1">
                  <c:v>388.6</c:v>
                </c:pt>
                <c:pt idx="2">
                  <c:v>427.4</c:v>
                </c:pt>
                <c:pt idx="3">
                  <c:v>470.1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18327936"/>
        <c:axId val="118329728"/>
        <c:axId val="132922880"/>
      </c:bar3DChart>
      <c:catAx>
        <c:axId val="118327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329728"/>
        <c:crosses val="autoZero"/>
        <c:auto val="0"/>
        <c:lblAlgn val="ctr"/>
        <c:lblOffset val="100"/>
        <c:noMultiLvlLbl val="0"/>
      </c:catAx>
      <c:valAx>
        <c:axId val="1183297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327936"/>
        <c:crosses val="autoZero"/>
        <c:crossBetween val="between"/>
      </c:valAx>
      <c:serAx>
        <c:axId val="132922880"/>
        <c:scaling>
          <c:orientation val="minMax"/>
        </c:scaling>
        <c:delete val="1"/>
        <c:axPos val="b"/>
        <c:majorTickMark val="out"/>
        <c:minorTickMark val="none"/>
        <c:tickLblPos val="nextTo"/>
        <c:crossAx val="11832972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90426640226558"/>
          <c:y val="3.8825932921033465E-2"/>
          <c:w val="0.81915164562428078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7378157356942E-3"/>
                  <c:y val="0.1319097260798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9277160256863441E-3"/>
                  <c:y val="0.15242596501623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91167428372456E-2"/>
                  <c:y val="0.15342199632139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763692923008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63.1</c:v>
                </c:pt>
                <c:pt idx="1">
                  <c:v>64.5</c:v>
                </c:pt>
                <c:pt idx="2">
                  <c:v>67.3</c:v>
                </c:pt>
                <c:pt idx="3">
                  <c:v>70.599999999999994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18822400"/>
        <c:axId val="118823936"/>
        <c:axId val="119039744"/>
      </c:bar3DChart>
      <c:catAx>
        <c:axId val="11882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823936"/>
        <c:crosses val="autoZero"/>
        <c:auto val="0"/>
        <c:lblAlgn val="ctr"/>
        <c:lblOffset val="100"/>
        <c:noMultiLvlLbl val="0"/>
      </c:catAx>
      <c:valAx>
        <c:axId val="11882393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822400"/>
        <c:crosses val="autoZero"/>
        <c:crossBetween val="between"/>
      </c:valAx>
      <c:serAx>
        <c:axId val="119039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1882393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82005745354888"/>
          <c:y val="4.380763248527942E-2"/>
          <c:w val="0.86027299501879284"/>
          <c:h val="0.82262541816341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13518680174381E-2"/>
                  <c:y val="0.28378328333888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576009387360742E-3"/>
                  <c:y val="0.23571146415830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27129058077819E-2"/>
                  <c:y val="0.241607028231431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3585562529303125E-3"/>
                  <c:y val="0.23025990939278351"/>
                </c:manualLayout>
              </c:layout>
              <c:spPr>
                <a:noFill/>
                <a:ln w="28575">
                  <a:noFill/>
                </a:ln>
              </c:spPr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84.5</c:v>
                </c:pt>
                <c:pt idx="1">
                  <c:v>78</c:v>
                </c:pt>
                <c:pt idx="2">
                  <c:v>73</c:v>
                </c:pt>
                <c:pt idx="3">
                  <c:v>70.900000000000006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34027904"/>
        <c:axId val="134033792"/>
        <c:axId val="118880000"/>
      </c:bar3DChart>
      <c:catAx>
        <c:axId val="13402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033792"/>
        <c:crosses val="autoZero"/>
        <c:auto val="0"/>
        <c:lblAlgn val="ctr"/>
        <c:lblOffset val="100"/>
        <c:noMultiLvlLbl val="0"/>
      </c:catAx>
      <c:valAx>
        <c:axId val="1340337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027904"/>
        <c:crosses val="autoZero"/>
        <c:crossBetween val="between"/>
      </c:valAx>
      <c:serAx>
        <c:axId val="118880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403379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50102581668652"/>
          <c:y val="3.2209374933516867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8758377393884E-3"/>
                  <c:y val="0.13103363589301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18795559363721E-3"/>
                  <c:y val="0.15917694908017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58778200144017E-2"/>
                  <c:y val="0.10876547214128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64875061710946E-2"/>
                  <c:y val="0.19908549068377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332.8</c:v>
                </c:pt>
                <c:pt idx="1">
                  <c:v>335</c:v>
                </c:pt>
                <c:pt idx="2">
                  <c:v>331</c:v>
                </c:pt>
                <c:pt idx="3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4092288"/>
        <c:axId val="134093824"/>
        <c:axId val="118880448"/>
      </c:bar3DChart>
      <c:catAx>
        <c:axId val="13409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093824"/>
        <c:crosses val="autoZero"/>
        <c:auto val="0"/>
        <c:lblAlgn val="ctr"/>
        <c:lblOffset val="100"/>
        <c:noMultiLvlLbl val="0"/>
      </c:catAx>
      <c:valAx>
        <c:axId val="13409382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092288"/>
        <c:crosses val="autoZero"/>
        <c:crossBetween val="between"/>
      </c:valAx>
      <c:serAx>
        <c:axId val="1188804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409382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31741030162758"/>
          <c:y val="4.3725079929390565E-2"/>
          <c:w val="0.83173845333530672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41483816533E-2"/>
                  <c:y val="0.195598251428853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123319693767182E-2"/>
                  <c:y val="0.17692170005801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91167428372456E-2"/>
                  <c:y val="0.14852323507264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40</c:v>
                </c:pt>
                <c:pt idx="1">
                  <c:v>41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34189440"/>
        <c:axId val="134190976"/>
        <c:axId val="119021568"/>
      </c:bar3DChart>
      <c:catAx>
        <c:axId val="13418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190976"/>
        <c:crosses val="autoZero"/>
        <c:auto val="0"/>
        <c:lblAlgn val="ctr"/>
        <c:lblOffset val="100"/>
        <c:noMultiLvlLbl val="0"/>
      </c:catAx>
      <c:valAx>
        <c:axId val="1341909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189440"/>
        <c:crosses val="autoZero"/>
        <c:crossBetween val="between"/>
      </c:valAx>
      <c:serAx>
        <c:axId val="119021568"/>
        <c:scaling>
          <c:orientation val="minMax"/>
        </c:scaling>
        <c:delete val="1"/>
        <c:axPos val="b"/>
        <c:majorTickMark val="out"/>
        <c:minorTickMark val="none"/>
        <c:tickLblPos val="nextTo"/>
        <c:crossAx val="13419097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23153676586773"/>
          <c:y val="4.8706779493636512E-2"/>
          <c:w val="0.86027299501879284"/>
          <c:h val="0.8226254181634139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9108848312787688E-3"/>
                  <c:y val="0.22009398647063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576009387360742E-3"/>
                  <c:y val="0.14752643224826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939927626142585E-2"/>
                  <c:y val="0.15342238208100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640526769764047E-4"/>
                  <c:y val="0.15677270426742718"/>
                </c:manualLayout>
              </c:layout>
              <c:spPr>
                <a:noFill/>
                <a:ln w="28575">
                  <a:noFill/>
                </a:ln>
              </c:spPr>
              <c:txPr>
                <a:bodyPr anchor="t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93.6</c:v>
                </c:pt>
                <c:pt idx="1">
                  <c:v>39.5</c:v>
                </c:pt>
                <c:pt idx="2">
                  <c:v>41.4</c:v>
                </c:pt>
                <c:pt idx="3">
                  <c:v>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34558464"/>
        <c:axId val="134560000"/>
        <c:axId val="119038848"/>
      </c:bar3DChart>
      <c:catAx>
        <c:axId val="13455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560000"/>
        <c:crosses val="autoZero"/>
        <c:auto val="0"/>
        <c:lblAlgn val="ctr"/>
        <c:lblOffset val="100"/>
        <c:noMultiLvlLbl val="0"/>
      </c:catAx>
      <c:valAx>
        <c:axId val="134560000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558464"/>
        <c:crosses val="autoZero"/>
        <c:crossBetween val="between"/>
      </c:valAx>
      <c:serAx>
        <c:axId val="1190388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456000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835.6</c:v>
                </c:pt>
                <c:pt idx="1">
                  <c:v>722.7</c:v>
                </c:pt>
                <c:pt idx="2">
                  <c:v>689</c:v>
                </c:pt>
                <c:pt idx="3">
                  <c:v>681.4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3525.9</c:v>
                </c:pt>
                <c:pt idx="1">
                  <c:v>3981.7</c:v>
                </c:pt>
                <c:pt idx="2">
                  <c:v>4137.5</c:v>
                </c:pt>
                <c:pt idx="3">
                  <c:v>4252.6000000000004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shape val="box"/>
        <c:axId val="118372224"/>
        <c:axId val="118373760"/>
        <c:axId val="0"/>
      </c:bar3DChart>
      <c:catAx>
        <c:axId val="11837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373760"/>
        <c:crosses val="autoZero"/>
        <c:auto val="0"/>
        <c:lblAlgn val="ctr"/>
        <c:lblOffset val="100"/>
        <c:noMultiLvlLbl val="0"/>
      </c:catAx>
      <c:valAx>
        <c:axId val="118373760"/>
        <c:scaling>
          <c:orientation val="minMax"/>
          <c:max val="55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18372224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80237116516"/>
          <c:y val="0.12020534202667366"/>
          <c:w val="0.1887391976288349"/>
          <c:h val="0.708138138972213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41631733936096"/>
          <c:y val="3.6949505664082984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834191643037E-2"/>
                  <c:y val="0.29219845397090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780371518709256E-3"/>
                  <c:y val="0.140216799396547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488614923367195E-3"/>
                  <c:y val="0.13720625652467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64875061710946E-2"/>
                  <c:y val="0.1374637911864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33.6</c:v>
                </c:pt>
                <c:pt idx="1">
                  <c:v>32.200000000000003</c:v>
                </c:pt>
                <c:pt idx="2">
                  <c:v>32.200000000000003</c:v>
                </c:pt>
                <c:pt idx="3">
                  <c:v>32.200000000000003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4581632"/>
        <c:axId val="134702208"/>
        <c:axId val="134137600"/>
      </c:bar3DChart>
      <c:catAx>
        <c:axId val="13458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702208"/>
        <c:crosses val="autoZero"/>
        <c:auto val="0"/>
        <c:lblAlgn val="ctr"/>
        <c:lblOffset val="100"/>
        <c:noMultiLvlLbl val="0"/>
      </c:catAx>
      <c:valAx>
        <c:axId val="1347022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581632"/>
        <c:crosses val="autoZero"/>
        <c:crossBetween val="between"/>
      </c:valAx>
      <c:serAx>
        <c:axId val="134137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4702208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29542864203177"/>
          <c:y val="3.3289896801589947E-2"/>
          <c:w val="0.78558681298641753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41483816533E-2"/>
                  <c:y val="0.259287162537495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321123576054289E-3"/>
                  <c:y val="0.132829376982804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186771096453296E-2"/>
                  <c:y val="0.12402750003086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912073361616761E-3"/>
                  <c:y val="0.10778123418385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108</c:v>
                </c:pt>
                <c:pt idx="1">
                  <c:v>49</c:v>
                </c:pt>
                <c:pt idx="2">
                  <c:v>39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4740224"/>
        <c:axId val="139526144"/>
        <c:axId val="134138944"/>
      </c:bar3DChart>
      <c:catAx>
        <c:axId val="134740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9526144"/>
        <c:crosses val="autoZero"/>
        <c:auto val="0"/>
        <c:lblAlgn val="ctr"/>
        <c:lblOffset val="100"/>
        <c:noMultiLvlLbl val="0"/>
      </c:catAx>
      <c:valAx>
        <c:axId val="139526144"/>
        <c:scaling>
          <c:orientation val="minMax"/>
          <c:max val="11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740224"/>
        <c:crosses val="autoZero"/>
        <c:crossBetween val="between"/>
      </c:valAx>
      <c:serAx>
        <c:axId val="1341389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952614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260575942915392E-2"/>
                  <c:y val="-1.33407905558904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8 715,1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3161656502104E-2"/>
                  <c:y val="-1.254408678370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20743114312836E-2"/>
                  <c:y val="-1.031613807675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8715.0999999999985</c:v>
                </c:pt>
                <c:pt idx="1">
                  <c:v>8951.2999999999993</c:v>
                </c:pt>
                <c:pt idx="2">
                  <c:v>9286.6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6263041923217108E-2"/>
                  <c:y val="-2.263002418768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83464605297326E-2"/>
                  <c:y val="-1.929151870739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634202437545924E-2"/>
                  <c:y val="-9.5411312353279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3727679760966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4704.3999999999996</c:v>
                </c:pt>
                <c:pt idx="1">
                  <c:v>4826.5</c:v>
                </c:pt>
                <c:pt idx="2">
                  <c:v>4934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700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392847188519016E-2"/>
                  <c:y val="-1.1945853490785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4 010,7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43908084286931E-2"/>
                  <c:y val="-2.3095316748851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3649467797925E-2"/>
                  <c:y val="-9.5566827926282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4010.7</c:v>
                </c:pt>
                <c:pt idx="1">
                  <c:v>4124.8</c:v>
                </c:pt>
                <c:pt idx="2">
                  <c:v>4352.6000000000004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39420416"/>
        <c:axId val="139421952"/>
        <c:axId val="0"/>
      </c:bar3DChart>
      <c:catAx>
        <c:axId val="13942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9421952"/>
        <c:crosses val="autoZero"/>
        <c:auto val="0"/>
        <c:lblAlgn val="ctr"/>
        <c:lblOffset val="100"/>
        <c:noMultiLvlLbl val="0"/>
      </c:catAx>
      <c:valAx>
        <c:axId val="13942195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9420416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9.2021637232836156E-2"/>
          <c:w val="0.18873929663608563"/>
          <c:h val="0.7192888097264456"/>
        </c:manualLayout>
      </c:layout>
      <c:overlay val="0"/>
      <c:spPr>
        <a:ln>
          <a:noFill/>
        </a:ln>
      </c:spPr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2722160664547597"/>
          <c:y val="0.1252783218243525"/>
          <c:w val="0.67614537421112497"/>
          <c:h val="0.794782958897505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4602.2</c:v>
                </c:pt>
                <c:pt idx="1">
                  <c:v>4779.8</c:v>
                </c:pt>
                <c:pt idx="2">
                  <c:v>4869.7</c:v>
                </c:pt>
                <c:pt idx="3">
                  <c:v>4977.8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областного бюджета</c:v>
                </c:pt>
              </c:strCache>
            </c:strRef>
          </c:tx>
          <c:spPr>
            <a:solidFill>
              <a:srgbClr val="C00000"/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4959.8</c:v>
                </c:pt>
                <c:pt idx="1">
                  <c:v>3958.8</c:v>
                </c:pt>
                <c:pt idx="2">
                  <c:v>4081.5999999999995</c:v>
                </c:pt>
                <c:pt idx="3">
                  <c:v>4307.8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BBB59"/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925531381468923E-2"/>
                  <c:y val="2.3206485829059928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139771904"/>
        <c:axId val="139773440"/>
        <c:axId val="0"/>
      </c:bar3DChart>
      <c:catAx>
        <c:axId val="139771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9773440"/>
        <c:crosses val="autoZero"/>
        <c:auto val="1"/>
        <c:lblAlgn val="ctr"/>
        <c:lblOffset val="100"/>
        <c:noMultiLvlLbl val="0"/>
      </c:catAx>
      <c:valAx>
        <c:axId val="13977344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771904"/>
        <c:crosses val="autoZero"/>
        <c:crossBetween val="between"/>
      </c:valAx>
      <c:spPr>
        <a:solidFill>
          <a:srgbClr val="FFFFD9"/>
        </a:solidFill>
      </c:spPr>
    </c:plotArea>
    <c:legend>
      <c:legendPos val="r"/>
      <c:legendEntry>
        <c:idx val="1"/>
        <c:delete val="1"/>
      </c:legendEntry>
      <c:legendEntry>
        <c:idx val="3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649471592635234"/>
          <c:y val="0.22972995690537309"/>
          <c:w val="0.20414054288953146"/>
          <c:h val="0.6179686175220297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2722155569394797"/>
          <c:y val="4.3382270261607278E-2"/>
          <c:w val="0.67614537421112497"/>
          <c:h val="0.871167275273507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4602.2</c:v>
                </c:pt>
                <c:pt idx="1">
                  <c:v>4779.8</c:v>
                </c:pt>
                <c:pt idx="2">
                  <c:v>4869.7</c:v>
                </c:pt>
                <c:pt idx="3">
                  <c:v>4977.8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BBB59"/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925531381468923E-2"/>
                  <c:y val="2.3206485829059928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 </c:v>
                </c:pt>
                <c:pt idx="2">
                  <c:v>2019 год </c:v>
                </c:pt>
                <c:pt idx="3">
                  <c:v>2020 год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39793152"/>
        <c:axId val="139794688"/>
        <c:axId val="0"/>
      </c:bar3DChart>
      <c:catAx>
        <c:axId val="13979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9794688"/>
        <c:crosses val="autoZero"/>
        <c:auto val="1"/>
        <c:lblAlgn val="ctr"/>
        <c:lblOffset val="100"/>
        <c:noMultiLvlLbl val="0"/>
      </c:catAx>
      <c:valAx>
        <c:axId val="139794688"/>
        <c:scaling>
          <c:orientation val="minMax"/>
          <c:max val="5500"/>
          <c:min val="3000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793152"/>
        <c:crosses val="autoZero"/>
        <c:crossBetween val="between"/>
      </c:valAx>
      <c:spPr>
        <a:solidFill>
          <a:srgbClr val="FFFFD9"/>
        </a:solidFill>
      </c:spPr>
    </c:plotArea>
    <c:plotVisOnly val="1"/>
    <c:dispBlanksAs val="gap"/>
    <c:showDLblsOverMax val="0"/>
  </c:chart>
  <c:spPr>
    <a:solidFill>
      <a:srgbClr val="FFFFD9"/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68170203310744E-2"/>
          <c:y val="4.2626782965158067E-2"/>
          <c:w val="0.94079383183799936"/>
          <c:h val="0.924978857224480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explosion val="1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800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n w="50800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 w="3810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8595422159739261"/>
                  <c:y val="-0.1748796618969774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Программы </a:t>
                    </a:r>
                    <a:r>
                      <a:rPr lang="ru-RU" sz="1400" dirty="0"/>
                      <a:t>социальной </a:t>
                    </a:r>
                    <a:r>
                      <a:rPr lang="ru-RU" sz="1400" dirty="0" smtClean="0"/>
                      <a:t>направленности</a:t>
                    </a:r>
                    <a:r>
                      <a:rPr lang="ru-RU" sz="1400" baseline="0" dirty="0" smtClean="0"/>
                      <a:t> </a:t>
                    </a:r>
                    <a:r>
                      <a:rPr lang="ru-RU" sz="1400" dirty="0" smtClean="0"/>
                      <a:t>      6 </a:t>
                    </a:r>
                    <a:r>
                      <a:rPr lang="ru-RU" sz="1400" dirty="0"/>
                      <a:t>741,4; 77,1%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2980136163479847E-3"/>
                  <c:y val="8.9984332806558912E-4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Программы поддержки отраслей </a:t>
                    </a:r>
                    <a:r>
                      <a:rPr lang="ru-RU" sz="1300" dirty="0" smtClean="0"/>
                      <a:t>экономики                 1 </a:t>
                    </a:r>
                    <a:r>
                      <a:rPr lang="ru-RU" sz="1300" dirty="0"/>
                      <a:t>030,6; 11,8%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864254958171833"/>
                  <c:y val="-0.1329024666193552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Программы </a:t>
                    </a:r>
                    <a:r>
                      <a:rPr lang="ru-RU" sz="1300" dirty="0"/>
                      <a:t>общего </a:t>
                    </a:r>
                    <a:r>
                      <a:rPr lang="ru-RU" sz="1300" dirty="0" smtClean="0"/>
                      <a:t>характера</a:t>
                    </a:r>
                    <a:r>
                      <a:rPr lang="ru-RU" sz="1300" baseline="0" dirty="0" smtClean="0"/>
                      <a:t>           </a:t>
                    </a:r>
                    <a:r>
                      <a:rPr lang="ru-RU" sz="1300" dirty="0" smtClean="0"/>
                      <a:t> </a:t>
                    </a:r>
                    <a:r>
                      <a:rPr lang="ru-RU" sz="1300" dirty="0"/>
                      <a:t>657,3; 7,5%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300" dirty="0"/>
                      <a:t>Ведомственные </a:t>
                    </a:r>
                    <a:r>
                      <a:rPr lang="ru-RU" sz="1300" dirty="0" smtClean="0"/>
                      <a:t>программы</a:t>
                    </a:r>
                    <a:r>
                      <a:rPr lang="ru-RU" sz="1300" baseline="0" dirty="0" smtClean="0"/>
                      <a:t>          </a:t>
                    </a:r>
                    <a:r>
                      <a:rPr lang="ru-RU" sz="1300" dirty="0" smtClean="0"/>
                      <a:t> </a:t>
                    </a:r>
                    <a:r>
                      <a:rPr lang="ru-RU" sz="1300" dirty="0"/>
                      <a:t>160,5; 1,8%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300"/>
                      <a:t>Непрограммные </a:t>
                    </a:r>
                    <a:r>
                      <a:rPr lang="ru-RU" sz="1300" smtClean="0"/>
                      <a:t>расходы </a:t>
                    </a:r>
                    <a:r>
                      <a:rPr lang="ru-RU" sz="1300"/>
                      <a:t>148,8; 1,7%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15875"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Ведомственные программы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6741.4</c:v>
                </c:pt>
                <c:pt idx="1">
                  <c:v>1030.5999999999999</c:v>
                </c:pt>
                <c:pt idx="2">
                  <c:v>657.3</c:v>
                </c:pt>
                <c:pt idx="3">
                  <c:v>160.5</c:v>
                </c:pt>
                <c:pt idx="4">
                  <c:v>148.80000000000001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25"/>
        <c:secondPieSize val="22"/>
        <c:serLines/>
      </c:ofPieChart>
      <c:spPr>
        <a:scene3d>
          <a:camera prst="orthographicFront"/>
          <a:lightRig rig="threePt" dir="t"/>
        </a:scene3d>
        <a:sp3d prstMaterial="dkEdge"/>
      </c:spPr>
    </c:plotArea>
    <c:plotVisOnly val="1"/>
    <c:dispBlanksAs val="zero"/>
    <c:showDLblsOverMax val="0"/>
  </c:chart>
  <c:spPr>
    <a:solidFill>
      <a:srgbClr val="FFFFCC"/>
    </a:solidFill>
    <a:ln w="38100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19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5578331615534742"/>
          <c:h val="0.8561550714648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accent1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accent4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 w="12700">
                <a:solidFill>
                  <a:srgbClr val="B08600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127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127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0.18691879580947462"/>
                  <c:y val="0.143928680992464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61457716570539"/>
                      <c:h val="9.750941782785031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1450319333887826E-2"/>
                  <c:y val="5.806396454349124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667376297529374E-3"/>
                  <c:y val="3.462555372219730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c:spPr>
              <c:txPr>
                <a:bodyPr/>
                <a:lstStyle/>
                <a:p>
                  <a:pPr>
                    <a:defRPr sz="1100" b="1">
                      <a:effectLst/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6758696812204"/>
                      <c:h val="0.1518981119916112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713202188060976E-2"/>
                  <c:y val="-6.512307960295221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244905536811613E-2"/>
                  <c:y val="4.7744352136456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2825943316239713E-3"/>
                  <c:y val="4.9911806781413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057009747454959E-2"/>
                  <c:y val="3.684741475912826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157162362076728"/>
                  <c:y val="4.12418167528710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sz="120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64.103651500914737</c:v>
                </c:pt>
                <c:pt idx="1">
                  <c:v>9.0031253393718487</c:v>
                </c:pt>
                <c:pt idx="2">
                  <c:v>9.287900733426552</c:v>
                </c:pt>
                <c:pt idx="3">
                  <c:v>7.9085459167179621</c:v>
                </c:pt>
                <c:pt idx="4">
                  <c:v>3.0471114785243492</c:v>
                </c:pt>
                <c:pt idx="5">
                  <c:v>3.9320456399564643</c:v>
                </c:pt>
                <c:pt idx="6">
                  <c:v>1.3939269933264868</c:v>
                </c:pt>
                <c:pt idx="7">
                  <c:v>1.323692397761602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5601743.0999999996</c:v>
                </c:pt>
                <c:pt idx="1">
                  <c:v>786744.5</c:v>
                </c:pt>
                <c:pt idx="2">
                  <c:v>811629.8</c:v>
                </c:pt>
                <c:pt idx="3">
                  <c:v>691093.9</c:v>
                </c:pt>
                <c:pt idx="4">
                  <c:v>266274</c:v>
                </c:pt>
                <c:pt idx="5">
                  <c:v>343604.6</c:v>
                </c:pt>
                <c:pt idx="6">
                  <c:v>121809.30000000032</c:v>
                </c:pt>
                <c:pt idx="7">
                  <c:v>115671.8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8738571</c:v>
                </c:pt>
                <c:pt idx="1">
                  <c:v>8738571</c:v>
                </c:pt>
                <c:pt idx="2">
                  <c:v>8738571</c:v>
                </c:pt>
                <c:pt idx="3">
                  <c:v>8738571</c:v>
                </c:pt>
                <c:pt idx="4">
                  <c:v>8738571</c:v>
                </c:pt>
                <c:pt idx="5">
                  <c:v>8738571</c:v>
                </c:pt>
                <c:pt idx="6">
                  <c:v>8738571</c:v>
                </c:pt>
                <c:pt idx="7">
                  <c:v>8738571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solidFill>
      <a:srgbClr val="FFFFD9"/>
    </a:solidFill>
    <a:ln w="57150" cap="flat">
      <a:solidFill>
        <a:schemeClr val="accent1">
          <a:lumMod val="75000"/>
        </a:schemeClr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 Narrow" panose="020B0606020202030204" pitchFamily="34" charset="0"/>
              </a:defRPr>
            </a:pPr>
            <a:r>
              <a:rPr lang="ru-RU" sz="1800" dirty="0" smtClean="0">
                <a:latin typeface="Arial Narrow" panose="020B0606020202030204" pitchFamily="34" charset="0"/>
              </a:rPr>
              <a:t>2019 </a:t>
            </a:r>
            <a:r>
              <a:rPr lang="ru-RU" sz="1800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66664784159784718"/>
          <c:y val="2.3520659866621427E-2"/>
        </c:manualLayout>
      </c:layout>
      <c:overlay val="0"/>
    </c:title>
    <c:autoTitleDeleted val="0"/>
    <c:view3D>
      <c:rotX val="70"/>
      <c:rotY val="19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93176066856768E-3"/>
          <c:y val="2.0655863062262352E-2"/>
          <c:w val="0.88410022343196437"/>
          <c:h val="0.88731961880778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04A7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E6B9B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4961454900072832"/>
                  <c:y val="0.1737874970849084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latin typeface="Arial Narrow" panose="020B0606020202030204" pitchFamily="34" charset="0"/>
                      </a:rPr>
                      <a:t>65,0%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385401622041996E-2"/>
                  <c:y val="1.68624907542805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8333456776407564E-2"/>
                  <c:y val="-5.326635378851798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934587514967473"/>
                  <c:y val="-8.226813637323580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65.005205136911826</c:v>
                </c:pt>
                <c:pt idx="1">
                  <c:v>8.6498377015018058</c:v>
                </c:pt>
                <c:pt idx="2">
                  <c:v>8.988228296740786</c:v>
                </c:pt>
                <c:pt idx="3">
                  <c:v>7.7081159638703118</c:v>
                </c:pt>
                <c:pt idx="4">
                  <c:v>3.022438142322748</c:v>
                </c:pt>
                <c:pt idx="5">
                  <c:v>4.0347689851482809</c:v>
                </c:pt>
                <c:pt idx="6">
                  <c:v>1.2647804019850384</c:v>
                </c:pt>
                <c:pt idx="7">
                  <c:v>1.3266253715191956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noFill/>
    <a:ln w="38100" cap="flat" cmpd="sng" algn="ctr">
      <a:solidFill>
        <a:schemeClr val="accent1">
          <a:lumMod val="75000"/>
        </a:schemeClr>
      </a:solidFill>
      <a:prstDash val="solid"/>
    </a:ln>
    <a:effectLst>
      <a:softEdge rad="0"/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Arial Narrow" panose="020B0606020202030204" pitchFamily="34" charset="0"/>
              </a:defRPr>
            </a:pPr>
            <a:r>
              <a:rPr lang="ru-RU" sz="1800" dirty="0" smtClean="0">
                <a:latin typeface="Arial Narrow" panose="020B0606020202030204" pitchFamily="34" charset="0"/>
              </a:rPr>
              <a:t>2020 год</a:t>
            </a:r>
            <a:endParaRPr lang="ru-RU" sz="18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68845560369835446"/>
          <c:y val="2.5761995437199436E-2"/>
        </c:manualLayout>
      </c:layout>
      <c:overlay val="0"/>
    </c:title>
    <c:autoTitleDeleted val="0"/>
    <c:view3D>
      <c:rotX val="70"/>
      <c:rotY val="19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7793419778754743E-2"/>
          <c:w val="0.86833808589169104"/>
          <c:h val="0.86969106607202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4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77933C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04A7B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53735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28575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7146644200027158"/>
                  <c:y val="0.15628336980004975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65,8%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784980681158887E-2"/>
                  <c:y val="4.351766240849271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0880334283845E-2"/>
                  <c:y val="-2.48278198657449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4,1%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65.826609808125312</c:v>
                </c:pt>
                <c:pt idx="1">
                  <c:v>8.2775065847801717</c:v>
                </c:pt>
                <c:pt idx="2">
                  <c:v>8.9381023932980224</c:v>
                </c:pt>
                <c:pt idx="3">
                  <c:v>7.3590894735864358</c:v>
                </c:pt>
                <c:pt idx="4">
                  <c:v>2.9381180088454002</c:v>
                </c:pt>
                <c:pt idx="5">
                  <c:v>4.0865402866314495</c:v>
                </c:pt>
                <c:pt idx="6">
                  <c:v>1.2411786292080162</c:v>
                </c:pt>
                <c:pt idx="7">
                  <c:v>1.3328548155251927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6112407.2000000002</c:v>
                </c:pt>
                <c:pt idx="1">
                  <c:v>768617.6</c:v>
                </c:pt>
                <c:pt idx="2">
                  <c:v>829958</c:v>
                </c:pt>
                <c:pt idx="3">
                  <c:v>683336.9</c:v>
                </c:pt>
                <c:pt idx="4">
                  <c:v>272822.40000000002</c:v>
                </c:pt>
                <c:pt idx="5">
                  <c:v>379460.5</c:v>
                </c:pt>
                <c:pt idx="6">
                  <c:v>115251.09999999967</c:v>
                </c:pt>
                <c:pt idx="7">
                  <c:v>123763.8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Национальная экономика</c:v>
                </c:pt>
                <c:pt idx="5">
                  <c:v>Культура</c:v>
                </c:pt>
                <c:pt idx="6">
                  <c:v>Другие расходы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9285617.5</c:v>
                </c:pt>
                <c:pt idx="1">
                  <c:v>9285617.5</c:v>
                </c:pt>
                <c:pt idx="2">
                  <c:v>9285617.5</c:v>
                </c:pt>
                <c:pt idx="3">
                  <c:v>9285617.5</c:v>
                </c:pt>
                <c:pt idx="4">
                  <c:v>9285617.5</c:v>
                </c:pt>
                <c:pt idx="5">
                  <c:v>9285617.5</c:v>
                </c:pt>
                <c:pt idx="6">
                  <c:v>9285617.5</c:v>
                </c:pt>
                <c:pt idx="7">
                  <c:v>9285617.5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ln w="38100">
      <a:solidFill>
        <a:schemeClr val="accent1">
          <a:lumMod val="75000"/>
        </a:schemeClr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2018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3703703703"/>
          <c:y val="0.85219697811354289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23098854166666666"/>
                  <c:y val="-0.231393481532354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6765625"/>
                  <c:y val="2.68853404616097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77.3</c:v>
                </c:pt>
                <c:pt idx="1">
                  <c:v>22.7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44169695430661E-2"/>
          <c:y val="4.7703016009967548E-2"/>
          <c:w val="0.70302219506474595"/>
          <c:h val="0.90730724037738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6.3135886136108335E-2"/>
                  <c:y val="0.2712494038869032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85,7%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 dirty="0" smtClean="0"/>
                      <a:t>14,3%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85.7</c:v>
                </c:pt>
                <c:pt idx="1">
                  <c:v>14.3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6849609302670077"/>
          <c:y val="7.210239870993751E-2"/>
          <c:w val="0.33150390697329929"/>
          <c:h val="0.90909631712725114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chemeClr val="accent1">
          <a:lumMod val="75000"/>
        </a:schemeClr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2020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12962962961"/>
          <c:y val="0.87357507415001023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9130104166666667"/>
                  <c:y val="-0.2428826651135283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78,6%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21,4%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78.599999999999994</c:v>
                </c:pt>
                <c:pt idx="1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2019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49999999999"/>
          <c:y val="0.87357507415001023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9B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72349537037037"/>
                  <c:y val="-0.249136740137740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78,1%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78.099999999999994</c:v>
                </c:pt>
                <c:pt idx="1">
                  <c:v>21.9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23392922918"/>
          <c:y val="6.6516899553312289E-2"/>
          <c:w val="0.85651460393432444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46.3</c:v>
                </c:pt>
                <c:pt idx="1">
                  <c:v>45.2</c:v>
                </c:pt>
                <c:pt idx="2">
                  <c:v>43.9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53.7</c:v>
                </c:pt>
                <c:pt idx="1">
                  <c:v>54.8</c:v>
                </c:pt>
                <c:pt idx="2">
                  <c:v>56.1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40906880"/>
        <c:axId val="140908416"/>
        <c:axId val="0"/>
      </c:bar3DChart>
      <c:catAx>
        <c:axId val="14090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0908416"/>
        <c:crosses val="autoZero"/>
        <c:auto val="1"/>
        <c:lblAlgn val="ctr"/>
        <c:lblOffset val="100"/>
        <c:noMultiLvlLbl val="0"/>
      </c:catAx>
      <c:valAx>
        <c:axId val="140908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140906880"/>
        <c:crosses val="autoZero"/>
        <c:crossBetween val="between"/>
      </c:valAx>
    </c:plotArea>
    <c:plotVisOnly val="1"/>
    <c:dispBlanksAs val="gap"/>
    <c:showDLblsOverMax val="0"/>
  </c:chart>
  <c:spPr>
    <a:solidFill>
      <a:srgbClr val="FFFFD9"/>
    </a:solidFill>
    <a:ln w="381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77933C"/>
            </a:solidFill>
            <a:ln w="12700">
              <a:noFill/>
            </a:ln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3.2660980055713826E-3"/>
                  <c:y val="0.19632637069135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408498672561284E-3"/>
                  <c:y val="-1.791867559087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582705369901429E-3"/>
                  <c:y val="-1.713960273909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493033125686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5740.6</c:v>
                </c:pt>
                <c:pt idx="1">
                  <c:v>644.79999999999995</c:v>
                </c:pt>
                <c:pt idx="2">
                  <c:v>300.5</c:v>
                </c:pt>
                <c:pt idx="3">
                  <c:v>31.9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-1.6330490027856987E-3"/>
                  <c:y val="0.299163993434439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5 601,7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660403633312774E-3"/>
                  <c:y val="-4.986066251373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45615429703213E-3"/>
                  <c:y val="-4.830251681018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952344375529155E-3"/>
                  <c:y val="-3.350013262641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5601.7</c:v>
                </c:pt>
                <c:pt idx="1">
                  <c:v>691.1</c:v>
                </c:pt>
                <c:pt idx="2">
                  <c:v>343.6</c:v>
                </c:pt>
                <c:pt idx="3">
                  <c:v>115.7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9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dLbls>
            <c:dLbl>
              <c:idx val="0"/>
              <c:layout>
                <c:manualLayout>
                  <c:x val="1.6330490027856987E-3"/>
                  <c:y val="0.26644293165254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117755115332016E-3"/>
                  <c:y val="-1.5581457035543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816997345122569E-3"/>
                  <c:y val="-1.246516562843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42974535396451E-2"/>
                  <c:y val="-1.5581457035543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5818.8</c:v>
                </c:pt>
                <c:pt idx="1">
                  <c:v>690</c:v>
                </c:pt>
                <c:pt idx="2">
                  <c:v>361.2</c:v>
                </c:pt>
                <c:pt idx="3">
                  <c:v>118.8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72A2D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4.8991470083570958E-3"/>
                  <c:y val="0.2337218698706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431320849407593E-2"/>
                  <c:y val="-3.1941986922863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64392022285589E-2"/>
                  <c:y val="-3.038384308318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470289699611921E-2"/>
                  <c:y val="-3.350013262641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6112.4</c:v>
                </c:pt>
                <c:pt idx="1">
                  <c:v>683.3</c:v>
                </c:pt>
                <c:pt idx="2">
                  <c:v>379.5</c:v>
                </c:pt>
                <c:pt idx="3">
                  <c:v>123.8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shape val="cylinder"/>
        <c:axId val="151447808"/>
        <c:axId val="151509632"/>
        <c:axId val="0"/>
      </c:bar3DChart>
      <c:catAx>
        <c:axId val="15144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51509632"/>
        <c:crosses val="autoZero"/>
        <c:auto val="1"/>
        <c:lblAlgn val="ctr"/>
        <c:lblOffset val="100"/>
        <c:noMultiLvlLbl val="0"/>
      </c:catAx>
      <c:valAx>
        <c:axId val="151509632"/>
        <c:scaling>
          <c:orientation val="minMax"/>
          <c:max val="6500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5144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09587412098242"/>
          <c:y val="0.28632474936089952"/>
          <c:w val="0.14010583186230335"/>
          <c:h val="0.38294316196980799"/>
        </c:manualLayout>
      </c:layout>
      <c:overlay val="0"/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7150">
      <a:solidFill>
        <a:srgbClr val="3379CD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5.599328838503323E-2"/>
          <c:w val="0.79158139625900148"/>
          <c:h val="0.752512832173804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5140.8</c:v>
                </c:pt>
                <c:pt idx="1">
                  <c:v>5268.8</c:v>
                </c:pt>
                <c:pt idx="2" formatCode="0.0">
                  <c:v>5488.1</c:v>
                </c:pt>
                <c:pt idx="3">
                  <c:v>5769.4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58136192"/>
        <c:axId val="158137728"/>
        <c:axId val="0"/>
      </c:bar3DChart>
      <c:catAx>
        <c:axId val="15813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58137728"/>
        <c:crosses val="autoZero"/>
        <c:auto val="1"/>
        <c:lblAlgn val="ctr"/>
        <c:lblOffset val="100"/>
        <c:noMultiLvlLbl val="0"/>
      </c:catAx>
      <c:valAx>
        <c:axId val="158137728"/>
        <c:scaling>
          <c:orientation val="minMax"/>
          <c:max val="5500"/>
          <c:min val="4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58136192"/>
        <c:crosses val="autoZero"/>
        <c:crossBetween val="between"/>
      </c:valAx>
      <c:spPr>
        <a:noFill/>
        <a:effectLst>
          <a:outerShdw blurRad="50800" dist="50800" dir="5400000" sx="33000" sy="33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1733919291054273"/>
          <c:w val="0.79158139625900148"/>
          <c:h val="0.724133417124385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201.3</c:v>
                </c:pt>
                <c:pt idx="1">
                  <c:v>234.6</c:v>
                </c:pt>
                <c:pt idx="2" formatCode="0.0">
                  <c:v>239.8</c:v>
                </c:pt>
                <c:pt idx="3">
                  <c:v>250.6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58947584"/>
        <c:axId val="158957568"/>
        <c:axId val="0"/>
      </c:bar3DChart>
      <c:catAx>
        <c:axId val="15894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58957568"/>
        <c:crosses val="autoZero"/>
        <c:auto val="1"/>
        <c:lblAlgn val="ctr"/>
        <c:lblOffset val="100"/>
        <c:noMultiLvlLbl val="0"/>
      </c:catAx>
      <c:valAx>
        <c:axId val="15895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589475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7644072810371028"/>
          <c:w val="0.79158139625900148"/>
          <c:h val="0.665031647356096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476.5</c:v>
                </c:pt>
                <c:pt idx="1">
                  <c:v>550.4</c:v>
                </c:pt>
                <c:pt idx="2" formatCode="0.0">
                  <c:v>557.20000000000005</c:v>
                </c:pt>
                <c:pt idx="3">
                  <c:v>591.1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58820992"/>
        <c:axId val="158843264"/>
        <c:axId val="0"/>
      </c:bar3DChart>
      <c:catAx>
        <c:axId val="15882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58843264"/>
        <c:crosses val="autoZero"/>
        <c:auto val="1"/>
        <c:lblAlgn val="ctr"/>
        <c:lblOffset val="100"/>
        <c:noMultiLvlLbl val="0"/>
      </c:catAx>
      <c:valAx>
        <c:axId val="158843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588209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6867377390166524"/>
          <c:w val="0.79158139625900148"/>
          <c:h val="0.672798701378859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3675702699700033E-3"/>
                  <c:y val="-4.4089843192026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016775913787357E-2"/>
                      <c:h val="0.114862733505800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5505985446061548E-3"/>
                  <c:y val="2.869224848032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267234196200419E-3"/>
                  <c:y val="-3.344023283127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7.1</c:v>
                </c:pt>
                <c:pt idx="1">
                  <c:v>7.2</c:v>
                </c:pt>
                <c:pt idx="2" formatCode="0.0">
                  <c:v>7.2</c:v>
                </c:pt>
                <c:pt idx="3">
                  <c:v>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59214592"/>
        <c:axId val="159224576"/>
        <c:axId val="0"/>
      </c:bar3DChart>
      <c:catAx>
        <c:axId val="15921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59224576"/>
        <c:crosses val="autoZero"/>
        <c:auto val="1"/>
        <c:lblAlgn val="ctr"/>
        <c:lblOffset val="100"/>
        <c:noMultiLvlLbl val="0"/>
      </c:catAx>
      <c:valAx>
        <c:axId val="159224576"/>
        <c:scaling>
          <c:orientation val="minMax"/>
          <c:max val="7.3"/>
          <c:min val="6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592145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4606206949227862"/>
          <c:y val="0.24329475546099266"/>
          <c:w val="0.79158139625900148"/>
          <c:h val="0.598177424128163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7.9</c:v>
                </c:pt>
                <c:pt idx="1">
                  <c:v>14.7</c:v>
                </c:pt>
                <c:pt idx="2" formatCode="0.0">
                  <c:v>15</c:v>
                </c:pt>
                <c:pt idx="3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58342528"/>
        <c:axId val="158360704"/>
        <c:axId val="0"/>
      </c:bar3DChart>
      <c:catAx>
        <c:axId val="15834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58360704"/>
        <c:crosses val="autoZero"/>
        <c:auto val="1"/>
        <c:lblAlgn val="ctr"/>
        <c:lblOffset val="100"/>
        <c:noMultiLvlLbl val="0"/>
      </c:catAx>
      <c:valAx>
        <c:axId val="15836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583425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350553961437235"/>
          <c:w val="0.79158139625900148"/>
          <c:h val="0.706417198855299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390651038773469E-2"/>
                  <c:y val="5.7661862357174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06293745139429E-2"/>
                      <c:h val="0.1352130746156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5505985446061548E-3"/>
                  <c:y val="2.869224848032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267234196200419E-3"/>
                  <c:y val="-3.344023283127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117.8</c:v>
                </c:pt>
                <c:pt idx="1">
                  <c:v>128.80000000000001</c:v>
                </c:pt>
                <c:pt idx="2" formatCode="0.0">
                  <c:v>121.5</c:v>
                </c:pt>
                <c:pt idx="3">
                  <c:v>117.4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59379840"/>
        <c:axId val="159381376"/>
        <c:axId val="0"/>
      </c:bar3DChart>
      <c:catAx>
        <c:axId val="15937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59381376"/>
        <c:crosses val="autoZero"/>
        <c:auto val="1"/>
        <c:lblAlgn val="ctr"/>
        <c:lblOffset val="100"/>
        <c:noMultiLvlLbl val="0"/>
      </c:catAx>
      <c:valAx>
        <c:axId val="159381376"/>
        <c:scaling>
          <c:orientation val="minMax"/>
          <c:max val="15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59379840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68869714064677E-3"/>
          <c:y val="4.1824056586305225E-2"/>
          <c:w val="0.81335715784665896"/>
          <c:h val="0.937599525978595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noFill/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1730075259127587"/>
                  <c:y val="0.19286907936155243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 dirty="0" smtClean="0"/>
                      <a:t>84,6%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806033897468184"/>
                  <c:y val="-0.20722419731140984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 dirty="0" smtClean="0"/>
                      <a:t>15,4%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84.6</c:v>
                </c:pt>
                <c:pt idx="1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800" b="1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68907981417702"/>
          <c:y val="0"/>
          <c:w val="0.33509239714105843"/>
          <c:h val="1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chemeClr val="accent1">
          <a:lumMod val="75000"/>
        </a:schemeClr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2103099655"/>
          <c:y val="0.13207225039890219"/>
          <c:w val="0.79158139625900148"/>
          <c:h val="0.709399800345650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528.29999999999995</c:v>
                </c:pt>
                <c:pt idx="1">
                  <c:v>562.20000000000005</c:v>
                </c:pt>
                <c:pt idx="2" formatCode="0.0">
                  <c:v>547.6</c:v>
                </c:pt>
                <c:pt idx="3">
                  <c:v>566.6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59892224"/>
        <c:axId val="159893760"/>
        <c:axId val="0"/>
      </c:bar3DChart>
      <c:catAx>
        <c:axId val="15989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59893760"/>
        <c:crosses val="autoZero"/>
        <c:auto val="1"/>
        <c:lblAlgn val="ctr"/>
        <c:lblOffset val="100"/>
        <c:noMultiLvlLbl val="0"/>
      </c:catAx>
      <c:valAx>
        <c:axId val="159893760"/>
        <c:scaling>
          <c:orientation val="minMax"/>
          <c:max val="600"/>
          <c:min val="4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59892224"/>
        <c:crosses val="autoZero"/>
        <c:crossBetween val="between"/>
      </c:valAx>
      <c:spPr>
        <a:noFill/>
        <a:effectLst>
          <a:outerShdw blurRad="50800" dist="50800" dir="5400000" sx="33000" sy="33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2103099655"/>
          <c:y val="0.1147830796578158"/>
          <c:w val="0.79158139625900148"/>
          <c:h val="0.726689164166944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2.71413389900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</c:v>
                </c:pt>
                <c:pt idx="1">
                  <c:v>263.2</c:v>
                </c:pt>
                <c:pt idx="2" formatCode="0.0">
                  <c:v>265.3</c:v>
                </c:pt>
                <c:pt idx="3">
                  <c:v>267.60000000000002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60036352"/>
        <c:axId val="160037888"/>
        <c:axId val="0"/>
      </c:bar3DChart>
      <c:catAx>
        <c:axId val="16003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0037888"/>
        <c:crosses val="autoZero"/>
        <c:auto val="1"/>
        <c:lblAlgn val="ctr"/>
        <c:lblOffset val="100"/>
        <c:noMultiLvlLbl val="0"/>
      </c:catAx>
      <c:valAx>
        <c:axId val="160037888"/>
        <c:scaling>
          <c:orientation val="minMax"/>
          <c:max val="375"/>
          <c:min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60036352"/>
        <c:crosses val="autoZero"/>
        <c:crossBetween val="between"/>
        <c:majorUnit val="50"/>
      </c:valAx>
      <c:spPr>
        <a:noFill/>
        <a:effectLst>
          <a:outerShdw blurRad="50800" dist="50800" dir="5400000" sx="33000" sy="33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5267591795356072"/>
          <c:y val="0.13242000888790134"/>
          <c:w val="0.79158139625900148"/>
          <c:h val="0.7177156241899048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745229696700367E-2"/>
                  <c:y val="2.28050057930071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11630652149759E-2"/>
                      <c:h val="8.419577689487091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4381943672925228E-2"/>
                  <c:y val="2.2338787753741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397782190867679E-2"/>
                      <c:h val="7.76025288999710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5615764915009446E-2"/>
                  <c:y val="2.70803244083990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011630652149759E-2"/>
                      <c:h val="7.7602528899971088E-2"/>
                    </c:manualLayout>
                  </c15:layout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70.599999999999994</c:v>
                </c:pt>
                <c:pt idx="1">
                  <c:v>10</c:v>
                </c:pt>
                <c:pt idx="2" formatCode="0.0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59778688"/>
        <c:axId val="159780224"/>
        <c:axId val="0"/>
      </c:bar3DChart>
      <c:catAx>
        <c:axId val="15977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59780224"/>
        <c:crosses val="autoZero"/>
        <c:auto val="1"/>
        <c:lblAlgn val="ctr"/>
        <c:lblOffset val="100"/>
        <c:noMultiLvlLbl val="0"/>
      </c:catAx>
      <c:valAx>
        <c:axId val="159780224"/>
        <c:scaling>
          <c:orientation val="minMax"/>
          <c:max val="7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59778688"/>
        <c:crosses val="autoZero"/>
        <c:crossBetween val="between"/>
        <c:majorUnit val="10"/>
        <c:minorUnit val="4"/>
      </c:valAx>
      <c:spPr>
        <a:noFill/>
        <a:effectLst>
          <a:outerShdw blurRad="50800" dist="50800" dir="5400000" sx="33000" sy="33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4385745333851793"/>
          <c:y val="0.14727154227669256"/>
          <c:w val="0.79158139625900148"/>
          <c:h val="0.700335355619182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4288342961893123E-2"/>
                  <c:y val="-4.409169702416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2E-2"/>
                  <c:y val="2.869360761244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E-2"/>
                  <c:y val="-1.487226775395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698E-2"/>
                  <c:y val="-9.803746348833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206</c:v>
                </c:pt>
                <c:pt idx="1">
                  <c:v>59</c:v>
                </c:pt>
                <c:pt idx="2">
                  <c:v>67.099999999999994</c:v>
                </c:pt>
                <c:pt idx="3" formatCode="General">
                  <c:v>67.599999999999994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60708480"/>
        <c:axId val="160710016"/>
        <c:axId val="0"/>
      </c:bar3DChart>
      <c:catAx>
        <c:axId val="16070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0710016"/>
        <c:crosses val="autoZero"/>
        <c:auto val="1"/>
        <c:lblAlgn val="ctr"/>
        <c:lblOffset val="100"/>
        <c:noMultiLvlLbl val="0"/>
      </c:catAx>
      <c:valAx>
        <c:axId val="160710016"/>
        <c:scaling>
          <c:orientation val="minMax"/>
          <c:max val="2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60708480"/>
        <c:crosses val="autoZero"/>
        <c:crossBetween val="between"/>
        <c:majorUnit val="50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0.13437961625662992"/>
          <c:w val="0.79158139625900148"/>
          <c:h val="0.707092730437358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390651038773469E-2"/>
                  <c:y val="-0.14346910172374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06293745139429E-2"/>
                      <c:h val="0.1352130746156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5505985446061548E-3"/>
                  <c:y val="2.869224848032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267234196200419E-3"/>
                  <c:y val="-3.344023283127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13.5</c:v>
                </c:pt>
                <c:pt idx="1">
                  <c:v>591</c:v>
                </c:pt>
                <c:pt idx="2">
                  <c:v>610.1</c:v>
                </c:pt>
                <c:pt idx="3" formatCode="General">
                  <c:v>630.6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61130752"/>
        <c:axId val="161148928"/>
        <c:axId val="0"/>
      </c:bar3DChart>
      <c:catAx>
        <c:axId val="16113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1148928"/>
        <c:crosses val="autoZero"/>
        <c:auto val="1"/>
        <c:lblAlgn val="ctr"/>
        <c:lblOffset val="100"/>
        <c:noMultiLvlLbl val="0"/>
      </c:catAx>
      <c:valAx>
        <c:axId val="161148928"/>
        <c:scaling>
          <c:orientation val="minMax"/>
          <c:max val="6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61130752"/>
        <c:crosses val="autoZero"/>
        <c:crossBetween val="between"/>
        <c:majorUnit val="100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5.599328838503323E-2"/>
          <c:w val="0.79158139625900148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390651038773469E-2"/>
                  <c:y val="5.7661862357174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06293745139429E-2"/>
                      <c:h val="0.1352130746156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164447005888234E-2"/>
                  <c:y val="-4.0385067316960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267234196200419E-3"/>
                  <c:y val="-3.344023283127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9.4915835351309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1.41</c:v>
                </c:pt>
                <c:pt idx="1">
                  <c:v>1.38</c:v>
                </c:pt>
                <c:pt idx="2">
                  <c:v>1.38</c:v>
                </c:pt>
                <c:pt idx="3">
                  <c:v>1.38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61286784"/>
        <c:axId val="161300864"/>
        <c:axId val="0"/>
      </c:bar3DChart>
      <c:catAx>
        <c:axId val="161286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61300864"/>
        <c:crosses val="autoZero"/>
        <c:auto val="1"/>
        <c:lblAlgn val="ctr"/>
        <c:lblOffset val="100"/>
        <c:noMultiLvlLbl val="0"/>
      </c:catAx>
      <c:valAx>
        <c:axId val="161300864"/>
        <c:scaling>
          <c:orientation val="minMax"/>
          <c:max val="2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61286784"/>
        <c:crosses val="autoZero"/>
        <c:crossBetween val="between"/>
        <c:majorUnit val="0.5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8.3985796500261195E-2"/>
          <c:w val="0.79158139625900148"/>
          <c:h val="0.757486483090914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390651038773469E-2"/>
                  <c:y val="5.7661862357174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06293745139429E-2"/>
                      <c:h val="0.1352130746156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5505985446061548E-3"/>
                  <c:y val="2.869224848032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174911120986556E-3"/>
                  <c:y val="4.769769170945574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349822241971499E-3"/>
                  <c:y val="-1.882857032979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220.9</c:v>
                </c:pt>
                <c:pt idx="1">
                  <c:v>57.5</c:v>
                </c:pt>
                <c:pt idx="2" formatCode="0.0">
                  <c:v>57.5</c:v>
                </c:pt>
                <c:pt idx="3">
                  <c:v>47.5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16896896"/>
        <c:axId val="116898432"/>
        <c:axId val="0"/>
      </c:bar3DChart>
      <c:catAx>
        <c:axId val="11689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16898432"/>
        <c:crosses val="autoZero"/>
        <c:auto val="1"/>
        <c:lblAlgn val="ctr"/>
        <c:lblOffset val="100"/>
        <c:noMultiLvlLbl val="0"/>
      </c:catAx>
      <c:valAx>
        <c:axId val="116898432"/>
        <c:scaling>
          <c:orientation val="minMax"/>
          <c:max val="2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16896896"/>
        <c:crosses val="autoZero"/>
        <c:crossBetween val="between"/>
        <c:majorUnit val="50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4"/>
          <c:y val="5.599328838503323E-2"/>
          <c:w val="0.79158139625900148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5390651038773469E-2"/>
                  <c:y val="5.7661862357174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06293745139429E-2"/>
                      <c:h val="0.13521307461564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5505985446061548E-3"/>
                  <c:y val="2.869224848032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267234196200419E-3"/>
                  <c:y val="-3.3440232831272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44214531718698E-2"/>
                  <c:y val="-5.274598395919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631.79999999999995</c:v>
                </c:pt>
                <c:pt idx="1">
                  <c:v>686.3</c:v>
                </c:pt>
                <c:pt idx="2" formatCode="0.0">
                  <c:v>685.6</c:v>
                </c:pt>
                <c:pt idx="3">
                  <c:v>678.8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123039744"/>
        <c:axId val="123041280"/>
        <c:axId val="0"/>
      </c:bar3DChart>
      <c:catAx>
        <c:axId val="12303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23041280"/>
        <c:crosses val="autoZero"/>
        <c:auto val="1"/>
        <c:lblAlgn val="ctr"/>
        <c:lblOffset val="100"/>
        <c:noMultiLvlLbl val="0"/>
      </c:catAx>
      <c:valAx>
        <c:axId val="123041280"/>
        <c:scaling>
          <c:orientation val="minMax"/>
          <c:max val="8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23039744"/>
        <c:crosses val="autoZero"/>
        <c:crossBetween val="between"/>
        <c:majorUnit val="100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Долговая нагрузка, %</c:v>
                </c:pt>
              </c:strCache>
            </c:strRef>
          </c:tx>
          <c:spPr>
            <a:ln w="44450" cap="sq" cmpd="sng">
              <a:solidFill>
                <a:schemeClr val="tx2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0.16500000000000001</c:v>
                </c:pt>
                <c:pt idx="1">
                  <c:v>0.158</c:v>
                </c:pt>
                <c:pt idx="2">
                  <c:v>0.154</c:v>
                </c:pt>
                <c:pt idx="3">
                  <c:v>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01120"/>
        <c:axId val="32502912"/>
      </c:lineChart>
      <c:catAx>
        <c:axId val="32501120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32502912"/>
        <c:crosses val="autoZero"/>
        <c:auto val="1"/>
        <c:lblAlgn val="ctr"/>
        <c:lblOffset val="100"/>
        <c:tickLblSkip val="1"/>
        <c:noMultiLvlLbl val="0"/>
      </c:catAx>
      <c:valAx>
        <c:axId val="32502912"/>
        <c:scaling>
          <c:orientation val="minMax"/>
          <c:max val="0.2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%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32501120"/>
        <c:crossesAt val="1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>
      <a:noFill/>
      <a:prstDash val="solid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4904275760526638E-2"/>
          <c:y val="0.11458463844026999"/>
          <c:w val="0.87944207216343739"/>
          <c:h val="0.62111709810021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72A2DC"/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5434485387691144E-2"/>
                  <c:y val="-6.5978097315260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718,0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430171002035946E-2"/>
                  <c:y val="3.37935013682589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741,5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491894598418461E-2"/>
                  <c:y val="2.78716103205119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741,5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219253688043562E-2"/>
                  <c:y val="2.78716103205119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740,5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43101</c:v>
                </c:pt>
                <c:pt idx="1">
                  <c:v>43466</c:v>
                </c:pt>
                <c:pt idx="2">
                  <c:v>43831</c:v>
                </c:pt>
                <c:pt idx="3">
                  <c:v>44197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718</c:v>
                </c:pt>
                <c:pt idx="1">
                  <c:v>741.5</c:v>
                </c:pt>
                <c:pt idx="2">
                  <c:v>741.5</c:v>
                </c:pt>
                <c:pt idx="3">
                  <c:v>740.5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shape val="cylinder"/>
        <c:axId val="98101504"/>
        <c:axId val="98226176"/>
        <c:axId val="0"/>
      </c:bar3DChart>
      <c:dateAx>
        <c:axId val="981015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8226176"/>
        <c:crosses val="autoZero"/>
        <c:auto val="1"/>
        <c:lblOffset val="100"/>
        <c:baseTimeUnit val="years"/>
      </c:dateAx>
      <c:valAx>
        <c:axId val="982261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810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203873281267577"/>
          <c:y val="0.87213620049440943"/>
          <c:w val="0.51592240812606582"/>
          <c:h val="0.1278637995055905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89446059385229E-2"/>
          <c:y val="5.4235229007476536E-2"/>
          <c:w val="0.68734492463800323"/>
          <c:h val="0.88418847999939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8.2796047352763275E-2"/>
                  <c:y val="0.2648137965838070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86,2%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676653211371577"/>
                  <c:y val="-0.2495946778041611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86.2</c:v>
                </c:pt>
                <c:pt idx="1">
                  <c:v>13.8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4252.6000000000004</c:v>
                </c:pt>
                <c:pt idx="1">
                  <c:v>681.4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4721975336073767"/>
          <c:y val="7.1453454324284113E-2"/>
          <c:w val="0.33317532619832363"/>
          <c:h val="0.9285465456757159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chemeClr val="accent1">
          <a:lumMod val="75000"/>
        </a:schemeClr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24079171171904"/>
          <c:y val="1.7540613766929124E-3"/>
          <c:w val="0.7902959921511068"/>
          <c:h val="0.79418975848561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8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3CC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0617818677423949"/>
                  <c:y val="0.167835294286297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4522236183460055E-3"/>
                  <c:y val="-7.96506481358702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0.184903290315412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6643299414306079"/>
                  <c:y val="-0.17352462629600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433113065684407"/>
                  <c:y val="7.680575814156849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Государственная пошлина</a:t>
                    </a:r>
                    <a:r>
                      <a:rPr lang="ru-RU" dirty="0"/>
                      <a:t>
1,4%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2668741031904124"/>
                  <c:y val="-5.6895559991542157E-3"/>
                </c:manualLayout>
              </c:layout>
              <c:tx>
                <c:rich>
                  <a:bodyPr/>
                  <a:lstStyle/>
                  <a:p>
                    <a:r>
                      <a:rPr lang="ru-RU" sz="1050" b="1" dirty="0"/>
                      <a:t>Доходы от использования имущества, находящегося в гос. и мун. собственности
11,6%</a:t>
                    </a:r>
                    <a:endParaRPr lang="ru-RU" sz="105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7070012565114065E-2"/>
                  <c:y val="0.116631082209503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9955450959283086E-2"/>
                  <c:y val="5.12039880873451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738852177614068E-2"/>
                  <c:y val="-0.128009970218362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неналоговые доходы
</a:t>
                    </a:r>
                    <a:r>
                      <a:rPr lang="ru-RU" dirty="0" smtClean="0"/>
                      <a:t>1,3%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гос. и мун. собственности</c:v>
                </c:pt>
                <c:pt idx="7">
                  <c:v>Платежи при пользовании природными ресурсами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50.966964020896995</c:v>
                </c:pt>
                <c:pt idx="1">
                  <c:v>0.57980323098699471</c:v>
                </c:pt>
                <c:pt idx="2">
                  <c:v>7.5172842314425061</c:v>
                </c:pt>
                <c:pt idx="3">
                  <c:v>8.2597376989926286</c:v>
                </c:pt>
                <c:pt idx="4">
                  <c:v>15.942560958658799</c:v>
                </c:pt>
                <c:pt idx="5">
                  <c:v>1.3709091367463633</c:v>
                </c:pt>
                <c:pt idx="6">
                  <c:v>11.550874905309172</c:v>
                </c:pt>
                <c:pt idx="7">
                  <c:v>0.83924605641144778</c:v>
                </c:pt>
                <c:pt idx="8">
                  <c:v>1.5585700596066767</c:v>
                </c:pt>
                <c:pt idx="9">
                  <c:v>1.4140497009484068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гос. и мун. собственности</c:v>
                </c:pt>
                <c:pt idx="7">
                  <c:v>Платежи при пользовании природными ресурсами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2397684.2999999998</c:v>
                </c:pt>
                <c:pt idx="1">
                  <c:v>27276.2</c:v>
                </c:pt>
                <c:pt idx="2">
                  <c:v>353642.3</c:v>
                </c:pt>
                <c:pt idx="3">
                  <c:v>388570.2</c:v>
                </c:pt>
                <c:pt idx="4">
                  <c:v>750000.1</c:v>
                </c:pt>
                <c:pt idx="5">
                  <c:v>64492.9</c:v>
                </c:pt>
                <c:pt idx="6">
                  <c:v>543398.1</c:v>
                </c:pt>
                <c:pt idx="7">
                  <c:v>39481.4</c:v>
                </c:pt>
                <c:pt idx="8">
                  <c:v>73321.2</c:v>
                </c:pt>
                <c:pt idx="9">
                  <c:v>66522.399999999441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гос. и мун. собственности</c:v>
                </c:pt>
                <c:pt idx="7">
                  <c:v>Платежи при пользовании природными ресурсами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Лист1!$D$2:$D$11</c:f>
              <c:numCache>
                <c:formatCode>0.0</c:formatCode>
                <c:ptCount val="10"/>
                <c:pt idx="0">
                  <c:v>4704389.0999999996</c:v>
                </c:pt>
                <c:pt idx="1">
                  <c:v>4704389.0999999996</c:v>
                </c:pt>
                <c:pt idx="2">
                  <c:v>4704389.0999999996</c:v>
                </c:pt>
                <c:pt idx="3">
                  <c:v>4704389.0999999996</c:v>
                </c:pt>
                <c:pt idx="4">
                  <c:v>4704389.0999999996</c:v>
                </c:pt>
                <c:pt idx="5">
                  <c:v>4704389.0999999996</c:v>
                </c:pt>
                <c:pt idx="6">
                  <c:v>4704389.0999999996</c:v>
                </c:pt>
                <c:pt idx="7">
                  <c:v>4704389.0999999996</c:v>
                </c:pt>
                <c:pt idx="8">
                  <c:v>4704389.0999999996</c:v>
                </c:pt>
                <c:pt idx="9">
                  <c:v>4704389.0999999996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E5"/>
    </a:solidFill>
    <a:ln w="57150">
      <a:solidFill>
        <a:schemeClr val="accent1">
          <a:lumMod val="7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3040093800413361E-2"/>
          <c:w val="0.81022803021886458"/>
          <c:h val="0.828766993369300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3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33CC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4543161870903232"/>
                  <c:y val="0.16709300435856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9177591378735692E-2"/>
                  <c:y val="2.99406585677808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5987390289967782E-2"/>
                  <c:y val="2.86093097093894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7921064326185974E-2"/>
                  <c:y val="-0.1809518868886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3.7363348516831464E-2"/>
                  <c:y val="-6.96327588945580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52.173142119904881</c:v>
                </c:pt>
                <c:pt idx="1">
                  <c:v>0.63744623702141656</c:v>
                </c:pt>
                <c:pt idx="2">
                  <c:v>7.4134472762818842</c:v>
                </c:pt>
                <c:pt idx="3">
                  <c:v>8.855823121846452</c:v>
                </c:pt>
                <c:pt idx="4">
                  <c:v>15.249781985281702</c:v>
                </c:pt>
                <c:pt idx="5">
                  <c:v>1.3945421007191741</c:v>
                </c:pt>
                <c:pt idx="6">
                  <c:v>10.838939697408625</c:v>
                </c:pt>
                <c:pt idx="7">
                  <c:v>0.85753077431327696</c:v>
                </c:pt>
                <c:pt idx="8">
                  <c:v>1.5215925216341666</c:v>
                </c:pt>
                <c:pt idx="9">
                  <c:v>1.0577541655884124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2518141.4</c:v>
                </c:pt>
                <c:pt idx="1">
                  <c:v>30766.400000000001</c:v>
                </c:pt>
                <c:pt idx="2">
                  <c:v>357810.7</c:v>
                </c:pt>
                <c:pt idx="3">
                  <c:v>427427.1</c:v>
                </c:pt>
                <c:pt idx="4">
                  <c:v>736032.1</c:v>
                </c:pt>
                <c:pt idx="5">
                  <c:v>67307.7</c:v>
                </c:pt>
                <c:pt idx="6">
                  <c:v>523142.40000000002</c:v>
                </c:pt>
                <c:pt idx="7">
                  <c:v>41388.800000000003</c:v>
                </c:pt>
                <c:pt idx="8">
                  <c:v>73439.8</c:v>
                </c:pt>
                <c:pt idx="9">
                  <c:v>51052.599999999627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Лист1!$D$2:$D$11</c:f>
              <c:numCache>
                <c:formatCode>0.0</c:formatCode>
                <c:ptCount val="10"/>
                <c:pt idx="0">
                  <c:v>4826509</c:v>
                </c:pt>
                <c:pt idx="1">
                  <c:v>4826509</c:v>
                </c:pt>
                <c:pt idx="2">
                  <c:v>4826509</c:v>
                </c:pt>
                <c:pt idx="3">
                  <c:v>4826509</c:v>
                </c:pt>
                <c:pt idx="4">
                  <c:v>4826509</c:v>
                </c:pt>
                <c:pt idx="5">
                  <c:v>4826509</c:v>
                </c:pt>
                <c:pt idx="6">
                  <c:v>4826509</c:v>
                </c:pt>
                <c:pt idx="7">
                  <c:v>4826509</c:v>
                </c:pt>
                <c:pt idx="8">
                  <c:v>4826509</c:v>
                </c:pt>
                <c:pt idx="9">
                  <c:v>4826509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8100">
      <a:solidFill>
        <a:schemeClr val="accent1">
          <a:lumMod val="7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D198CF7-1F71-44EB-B572-365BB5C7A77D}" type="presOf" srcId="{7D26771F-14FC-487C-BE39-6B56926D70D0}" destId="{DA554C6D-A2BD-4B94-802C-6C55DB9F2BF8}" srcOrd="0" destOrd="0" presId="urn:microsoft.com/office/officeart/2005/8/layout/cycle5"/>
    <dgm:cxn modelId="{4DBFBC0C-CBD9-4700-A7B2-61C6072E182D}" type="presOf" srcId="{99AA82BB-5D7A-4078-8B23-18C254D0DC4B}" destId="{529DDF86-EE24-4644-BF9F-F7994B1A08D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4349895-6765-4D08-9474-7D680B285685}" type="presOf" srcId="{83D8F672-682C-4EEF-83C3-46A0F47A1E51}" destId="{2C814299-90FC-466A-8C27-58BBE7C3AD9B}" srcOrd="0" destOrd="0" presId="urn:microsoft.com/office/officeart/2005/8/layout/cycle5"/>
    <dgm:cxn modelId="{90BCF8EE-9ADE-4778-8AEC-AD5434B631EF}" type="presOf" srcId="{443ECAFA-A6D7-41FF-AC7E-E0473AEE9907}" destId="{18E1BD14-653F-47B3-BB46-667C8FB2497F}" srcOrd="0" destOrd="0" presId="urn:microsoft.com/office/officeart/2005/8/layout/cycle5"/>
    <dgm:cxn modelId="{7A43625C-EA73-4AED-87A0-5A0F4E8928F7}" type="presOf" srcId="{AC3117F4-22F7-4278-9E67-6CE483EEA235}" destId="{644BD4D3-8D2A-489F-BC0B-191B4AEF9533}" srcOrd="0" destOrd="0" presId="urn:microsoft.com/office/officeart/2005/8/layout/cycle5"/>
    <dgm:cxn modelId="{E09B0767-9B9F-4284-9469-DE4B7A939B60}" type="presOf" srcId="{3E04EBF9-6BCF-4C97-97CC-16053D8ADECA}" destId="{D76CEF15-AD37-4FF7-A9D9-F30101483B47}" srcOrd="0" destOrd="0" presId="urn:microsoft.com/office/officeart/2005/8/layout/cycle5"/>
    <dgm:cxn modelId="{DFF6E6A9-9107-404F-B9BC-F6A3D3D07E0B}" type="presOf" srcId="{CBBE3567-C6F7-4BAB-9067-FDC8A32F0041}" destId="{191E1915-7B43-453A-9B3B-8BE365BAB7F0}" srcOrd="0" destOrd="0" presId="urn:microsoft.com/office/officeart/2005/8/layout/cycle5"/>
    <dgm:cxn modelId="{1EEED037-5830-449D-B570-38B8EAD61EA2}" type="presOf" srcId="{724D7F1B-A1E0-49D7-BF3E-FEFCD1C743CE}" destId="{A54D8CAD-B47B-492A-A92F-69E42EBB0CBD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5EE2538C-CC21-40C2-99E7-655BE4EAC8BE}" type="presOf" srcId="{181EA984-4962-4DC5-8CDA-71251781BB72}" destId="{6B2E63ED-B4B9-4312-8B34-C6298E61E31E}" srcOrd="0" destOrd="0" presId="urn:microsoft.com/office/officeart/2005/8/layout/cycle5"/>
    <dgm:cxn modelId="{DCEB735C-63C1-4921-B9E7-0AD1B9F4368E}" type="presOf" srcId="{2F3150F9-E42C-4C20-8C2E-D3A5F4293F34}" destId="{26BC9EC0-F33D-4C53-893E-E607BC23B588}" srcOrd="0" destOrd="0" presId="urn:microsoft.com/office/officeart/2005/8/layout/cycle5"/>
    <dgm:cxn modelId="{6814DD49-DF7F-4226-939D-DF08DF3ED82B}" type="presOf" srcId="{CE6B3773-E288-4ED6-8D2D-7A94A1E9116E}" destId="{B61698C4-7017-4D89-87F7-56075D701F9E}" srcOrd="0" destOrd="0" presId="urn:microsoft.com/office/officeart/2005/8/layout/cycle5"/>
    <dgm:cxn modelId="{EF94F302-B53F-4AF5-B4F2-D854A89FF9FC}" type="presOf" srcId="{8FBAAD1B-5BAC-4AC0-8BA9-6D0621EB872A}" destId="{5C1B40A2-C95B-481E-9090-4B7BCF3B56CE}" srcOrd="0" destOrd="0" presId="urn:microsoft.com/office/officeart/2005/8/layout/cycle5"/>
    <dgm:cxn modelId="{6B449B6E-E79A-4589-A9A4-29E569206FAC}" type="presOf" srcId="{582979A8-C384-483D-9063-70433550210F}" destId="{03867FA4-A613-4921-92BD-CBD0DE5AF6C1}" srcOrd="0" destOrd="0" presId="urn:microsoft.com/office/officeart/2005/8/layout/cycle5"/>
    <dgm:cxn modelId="{302A2F16-3AC8-43D7-9E61-E6B0D12C776C}" type="presOf" srcId="{1F9A309A-9FC0-485D-BD9D-D3AA06914A86}" destId="{43434E4B-C4FB-4DAC-9533-71DBE9279538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C27EF223-A7F9-401C-A928-9E63B98CB411}" type="presOf" srcId="{1B6EB8D1-E4C2-40F7-BAF0-BED45F5C904D}" destId="{37B34B6A-4DCE-4DE3-951A-2EF6B41DAEEC}" srcOrd="0" destOrd="0" presId="urn:microsoft.com/office/officeart/2005/8/layout/cycle5"/>
    <dgm:cxn modelId="{030B7E75-830E-492D-ACC9-E132D1A19025}" type="presOf" srcId="{8BA3E322-4EFF-422F-8958-15FC13EBBE0A}" destId="{F93ECD45-54D8-465B-A0C2-914295F3C5BD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04FBA6B1-3B09-496C-87DC-9FC1F970230F}" type="presOf" srcId="{FD2A65F7-0EFD-427A-9350-4EE82EF8A3A3}" destId="{E20084B0-DED3-4DEB-8998-F77FEE57635D}" srcOrd="0" destOrd="0" presId="urn:microsoft.com/office/officeart/2005/8/layout/cycle5"/>
    <dgm:cxn modelId="{7BA20093-7751-48E7-9E6E-AC119FC8D5EF}" type="presParOf" srcId="{5C1B40A2-C95B-481E-9090-4B7BCF3B56CE}" destId="{18E1BD14-653F-47B3-BB46-667C8FB2497F}" srcOrd="0" destOrd="0" presId="urn:microsoft.com/office/officeart/2005/8/layout/cycle5"/>
    <dgm:cxn modelId="{F2597939-7F7A-4847-81A6-54B887C657FF}" type="presParOf" srcId="{5C1B40A2-C95B-481E-9090-4B7BCF3B56CE}" destId="{63F2586D-5C2A-47F2-8FBF-D647F1535402}" srcOrd="1" destOrd="0" presId="urn:microsoft.com/office/officeart/2005/8/layout/cycle5"/>
    <dgm:cxn modelId="{500280E4-F6C0-46FE-BD35-44FF7A346081}" type="presParOf" srcId="{5C1B40A2-C95B-481E-9090-4B7BCF3B56CE}" destId="{43434E4B-C4FB-4DAC-9533-71DBE9279538}" srcOrd="2" destOrd="0" presId="urn:microsoft.com/office/officeart/2005/8/layout/cycle5"/>
    <dgm:cxn modelId="{A7D7927D-317C-4C9B-B29A-6744ED2C69ED}" type="presParOf" srcId="{5C1B40A2-C95B-481E-9090-4B7BCF3B56CE}" destId="{A54D8CAD-B47B-492A-A92F-69E42EBB0CBD}" srcOrd="3" destOrd="0" presId="urn:microsoft.com/office/officeart/2005/8/layout/cycle5"/>
    <dgm:cxn modelId="{30B29179-085C-4220-94D1-9C25F9678842}" type="presParOf" srcId="{5C1B40A2-C95B-481E-9090-4B7BCF3B56CE}" destId="{C1BE9F86-1024-42B7-8000-210EB09C538A}" srcOrd="4" destOrd="0" presId="urn:microsoft.com/office/officeart/2005/8/layout/cycle5"/>
    <dgm:cxn modelId="{2419536A-1F43-4C61-B85D-37688EE884AE}" type="presParOf" srcId="{5C1B40A2-C95B-481E-9090-4B7BCF3B56CE}" destId="{F93ECD45-54D8-465B-A0C2-914295F3C5BD}" srcOrd="5" destOrd="0" presId="urn:microsoft.com/office/officeart/2005/8/layout/cycle5"/>
    <dgm:cxn modelId="{58C8FDE9-5084-4E38-A6FF-8166445BABE3}" type="presParOf" srcId="{5C1B40A2-C95B-481E-9090-4B7BCF3B56CE}" destId="{D76CEF15-AD37-4FF7-A9D9-F30101483B47}" srcOrd="6" destOrd="0" presId="urn:microsoft.com/office/officeart/2005/8/layout/cycle5"/>
    <dgm:cxn modelId="{2CDEFBEC-03B3-4801-8EC9-358D960C52E2}" type="presParOf" srcId="{5C1B40A2-C95B-481E-9090-4B7BCF3B56CE}" destId="{89825730-0866-4745-85D0-1D1DCFBF2A18}" srcOrd="7" destOrd="0" presId="urn:microsoft.com/office/officeart/2005/8/layout/cycle5"/>
    <dgm:cxn modelId="{43D0D845-98EB-4006-9ED9-233495181F41}" type="presParOf" srcId="{5C1B40A2-C95B-481E-9090-4B7BCF3B56CE}" destId="{DA554C6D-A2BD-4B94-802C-6C55DB9F2BF8}" srcOrd="8" destOrd="0" presId="urn:microsoft.com/office/officeart/2005/8/layout/cycle5"/>
    <dgm:cxn modelId="{44C3ED6E-899E-4BCA-AB3A-ADB4B135B254}" type="presParOf" srcId="{5C1B40A2-C95B-481E-9090-4B7BCF3B56CE}" destId="{644BD4D3-8D2A-489F-BC0B-191B4AEF9533}" srcOrd="9" destOrd="0" presId="urn:microsoft.com/office/officeart/2005/8/layout/cycle5"/>
    <dgm:cxn modelId="{26CC558B-FFD0-4A0A-A11E-8A0C387D97A9}" type="presParOf" srcId="{5C1B40A2-C95B-481E-9090-4B7BCF3B56CE}" destId="{DAC3B005-4E2A-4348-9B77-486F2914FE10}" srcOrd="10" destOrd="0" presId="urn:microsoft.com/office/officeart/2005/8/layout/cycle5"/>
    <dgm:cxn modelId="{8E730908-9D95-419C-B108-F7C86449BB6D}" type="presParOf" srcId="{5C1B40A2-C95B-481E-9090-4B7BCF3B56CE}" destId="{2C814299-90FC-466A-8C27-58BBE7C3AD9B}" srcOrd="11" destOrd="0" presId="urn:microsoft.com/office/officeart/2005/8/layout/cycle5"/>
    <dgm:cxn modelId="{0F693752-2906-447C-9FE1-446A680E421F}" type="presParOf" srcId="{5C1B40A2-C95B-481E-9090-4B7BCF3B56CE}" destId="{03867FA4-A613-4921-92BD-CBD0DE5AF6C1}" srcOrd="12" destOrd="0" presId="urn:microsoft.com/office/officeart/2005/8/layout/cycle5"/>
    <dgm:cxn modelId="{95924E37-8882-4E9F-A359-17E4C3DD72C6}" type="presParOf" srcId="{5C1B40A2-C95B-481E-9090-4B7BCF3B56CE}" destId="{A543EB03-7087-4967-BA16-52B020590675}" srcOrd="13" destOrd="0" presId="urn:microsoft.com/office/officeart/2005/8/layout/cycle5"/>
    <dgm:cxn modelId="{6168C958-35EB-4476-8151-DA508627EA80}" type="presParOf" srcId="{5C1B40A2-C95B-481E-9090-4B7BCF3B56CE}" destId="{191E1915-7B43-453A-9B3B-8BE365BAB7F0}" srcOrd="14" destOrd="0" presId="urn:microsoft.com/office/officeart/2005/8/layout/cycle5"/>
    <dgm:cxn modelId="{B8A2FDA5-9754-4CBE-954F-9805F6BFCA66}" type="presParOf" srcId="{5C1B40A2-C95B-481E-9090-4B7BCF3B56CE}" destId="{529DDF86-EE24-4644-BF9F-F7994B1A08DB}" srcOrd="15" destOrd="0" presId="urn:microsoft.com/office/officeart/2005/8/layout/cycle5"/>
    <dgm:cxn modelId="{29A60492-9F75-4C8C-A93C-CC391CEB67B4}" type="presParOf" srcId="{5C1B40A2-C95B-481E-9090-4B7BCF3B56CE}" destId="{273D6908-0A8E-4F45-889A-67CE25D68E3E}" srcOrd="16" destOrd="0" presId="urn:microsoft.com/office/officeart/2005/8/layout/cycle5"/>
    <dgm:cxn modelId="{6227E773-A9DC-467D-8060-30B207F8C827}" type="presParOf" srcId="{5C1B40A2-C95B-481E-9090-4B7BCF3B56CE}" destId="{B61698C4-7017-4D89-87F7-56075D701F9E}" srcOrd="17" destOrd="0" presId="urn:microsoft.com/office/officeart/2005/8/layout/cycle5"/>
    <dgm:cxn modelId="{B5F87667-6A59-49B2-A10B-94B99AD022BF}" type="presParOf" srcId="{5C1B40A2-C95B-481E-9090-4B7BCF3B56CE}" destId="{E20084B0-DED3-4DEB-8998-F77FEE57635D}" srcOrd="18" destOrd="0" presId="urn:microsoft.com/office/officeart/2005/8/layout/cycle5"/>
    <dgm:cxn modelId="{22AABC01-C092-4BEA-9EB5-B8E83E76D6AF}" type="presParOf" srcId="{5C1B40A2-C95B-481E-9090-4B7BCF3B56CE}" destId="{284E5A02-1953-4AC1-8DE5-B9171905FABE}" srcOrd="19" destOrd="0" presId="urn:microsoft.com/office/officeart/2005/8/layout/cycle5"/>
    <dgm:cxn modelId="{57B250EA-D75D-4267-8A4F-2D2E1CEFC232}" type="presParOf" srcId="{5C1B40A2-C95B-481E-9090-4B7BCF3B56CE}" destId="{37B34B6A-4DCE-4DE3-951A-2EF6B41DAEEC}" srcOrd="20" destOrd="0" presId="urn:microsoft.com/office/officeart/2005/8/layout/cycle5"/>
    <dgm:cxn modelId="{5B29DE1D-36B9-49A4-B861-6A33152B8974}" type="presParOf" srcId="{5C1B40A2-C95B-481E-9090-4B7BCF3B56CE}" destId="{26BC9EC0-F33D-4C53-893E-E607BC23B588}" srcOrd="21" destOrd="0" presId="urn:microsoft.com/office/officeart/2005/8/layout/cycle5"/>
    <dgm:cxn modelId="{D9057867-0C5C-4681-AB68-7BD003D167F1}" type="presParOf" srcId="{5C1B40A2-C95B-481E-9090-4B7BCF3B56CE}" destId="{AAF36583-BB7F-476C-A980-E0851D9947DB}" srcOrd="22" destOrd="0" presId="urn:microsoft.com/office/officeart/2005/8/layout/cycle5"/>
    <dgm:cxn modelId="{C6DC724C-E5CB-4D4C-842B-88F151A230FF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9EE2C-E12B-4E67-B81D-C876376E26A9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69896-A748-4CC9-8B82-C9DF6ABAF91A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9DD10-5D58-466F-AF25-6677B5C43757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5DA00BC-6718-4BFC-8AAA-5F12C2799698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943EE-5204-4E34-BE4E-B82EBC17D2E0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1A058-08B6-45A2-9BB3-4FDCBEAA31B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5AC98-797B-4440-9E8C-75DE3F07563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4E42C-BA57-4386-8357-9CA15E3FE8B8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2242B-ADBC-453C-9DD4-E0682922510A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A05AAC8-5B28-4AE6-9789-FB56818602E6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AF76D0-F453-4A35-BF7F-734539FCCE2A}" type="presOf" srcId="{2C971819-3A7E-44D6-A607-E41E2CC546CA}" destId="{2A42BF92-E0CA-4C74-94D9-9AE3F4260038}" srcOrd="0" destOrd="0" presId="urn:microsoft.com/office/officeart/2008/layout/RadialCluster"/>
    <dgm:cxn modelId="{AE961DD4-C172-42E1-98FA-EC3879CBE94A}" type="presOf" srcId="{51B0975B-EA65-4A15-BAF2-DB307B86BC96}" destId="{341F0CCF-4C81-46C6-BAD1-DDC17631079D}" srcOrd="0" destOrd="0" presId="urn:microsoft.com/office/officeart/2008/layout/RadialCluster"/>
    <dgm:cxn modelId="{49B8A50E-C671-4CCA-94C9-762C230B28BE}" type="presOf" srcId="{B48DC76A-8C89-4A47-A084-03205D8C4A2A}" destId="{A1F9C609-4FDF-427E-A3A7-017CF8E0D1F8}" srcOrd="0" destOrd="0" presId="urn:microsoft.com/office/officeart/2008/layout/RadialCluster"/>
    <dgm:cxn modelId="{9E3C2C2D-F444-4583-BDCA-D65E00092E33}" type="presOf" srcId="{30BF6DE8-1E0A-4F3F-9C5D-54B1D0FEA649}" destId="{BF1427F8-47F7-429E-8B9A-D7AD3446727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F12F9E5A-6AFA-4C21-A6DC-ED2C984316A5}" type="presOf" srcId="{9D6328B3-3D5F-410C-9275-2F3B736C0074}" destId="{0999DAA6-78E7-4C62-AD9F-BB89E1F317A5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F638BC24-D947-45A3-A09A-2207DE01867E}" type="presOf" srcId="{BF147029-5588-4C67-A975-3EDDF959302B}" destId="{A7E70BED-E9F9-4186-91D6-4C4AD5C34513}" srcOrd="0" destOrd="0" presId="urn:microsoft.com/office/officeart/2008/layout/RadialCluster"/>
    <dgm:cxn modelId="{8E142757-8651-4A08-8AFD-BE318F3366D4}" type="presOf" srcId="{FB48CFB2-2144-464F-99B0-7B4517BBF385}" destId="{55E128A9-086C-4AB0-9BB3-7B78F9CA19C8}" srcOrd="0" destOrd="0" presId="urn:microsoft.com/office/officeart/2008/layout/RadialCluster"/>
    <dgm:cxn modelId="{118688C9-4C1C-473B-8F2A-51CC2C106F7B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45279739-AF95-4FD1-AF65-640C43D63660}" type="presParOf" srcId="{8B244CFF-22F3-49C3-BAD4-562F5B34DCEA}" destId="{767A95D3-4209-465C-93E1-7443651645A0}" srcOrd="0" destOrd="0" presId="urn:microsoft.com/office/officeart/2008/layout/RadialCluster"/>
    <dgm:cxn modelId="{C1CF6BFB-8338-45F4-B681-D16F4368FF07}" type="presParOf" srcId="{767A95D3-4209-465C-93E1-7443651645A0}" destId="{55E128A9-086C-4AB0-9BB3-7B78F9CA19C8}" srcOrd="0" destOrd="0" presId="urn:microsoft.com/office/officeart/2008/layout/RadialCluster"/>
    <dgm:cxn modelId="{C2AD9E20-59EC-47EC-9D6E-41252BA4093E}" type="presParOf" srcId="{767A95D3-4209-465C-93E1-7443651645A0}" destId="{2A42BF92-E0CA-4C74-94D9-9AE3F4260038}" srcOrd="1" destOrd="0" presId="urn:microsoft.com/office/officeart/2008/layout/RadialCluster"/>
    <dgm:cxn modelId="{23CD0BE2-9A76-4F0A-BD76-674015F285AE}" type="presParOf" srcId="{767A95D3-4209-465C-93E1-7443651645A0}" destId="{A7E70BED-E9F9-4186-91D6-4C4AD5C34513}" srcOrd="2" destOrd="0" presId="urn:microsoft.com/office/officeart/2008/layout/RadialCluster"/>
    <dgm:cxn modelId="{6E4CC283-7874-40A4-95B6-E0A5F3A006B8}" type="presParOf" srcId="{767A95D3-4209-465C-93E1-7443651645A0}" destId="{0999DAA6-78E7-4C62-AD9F-BB89E1F317A5}" srcOrd="3" destOrd="0" presId="urn:microsoft.com/office/officeart/2008/layout/RadialCluster"/>
    <dgm:cxn modelId="{BD127F62-C5A4-403F-9C69-7098B4456BB2}" type="presParOf" srcId="{767A95D3-4209-465C-93E1-7443651645A0}" destId="{A1F9C609-4FDF-427E-A3A7-017CF8E0D1F8}" srcOrd="4" destOrd="0" presId="urn:microsoft.com/office/officeart/2008/layout/RadialCluster"/>
    <dgm:cxn modelId="{1E7DD808-3838-45EF-A0DC-34E1F37B344D}" type="presParOf" srcId="{767A95D3-4209-465C-93E1-7443651645A0}" destId="{BF1427F8-47F7-429E-8B9A-D7AD3446727D}" srcOrd="5" destOrd="0" presId="urn:microsoft.com/office/officeart/2008/layout/RadialCluster"/>
    <dgm:cxn modelId="{1C9E2202-CA4D-47FD-B9A6-59583DDCEAC8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6FD3E7-719C-41EA-8618-043C08FC40C3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FBB4A-22A4-4318-8F3F-B5661A36A70A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pPr>
            <a:lnSpc>
              <a:spcPct val="90000"/>
            </a:lnSpc>
          </a:pPr>
          <a:endParaRPr lang="ru-RU" sz="1600" b="1" dirty="0" smtClean="0"/>
        </a:p>
        <a:p>
          <a:pPr>
            <a:lnSpc>
              <a:spcPct val="100000"/>
            </a:lnSpc>
          </a:pPr>
          <a:endParaRPr lang="ru-RU" sz="1600" b="1" dirty="0" smtClean="0"/>
        </a:p>
        <a:p>
          <a:pPr>
            <a:lnSpc>
              <a:spcPct val="90000"/>
            </a:lnSpc>
          </a:pPr>
          <a:endParaRPr lang="ru-RU" sz="1600" b="1" dirty="0" smtClean="0">
            <a:latin typeface="Arial Narrow" panose="020B0606020202030204" pitchFamily="34" charset="0"/>
          </a:endParaRPr>
        </a:p>
        <a:p>
          <a:pPr>
            <a:lnSpc>
              <a:spcPct val="90000"/>
            </a:lnSpc>
          </a:pPr>
          <a:endParaRPr lang="ru-RU" sz="1600" b="1" dirty="0" smtClean="0">
            <a:latin typeface="Arial Narrow" panose="020B0606020202030204" pitchFamily="34" charset="0"/>
          </a:endParaRPr>
        </a:p>
        <a:p>
          <a:pPr>
            <a:lnSpc>
              <a:spcPct val="90000"/>
            </a:lnSpc>
          </a:pPr>
          <a:r>
            <a:rPr lang="ru-RU" sz="1600" b="1" dirty="0" smtClean="0">
              <a:latin typeface="Arial Narrow" panose="020B0606020202030204" pitchFamily="34" charset="0"/>
            </a:rPr>
            <a:t>Бюджет Рязанской области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11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C59AA22A-31C0-4417-8050-814EB9A5EBF2}" type="presOf" srcId="{C5F6B6FE-C99D-47E8-B32C-8BCE6AF6FA93}" destId="{07AB60D2-788F-455B-BC6E-6C55558CDF58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A1CBC5BF-FC73-4472-AAF5-3BE1AC786C91}" type="presOf" srcId="{0B447545-B4A1-4F26-84BF-95E40CB0AEDC}" destId="{F85F8655-39B5-4D64-8864-1FE4DFD13925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980B0B0E-DD55-47DA-9BAE-CBF7465A7C51}" type="presOf" srcId="{633FB53C-5707-438F-9EB8-EA6BD6263492}" destId="{CE657086-2CE5-4289-87D9-AD74AA654A5A}" srcOrd="0" destOrd="0" presId="urn:microsoft.com/office/officeart/2005/8/layout/funnel1"/>
    <dgm:cxn modelId="{19DE475A-D2A1-4721-900D-FFAB2EABDF77}" type="presOf" srcId="{BF60C060-3180-409F-9C41-5F077E3978B6}" destId="{375B57EC-1CA4-498A-9788-AD2AC5B7FD83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5ECE8E50-B0EF-4546-B50A-7C8EE8BC6D0C}" type="presOf" srcId="{1B7A0A27-9FE2-4D33-B974-831F9987129A}" destId="{10E0D042-4385-4FD9-9B67-E1D8813ABC3A}" srcOrd="0" destOrd="0" presId="urn:microsoft.com/office/officeart/2005/8/layout/funnel1"/>
    <dgm:cxn modelId="{9373244D-E68F-4EE1-A6D5-970C900F7A45}" type="presParOf" srcId="{CE657086-2CE5-4289-87D9-AD74AA654A5A}" destId="{3DEFD9A4-716A-41AF-833F-4634F7061FA3}" srcOrd="0" destOrd="0" presId="urn:microsoft.com/office/officeart/2005/8/layout/funnel1"/>
    <dgm:cxn modelId="{D84DC1BF-CAA9-4591-B896-3CC80CD12563}" type="presParOf" srcId="{CE657086-2CE5-4289-87D9-AD74AA654A5A}" destId="{277341DB-90E9-434B-9934-88E8F086D5F7}" srcOrd="1" destOrd="0" presId="urn:microsoft.com/office/officeart/2005/8/layout/funnel1"/>
    <dgm:cxn modelId="{F48B9C93-4476-4BEA-BC1A-313E0BECF756}" type="presParOf" srcId="{CE657086-2CE5-4289-87D9-AD74AA654A5A}" destId="{F85F8655-39B5-4D64-8864-1FE4DFD13925}" srcOrd="2" destOrd="0" presId="urn:microsoft.com/office/officeart/2005/8/layout/funnel1"/>
    <dgm:cxn modelId="{1A8288AC-2D34-4C50-8A54-6F4620AF5135}" type="presParOf" srcId="{CE657086-2CE5-4289-87D9-AD74AA654A5A}" destId="{10E0D042-4385-4FD9-9B67-E1D8813ABC3A}" srcOrd="3" destOrd="0" presId="urn:microsoft.com/office/officeart/2005/8/layout/funnel1"/>
    <dgm:cxn modelId="{58E5B417-0410-4FD4-AA1E-0DDEE9818867}" type="presParOf" srcId="{CE657086-2CE5-4289-87D9-AD74AA654A5A}" destId="{07AB60D2-788F-455B-BC6E-6C55558CDF58}" srcOrd="4" destOrd="0" presId="urn:microsoft.com/office/officeart/2005/8/layout/funnel1"/>
    <dgm:cxn modelId="{19C9226A-52D6-4162-BADC-829D446C0D9B}" type="presParOf" srcId="{CE657086-2CE5-4289-87D9-AD74AA654A5A}" destId="{375B57EC-1CA4-498A-9788-AD2AC5B7FD83}" srcOrd="5" destOrd="0" presId="urn:microsoft.com/office/officeart/2005/8/layout/funnel1"/>
    <dgm:cxn modelId="{0426D8C4-81AF-4F2A-A29D-B138530187D8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Федеральный бюджет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3E7DE64-67A2-4AE9-90F7-0FF97A56133B}" type="presOf" srcId="{BF60C060-3180-409F-9C41-5F077E3978B6}" destId="{5ED71D64-5576-434B-8A35-3E440323A532}" srcOrd="0" destOrd="0" presId="urn:microsoft.com/office/officeart/2005/8/layout/funnel1"/>
    <dgm:cxn modelId="{128F6312-FA43-490E-86A5-9E9F846E645A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BEF8777-76E2-483F-BDFD-714EBE5F8785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05FCB316-5F47-4B34-9EAC-2B0E52FC5B1B}" type="presParOf" srcId="{CE657086-2CE5-4289-87D9-AD74AA654A5A}" destId="{3DEFD9A4-716A-41AF-833F-4634F7061FA3}" srcOrd="0" destOrd="0" presId="urn:microsoft.com/office/officeart/2005/8/layout/funnel1"/>
    <dgm:cxn modelId="{BD9B23D5-DE86-40E0-8BBD-7FB47749553D}" type="presParOf" srcId="{CE657086-2CE5-4289-87D9-AD74AA654A5A}" destId="{277341DB-90E9-434B-9934-88E8F086D5F7}" srcOrd="1" destOrd="0" presId="urn:microsoft.com/office/officeart/2005/8/layout/funnel1"/>
    <dgm:cxn modelId="{BFB1AE33-99B2-4808-8EA5-62E0CDB48EA7}" type="presParOf" srcId="{CE657086-2CE5-4289-87D9-AD74AA654A5A}" destId="{F85F8655-39B5-4D64-8864-1FE4DFD13925}" srcOrd="2" destOrd="0" presId="urn:microsoft.com/office/officeart/2005/8/layout/funnel1"/>
    <dgm:cxn modelId="{36BFC173-71D6-4593-A128-89F46EF42A3C}" type="presParOf" srcId="{CE657086-2CE5-4289-87D9-AD74AA654A5A}" destId="{5ED71D64-5576-434B-8A35-3E440323A532}" srcOrd="3" destOrd="0" presId="urn:microsoft.com/office/officeart/2005/8/layout/funnel1"/>
    <dgm:cxn modelId="{BEE827FF-BD45-4C3E-9649-4DD25A462580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15086B5C-159C-44CB-9BC1-96B4F767C434}" type="presOf" srcId="{C5F6B6FE-C99D-47E8-B32C-8BCE6AF6FA93}" destId="{07AB60D2-788F-455B-BC6E-6C55558CDF58}" srcOrd="0" destOrd="0" presId="urn:microsoft.com/office/officeart/2005/8/layout/funnel1"/>
    <dgm:cxn modelId="{4F69DF91-EF09-4226-8D1E-B4F09A140BDB}" type="presOf" srcId="{57823047-4B8E-4DD9-A59E-3F988631BA88}" destId="{F85F8655-39B5-4D64-8864-1FE4DFD13925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F36B573D-9778-424C-B234-FFA2EC457E1A}" type="presOf" srcId="{1B7A0A27-9FE2-4D33-B974-831F9987129A}" destId="{10E0D042-4385-4FD9-9B67-E1D8813ABC3A}" srcOrd="0" destOrd="0" presId="urn:microsoft.com/office/officeart/2005/8/layout/funnel1"/>
    <dgm:cxn modelId="{D20F832D-81C7-4F49-A066-D27A7DC0F654}" type="presOf" srcId="{BF60C060-3180-409F-9C41-5F077E3978B6}" destId="{E2CFF147-3DBF-40A4-A443-E4DE75A3D770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D1D3ECA7-EE6C-4A27-A752-B7082CB5A899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EAEEBC0C-526A-4404-A7FB-A15AAF6D0BB1}" type="presParOf" srcId="{CE657086-2CE5-4289-87D9-AD74AA654A5A}" destId="{3DEFD9A4-716A-41AF-833F-4634F7061FA3}" srcOrd="0" destOrd="0" presId="urn:microsoft.com/office/officeart/2005/8/layout/funnel1"/>
    <dgm:cxn modelId="{041B665C-AF7D-41CE-969C-BC078C939184}" type="presParOf" srcId="{CE657086-2CE5-4289-87D9-AD74AA654A5A}" destId="{277341DB-90E9-434B-9934-88E8F086D5F7}" srcOrd="1" destOrd="0" presId="urn:microsoft.com/office/officeart/2005/8/layout/funnel1"/>
    <dgm:cxn modelId="{61CC1153-AB3C-432D-B047-0AC95B878056}" type="presParOf" srcId="{CE657086-2CE5-4289-87D9-AD74AA654A5A}" destId="{F85F8655-39B5-4D64-8864-1FE4DFD13925}" srcOrd="2" destOrd="0" presId="urn:microsoft.com/office/officeart/2005/8/layout/funnel1"/>
    <dgm:cxn modelId="{56972D75-D164-4874-855D-10086A3C49ED}" type="presParOf" srcId="{CE657086-2CE5-4289-87D9-AD74AA654A5A}" destId="{10E0D042-4385-4FD9-9B67-E1D8813ABC3A}" srcOrd="3" destOrd="0" presId="urn:microsoft.com/office/officeart/2005/8/layout/funnel1"/>
    <dgm:cxn modelId="{6CF9785A-880F-41D5-B72C-240897A10985}" type="presParOf" srcId="{CE657086-2CE5-4289-87D9-AD74AA654A5A}" destId="{07AB60D2-788F-455B-BC6E-6C55558CDF58}" srcOrd="4" destOrd="0" presId="urn:microsoft.com/office/officeart/2005/8/layout/funnel1"/>
    <dgm:cxn modelId="{93FA840A-BFBF-4148-A61B-1F07F8054FBE}" type="presParOf" srcId="{CE657086-2CE5-4289-87D9-AD74AA654A5A}" destId="{E2CFF147-3DBF-40A4-A443-E4DE75A3D770}" srcOrd="5" destOrd="0" presId="urn:microsoft.com/office/officeart/2005/8/layout/funnel1"/>
    <dgm:cxn modelId="{E3CC0F9D-F540-4A18-832A-7390BE77D5D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785A54DE-126A-4367-B0BF-D932601E3C70}" type="presParOf" srcId="{8B82EA68-B59A-424E-9756-C221A13DB47F}" destId="{FA950D33-9BD9-4D37-A533-789F5554AFB5}" srcOrd="9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0" destOrd="0" presId="urn:microsoft.com/office/officeart/2005/8/layout/radial5"/>
    <dgm:cxn modelId="{71829985-CD05-4060-9631-72F287E5C5FF}" type="presParOf" srcId="{8B82EA68-B59A-424E-9756-C221A13DB47F}" destId="{2F5553CB-2478-4421-B002-5FA728364A78}" srcOrd="11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2" destOrd="0" presId="urn:microsoft.com/office/officeart/2005/8/layout/radial5"/>
    <dgm:cxn modelId="{E999641A-C0DA-4D0F-8BB2-F2F86904A7FB}" type="presParOf" srcId="{8B82EA68-B59A-424E-9756-C221A13DB47F}" destId="{A0B7EB92-DF16-476D-BB87-6C0D26E26F61}" srcOrd="13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4" destOrd="0" presId="urn:microsoft.com/office/officeart/2005/8/layout/radial5"/>
    <dgm:cxn modelId="{6D51A1B9-4EA7-49A2-AB3E-D688EA1A6377}" type="presParOf" srcId="{8B82EA68-B59A-424E-9756-C221A13DB47F}" destId="{7A035AEB-3A20-4DC3-9A60-032AB2743B03}" srcOrd="15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6" destOrd="0" presId="urn:microsoft.com/office/officeart/2005/8/layout/radial5"/>
    <dgm:cxn modelId="{2FD73C18-5D39-488C-BCC3-E78FBB397B35}" type="presParOf" srcId="{8B82EA68-B59A-424E-9756-C221A13DB47F}" destId="{DF27FC25-052B-426A-9E06-117E992234F6}" srcOrd="17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18" destOrd="0" presId="urn:microsoft.com/office/officeart/2005/8/layout/radial5"/>
    <dgm:cxn modelId="{4A596AF6-F899-4C0C-9AC1-32ACDEB272C6}" type="presParOf" srcId="{8B82EA68-B59A-424E-9756-C221A13DB47F}" destId="{553B84E4-4A31-43DB-B3BF-8E8EF2B79F2D}" srcOrd="19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191,4 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9 562,0 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9 370,6 млн.руб</a:t>
          </a: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AFE020-9282-4C1E-8C8E-1FA5E11016EE}" type="pres">
      <dgm:prSet presAssocID="{814D4CAD-5CF5-42B1-A738-D74DFEA5FFB4}" presName="rootComposite1" presStyleCnt="0"/>
      <dgm:spPr/>
      <dgm:t>
        <a:bodyPr/>
        <a:lstStyle/>
        <a:p>
          <a:endParaRPr lang="ru-RU"/>
        </a:p>
      </dgm:t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  <dgm:t>
        <a:bodyPr/>
        <a:lstStyle/>
        <a:p>
          <a:endParaRPr lang="ru-RU"/>
        </a:p>
      </dgm:t>
    </dgm:pt>
    <dgm:pt modelId="{5875A817-D721-4C08-B9AF-A2DB43FF7128}" type="pres">
      <dgm:prSet presAssocID="{814D4CAD-5CF5-42B1-A738-D74DFEA5FFB4}" presName="hierChild3" presStyleCnt="0"/>
      <dgm:spPr/>
      <dgm:t>
        <a:bodyPr/>
        <a:lstStyle/>
        <a:p>
          <a:endParaRPr lang="ru-RU"/>
        </a:p>
      </dgm:t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F5359DC-CE19-4313-A273-A9F71B41186B}" type="pres">
      <dgm:prSet presAssocID="{D7F3CA62-3240-4386-9FE9-4B857EA25710}" presName="rootComposite1" presStyleCnt="0"/>
      <dgm:spPr/>
      <dgm:t>
        <a:bodyPr/>
        <a:lstStyle/>
        <a:p>
          <a:endParaRPr lang="ru-RU"/>
        </a:p>
      </dgm:t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807" custLinFactNeighborY="-506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  <dgm:t>
        <a:bodyPr/>
        <a:lstStyle/>
        <a:p>
          <a:endParaRPr lang="ru-RU"/>
        </a:p>
      </dgm:t>
    </dgm:pt>
    <dgm:pt modelId="{4D93DF5E-526B-4717-9183-93B2050740B6}" type="pres">
      <dgm:prSet presAssocID="{D7F3CA62-3240-4386-9FE9-4B857EA25710}" presName="hierChild3" presStyleCnt="0"/>
      <dgm:spPr/>
      <dgm:t>
        <a:bodyPr/>
        <a:lstStyle/>
        <a:p>
          <a:endParaRPr lang="ru-RU"/>
        </a:p>
      </dgm:t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A7C1492-AC4F-4416-8FAE-4D4E38870E01}" type="pres">
      <dgm:prSet presAssocID="{36646E02-E6B2-459D-94C0-C11EACEEBCBA}" presName="rootComposite1" presStyleCnt="0"/>
      <dgm:spPr/>
      <dgm:t>
        <a:bodyPr/>
        <a:lstStyle/>
        <a:p>
          <a:endParaRPr lang="ru-RU"/>
        </a:p>
      </dgm:t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5" custLinFactNeighborX="-212080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  <dgm:t>
        <a:bodyPr/>
        <a:lstStyle/>
        <a:p>
          <a:endParaRPr lang="ru-RU"/>
        </a:p>
      </dgm:t>
    </dgm:pt>
    <dgm:pt modelId="{92BC769A-5E70-431B-A5C2-E309A0AF46AF}" type="pres">
      <dgm:prSet presAssocID="{36646E02-E6B2-459D-94C0-C11EACEEBCBA}" presName="hierChild3" presStyleCnt="0"/>
      <dgm:spPr/>
      <dgm:t>
        <a:bodyPr/>
        <a:lstStyle/>
        <a:p>
          <a:endParaRPr lang="ru-RU"/>
        </a:p>
      </dgm:t>
    </dgm:pt>
  </dgm:ptLst>
  <dgm:cxnLst>
    <dgm:cxn modelId="{4EF6969E-0665-40F5-9CB7-3C2112FBE3A6}" type="presOf" srcId="{814D4CAD-5CF5-42B1-A738-D74DFEA5FFB4}" destId="{F3BF6CAD-12EC-45BA-B25E-DEA28EBDEA7A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81749A7-0D57-45D3-8D69-22F1A3351CD5}" type="presOf" srcId="{36646E02-E6B2-459D-94C0-C11EACEEBCBA}" destId="{80BD2904-FE51-40C5-B54D-D24C4EF7460B}" srcOrd="0" destOrd="0" presId="urn:microsoft.com/office/officeart/2005/8/layout/orgChart1"/>
    <dgm:cxn modelId="{9211279F-B846-444E-A09B-BC9C9EB9A269}" type="presOf" srcId="{814D4CAD-5CF5-42B1-A738-D74DFEA5FFB4}" destId="{8E79C9C7-A4D0-47C2-AE50-367BAF0D053F}" srcOrd="1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0ABF31A5-2EF8-4F54-A51B-6A8375AB6A49}" type="presOf" srcId="{36646E02-E6B2-459D-94C0-C11EACEEBCBA}" destId="{1D285D2F-8812-44E0-9553-AEF8CF7AC85C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A2BECB41-391D-4ADD-8DF9-E9C764F646C2}" type="presOf" srcId="{FB3DF14D-5245-4592-A8EF-4D1E28FD8778}" destId="{A4EFF082-E379-4340-BDC0-C0275355A235}" srcOrd="0" destOrd="0" presId="urn:microsoft.com/office/officeart/2005/8/layout/orgChart1"/>
    <dgm:cxn modelId="{A6772201-7AE0-4BBD-B30D-477851FF1F4A}" type="presOf" srcId="{D7F3CA62-3240-4386-9FE9-4B857EA25710}" destId="{DB62BBAB-7AA4-4246-8804-8C6CCC8DDB58}" srcOrd="1" destOrd="0" presId="urn:microsoft.com/office/officeart/2005/8/layout/orgChart1"/>
    <dgm:cxn modelId="{B4306FDD-5E94-481B-B661-424AD7D98F85}" type="presOf" srcId="{D7F3CA62-3240-4386-9FE9-4B857EA25710}" destId="{B3E35377-3712-4A1B-A884-B60A584EA619}" srcOrd="0" destOrd="0" presId="urn:microsoft.com/office/officeart/2005/8/layout/orgChart1"/>
    <dgm:cxn modelId="{EB7C9DFC-4CE6-4181-8194-CE85F32E6EA3}" type="presParOf" srcId="{A4EFF082-E379-4340-BDC0-C0275355A235}" destId="{F2B801B7-2AF2-498C-8CCD-32CF3F482356}" srcOrd="0" destOrd="0" presId="urn:microsoft.com/office/officeart/2005/8/layout/orgChart1"/>
    <dgm:cxn modelId="{D28DBFF2-7A33-4098-833D-3880A18A8B7D}" type="presParOf" srcId="{F2B801B7-2AF2-498C-8CCD-32CF3F482356}" destId="{A8AFE020-9282-4C1E-8C8E-1FA5E11016EE}" srcOrd="0" destOrd="0" presId="urn:microsoft.com/office/officeart/2005/8/layout/orgChart1"/>
    <dgm:cxn modelId="{D43F8CF4-ED25-4B29-8F97-432E6D50C5B6}" type="presParOf" srcId="{A8AFE020-9282-4C1E-8C8E-1FA5E11016EE}" destId="{F3BF6CAD-12EC-45BA-B25E-DEA28EBDEA7A}" srcOrd="0" destOrd="0" presId="urn:microsoft.com/office/officeart/2005/8/layout/orgChart1"/>
    <dgm:cxn modelId="{A4F23E27-98D7-4E5F-BDF9-1EDE40A25723}" type="presParOf" srcId="{A8AFE020-9282-4C1E-8C8E-1FA5E11016EE}" destId="{8E79C9C7-A4D0-47C2-AE50-367BAF0D053F}" srcOrd="1" destOrd="0" presId="urn:microsoft.com/office/officeart/2005/8/layout/orgChart1"/>
    <dgm:cxn modelId="{5F57A580-1476-4EEE-AF5C-29A18AB7755C}" type="presParOf" srcId="{F2B801B7-2AF2-498C-8CCD-32CF3F482356}" destId="{0037A5B5-700E-409B-9966-687C7D60823C}" srcOrd="1" destOrd="0" presId="urn:microsoft.com/office/officeart/2005/8/layout/orgChart1"/>
    <dgm:cxn modelId="{7E1BE861-F313-4074-95A0-912755F0D767}" type="presParOf" srcId="{F2B801B7-2AF2-498C-8CCD-32CF3F482356}" destId="{5875A817-D721-4C08-B9AF-A2DB43FF7128}" srcOrd="2" destOrd="0" presId="urn:microsoft.com/office/officeart/2005/8/layout/orgChart1"/>
    <dgm:cxn modelId="{CBE3DA09-B00A-4975-964F-4B604E4D7AF3}" type="presParOf" srcId="{A4EFF082-E379-4340-BDC0-C0275355A235}" destId="{748E5DD2-337E-44E3-9C33-36949CFCEC3A}" srcOrd="1" destOrd="0" presId="urn:microsoft.com/office/officeart/2005/8/layout/orgChart1"/>
    <dgm:cxn modelId="{370C7D08-23D4-4FA5-800D-A4D47888C992}" type="presParOf" srcId="{748E5DD2-337E-44E3-9C33-36949CFCEC3A}" destId="{7F5359DC-CE19-4313-A273-A9F71B41186B}" srcOrd="0" destOrd="0" presId="urn:microsoft.com/office/officeart/2005/8/layout/orgChart1"/>
    <dgm:cxn modelId="{CC3E78D6-CBF3-46BF-B0A5-4E7FE856F0F1}" type="presParOf" srcId="{7F5359DC-CE19-4313-A273-A9F71B41186B}" destId="{B3E35377-3712-4A1B-A884-B60A584EA619}" srcOrd="0" destOrd="0" presId="urn:microsoft.com/office/officeart/2005/8/layout/orgChart1"/>
    <dgm:cxn modelId="{0375E8BB-9033-4DE5-9650-DB60A08D4C6E}" type="presParOf" srcId="{7F5359DC-CE19-4313-A273-A9F71B41186B}" destId="{DB62BBAB-7AA4-4246-8804-8C6CCC8DDB58}" srcOrd="1" destOrd="0" presId="urn:microsoft.com/office/officeart/2005/8/layout/orgChart1"/>
    <dgm:cxn modelId="{AF1D08BA-9242-44F0-919E-9E799DF8473C}" type="presParOf" srcId="{748E5DD2-337E-44E3-9C33-36949CFCEC3A}" destId="{F240C4D5-1951-4407-941B-2C97F6898EFF}" srcOrd="1" destOrd="0" presId="urn:microsoft.com/office/officeart/2005/8/layout/orgChart1"/>
    <dgm:cxn modelId="{64266190-9C61-4931-878A-33772400C2C9}" type="presParOf" srcId="{748E5DD2-337E-44E3-9C33-36949CFCEC3A}" destId="{4D93DF5E-526B-4717-9183-93B2050740B6}" srcOrd="2" destOrd="0" presId="urn:microsoft.com/office/officeart/2005/8/layout/orgChart1"/>
    <dgm:cxn modelId="{A25532FA-FEDB-4366-8221-2AB841482F85}" type="presParOf" srcId="{A4EFF082-E379-4340-BDC0-C0275355A235}" destId="{0ACCDAF3-394D-4780-A269-A7DFD6571E7C}" srcOrd="2" destOrd="0" presId="urn:microsoft.com/office/officeart/2005/8/layout/orgChart1"/>
    <dgm:cxn modelId="{CE23DD58-572E-4435-8396-AF6F144B1100}" type="presParOf" srcId="{0ACCDAF3-394D-4780-A269-A7DFD6571E7C}" destId="{5A7C1492-AC4F-4416-8FAE-4D4E38870E01}" srcOrd="0" destOrd="0" presId="urn:microsoft.com/office/officeart/2005/8/layout/orgChart1"/>
    <dgm:cxn modelId="{748B0866-3B42-44F7-9495-06183298100F}" type="presParOf" srcId="{5A7C1492-AC4F-4416-8FAE-4D4E38870E01}" destId="{80BD2904-FE51-40C5-B54D-D24C4EF7460B}" srcOrd="0" destOrd="0" presId="urn:microsoft.com/office/officeart/2005/8/layout/orgChart1"/>
    <dgm:cxn modelId="{92F54579-371D-4E96-905A-5CD90FF21AE9}" type="presParOf" srcId="{5A7C1492-AC4F-4416-8FAE-4D4E38870E01}" destId="{1D285D2F-8812-44E0-9553-AEF8CF7AC85C}" srcOrd="1" destOrd="0" presId="urn:microsoft.com/office/officeart/2005/8/layout/orgChart1"/>
    <dgm:cxn modelId="{25AAE93D-DE7B-49FE-85AA-97DA027253D8}" type="presParOf" srcId="{0ACCDAF3-394D-4780-A269-A7DFD6571E7C}" destId="{152221B6-EC2A-4846-856F-03D4369F3EBF}" srcOrd="1" destOrd="0" presId="urn:microsoft.com/office/officeart/2005/8/layout/orgChart1"/>
    <dgm:cxn modelId="{DE08F251-B144-4AFE-B56A-C002DDF7E972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9DB56-AE35-4C4E-8BF0-8898B35DB63B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AED3E-13CE-467F-BCE4-3A7708AB5D6D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687960" y="53036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076132" y="157753"/>
              </a:moveTo>
              <a:arcTo wR="1816574" hR="1816574" stAng="14756736" swAng="5282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72264"/>
          <a:ext cx="1490822" cy="8972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68335" y="616066"/>
        <a:ext cx="1403218" cy="809675"/>
      </dsp:txXfrm>
    </dsp:sp>
    <dsp:sp modelId="{F93ECD45-54D8-465B-A0C2-914295F3C5BD}">
      <dsp:nvSpPr>
        <dsp:cNvPr id="0" name=""/>
        <dsp:cNvSpPr/>
      </dsp:nvSpPr>
      <dsp:spPr>
        <a:xfrm>
          <a:off x="2235388" y="9011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591610" y="1430317"/>
              </a:moveTo>
              <a:arcTo wR="1816574" hR="1816574" stAng="20863411" swAng="29707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258329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262625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1824526"/>
          <a:ext cx="1584178" cy="4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 Narrow" panose="020B0606020202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Arial Narrow" panose="020B060602020203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Бюджет Рязанской области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04054" y="1824526"/>
        <a:ext cx="1584178" cy="432000"/>
      </dsp:txXfrm>
    </dsp:sp>
    <dsp:sp modelId="{10E0D042-4385-4FD9-9B67-E1D8813ABC3A}">
      <dsp:nvSpPr>
        <dsp:cNvPr id="0" name=""/>
        <dsp:cNvSpPr/>
      </dsp:nvSpPr>
      <dsp:spPr>
        <a:xfrm>
          <a:off x="337343" y="0"/>
          <a:ext cx="1141338" cy="10530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79,8%</a:t>
          </a:r>
          <a:endParaRPr lang="ru-RU" sz="1600" kern="1200" dirty="0"/>
        </a:p>
      </dsp:txBody>
      <dsp:txXfrm>
        <a:off x="504488" y="154215"/>
        <a:ext cx="807048" cy="744619"/>
      </dsp:txXfrm>
    </dsp:sp>
    <dsp:sp modelId="{07AB60D2-788F-455B-BC6E-6C55558CDF58}">
      <dsp:nvSpPr>
        <dsp:cNvPr id="0" name=""/>
        <dsp:cNvSpPr/>
      </dsp:nvSpPr>
      <dsp:spPr>
        <a:xfrm>
          <a:off x="963530" y="864456"/>
          <a:ext cx="553028" cy="539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0%</a:t>
          </a:r>
          <a:endParaRPr lang="ru-RU" sz="1600" kern="1200" dirty="0"/>
        </a:p>
      </dsp:txBody>
      <dsp:txXfrm>
        <a:off x="1044519" y="943493"/>
        <a:ext cx="391050" cy="381626"/>
      </dsp:txXfrm>
    </dsp:sp>
    <dsp:sp modelId="{375B57EC-1CA4-498A-9788-AD2AC5B7FD83}">
      <dsp:nvSpPr>
        <dsp:cNvPr id="0" name=""/>
        <dsp:cNvSpPr/>
      </dsp:nvSpPr>
      <dsp:spPr>
        <a:xfrm>
          <a:off x="1116125" y="0"/>
          <a:ext cx="1160906" cy="11593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100%</a:t>
          </a:r>
          <a:endParaRPr lang="ru-RU" sz="1600" kern="1200" dirty="0"/>
        </a:p>
      </dsp:txBody>
      <dsp:txXfrm>
        <a:off x="1286136" y="169780"/>
        <a:ext cx="820884" cy="819772"/>
      </dsp:txXfrm>
    </dsp:sp>
    <dsp:sp modelId="{EF1D967D-573D-4736-AF69-6F095CD3A324}">
      <dsp:nvSpPr>
        <dsp:cNvPr id="0" name=""/>
        <dsp:cNvSpPr/>
      </dsp:nvSpPr>
      <dsp:spPr>
        <a:xfrm>
          <a:off x="109712" y="-900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45635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46064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76068" y="2034227"/>
          <a:ext cx="1555372" cy="4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Федеральный бюджет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76068" y="2034227"/>
        <a:ext cx="1555372" cy="408643"/>
      </dsp:txXfrm>
    </dsp:sp>
    <dsp:sp modelId="{5ED71D64-5576-434B-8A35-3E440323A532}">
      <dsp:nvSpPr>
        <dsp:cNvPr id="0" name=""/>
        <dsp:cNvSpPr/>
      </dsp:nvSpPr>
      <dsp:spPr>
        <a:xfrm>
          <a:off x="757264" y="162022"/>
          <a:ext cx="1123329" cy="1128727"/>
        </a:xfrm>
        <a:prstGeom prst="ellipse">
          <a:avLst/>
        </a:prstGeom>
        <a:noFill/>
        <a:ln w="50800"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0%</a:t>
          </a:r>
          <a:endParaRPr lang="ru-RU" sz="4300" kern="1200" dirty="0"/>
        </a:p>
      </dsp:txBody>
      <dsp:txXfrm>
        <a:off x="921772" y="327320"/>
        <a:ext cx="794313" cy="798131"/>
      </dsp:txXfrm>
    </dsp:sp>
    <dsp:sp modelId="{EF1D967D-573D-4736-AF69-6F095CD3A324}">
      <dsp:nvSpPr>
        <dsp:cNvPr id="0" name=""/>
        <dsp:cNvSpPr/>
      </dsp:nvSpPr>
      <dsp:spPr>
        <a:xfrm>
          <a:off x="34478" y="0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43152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46371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05323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Бюджет города Рязани</a:t>
          </a:r>
        </a:p>
      </dsp:txBody>
      <dsp:txXfrm>
        <a:off x="592070" y="205323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360043" y="0"/>
          <a:ext cx="1098918" cy="10266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520976" y="150355"/>
        <a:ext cx="777052" cy="725978"/>
      </dsp:txXfrm>
    </dsp:sp>
    <dsp:sp modelId="{07AB60D2-788F-455B-BC6E-6C55558CDF58}">
      <dsp:nvSpPr>
        <dsp:cNvPr id="0" name=""/>
        <dsp:cNvSpPr/>
      </dsp:nvSpPr>
      <dsp:spPr>
        <a:xfrm>
          <a:off x="864092" y="784403"/>
          <a:ext cx="720085" cy="709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20,2%</a:t>
          </a:r>
          <a:endParaRPr lang="ru-RU" sz="1200" kern="1200" dirty="0"/>
        </a:p>
      </dsp:txBody>
      <dsp:txXfrm>
        <a:off x="969546" y="88834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163287" y="0"/>
          <a:ext cx="1140970" cy="10894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1330378" y="159551"/>
        <a:ext cx="806788" cy="770380"/>
      </dsp:txXfrm>
    </dsp:sp>
    <dsp:sp modelId="{EF1D967D-573D-4736-AF69-6F095CD3A324}">
      <dsp:nvSpPr>
        <dsp:cNvPr id="0" name=""/>
        <dsp:cNvSpPr/>
      </dsp:nvSpPr>
      <dsp:spPr>
        <a:xfrm>
          <a:off x="40751" y="0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9594"/>
          <a:ext cx="1998149" cy="16935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kern="1200" dirty="0"/>
        </a:p>
      </dsp:txBody>
      <dsp:txXfrm>
        <a:off x="3657171" y="1437609"/>
        <a:ext cx="1412905" cy="1197520"/>
      </dsp:txXfrm>
    </dsp:sp>
    <dsp:sp modelId="{4731EA70-1FA8-49F5-A6BF-4AE9CB97C303}">
      <dsp:nvSpPr>
        <dsp:cNvPr id="0" name=""/>
        <dsp:cNvSpPr/>
      </dsp:nvSpPr>
      <dsp:spPr>
        <a:xfrm rot="16260366">
          <a:off x="4270782" y="825784"/>
          <a:ext cx="22257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03581" y="923268"/>
        <a:ext cx="155800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280" y="1002268"/>
          <a:ext cx="2027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02944" y="1091070"/>
        <a:ext cx="141937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168" y="1504587"/>
          <a:ext cx="147938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40440" y="1576096"/>
        <a:ext cx="103557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301" y="2176547"/>
          <a:ext cx="12687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60023" y="2235457"/>
        <a:ext cx="8881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341" y="2692920"/>
          <a:ext cx="153940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34209" y="2738834"/>
        <a:ext cx="107758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299802" y="2873887"/>
          <a:ext cx="16516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4110" y="2913221"/>
        <a:ext cx="115613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51" y="2709740"/>
          <a:ext cx="1542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13460" y="2755164"/>
        <a:ext cx="108007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913" y="2179574"/>
          <a:ext cx="98025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3720" y="2239521"/>
        <a:ext cx="68618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67" y="1501161"/>
          <a:ext cx="119915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9036" y="1571474"/>
        <a:ext cx="83941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90" y="999297"/>
          <a:ext cx="187258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21403" y="1086675"/>
        <a:ext cx="131081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0.38075</cdr:x>
      <cdr:y>0.17349</cdr:y>
    </cdr:from>
    <cdr:to>
      <cdr:x>0.39911</cdr:x>
      <cdr:y>0.22227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70701" y="674587"/>
          <a:ext cx="148072" cy="1896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0.53253</cdr:x>
      <cdr:y>0.15693</cdr:y>
    </cdr:from>
    <cdr:to>
      <cdr:x>0.55088</cdr:x>
      <cdr:y>0.2057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294837" y="610229"/>
          <a:ext cx="147991" cy="1896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0.68432</cdr:x>
      <cdr:y>0.1491</cdr:y>
    </cdr:from>
    <cdr:to>
      <cdr:x>0.70267</cdr:x>
      <cdr:y>0.19787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518973" y="579767"/>
          <a:ext cx="147991" cy="1896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0.39911</cdr:x>
      <cdr:y>0.18132</cdr:y>
    </cdr:from>
    <cdr:to>
      <cdr:x>0.53253</cdr:x>
      <cdr:y>0.19788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3218773" y="705049"/>
          <a:ext cx="1076064" cy="6437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0.55088</cdr:x>
      <cdr:y>0.17349</cdr:y>
    </cdr:from>
    <cdr:to>
      <cdr:x>0.68432</cdr:x>
      <cdr:y>0.18132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4442828" y="674587"/>
          <a:ext cx="1076145" cy="30462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0.35396</cdr:x>
      <cdr:y>0.06944</cdr:y>
    </cdr:from>
    <cdr:to>
      <cdr:x>0.44369</cdr:x>
      <cdr:y>0.15693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854677" y="270029"/>
          <a:ext cx="723663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4 704,4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0.50575</cdr:x>
      <cdr:y>0.05093</cdr:y>
    </cdr:from>
    <cdr:to>
      <cdr:x>0.59122</cdr:x>
      <cdr:y>0.13842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4078813" y="198022"/>
          <a:ext cx="689306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>
              <a:latin typeface="Arial Narrow" panose="020B0606020202030204" pitchFamily="34" charset="0"/>
            </a:rPr>
            <a:t>4</a:t>
          </a:r>
          <a:r>
            <a:rPr lang="ru-RU" sz="1350" b="1" dirty="0" smtClean="0">
              <a:latin typeface="Arial Narrow" panose="020B0606020202030204" pitchFamily="34" charset="0"/>
            </a:rPr>
            <a:t> 826,5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0.65753</cdr:x>
      <cdr:y>0.05093</cdr:y>
    </cdr:from>
    <cdr:to>
      <cdr:x>0.743</cdr:x>
      <cdr:y>0.13842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302949" y="198022"/>
          <a:ext cx="689307" cy="34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4 934,0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0.01353</cdr:y>
    </cdr:from>
    <cdr:to>
      <cdr:x>0.28767</cdr:x>
      <cdr:y>0.09418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229828" y="60424"/>
          <a:ext cx="1470732" cy="3600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Arial Narrow" panose="020B0606020202030204" pitchFamily="34" charset="0"/>
            </a:rPr>
            <a:t>2018 год</a:t>
          </a:r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0.71536</cdr:x>
      <cdr:y>0.01293</cdr:y>
    </cdr:from>
    <cdr:to>
      <cdr:x>1</cdr:x>
      <cdr:y>0.16671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72371" y="27939"/>
          <a:ext cx="1023542" cy="3323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700" b="1" dirty="0" smtClean="0">
              <a:solidFill>
                <a:schemeClr val="tx1"/>
              </a:solidFill>
              <a:latin typeface="Arial Narrow" panose="020B0606020202030204" pitchFamily="34" charset="0"/>
            </a:rPr>
            <a:t>2020 год</a:t>
          </a:r>
          <a:endParaRPr lang="ru-RU" sz="17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0.39236</cdr:x>
      <cdr:y>0.22521</cdr:y>
    </cdr:from>
    <cdr:to>
      <cdr:x>0.40563</cdr:x>
      <cdr:y>0.25985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192558" y="936104"/>
          <a:ext cx="107976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0.40563</cdr:x>
      <cdr:y>0.22521</cdr:y>
    </cdr:from>
    <cdr:to>
      <cdr:x>0.53838</cdr:x>
      <cdr:y>0.24253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13" idx="1"/>
        </cdr:cNvCxnSpPr>
      </cdr:nvCxnSpPr>
      <cdr:spPr>
        <a:xfrm xmlns:a="http://schemas.openxmlformats.org/drawingml/2006/main" flipV="1">
          <a:off x="3300534" y="936096"/>
          <a:ext cx="1080191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0.55165</cdr:x>
      <cdr:y>0.20788</cdr:y>
    </cdr:from>
    <cdr:to>
      <cdr:x>0.70238</cdr:x>
      <cdr:y>0.22521</cdr:y>
    </cdr:to>
    <cdr:cxnSp macro="">
      <cdr:nvCxnSpPr>
        <cdr:cNvPr id="19" name="Прямая соединительная линия 18"/>
        <cdr:cNvCxnSpPr>
          <a:stCxn xmlns:a="http://schemas.openxmlformats.org/drawingml/2006/main" id="13" idx="3"/>
          <a:endCxn xmlns:a="http://schemas.openxmlformats.org/drawingml/2006/main" id="15" idx="3"/>
        </cdr:cNvCxnSpPr>
      </cdr:nvCxnSpPr>
      <cdr:spPr>
        <a:xfrm xmlns:a="http://schemas.openxmlformats.org/drawingml/2006/main" flipV="1">
          <a:off x="4488702" y="864088"/>
          <a:ext cx="1226471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0.34513</cdr:x>
      <cdr:y>0.12694</cdr:y>
    </cdr:from>
    <cdr:to>
      <cdr:x>0.45132</cdr:x>
      <cdr:y>0.20942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2808290" y="527640"/>
          <a:ext cx="864058" cy="34283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8 738,6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0.49855</cdr:x>
      <cdr:y>0.10394</cdr:y>
    </cdr:from>
    <cdr:to>
      <cdr:x>0.60474</cdr:x>
      <cdr:y>0.18642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4056673" y="432048"/>
          <a:ext cx="864058" cy="342837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8 951,3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0.64899</cdr:x>
      <cdr:y>0.08662</cdr:y>
    </cdr:from>
    <cdr:to>
      <cdr:x>0.75518</cdr:x>
      <cdr:y>0.16911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280790" y="360040"/>
          <a:ext cx="864058" cy="342879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9 285,6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0.53838</cdr:x>
      <cdr:y>0.20788</cdr:y>
    </cdr:from>
    <cdr:to>
      <cdr:x>0.55165</cdr:x>
      <cdr:y>0.24253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380725" y="864096"/>
          <a:ext cx="107977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0.68911</cdr:x>
      <cdr:y>0.19056</cdr:y>
    </cdr:from>
    <cdr:to>
      <cdr:x>0.70238</cdr:x>
      <cdr:y>0.2252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607196" y="792088"/>
          <a:ext cx="107977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0.2397</cdr:x>
      <cdr:y>0.20788</cdr:y>
    </cdr:from>
    <cdr:to>
      <cdr:x>0.39236</cdr:x>
      <cdr:y>0.24253</cdr:y>
    </cdr:to>
    <cdr:cxnSp macro="">
      <cdr:nvCxnSpPr>
        <cdr:cNvPr id="9" name="Прямая соединительная линия 8"/>
        <cdr:cNvCxnSpPr>
          <a:stCxn xmlns:a="http://schemas.openxmlformats.org/drawingml/2006/main" id="7" idx="2"/>
          <a:endCxn xmlns:a="http://schemas.openxmlformats.org/drawingml/2006/main" id="4" idx="1"/>
        </cdr:cNvCxnSpPr>
      </cdr:nvCxnSpPr>
      <cdr:spPr>
        <a:xfrm xmlns:a="http://schemas.openxmlformats.org/drawingml/2006/main">
          <a:off x="1950403" y="864079"/>
          <a:ext cx="1242155" cy="14402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0.18882</cdr:x>
      <cdr:y>0.06929</cdr:y>
    </cdr:from>
    <cdr:to>
      <cdr:x>0.295</cdr:x>
      <cdr:y>0.15173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1536374" y="288032"/>
          <a:ext cx="863977" cy="3426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9 562,0</a:t>
          </a:r>
        </a:p>
        <a:p xmlns:a="http://schemas.openxmlformats.org/drawingml/2006/main"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0.23306</cdr:x>
      <cdr:y>0.17324</cdr:y>
    </cdr:from>
    <cdr:to>
      <cdr:x>0.24633</cdr:x>
      <cdr:y>0.20788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896414" y="720079"/>
          <a:ext cx="107977" cy="1440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tx1"/>
              </a:solidFill>
            </a:ln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0.58108</cdr:x>
      <cdr:y>0.03909</cdr:y>
    </cdr:from>
    <cdr:to>
      <cdr:x>0.84427</cdr:x>
      <cdr:y>0.13055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96338" y="170999"/>
          <a:ext cx="140243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Arial Narrow" panose="020B0606020202030204" pitchFamily="34" charset="0"/>
            </a:rPr>
            <a:t>   2018 год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0.21748</cdr:x>
      <cdr:y>0.58357</cdr:y>
    </cdr:from>
    <cdr:to>
      <cdr:x>0.32083</cdr:x>
      <cdr:y>0.68574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28192" y="2160238"/>
          <a:ext cx="821273" cy="3782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8 738,6 </a:t>
          </a:r>
          <a:r>
            <a:rPr lang="ru-RU" sz="1350" b="1" dirty="0" err="1" smtClean="0">
              <a:latin typeface="Arial Narrow" panose="020B0606020202030204" pitchFamily="34" charset="0"/>
            </a:rPr>
            <a:t>млн.руб</a:t>
          </a:r>
          <a:r>
            <a:rPr lang="ru-RU" sz="1350" b="1" dirty="0" smtClean="0">
              <a:latin typeface="Arial Narrow" panose="020B0606020202030204" pitchFamily="34" charset="0"/>
            </a:rPr>
            <a:t>.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0.15405</cdr:x>
      <cdr:y>0.93372</cdr:y>
    </cdr:from>
    <cdr:to>
      <cdr:x>0.21594</cdr:x>
      <cdr:y>0.9629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24136" y="3456384"/>
          <a:ext cx="491811" cy="108017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0.22654</cdr:x>
      <cdr:y>0.91426</cdr:y>
    </cdr:from>
    <cdr:to>
      <cdr:x>0.98771</cdr:x>
      <cdr:y>0.99207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800200" y="3384376"/>
          <a:ext cx="604867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30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39775"/>
            <a:ext cx="658177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B69A20-E974-4E38-9D90-E0E7400CD87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61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46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85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79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4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85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5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8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62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28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90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5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85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3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0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4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1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4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4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4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5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3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9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1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37106"/>
      </p:ext>
    </p:extLst>
  </p:cSld>
  <p:clrMapOvr>
    <a:masterClrMapping/>
  </p:clrMapOvr>
  <p:transition spd="med"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1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11842"/>
      </p:ext>
    </p:extLst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5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46743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4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1115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1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2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3776"/>
      </p:ext>
    </p:extLst>
  </p:cSld>
  <p:clrMapOvr>
    <a:masterClrMapping/>
  </p:clrMapOvr>
  <p:transition spd="med"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9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4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1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0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3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0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3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0FF"/>
            </a:gs>
            <a:gs pos="50000">
              <a:srgbClr val="FFFFD9"/>
            </a:gs>
            <a:gs pos="100000">
              <a:srgbClr val="C1E0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5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8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25.xml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19.xml"/><Relationship Id="rId4" Type="http://schemas.openxmlformats.org/officeDocument/2006/relationships/chart" Target="../charts/char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5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1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15.xml"/><Relationship Id="rId9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2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13" Type="http://schemas.openxmlformats.org/officeDocument/2006/relationships/image" Target="../media/image41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39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43.jpeg"/><Relationship Id="rId4" Type="http://schemas.openxmlformats.org/officeDocument/2006/relationships/diagramLayout" Target="../diagrams/layout18.xml"/><Relationship Id="rId9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45.jpeg"/><Relationship Id="rId4" Type="http://schemas.openxmlformats.org/officeDocument/2006/relationships/diagramLayout" Target="../diagrams/layout19.xml"/><Relationship Id="rId9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47.jpeg"/><Relationship Id="rId4" Type="http://schemas.openxmlformats.org/officeDocument/2006/relationships/diagramLayout" Target="../diagrams/layout20.xml"/><Relationship Id="rId9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49.jpeg"/><Relationship Id="rId4" Type="http://schemas.openxmlformats.org/officeDocument/2006/relationships/diagramLayout" Target="../diagrams/layout21.xml"/><Relationship Id="rId9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60277" y="185145"/>
            <a:ext cx="7356139" cy="6584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города Рязани</a:t>
            </a:r>
            <a:endParaRPr lang="ru-RU" sz="2400" b="1" u="sng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год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плановый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2019-2020 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</a:t>
            </a: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709"/>
            <a:ext cx="697434" cy="664265"/>
          </a:xfrm>
          <a:prstGeom prst="rect">
            <a:avLst/>
          </a:prstGeom>
          <a:solidFill>
            <a:schemeClr val="bg1"/>
          </a:solidFill>
          <a:ln w="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4" name="Picture 2" descr="C:\Users\КОВЕНЕВА.BUDGET\Desktop\51373dc14cd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6" y="987574"/>
            <a:ext cx="7896420" cy="394821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>
            <a:off x="539750" y="1653779"/>
            <a:ext cx="647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50" y="3813572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50" y="2733675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63415" y="123478"/>
            <a:ext cx="8856663" cy="442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300" cap="all" dirty="0" smtClean="0">
                <a:ln w="0">
                  <a:noFill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ОСНОВНЫЕ ХАРАКТЕРИСТИКИ БЮДЖЕТА города Рязани</a:t>
            </a:r>
            <a:endParaRPr lang="ru-RU" sz="2300" dirty="0">
              <a:ln w="0">
                <a:noFill/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10151"/>
              </p:ext>
            </p:extLst>
          </p:nvPr>
        </p:nvGraphicFramePr>
        <p:xfrm>
          <a:off x="2843808" y="843558"/>
          <a:ext cx="6047780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868694" y="566123"/>
            <a:ext cx="1151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14623520"/>
              </p:ext>
            </p:extLst>
          </p:nvPr>
        </p:nvGraphicFramePr>
        <p:xfrm>
          <a:off x="0" y="843558"/>
          <a:ext cx="3347864" cy="4017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 rot="5400000">
            <a:off x="-200" y="2193727"/>
            <a:ext cx="10798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6987" y="3246835"/>
            <a:ext cx="1133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0" y="718016"/>
            <a:ext cx="1368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201</a:t>
            </a:r>
            <a:r>
              <a:rPr lang="ru-RU" sz="200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7 год</a:t>
            </a:r>
            <a:endParaRPr lang="ru-RU" sz="200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701950"/>
              </p:ext>
            </p:extLst>
          </p:nvPr>
        </p:nvGraphicFramePr>
        <p:xfrm>
          <a:off x="395537" y="555526"/>
          <a:ext cx="8568953" cy="429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864096"/>
                <a:gridCol w="864096"/>
                <a:gridCol w="864096"/>
                <a:gridCol w="864097"/>
              </a:tblGrid>
              <a:tr h="619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200" cap="all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налога</a:t>
                      </a:r>
                      <a:endParaRPr lang="ru-RU" sz="1200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all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200" b="1" cap="all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200" b="1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3 525,9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3 981,7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4 137,5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4 252,6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Налог на доходы</a:t>
                      </a:r>
                      <a:r>
                        <a:rPr lang="ru-RU" sz="1200" b="0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физических лиц (НДФЛ)</a:t>
                      </a:r>
                      <a:endParaRPr lang="ru-RU" sz="1200" b="0" cap="none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2 209,8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2 397,7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2 518,2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2 599,2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2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14,9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27,3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30,8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31,5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41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cap="none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Налоги на совокупный доход (ЕНВД, ЕСН)</a:t>
                      </a:r>
                      <a:endParaRPr lang="ru-RU" sz="1200" b="0" cap="none" baseline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359,9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353,6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357,8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356,9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none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235,8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388,6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427,4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470,2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cap="none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642,3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750,0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736,0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724,3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cap="none" normalizeH="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0" i="0" cap="none" normalizeH="0" baseline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63,1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64,5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67,3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70,6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all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200" b="1" cap="all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200" b="1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835,6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722,7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689,0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681,4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521,5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543,4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523,1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512,8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39,5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41,4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41,4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126,2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53,4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43,0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31,0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2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83,9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73,3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73,5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73,4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14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12,1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21,8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24647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1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4 361,5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4704,4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4 826,5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4934,0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00392" y="295108"/>
            <a:ext cx="1043608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81633"/>
            <a:ext cx="7848600" cy="329877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5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"/>
            <a:ext cx="8928992" cy="516848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НАЛОГОВЫХ И НЕНАЛОГОВЫХ ДОХОДОВ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884952"/>
              </p:ext>
            </p:extLst>
          </p:nvPr>
        </p:nvGraphicFramePr>
        <p:xfrm>
          <a:off x="565195" y="789552"/>
          <a:ext cx="80648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132" y="57352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170" y="4894008"/>
            <a:ext cx="4723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4112" y="1229681"/>
            <a:ext cx="723663" cy="34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latin typeface="Arial Narrow" panose="020B0606020202030204" pitchFamily="34" charset="0"/>
              </a:rPr>
              <a:t>4 361,5</a:t>
            </a:r>
            <a:endParaRPr lang="ru-RU" sz="1350" b="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3787" y="1634766"/>
            <a:ext cx="148072" cy="189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561859" y="1570408"/>
            <a:ext cx="1076064" cy="1287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195486"/>
            <a:ext cx="792088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и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НЕНАЛОГОВЫХ ДОХОДОВ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В ОБЩИХ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ДОХОДАХ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ПО ГОДАМ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846221"/>
              </p:ext>
            </p:extLst>
          </p:nvPr>
        </p:nvGraphicFramePr>
        <p:xfrm>
          <a:off x="5652120" y="699542"/>
          <a:ext cx="3240360" cy="203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64512"/>
              </p:ext>
            </p:extLst>
          </p:nvPr>
        </p:nvGraphicFramePr>
        <p:xfrm>
          <a:off x="467544" y="735547"/>
          <a:ext cx="48605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095816"/>
              </p:ext>
            </p:extLst>
          </p:nvPr>
        </p:nvGraphicFramePr>
        <p:xfrm>
          <a:off x="5652120" y="2895786"/>
          <a:ext cx="3240360" cy="2124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68144" y="699543"/>
            <a:ext cx="2880320" cy="394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 – 4 826,5 млн. руб.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895787"/>
            <a:ext cx="2376264" cy="3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2020 ГОД – 4 934,0 млн. руб.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846820"/>
            <a:ext cx="3816424" cy="30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2018 ГОД – 4 704,4 млн. руб.</a:t>
            </a:r>
            <a:endParaRPr lang="ru-RU" sz="2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01660" y="1221600"/>
          <a:ext cx="2444080" cy="186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/>
          </p:nvPr>
        </p:nvGraphicFramePr>
        <p:xfrm>
          <a:off x="3413284" y="897564"/>
          <a:ext cx="2444080" cy="135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967583"/>
              </p:ext>
            </p:extLst>
          </p:nvPr>
        </p:nvGraphicFramePr>
        <p:xfrm>
          <a:off x="229828" y="550595"/>
          <a:ext cx="51125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255" y="2923586"/>
            <a:ext cx="5877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123478"/>
            <a:ext cx="8116963" cy="288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РЯЗАНИ</a:t>
            </a:r>
          </a:p>
          <a:p>
            <a:pPr>
              <a:lnSpc>
                <a:spcPct val="120000"/>
              </a:lnSpc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26258" y="4029912"/>
            <a:ext cx="3519709" cy="806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449" y="4894008"/>
            <a:ext cx="497994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22802"/>
              </p:ext>
            </p:extLst>
          </p:nvPr>
        </p:nvGraphicFramePr>
        <p:xfrm>
          <a:off x="5436096" y="465516"/>
          <a:ext cx="3600400" cy="21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979982"/>
              </p:ext>
            </p:extLst>
          </p:nvPr>
        </p:nvGraphicFramePr>
        <p:xfrm>
          <a:off x="5436096" y="2715766"/>
          <a:ext cx="3595913" cy="216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56376" y="483518"/>
            <a:ext cx="1080120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2019 год</a:t>
            </a: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129" y="3751931"/>
            <a:ext cx="3125795" cy="107518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4910336" y="267494"/>
            <a:ext cx="3550096" cy="8028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4723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158157"/>
              </p:ext>
            </p:extLst>
          </p:nvPr>
        </p:nvGraphicFramePr>
        <p:xfrm>
          <a:off x="4788702" y="1152242"/>
          <a:ext cx="3858532" cy="365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773934">
            <a:off x="6613626" y="1849463"/>
            <a:ext cx="769716" cy="314589"/>
          </a:xfrm>
          <a:prstGeom prst="curvedDownArrow">
            <a:avLst>
              <a:gd name="adj1" fmla="val 16101"/>
              <a:gd name="adj2" fmla="val 50704"/>
              <a:gd name="adj3" fmla="val 54055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78498" y="1588811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50369" y="154800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214894">
            <a:off x="7367637" y="1864542"/>
            <a:ext cx="831347" cy="32123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295096"/>
              </p:ext>
            </p:extLst>
          </p:nvPr>
        </p:nvGraphicFramePr>
        <p:xfrm>
          <a:off x="469911" y="233949"/>
          <a:ext cx="3816424" cy="341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19426423">
            <a:off x="1385466" y="1408732"/>
            <a:ext cx="828000" cy="390668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6000" y="119022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60000" y="794605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841718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37130" y="1860029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Заголовок 1"/>
          <p:cNvSpPr txBox="1">
            <a:spLocks noChangeAspect="1"/>
          </p:cNvSpPr>
          <p:nvPr/>
        </p:nvSpPr>
        <p:spPr>
          <a:xfrm>
            <a:off x="5478323" y="267495"/>
            <a:ext cx="2664296" cy="50301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Заголовок 1"/>
          <p:cNvSpPr txBox="1">
            <a:spLocks noChangeAspect="1"/>
          </p:cNvSpPr>
          <p:nvPr/>
        </p:nvSpPr>
        <p:spPr>
          <a:xfrm>
            <a:off x="1032599" y="4137992"/>
            <a:ext cx="2664296" cy="689129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ДОХОДЫ ФИЗИЧЕСКИХ ЛИЦ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531532">
            <a:off x="2131520" y="1038096"/>
            <a:ext cx="832541" cy="384154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20500197">
            <a:off x="2898387" y="830954"/>
            <a:ext cx="787635" cy="367875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6000" y="626434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103,2%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8761375">
            <a:off x="5463672" y="2084557"/>
            <a:ext cx="1203493" cy="40627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172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116,8%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467544" y="3024000"/>
            <a:ext cx="2520280" cy="98640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6565177" y="2920926"/>
            <a:ext cx="1967261" cy="80295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3563888" y="1224000"/>
            <a:ext cx="2160240" cy="1116009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4723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251671"/>
              </p:ext>
            </p:extLst>
          </p:nvPr>
        </p:nvGraphicFramePr>
        <p:xfrm>
          <a:off x="5952771" y="237054"/>
          <a:ext cx="291349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175852" y="554295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112,8%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0118" y="55785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1341652">
            <a:off x="7869455" y="781476"/>
            <a:ext cx="651705" cy="32490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961470"/>
              </p:ext>
            </p:extLst>
          </p:nvPr>
        </p:nvGraphicFramePr>
        <p:xfrm>
          <a:off x="307705" y="249193"/>
          <a:ext cx="3056589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640813" y="602662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95789" y="61359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979423"/>
              </p:ext>
            </p:extLst>
          </p:nvPr>
        </p:nvGraphicFramePr>
        <p:xfrm>
          <a:off x="3129198" y="2435338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Выгнутая вверх стрелка 15"/>
          <p:cNvSpPr/>
          <p:nvPr/>
        </p:nvSpPr>
        <p:spPr>
          <a:xfrm rot="21386125">
            <a:off x="2288184" y="840058"/>
            <a:ext cx="699210" cy="35169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9602919">
            <a:off x="6583616" y="1002854"/>
            <a:ext cx="674857" cy="372711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1145931">
            <a:off x="3870178" y="3225560"/>
            <a:ext cx="652264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90808" y="3030713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102,2%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30588" y="2759162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104,9%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554348" y="1224000"/>
            <a:ext cx="2160240" cy="7043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372200" y="3191162"/>
            <a:ext cx="2364215" cy="53271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АКЦИЗЫ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31540" y="3184276"/>
            <a:ext cx="2592288" cy="9997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  <a:endParaRPr lang="ru-RU" sz="1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8000" y="557850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12396" y="2802846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04000" y="581773"/>
            <a:ext cx="661179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21086304">
            <a:off x="1641083" y="885006"/>
            <a:ext cx="694039" cy="33959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0284667">
            <a:off x="924712" y="1047170"/>
            <a:ext cx="775833" cy="36324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61359" y="723631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164,8%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0963541">
            <a:off x="4460063" y="3111924"/>
            <a:ext cx="652264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0713099">
            <a:off x="5088240" y="2999581"/>
            <a:ext cx="652264" cy="3831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30369" y="2814713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104,3%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21147260">
            <a:off x="7235283" y="815639"/>
            <a:ext cx="623862" cy="3416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79044" y="707462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183,2%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84943" y="968732"/>
            <a:ext cx="2339185" cy="136529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201767" y="2916000"/>
            <a:ext cx="2762720" cy="15785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8954" y="3031186"/>
            <a:ext cx="2464854" cy="10598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4723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12852"/>
              </p:ext>
            </p:extLst>
          </p:nvPr>
        </p:nvGraphicFramePr>
        <p:xfrm>
          <a:off x="5876079" y="245443"/>
          <a:ext cx="3088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211305" y="565196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93,0%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1931" y="616873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96,8%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475959"/>
              </p:ext>
            </p:extLst>
          </p:nvPr>
        </p:nvGraphicFramePr>
        <p:xfrm>
          <a:off x="198552" y="236749"/>
          <a:ext cx="3056589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529512" y="666865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13512" y="594865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698390"/>
              </p:ext>
            </p:extLst>
          </p:nvPr>
        </p:nvGraphicFramePr>
        <p:xfrm>
          <a:off x="3043446" y="2457093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831580" y="2837731"/>
            <a:ext cx="609784" cy="1554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11918" y="3054603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66,7%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84943" y="980554"/>
            <a:ext cx="2297539" cy="88293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201768" y="3507855"/>
            <a:ext cx="2762720" cy="93610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 и рекламных конструкций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67544" y="3414603"/>
            <a:ext cx="2448272" cy="676405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2115" y="628937"/>
            <a:ext cx="769667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0907" y="2860342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27102" y="594865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0996678">
            <a:off x="930892" y="1050242"/>
            <a:ext cx="709997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3361">
            <a:off x="2228614" y="752670"/>
            <a:ext cx="566907" cy="55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Выгнутая вверх стрелка 27"/>
          <p:cNvSpPr/>
          <p:nvPr/>
        </p:nvSpPr>
        <p:spPr>
          <a:xfrm rot="920171">
            <a:off x="7805840" y="1174725"/>
            <a:ext cx="621730" cy="333026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1017560">
            <a:off x="5023200" y="3337869"/>
            <a:ext cx="675442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061069">
            <a:off x="1651106" y="1038436"/>
            <a:ext cx="709178" cy="360000"/>
          </a:xfrm>
          <a:prstGeom prst="curvedDownArrow">
            <a:avLst>
              <a:gd name="adj1" fmla="val 9567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06534" y="838804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1651410">
            <a:off x="7282022" y="904106"/>
            <a:ext cx="661865" cy="360000"/>
          </a:xfrm>
          <a:prstGeom prst="curvedDownArrow">
            <a:avLst>
              <a:gd name="adj1" fmla="val 16274"/>
              <a:gd name="adj2" fmla="val 50704"/>
              <a:gd name="adj3" fmla="val 5274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1962402">
            <a:off x="6697043" y="641923"/>
            <a:ext cx="685306" cy="337341"/>
          </a:xfrm>
          <a:prstGeom prst="curvedDownArrow">
            <a:avLst>
              <a:gd name="adj1" fmla="val 1968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33772" y="362875"/>
            <a:ext cx="684000" cy="24128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87,6%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017560">
            <a:off x="4463674" y="3160546"/>
            <a:ext cx="653871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>
            <a:off x="3785325" y="3054603"/>
            <a:ext cx="702295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36806" y="2837731"/>
            <a:ext cx="735145" cy="27884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73,2%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491880" y="936000"/>
            <a:ext cx="2160240" cy="13980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193" y="2916000"/>
            <a:ext cx="2566076" cy="157852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8954" y="3031186"/>
            <a:ext cx="2464854" cy="126875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4723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728933"/>
              </p:ext>
            </p:extLst>
          </p:nvPr>
        </p:nvGraphicFramePr>
        <p:xfrm>
          <a:off x="5876079" y="245443"/>
          <a:ext cx="30884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164000" y="936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04000" y="936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97214"/>
              </p:ext>
            </p:extLst>
          </p:nvPr>
        </p:nvGraphicFramePr>
        <p:xfrm>
          <a:off x="198552" y="236749"/>
          <a:ext cx="3056589" cy="267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75656" y="843558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1720" y="915566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913825"/>
              </p:ext>
            </p:extLst>
          </p:nvPr>
        </p:nvGraphicFramePr>
        <p:xfrm>
          <a:off x="3043446" y="2457093"/>
          <a:ext cx="302697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815583" y="2569495"/>
            <a:ext cx="609784" cy="1554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102,9%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0128" y="322284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72,0%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491880" y="936000"/>
            <a:ext cx="2160240" cy="771654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</a:t>
            </a:r>
            <a:endParaRPr lang="ru-RU" sz="72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6318770" y="3507855"/>
            <a:ext cx="2528917" cy="93610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  <a:endParaRPr lang="ru-RU" sz="18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553" y="3480193"/>
            <a:ext cx="2448272" cy="81333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2115" y="628937"/>
            <a:ext cx="769667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0907" y="2860342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77731" y="594865"/>
            <a:ext cx="648072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1419056">
            <a:off x="947192" y="742647"/>
            <a:ext cx="652175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200776">
            <a:off x="7760597" y="1152020"/>
            <a:ext cx="597282" cy="341123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732075">
            <a:off x="5034491" y="3430881"/>
            <a:ext cx="672917" cy="36000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44824" y="457021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>
            <a:off x="7164288" y="1131590"/>
            <a:ext cx="597282" cy="339630"/>
          </a:xfrm>
          <a:prstGeom prst="curvedDownArrow">
            <a:avLst>
              <a:gd name="adj1" fmla="val 16274"/>
              <a:gd name="adj2" fmla="val 50704"/>
              <a:gd name="adj3" fmla="val 5337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2870585">
            <a:off x="6594056" y="733490"/>
            <a:ext cx="848307" cy="392034"/>
          </a:xfrm>
          <a:prstGeom prst="curvedDownArrow">
            <a:avLst>
              <a:gd name="adj1" fmla="val 1968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16216" y="411510"/>
            <a:ext cx="684000" cy="180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1594221">
            <a:off x="3850349" y="2805874"/>
            <a:ext cx="695945" cy="42236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62205" y="2808000"/>
            <a:ext cx="684000" cy="2160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23,1%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1403648" y="1131590"/>
            <a:ext cx="640076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Выгнутая вверх стрелка 48"/>
          <p:cNvSpPr/>
          <p:nvPr/>
        </p:nvSpPr>
        <p:spPr>
          <a:xfrm>
            <a:off x="2051720" y="1131590"/>
            <a:ext cx="631749" cy="37386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Выгнутая вверх стрелка 49"/>
          <p:cNvSpPr/>
          <p:nvPr/>
        </p:nvSpPr>
        <p:spPr>
          <a:xfrm rot="545136">
            <a:off x="4331748" y="3186965"/>
            <a:ext cx="755713" cy="439097"/>
          </a:xfrm>
          <a:prstGeom prst="curvedDownArrow">
            <a:avLst>
              <a:gd name="adj1" fmla="val 19680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40960" cy="368371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ДОХОДОВ БЮДЖЕТА ГОРОДА 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24308"/>
              </p:ext>
            </p:extLst>
          </p:nvPr>
        </p:nvGraphicFramePr>
        <p:xfrm>
          <a:off x="611560" y="637239"/>
          <a:ext cx="8208912" cy="398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336" y="411510"/>
            <a:ext cx="122413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411510"/>
          </a:xfrm>
        </p:spPr>
        <p:txBody>
          <a:bodyPr>
            <a:noAutofit/>
          </a:bodyPr>
          <a:lstStyle/>
          <a:p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5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10492" y="1992625"/>
            <a:ext cx="2520548" cy="2206314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857" y="483518"/>
            <a:ext cx="8496944" cy="60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443958"/>
            <a:ext cx="8208909" cy="547136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90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01697"/>
              </p:ext>
            </p:extLst>
          </p:nvPr>
        </p:nvGraphicFramePr>
        <p:xfrm>
          <a:off x="395537" y="627534"/>
          <a:ext cx="8442683" cy="4361626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4422358"/>
                <a:gridCol w="1366910"/>
                <a:gridCol w="1366910"/>
                <a:gridCol w="1286505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4 010,7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4 124,7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4 352,6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51,9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44,9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25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 на поддержку мер по обеспечению сбалансированности бюджетов</a:t>
                      </a: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35,4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36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организациях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2 149,5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2 238,0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2 373,3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24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1 202,5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1 270,7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1 363,2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79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81,1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84,3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88,2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69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72,4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6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компенсацию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родительской платы за присмотр и уход за детьми в образовательных организациях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51,1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51,1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67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88,1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82,1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75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7" marB="34287" anchor="ctr" horzOverflow="overflow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234,7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234,7</a:t>
                      </a: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234,8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34287" marB="342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474"/>
            <a:ext cx="8219256" cy="432048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411511"/>
            <a:ext cx="1152128" cy="21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5076056" y="249492"/>
            <a:ext cx="1118494" cy="2160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443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42257644"/>
              </p:ext>
            </p:extLst>
          </p:nvPr>
        </p:nvGraphicFramePr>
        <p:xfrm>
          <a:off x="587354" y="627534"/>
          <a:ext cx="8136904" cy="415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1043608" y="87480"/>
            <a:ext cx="6984776" cy="2700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РАСХОДОВ БЮДЖЕТА ГОРОДА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6020" y="306193"/>
            <a:ext cx="99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7041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5076056" y="249492"/>
            <a:ext cx="1118494" cy="2160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46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87849762"/>
              </p:ext>
            </p:extLst>
          </p:nvPr>
        </p:nvGraphicFramePr>
        <p:xfrm>
          <a:off x="467544" y="915566"/>
          <a:ext cx="8256714" cy="386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1043608" y="87480"/>
            <a:ext cx="6984776" cy="2700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ДИНАМИКА РАСХОДОВ БЮДЖЕТА ГОРОДА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(без учета межбюджетных трансфертов)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68344" y="555526"/>
            <a:ext cx="99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4932040" y="1491630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>
            <a:off x="3635896" y="1635646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>
            <a:off x="2310056" y="1856586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1952708"/>
            <a:ext cx="5760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177,6</a:t>
            </a:r>
            <a:endParaRPr lang="ru-RU" sz="13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76056" y="1563638"/>
            <a:ext cx="5760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108,1</a:t>
            </a:r>
            <a:endParaRPr lang="ru-RU" sz="13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79912" y="1707654"/>
            <a:ext cx="57606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89,9</a:t>
            </a:r>
            <a:endParaRPr lang="ru-RU" sz="13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2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750888" y="1183482"/>
          <a:ext cx="2546350" cy="1937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Chart" r:id="rId5" imgW="2548349" imgH="2591025" progId="Excel.Chart.8">
                  <p:embed/>
                </p:oleObj>
              </mc:Choice>
              <mc:Fallback>
                <p:oleObj name="Chart" r:id="rId5" imgW="2548349" imgH="259102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183482"/>
                        <a:ext cx="2546350" cy="1937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148" y="2923779"/>
            <a:ext cx="59531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266" y="195486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2018 году</a:t>
            </a:r>
          </a:p>
          <a:p>
            <a:pPr>
              <a:lnSpc>
                <a:spcPct val="120000"/>
              </a:lnSpc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программ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8 589,8 млн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98,3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312" y="627534"/>
            <a:ext cx="1079500" cy="216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81350"/>
              </p:ext>
            </p:extLst>
          </p:nvPr>
        </p:nvGraphicFramePr>
        <p:xfrm>
          <a:off x="827584" y="843558"/>
          <a:ext cx="770485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7474"/>
            <a:ext cx="7056784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11579946"/>
              </p:ext>
            </p:extLst>
          </p:nvPr>
        </p:nvGraphicFramePr>
        <p:xfrm>
          <a:off x="251520" y="519522"/>
          <a:ext cx="5328592" cy="437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65229886"/>
              </p:ext>
            </p:extLst>
          </p:nvPr>
        </p:nvGraphicFramePr>
        <p:xfrm>
          <a:off x="5724128" y="519522"/>
          <a:ext cx="3240360" cy="199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32719593"/>
              </p:ext>
            </p:extLst>
          </p:nvPr>
        </p:nvGraphicFramePr>
        <p:xfrm>
          <a:off x="5724128" y="2712310"/>
          <a:ext cx="3240360" cy="21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469" y="4894008"/>
            <a:ext cx="5395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00978967"/>
              </p:ext>
            </p:extLst>
          </p:nvPr>
        </p:nvGraphicFramePr>
        <p:xfrm>
          <a:off x="2555776" y="897564"/>
          <a:ext cx="4320000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3451" y="122737"/>
            <a:ext cx="8928992" cy="516848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ДОЛЯ РАСХОДОВ ОТРАСЛЕЙ СОЦИАЛЬНО-КУЛЬТУРНОЙ СФЕРЫ В ОБЩИХ РАСХОДАХ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7682" y="4685753"/>
            <a:ext cx="491750" cy="108012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9637" y="4652064"/>
            <a:ext cx="3519709" cy="17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897694089"/>
              </p:ext>
            </p:extLst>
          </p:nvPr>
        </p:nvGraphicFramePr>
        <p:xfrm>
          <a:off x="4824000" y="2463738"/>
          <a:ext cx="4320000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02539830"/>
              </p:ext>
            </p:extLst>
          </p:nvPr>
        </p:nvGraphicFramePr>
        <p:xfrm>
          <a:off x="323528" y="2463738"/>
          <a:ext cx="4320000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451" y="4894008"/>
            <a:ext cx="5395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50" y="261098"/>
            <a:ext cx="8928992" cy="516848"/>
          </a:xfrm>
          <a:noFill/>
        </p:spPr>
        <p:txBody>
          <a:bodyPr>
            <a:noAutofit/>
          </a:bodyPr>
          <a:lstStyle/>
          <a:p>
            <a:r>
              <a:rPr lang="ru-RU" sz="2000" b="1" cap="all" dirty="0"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0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84766122"/>
              </p:ext>
            </p:extLst>
          </p:nvPr>
        </p:nvGraphicFramePr>
        <p:xfrm>
          <a:off x="755576" y="1059582"/>
          <a:ext cx="7946523" cy="370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11960" y="3219822"/>
            <a:ext cx="821240" cy="384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8 951,3 </a:t>
            </a:r>
            <a:r>
              <a:rPr lang="ru-RU" sz="135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3219822"/>
            <a:ext cx="821240" cy="384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9 285,6 </a:t>
            </a:r>
            <a:r>
              <a:rPr lang="ru-RU" sz="1350" b="1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43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568952" cy="504056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по отраслям социальной </a:t>
            </a:r>
            <a:r>
              <a:rPr lang="ru-RU" sz="2000" dirty="0">
                <a:latin typeface="Arial Narrow" panose="020B0606020202030204" pitchFamily="34" charset="0"/>
              </a:rPr>
              <a:t>сферы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302" y="845588"/>
            <a:ext cx="8352928" cy="4169504"/>
          </a:xfrm>
        </p:spPr>
        <p:txBody>
          <a:bodyPr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tabLst>
                <a:tab pos="266700" algn="l"/>
              </a:tabLst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38493011"/>
              </p:ext>
            </p:extLst>
          </p:nvPr>
        </p:nvGraphicFramePr>
        <p:xfrm>
          <a:off x="395536" y="818928"/>
          <a:ext cx="8352928" cy="407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3358" y="537810"/>
            <a:ext cx="13681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555526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Муниципальная программа «Развитие образования в городе Рязани»         на 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236296" y="630806"/>
            <a:ext cx="1008112" cy="25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92920"/>
              </p:ext>
            </p:extLst>
          </p:nvPr>
        </p:nvGraphicFramePr>
        <p:xfrm>
          <a:off x="200126" y="2571750"/>
          <a:ext cx="8692353" cy="24947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2840"/>
                <a:gridCol w="649878"/>
                <a:gridCol w="649878"/>
                <a:gridCol w="649878"/>
                <a:gridCol w="649879"/>
              </a:tblGrid>
              <a:tr h="2248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037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Организация предоставления муниципальных услуг в учреждениях, находящихся в ведении УО и МП"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4396,7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4895,7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5085,8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5370,5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9165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Организация бесплатного питания для укрепления здоровья детей школьного возраста из малообеспеченных, многодетных семей, детей-сирот и детей, оставшихся без попечения родителей, детей-инвалидов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37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Увеличение количества мест в образовательных учреждениях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438,0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37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644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социализации и самореализации молодежи, вовлечение в активную социально значимую общественную деятельность, поддержку талантливой молодежи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644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Совершенствование системы патриотического воспитания детей и молодежи,  формирование и развитие социально значимых ценностей, гражданственности и патриотизма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37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Организация содержательного отдыха детей и подростков в каникулярное время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78,0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493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МТБ учреждений и создание безопасных условий для проведения учебно-воспитательного процесса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28472462"/>
              </p:ext>
            </p:extLst>
          </p:nvPr>
        </p:nvGraphicFramePr>
        <p:xfrm>
          <a:off x="1475656" y="719853"/>
          <a:ext cx="5760640" cy="177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297471" y="999666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102,5%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27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024752">
            <a:off x="3178702" y="912170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58871" y="846831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104,2%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4147" y="673509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105,1%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0828416">
            <a:off x="4118991" y="739295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1421048">
            <a:off x="5130562" y="631683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C:\Users\Романова\Desktop\547687987980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50508"/>
            <a:ext cx="1728192" cy="136815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оманова\Desktop\парт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50508"/>
            <a:ext cx="2016223" cy="136815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555526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физической культуры и  спорта в городе Рязани»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       на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54127"/>
              </p:ext>
            </p:extLst>
          </p:nvPr>
        </p:nvGraphicFramePr>
        <p:xfrm>
          <a:off x="107504" y="3003798"/>
          <a:ext cx="8784976" cy="18783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8751"/>
                <a:gridCol w="504056"/>
                <a:gridCol w="504056"/>
                <a:gridCol w="504056"/>
                <a:gridCol w="504057"/>
              </a:tblGrid>
              <a:tr h="2293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34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Оказание услуг (работ) физкультурно-спортивной направленности населению учреждениями дополнительного образования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175,5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197,7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2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Оказание услуг (работ) физкультурно-спортивной направленности населению учреждениями физической культуры и спорта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958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учебно-тренировочного процесса и создание благоприятных условий для населения к регулярным занятиям физической культурой и спортом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4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4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Организация и проведения массовых спортивных мероприятий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4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</a:t>
                      </a:r>
                      <a:r>
                        <a:rPr lang="ru-RU" sz="10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26585888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347864" y="771550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116,5%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28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024752">
            <a:off x="3221711" y="1065262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741061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102,2%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703108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104,5%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1440814">
            <a:off x="4211960" y="98757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1425438">
            <a:off x="5226954" y="938988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4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41151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11510"/>
            <a:ext cx="8496944" cy="4644516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4320935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097" y="4190005"/>
            <a:ext cx="1440160" cy="600164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567" y="1719228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290" y="2346387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2043" y="496729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567" y="483516"/>
            <a:ext cx="1224136" cy="864095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217" y="627534"/>
            <a:ext cx="1235224" cy="938719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579" y="3820473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0" y="51470"/>
            <a:ext cx="9252520" cy="50405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Муниципальная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программа «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Культура города Рязани» на 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312" y="555526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57249"/>
              </p:ext>
            </p:extLst>
          </p:nvPr>
        </p:nvGraphicFramePr>
        <p:xfrm>
          <a:off x="207005" y="3003798"/>
          <a:ext cx="8668194" cy="18870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75905"/>
                <a:gridCol w="648072"/>
                <a:gridCol w="621123"/>
                <a:gridCol w="639457"/>
                <a:gridCol w="683637"/>
              </a:tblGrid>
              <a:tr h="2812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Предоставление детям услуг по дополнительному образованию художественно-эстетической направленности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258,0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77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Обеспечение населения услугами культурно-досуговых учреждений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Обеспечение публичного показа музейных предметов, музейных коллекций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33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Обеспечение населения библиотечным, библиографическим и информационным обслуживанием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113,4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133,9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Организация и проведение праздничных мероприятий, фестивалей, конкурсов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Обеспечение деятельности управления культуры администрации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86513770"/>
              </p:ext>
            </p:extLst>
          </p:nvPr>
        </p:nvGraphicFramePr>
        <p:xfrm>
          <a:off x="1619672" y="555526"/>
          <a:ext cx="576064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419872" y="642923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115,5%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29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024752">
            <a:off x="3293720" y="921246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555526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101,2%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555526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106,1%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11960" y="843558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1421048">
            <a:off x="5227113" y="806212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75982"/>
            <a:ext cx="1841401" cy="145175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47" y="940460"/>
            <a:ext cx="1893680" cy="148727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92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252520" cy="50405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1900" b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«Стимулирование развития экономики в городе Рязани» на 2016-2020 годы</a:t>
            </a:r>
            <a:endParaRPr lang="ru-RU" sz="1900" b="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44208" y="627534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91277"/>
              </p:ext>
            </p:extLst>
          </p:nvPr>
        </p:nvGraphicFramePr>
        <p:xfrm>
          <a:off x="251520" y="3219822"/>
          <a:ext cx="8640961" cy="16561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1169"/>
                <a:gridCol w="637448"/>
                <a:gridCol w="637448"/>
                <a:gridCol w="637448"/>
                <a:gridCol w="637448"/>
              </a:tblGrid>
              <a:tr h="3606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34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426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Организация конкурсов и праздничных мероприятий для малого и среднего предпринимательства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771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34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Создание системы повышения качества туристских услуг в Рязани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5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Организация международных мероприятий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07541078"/>
              </p:ext>
            </p:extLst>
          </p:nvPr>
        </p:nvGraphicFramePr>
        <p:xfrm>
          <a:off x="1619672" y="483518"/>
          <a:ext cx="576064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347864" y="627534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101,2%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024752">
            <a:off x="3221712" y="993255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555526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555526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18243" y="866732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5220072" y="843558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90966"/>
            <a:ext cx="2088231" cy="158078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990966"/>
            <a:ext cx="2080726" cy="158078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07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252520" cy="576064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«Профилактика правонарушений в городе Рязани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»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312" y="514358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67761"/>
              </p:ext>
            </p:extLst>
          </p:nvPr>
        </p:nvGraphicFramePr>
        <p:xfrm>
          <a:off x="279988" y="2624271"/>
          <a:ext cx="8566108" cy="23957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04348"/>
                <a:gridCol w="640440"/>
                <a:gridCol w="613808"/>
                <a:gridCol w="631926"/>
                <a:gridCol w="675586"/>
              </a:tblGrid>
              <a:tr h="28120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777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Создание условий для повышения уровня общественной безопасности и антитеррористической защищенности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информационно-пропагандистских, организационно-массовых, культурных, физкультурно-оздоровительных, профилактических и иных мероприятий антинаркотической направленности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332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Профилактика безнадзорности и правонарушений несовершеннолетних, формирование законопослушного поведения и правовой культуры детей и подростков, организация досуга, занятости и трудоустройства несовершеннолетних, работа с ними по месту жительства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Организация индивидуальной профилактической работы с несовершеннолетними, состоящими на учете в комиссии по делам несовершеннолетних и защите их прав, находящимися в социально опасном положении, организация их отдыха и оздоровления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1493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Информационно-методическое обеспечение профилактики безнадзорности и правонарушений несовершеннолетних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01300597"/>
              </p:ext>
            </p:extLst>
          </p:nvPr>
        </p:nvGraphicFramePr>
        <p:xfrm>
          <a:off x="1647776" y="537596"/>
          <a:ext cx="5760640" cy="203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203848" y="997288"/>
            <a:ext cx="720080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186,1%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9954512">
            <a:off x="3402252" y="1244708"/>
            <a:ext cx="790070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768524"/>
            <a:ext cx="720080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102,0%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32280" y="699542"/>
            <a:ext cx="720080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104,7%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11960" y="1059582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1421048">
            <a:off x="5227112" y="1011579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5" y="810626"/>
            <a:ext cx="1841401" cy="138015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6498"/>
            <a:ext cx="1850929" cy="13484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449692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жилищно-коммунального комплекса и                                  энергосбережение в городе Рязани» на 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98314" y="65564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51272"/>
              </p:ext>
            </p:extLst>
          </p:nvPr>
        </p:nvGraphicFramePr>
        <p:xfrm>
          <a:off x="323527" y="3003798"/>
          <a:ext cx="8496946" cy="19857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89650"/>
                <a:gridCol w="626824"/>
                <a:gridCol w="626824"/>
                <a:gridCol w="626824"/>
                <a:gridCol w="626824"/>
              </a:tblGrid>
              <a:tr h="2598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993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Содержание и ремонт муниципального жилищного фонда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341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Создание условий для управления МКД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3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Развитие систем коммунальной инфраструктуры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684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Проведение мероприятий по внедрению энергосберегающего оборудования и энергоэффективных технологий на объектах теплоснабжения, водоснабжения, водоотведения и электроснабжения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354">
                <a:tc>
                  <a:txBody>
                    <a:bodyPr/>
                    <a:lstStyle/>
                    <a:p>
                      <a:r>
                        <a:rPr lang="ru-RU" sz="1000" i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Установка, замена, проверка индивидуальных приборов учета в муниципальном жилищном фонде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3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Организация оказания банных услуг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35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Обеспечение деятельности управления энергетики и жилищно-коммунального хозяйства администрации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75246131"/>
              </p:ext>
            </p:extLst>
          </p:nvPr>
        </p:nvGraphicFramePr>
        <p:xfrm>
          <a:off x="1637674" y="784929"/>
          <a:ext cx="57606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419872" y="818864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109,3%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32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348450">
            <a:off x="3299676" y="1083802"/>
            <a:ext cx="951316" cy="29182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75281" y="781179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94,3%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771774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96,6%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602997">
            <a:off x="4226632" y="1039462"/>
            <a:ext cx="1017379" cy="27912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12896">
            <a:off x="5228303" y="1086687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1483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095863"/>
            <a:ext cx="1980220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8897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252520" cy="432048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«Благоустройство города Рязани» на 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312" y="760517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95275"/>
              </p:ext>
            </p:extLst>
          </p:nvPr>
        </p:nvGraphicFramePr>
        <p:xfrm>
          <a:off x="467542" y="3075806"/>
          <a:ext cx="8280923" cy="18372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04446"/>
                <a:gridCol w="619119"/>
                <a:gridCol w="619119"/>
                <a:gridCol w="619119"/>
                <a:gridCol w="619120"/>
              </a:tblGrid>
              <a:tr h="3727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8598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Содержание и озеленение территории города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411,0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385,9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399,0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412,5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20505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Содержание и отлов безнадзорных животных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98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Обеспечение освещения на территории города</a:t>
                      </a:r>
                      <a:endParaRPr lang="ru-RU" sz="8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84,7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98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Содержание мест захоронения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989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УБГ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09865131"/>
              </p:ext>
            </p:extLst>
          </p:nvPr>
        </p:nvGraphicFramePr>
        <p:xfrm>
          <a:off x="1619672" y="666759"/>
          <a:ext cx="5760640" cy="233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347864" y="843558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106,4%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33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0700121">
            <a:off x="3236477" y="113726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78287" y="760517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97,4%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32280" y="692508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103,5%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352464">
            <a:off x="4224347" y="1039406"/>
            <a:ext cx="1027961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0989216">
            <a:off x="5227112" y="1049406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7298"/>
            <a:ext cx="1827708" cy="144244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098" name="Picture 2" descr="C:\Users\КОВЕНЕВА.BUDGET\Desktop\inx960x6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7298"/>
            <a:ext cx="2032006" cy="144244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252520" cy="504056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«Дорожное хозяйство и развитие транспортной системы в городе Рязани» на 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312" y="830658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16865"/>
              </p:ext>
            </p:extLst>
          </p:nvPr>
        </p:nvGraphicFramePr>
        <p:xfrm>
          <a:off x="323529" y="3075806"/>
          <a:ext cx="8521051" cy="19720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72766"/>
                <a:gridCol w="637071"/>
                <a:gridCol w="637071"/>
                <a:gridCol w="637071"/>
                <a:gridCol w="637072"/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106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Ремонт дворовых территорий многоквартирных домов, проездов к дворовым территориям многоквартирных домов, в том числе разработка проектной документации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74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Возмещение недополученных доходов юридическим лицам и индивидуальным предпринимателям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91602930"/>
              </p:ext>
            </p:extLst>
          </p:nvPr>
        </p:nvGraphicFramePr>
        <p:xfrm>
          <a:off x="1619672" y="843558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347864" y="843558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29,9%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80648" y="4942396"/>
            <a:ext cx="463352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34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725610">
            <a:off x="3318614" y="1188314"/>
            <a:ext cx="1165084" cy="40251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91981" y="1326446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100,8%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1326447"/>
            <a:ext cx="673822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100,9%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11961" y="1603446"/>
            <a:ext cx="1080120" cy="36123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5220072" y="1604645"/>
            <a:ext cx="1002425" cy="360040"/>
          </a:xfrm>
          <a:prstGeom prst="curvedDownArrow">
            <a:avLst>
              <a:gd name="adj1" fmla="val 16274"/>
              <a:gd name="adj2" fmla="val 50704"/>
              <a:gd name="adj3" fmla="val 70353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9597"/>
            <a:ext cx="1800200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122" name="Picture 2" descr="C:\Users\КОВЕНЕВА.BUDGET\Desktop\liaz_6212ryaza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9597"/>
            <a:ext cx="1944216" cy="136815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252520" cy="504056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«Охрана окружающей среды в городе Рязани» на 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312" y="663538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29500"/>
              </p:ext>
            </p:extLst>
          </p:nvPr>
        </p:nvGraphicFramePr>
        <p:xfrm>
          <a:off x="256796" y="2643758"/>
          <a:ext cx="8632691" cy="22860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1019"/>
                <a:gridCol w="645418"/>
                <a:gridCol w="645418"/>
                <a:gridCol w="651033"/>
                <a:gridCol w="639803"/>
              </a:tblGrid>
              <a:tr h="2972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4670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Разработка и реализация проектов ликвидации накопленного экологического ущерба и реабилитации загрязненных территорий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9344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Охрана  зеленого фонда города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7228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388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Сбор отработанных ртутьсодержащих ламп и информирование населения о порядке обращения с ртутьсодержащими лампами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854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Капитальный ремонт гидроузла на р. Лыбедь (ЦПКиО), в том числе разработка проектной документации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9587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Организация мероприятий, направленных на получение информации об уровнях загрязнения объектов окружающей среды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61728625"/>
              </p:ext>
            </p:extLst>
          </p:nvPr>
        </p:nvGraphicFramePr>
        <p:xfrm>
          <a:off x="1619672" y="483518"/>
          <a:ext cx="576064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851920" y="554984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6,1%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35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490018">
            <a:off x="3306194" y="890520"/>
            <a:ext cx="1423028" cy="47763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8315" y="1204847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16958" y="1214631"/>
            <a:ext cx="673822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87385" y="1491630"/>
            <a:ext cx="1001277" cy="36123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5" y="773184"/>
            <a:ext cx="1801292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Picture 2" descr="https://radissonblubelorusskaya.files.wordpress.com/2014/06/green.jpg?w=10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7554"/>
            <a:ext cx="1827708" cy="136815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Выгнутая вверх стрелка 24"/>
          <p:cNvSpPr/>
          <p:nvPr/>
        </p:nvSpPr>
        <p:spPr>
          <a:xfrm>
            <a:off x="5253231" y="1491630"/>
            <a:ext cx="1001277" cy="36123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252520" cy="523800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Муниципальная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программа «Жилище»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на 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28491" y="575271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71744"/>
              </p:ext>
            </p:extLst>
          </p:nvPr>
        </p:nvGraphicFramePr>
        <p:xfrm>
          <a:off x="424113" y="2643758"/>
          <a:ext cx="8352929" cy="24193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0641"/>
                <a:gridCol w="648072"/>
                <a:gridCol w="669243"/>
                <a:gridCol w="616200"/>
                <a:gridCol w="658773"/>
              </a:tblGrid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8058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проектов в рамках комплексного освоения и развития территорий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171,9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563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Разработка градостроительной и проектной документации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19,8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5950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Разработка топографических планов масштаба 1:500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9856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1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6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1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застроенных территорий в городе Рязани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8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3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управления капитального строительства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53149966"/>
              </p:ext>
            </p:extLst>
          </p:nvPr>
        </p:nvGraphicFramePr>
        <p:xfrm>
          <a:off x="1619672" y="483518"/>
          <a:ext cx="5760640" cy="20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478891" y="683283"/>
            <a:ext cx="720080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28,6%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36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543605">
            <a:off x="3356975" y="777502"/>
            <a:ext cx="1252170" cy="460185"/>
          </a:xfrm>
          <a:prstGeom prst="curvedDownArrow">
            <a:avLst>
              <a:gd name="adj1" fmla="val 9913"/>
              <a:gd name="adj2" fmla="val 29488"/>
              <a:gd name="adj3" fmla="val 4899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1071921"/>
            <a:ext cx="720080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113,7%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19690" y="1059582"/>
            <a:ext cx="720080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100,7%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21295770">
            <a:off x="4252667" y="1363649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5258845" y="1363649"/>
            <a:ext cx="1041770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5566"/>
            <a:ext cx="1800199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15566"/>
            <a:ext cx="1800200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15566"/>
            <a:ext cx="1800200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15567"/>
            <a:ext cx="1800199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15566"/>
            <a:ext cx="1800200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375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627534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«Повышение эффективности муниципального управления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»</a:t>
            </a:r>
            <a:b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2016-2020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26891" y="686688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79296"/>
              </p:ext>
            </p:extLst>
          </p:nvPr>
        </p:nvGraphicFramePr>
        <p:xfrm>
          <a:off x="227373" y="2715766"/>
          <a:ext cx="8640961" cy="23515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1169"/>
                <a:gridCol w="637448"/>
                <a:gridCol w="637448"/>
                <a:gridCol w="637448"/>
                <a:gridCol w="637448"/>
              </a:tblGrid>
              <a:tr h="2598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00196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деятельности администрации города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386,4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399,0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412,7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6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Обеспечение деятельности муниципальных казенных учреждений, подведомственных администрации 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200,4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207,1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3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Выполнение переданных гос.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Информатизация администрации города Рязани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2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Развитие системы электронного документооборота администрации города Рязани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Организация предоставления муниципальных услуг в электронной форме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2271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Управление муниципальным имуществом города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9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Повышение эффективности управления муниципальными финансами города Рязани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35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Дополнительное профессиональное образование муниципальных служащих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2550685"/>
              </p:ext>
            </p:extLst>
          </p:nvPr>
        </p:nvGraphicFramePr>
        <p:xfrm>
          <a:off x="1619672" y="699542"/>
          <a:ext cx="57606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987952" y="1128902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4378%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37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8790148">
            <a:off x="3096066" y="1189547"/>
            <a:ext cx="1227417" cy="29182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2491" y="926531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103,2%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68779" y="952983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103,4%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72369" y="763152"/>
            <a:ext cx="1017379" cy="27912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5268779" y="747454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1383"/>
            <a:ext cx="1872208" cy="14964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682" y="952983"/>
            <a:ext cx="1922267" cy="148726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252520" cy="810085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«Гармонизация межнациональных (межэтнических), межконфессиональных и межкультурных отношений в городе Рязани»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2017-2020 годы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00991" y="70207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75412"/>
              </p:ext>
            </p:extLst>
          </p:nvPr>
        </p:nvGraphicFramePr>
        <p:xfrm>
          <a:off x="220034" y="2715766"/>
          <a:ext cx="8640961" cy="2331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1169"/>
                <a:gridCol w="637448"/>
                <a:gridCol w="637448"/>
                <a:gridCol w="637448"/>
                <a:gridCol w="637448"/>
              </a:tblGrid>
              <a:tr h="239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24601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174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115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1468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70497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lang="ru-RU" sz="95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1093960"/>
              </p:ext>
            </p:extLst>
          </p:nvPr>
        </p:nvGraphicFramePr>
        <p:xfrm>
          <a:off x="1619672" y="810085"/>
          <a:ext cx="5760640" cy="186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413422" y="952152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97,9%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38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62316">
            <a:off x="3305597" y="1173056"/>
            <a:ext cx="951316" cy="32713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5054" y="942149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31092" y="952151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05229" y="1174221"/>
            <a:ext cx="1017379" cy="32480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5218661" y="1174221"/>
            <a:ext cx="1017379" cy="32480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0" name="Picture 2" descr="C:\Users\КОВЕНЕВА.BUDGET\Desktop\5-5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7785"/>
            <a:ext cx="1636688" cy="148246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ВЕНЕВА.BUDGET\Desktop\1412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57785"/>
            <a:ext cx="1731122" cy="142938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75" y="2204124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519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16" y="427332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312" y="1201870"/>
            <a:ext cx="1368152" cy="324036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8992" y="715816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793" y="-72121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332" y="2139760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427" y="2853822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936" y="123478"/>
            <a:ext cx="8291264" cy="4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489852"/>
            <a:ext cx="2304256" cy="217684"/>
          </a:xfrm>
        </p:spPr>
        <p:txBody>
          <a:bodyPr>
            <a:noAutofit/>
          </a:bodyPr>
          <a:lstStyle/>
          <a:p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111" y="3507854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102" y="39219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627534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«Формирование современной городской среды города Рязани»                                      на 2017-2020 годы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80312" y="766033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60271"/>
              </p:ext>
            </p:extLst>
          </p:nvPr>
        </p:nvGraphicFramePr>
        <p:xfrm>
          <a:off x="179512" y="3219822"/>
          <a:ext cx="8640961" cy="15841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8632"/>
                <a:gridCol w="720080"/>
                <a:gridCol w="792088"/>
                <a:gridCol w="720080"/>
                <a:gridCol w="720081"/>
              </a:tblGrid>
              <a:tr h="2598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8822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дворовых территорий города и проездов к ним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общественных территорий города Рязани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 сетей наружного освещения на территории города, в т.ч. разработка проектной документации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21227460"/>
              </p:ext>
            </p:extLst>
          </p:nvPr>
        </p:nvGraphicFramePr>
        <p:xfrm>
          <a:off x="1619672" y="735343"/>
          <a:ext cx="5760640" cy="2268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707904" y="843558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26,%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39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841535">
            <a:off x="3227017" y="1202640"/>
            <a:ext cx="1436453" cy="37842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1491630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1491630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82,6%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83968" y="1779662"/>
            <a:ext cx="968262" cy="27912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12896">
            <a:off x="5228304" y="1808170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3138"/>
            <a:ext cx="2105307" cy="15121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31590"/>
            <a:ext cx="2093525" cy="151801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64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9721080" cy="771550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>
              <a:tabLst>
                <a:tab pos="2603500" algn="l"/>
              </a:tabLst>
            </a:pP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«Обеспечение социальной поддержкой, гарантиями и </a:t>
            </a: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выплатами </a:t>
            </a:r>
            <a:b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отдельных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категорий граждан</a:t>
            </a:r>
            <a:r>
              <a:rPr lang="ru-RU" sz="20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» на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2018-2020 годы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08304" y="555526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37046"/>
              </p:ext>
            </p:extLst>
          </p:nvPr>
        </p:nvGraphicFramePr>
        <p:xfrm>
          <a:off x="179512" y="2643758"/>
          <a:ext cx="8640961" cy="24174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1169"/>
                <a:gridCol w="637448"/>
                <a:gridCol w="637448"/>
                <a:gridCol w="637448"/>
                <a:gridCol w="637448"/>
              </a:tblGrid>
              <a:tr h="2598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37568">
                <a:tc>
                  <a:txBody>
                    <a:bodyPr/>
                    <a:lstStyle/>
                    <a:p>
                      <a:r>
                        <a:rPr lang="ru-RU" sz="94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Социальная поддержка граждан города, находящихся в тяжелой жизненной ситуации</a:t>
                      </a:r>
                      <a:endParaRPr lang="ru-RU" sz="94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2612">
                <a:tc>
                  <a:txBody>
                    <a:bodyPr/>
                    <a:lstStyle/>
                    <a:p>
                      <a:r>
                        <a:rPr lang="ru-RU" sz="94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Обеспечение ежемесячными выплатами отдельных категорий граждан</a:t>
                      </a:r>
                      <a:endParaRPr lang="ru-RU" sz="94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9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15019">
                <a:tc>
                  <a:txBody>
                    <a:bodyPr/>
                    <a:lstStyle/>
                    <a:p>
                      <a:r>
                        <a:rPr lang="ru-RU" sz="94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Предоставление компенсационных выплат и гарантий Почетным гражданам города Рязани</a:t>
                      </a:r>
                      <a:endParaRPr lang="ru-RU" sz="94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6704">
                <a:tc>
                  <a:txBody>
                    <a:bodyPr/>
                    <a:lstStyle/>
                    <a:p>
                      <a:r>
                        <a:rPr lang="ru-RU" sz="94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Обеспечение доп. мерами социальной поддержки и социальной помощи отдельных категорий граждан по освобождению от платы за услуги по перевозке пассажиров транспортом общего пользования</a:t>
                      </a:r>
                      <a:endParaRPr lang="ru-RU" sz="94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153,2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165,0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9354">
                <a:tc>
                  <a:txBody>
                    <a:bodyPr/>
                    <a:lstStyle/>
                    <a:p>
                      <a:r>
                        <a:rPr lang="ru-RU" sz="94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Реализация переданных гос. полномочий по предоставлению  мер социальной поддержки в виде льготного проезда городским транспортом общего пользования городского сообщения на территории города Рязани</a:t>
                      </a:r>
                      <a:endParaRPr lang="ru-RU" sz="94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201,6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234,7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234,8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234,8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47651">
                <a:tc>
                  <a:txBody>
                    <a:bodyPr/>
                    <a:lstStyle/>
                    <a:p>
                      <a:r>
                        <a:rPr lang="ru-RU" sz="94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Реализация переданных гос. полномочий в сфере обеспечения льготных категорий граждан жилыми помещениями</a:t>
                      </a:r>
                      <a:endParaRPr lang="ru-RU" sz="94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82,2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70,4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2652">
                <a:tc>
                  <a:txBody>
                    <a:bodyPr/>
                    <a:lstStyle/>
                    <a:p>
                      <a:r>
                        <a:rPr lang="ru-RU" sz="94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</a:t>
                      </a:r>
                      <a:endParaRPr lang="ru-RU" sz="94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3358">
                <a:tc>
                  <a:txBody>
                    <a:bodyPr/>
                    <a:lstStyle/>
                    <a:p>
                      <a:r>
                        <a:rPr lang="ru-RU" sz="94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Осуществление переданных государственных полномочий по опеке и попечительству </a:t>
                      </a:r>
                      <a:endParaRPr lang="ru-RU" sz="94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132,2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135,4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139,3</a:t>
                      </a:r>
                      <a:endParaRPr lang="ru-RU" sz="9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10250828"/>
              </p:ext>
            </p:extLst>
          </p:nvPr>
        </p:nvGraphicFramePr>
        <p:xfrm>
          <a:off x="1619672" y="627534"/>
          <a:ext cx="576064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347864" y="771550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108,6%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40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21348450">
            <a:off x="3285250" y="733926"/>
            <a:ext cx="951316" cy="29182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699542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99,9%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699542"/>
            <a:ext cx="72008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99,0%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>
            <a:off x="4211960" y="699542"/>
            <a:ext cx="1017379" cy="27912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5220072" y="699542"/>
            <a:ext cx="930416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9" name="Picture 69" descr="http://vglazove.ru/wp-content/uploads/2015/10/autobus-no-discoun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43559"/>
            <a:ext cx="2131898" cy="151216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43559"/>
            <a:ext cx="2088232" cy="15121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26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87474"/>
            <a:ext cx="8229600" cy="3240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 в 2018 году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77367" y="766440"/>
            <a:ext cx="7843380" cy="3083974"/>
            <a:chOff x="1536733" y="1082250"/>
            <a:chExt cx="7013583" cy="3944739"/>
          </a:xfrm>
        </p:grpSpPr>
        <p:sp>
          <p:nvSpPr>
            <p:cNvPr id="5" name="Полилиния 4"/>
            <p:cNvSpPr/>
            <p:nvPr/>
          </p:nvSpPr>
          <p:spPr>
            <a:xfrm>
              <a:off x="1556607" y="1082250"/>
              <a:ext cx="6966503" cy="78281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97CBFF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Общеобразовательная школа на 1100 мест в микрорайоне Горроща   –   7 200,0 тыс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руб.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583813" y="2141414"/>
              <a:ext cx="6966503" cy="78281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BD"/>
            </a:solidFill>
            <a:ln>
              <a:solidFill>
                <a:schemeClr val="bg1"/>
              </a:solidFill>
            </a:ln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стадиона «Локомотив» – 300,0 тыс. руб.</a:t>
              </a:r>
              <a:endPara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563194" y="3200632"/>
              <a:ext cx="6966095" cy="78281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97CBFF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</a:t>
              </a: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школы № 28 –  7 600,0 тыс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</a:t>
              </a: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руб.</a:t>
              </a:r>
              <a:endPara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36733" y="4244174"/>
              <a:ext cx="6966503" cy="78281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BD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Строительство детской школы искусств № 2 в жилом районе «Недостоево» -  2 400,0 тыс. руб.  </a:t>
              </a:r>
              <a:endPara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865700" y="4061296"/>
            <a:ext cx="7783820" cy="6120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97CBFF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Гражданское кладбище «Богородское-2»  –  6 000,0 тыс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руб.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456" y="950940"/>
            <a:ext cx="323544" cy="243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5544" y="1778988"/>
            <a:ext cx="324000" cy="243000"/>
          </a:xfrm>
          <a:prstGeom prst="rect">
            <a:avLst/>
          </a:prstGeom>
          <a:solidFill>
            <a:srgbClr val="FFFFBD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05544" y="4245796"/>
            <a:ext cx="324000" cy="243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544" y="2607079"/>
            <a:ext cx="324000" cy="243000"/>
          </a:xfrm>
          <a:prstGeom prst="rect">
            <a:avLst/>
          </a:prstGeom>
          <a:solidFill>
            <a:srgbClr val="81C0FF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5544" y="3422914"/>
            <a:ext cx="324000" cy="243000"/>
          </a:xfrm>
          <a:prstGeom prst="rect">
            <a:avLst/>
          </a:prstGeom>
          <a:solidFill>
            <a:srgbClr val="FFFFBD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41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0"/>
            <a:ext cx="7920881" cy="465516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cap="all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объема муниципального долга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55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395542" y="3007618"/>
          <a:ext cx="82809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1331639" y="483518"/>
          <a:ext cx="6552729" cy="246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Выгнутая вверх стрелка 17"/>
          <p:cNvSpPr/>
          <p:nvPr/>
        </p:nvSpPr>
        <p:spPr>
          <a:xfrm rot="20082720">
            <a:off x="3055198" y="1182128"/>
            <a:ext cx="1098863" cy="324979"/>
          </a:xfrm>
          <a:prstGeom prst="curvedDownArrow">
            <a:avLst>
              <a:gd name="adj1" fmla="val 16274"/>
              <a:gd name="adj2" fmla="val 50704"/>
              <a:gd name="adj3" fmla="val 59684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72229">
            <a:off x="5449013" y="833472"/>
            <a:ext cx="1211219" cy="391929"/>
          </a:xfrm>
          <a:prstGeom prst="curvedDownArrow">
            <a:avLst>
              <a:gd name="adj1" fmla="val 16274"/>
              <a:gd name="adj2" fmla="val 50704"/>
              <a:gd name="adj3" fmla="val 59684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3848" y="859500"/>
            <a:ext cx="720080" cy="3195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103,3%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38657" y="498471"/>
            <a:ext cx="720080" cy="30397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2392" y="518968"/>
            <a:ext cx="684192" cy="2994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99,9%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144666" y="817274"/>
            <a:ext cx="1308063" cy="403951"/>
          </a:xfrm>
          <a:prstGeom prst="curvedDownArrow">
            <a:avLst>
              <a:gd name="adj1" fmla="val 16274"/>
              <a:gd name="adj2" fmla="val 50704"/>
              <a:gd name="adj3" fmla="val 59684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516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056" y="666732"/>
            <a:ext cx="4520910" cy="5368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в ред. 06.12.2011 «Об общих принципах организации местного самоуправления в РФ» и с Бюджетным Кодексом РФ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489517"/>
            <a:ext cx="4603183" cy="559113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готовит проект бюджета, который подлежит официальному опубликованию на сайте администрации и обсуждению на публичных слушаниях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3219822"/>
            <a:ext cx="6840760" cy="10261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города;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города;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проекту бюджета города.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2252895"/>
            <a:ext cx="7253756" cy="687173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414" y="4374598"/>
            <a:ext cx="6376872" cy="635523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Рязанской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городской Думы в информационно-телекоммуникационной сети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«Интернет»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524313"/>
            <a:ext cx="1338741" cy="7708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302844"/>
            <a:ext cx="1731978" cy="8492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146277"/>
            <a:ext cx="1465242" cy="8492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3055309"/>
            <a:ext cx="1373436" cy="9015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3948906"/>
            <a:ext cx="1879414" cy="107959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204125"/>
            <a:ext cx="245189" cy="23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089"/>
            <a:ext cx="2987824" cy="132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3893713"/>
            <a:ext cx="200942" cy="422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2961338"/>
            <a:ext cx="242316" cy="366903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098637"/>
            <a:ext cx="277651" cy="27665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2" y="4925325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044" y="488903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1516995"/>
              </p:ext>
            </p:extLst>
          </p:nvPr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2992" y="2565604"/>
            <a:ext cx="3274137" cy="1638182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51470"/>
            <a:ext cx="8229600" cy="56557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sm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55576" y="2466593"/>
            <a:ext cx="3240361" cy="918102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360" y="4356705"/>
            <a:ext cx="5112568" cy="648072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3792" y="123478"/>
            <a:ext cx="7772400" cy="648073"/>
          </a:xfrm>
          <a:noFill/>
        </p:spPr>
        <p:txBody>
          <a:bodyPr>
            <a:noAutofit/>
          </a:bodyPr>
          <a:lstStyle/>
          <a:p>
            <a:r>
              <a:rPr lang="ru-RU" sz="24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4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10176874"/>
              </p:ext>
            </p:extLst>
          </p:nvPr>
        </p:nvGraphicFramePr>
        <p:xfrm>
          <a:off x="3095836" y="1131590"/>
          <a:ext cx="25922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37582944"/>
              </p:ext>
            </p:extLst>
          </p:nvPr>
        </p:nvGraphicFramePr>
        <p:xfrm>
          <a:off x="395536" y="1167594"/>
          <a:ext cx="2592288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4083923"/>
            <a:ext cx="1728192" cy="378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4198223"/>
            <a:ext cx="1728192" cy="378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614429919"/>
              </p:ext>
            </p:extLst>
          </p:nvPr>
        </p:nvGraphicFramePr>
        <p:xfrm>
          <a:off x="5970031" y="1131590"/>
          <a:ext cx="2664296" cy="27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4215578"/>
            <a:ext cx="1863824" cy="721376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88406" y="4188534"/>
            <a:ext cx="2016224" cy="721376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9992" y="4198224"/>
            <a:ext cx="1944216" cy="721375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63301" y="4215578"/>
            <a:ext cx="1800200" cy="722084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3245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89554612"/>
              </p:ext>
            </p:extLst>
          </p:nvPr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002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08912" cy="46551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77" y="4042169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88" y="1452029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58" y="2227379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88" y="4302018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20072" y="4052318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144264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08" y="3242157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99" y="2261748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28" y="3210740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00" y="1431555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441" y="4894008"/>
            <a:ext cx="611559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68101"/>
              </p:ext>
            </p:extLst>
          </p:nvPr>
        </p:nvGraphicFramePr>
        <p:xfrm>
          <a:off x="323528" y="843558"/>
          <a:ext cx="8542739" cy="3880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080120"/>
                <a:gridCol w="864096"/>
                <a:gridCol w="936104"/>
                <a:gridCol w="864096"/>
                <a:gridCol w="936104"/>
                <a:gridCol w="864096"/>
                <a:gridCol w="909891"/>
              </a:tblGrid>
              <a:tr h="6534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15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5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2018 год</a:t>
                      </a:r>
                      <a:endParaRPr lang="ru-RU" sz="115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к 2017</a:t>
                      </a:r>
                      <a:endParaRPr lang="ru-RU" sz="115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2019 год</a:t>
                      </a:r>
                      <a:endParaRPr lang="ru-RU" sz="115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 к 2018</a:t>
                      </a:r>
                      <a:endParaRPr kumimoji="0" lang="ru-RU" sz="11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2020 год</a:t>
                      </a:r>
                      <a:endParaRPr lang="ru-RU" sz="115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15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к 2019</a:t>
                      </a:r>
                      <a:endParaRPr kumimoji="0" lang="ru-RU" sz="11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7444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9 370,6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8 715,0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93,0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8 951,3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9 286,6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50" b="0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150" b="1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4 361,5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4 704,4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107,9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4 826,5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4 934,0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межбюджетные трансферты: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5 009,1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4 010,7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4 124,8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4 352,6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87,3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176,0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103,9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030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3 527,3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3 923,4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111,2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4 081,6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4 307,7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6475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1 426,3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3949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Добровольные пожертвования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9 562,0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8 738,6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91,4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8 951,3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9 285,6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15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61184">
                <a:tc>
                  <a:txBody>
                    <a:bodyPr/>
                    <a:lstStyle/>
                    <a:p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-191,4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latin typeface="Arial Narrow" panose="020B0606020202030204" pitchFamily="34" charset="0"/>
                        </a:rPr>
                        <a:t>-23,5</a:t>
                      </a:r>
                      <a:endParaRPr lang="ru-RU" sz="115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12,3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0,0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5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352" y="555526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23478"/>
            <a:ext cx="8928992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2018 год </a:t>
            </a:r>
            <a:r>
              <a:rPr lang="ru-RU" sz="18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2019 и 2020 годов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170" y="4894008"/>
            <a:ext cx="472351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12851</TotalTime>
  <Words>3766</Words>
  <Application>Microsoft Office PowerPoint</Application>
  <PresentationFormat>Экран (16:9)</PresentationFormat>
  <Paragraphs>1339</Paragraphs>
  <Slides>43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8" baseType="lpstr">
      <vt:lpstr>Тема Office</vt:lpstr>
      <vt:lpstr>9_Тема Office</vt:lpstr>
      <vt:lpstr>13_Тема Office</vt:lpstr>
      <vt:lpstr>14_Тема Office</vt:lpstr>
      <vt:lpstr>15_Тема Office</vt:lpstr>
      <vt:lpstr>2_Тема Office</vt:lpstr>
      <vt:lpstr>3_Тема Office</vt:lpstr>
      <vt:lpstr>1_Тема Office</vt:lpstr>
      <vt:lpstr>7_Тема Office</vt:lpstr>
      <vt:lpstr>8_Тема Office</vt:lpstr>
      <vt:lpstr>10_Тема Office</vt:lpstr>
      <vt:lpstr>11_Тема Office</vt:lpstr>
      <vt:lpstr>12_Тема Office</vt:lpstr>
      <vt:lpstr>4_Тема Office</vt:lpstr>
      <vt:lpstr>Chart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НАЛОГОВЫЕ И НЕНАЛОГОВЫЕ ДОХОДЫ БЮДЖЕТА ГОРОДА</vt:lpstr>
      <vt:lpstr>ДИНАМИКА ПОСТУПЛЕНИЙ НАЛОГОВЫХ И НЕНАЛОГОВЫХ ДОХОДОВ </vt:lpstr>
      <vt:lpstr>ДОЛЯ налоговых и НЕНАЛОГОВЫХ ДОХОДОВ В ОБЩИХ ДОХОДАХ БЮДЖЕТА ГОРОДА ПО ГОДАМ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</vt:lpstr>
      <vt:lpstr>Презентация PowerPoint</vt:lpstr>
      <vt:lpstr>Презентация PowerPoint</vt:lpstr>
      <vt:lpstr>Презентация PowerPoint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доля фонда оплаты труда работников социальной сферы в бюджете города рязани</vt:lpstr>
      <vt:lpstr>Расходы бюджета города по отраслям социальной сферы   </vt:lpstr>
      <vt:lpstr>Муниципальная программа «Развитие образования в городе Рязани»         на 2016-2020 годы</vt:lpstr>
      <vt:lpstr>МП «Развитие физической культуры и  спорта в городе Рязани»                        на 2016-2020 годы</vt:lpstr>
      <vt:lpstr>Муниципальная программа «Культура города Рязани» на 2016-2020 годы</vt:lpstr>
      <vt:lpstr>МП «Стимулирование развития экономики в городе Рязани» на 2016-2020 годы</vt:lpstr>
      <vt:lpstr>МП «Профилактика правонарушений в городе Рязани» на 2016-2020 годы</vt:lpstr>
      <vt:lpstr>МП «Развитие жилищно-коммунального комплекса и                                  энергосбережение в городе Рязани» на 2016-2020 годы</vt:lpstr>
      <vt:lpstr>МП «Благоустройство города Рязани» на 2016-2020 годы</vt:lpstr>
      <vt:lpstr>МП «Дорожное хозяйство и развитие транспортной системы в городе Рязани» на 2016-2020 годы</vt:lpstr>
      <vt:lpstr>МП «Охрана окружающей среды в городе Рязани» на 2016-2020 годы</vt:lpstr>
      <vt:lpstr>Муниципальная программа «Жилище» на 2016-2020 годы</vt:lpstr>
      <vt:lpstr>МП «Повышение эффективности муниципального управления» на 2016-2020 годы</vt:lpstr>
      <vt:lpstr>МП «Гармонизация межнациональных (межэтнических), межконфессиональных и межкультурных отношений в городе Рязани» на 2017-2020 годы</vt:lpstr>
      <vt:lpstr>МП «Формирование современной городской среды города Рязани»                                      на 2017-2020 годы</vt:lpstr>
      <vt:lpstr>МП «Обеспечение социальной поддержкой, гарантиями и выплатами  отдельных категорий граждан» на 2018-2020 годы</vt:lpstr>
      <vt:lpstr>Презентация PowerPoint</vt:lpstr>
      <vt:lpstr>Динамика объема муниципального долга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1360</cp:revision>
  <cp:lastPrinted>2017-12-08T09:51:41Z</cp:lastPrinted>
  <dcterms:created xsi:type="dcterms:W3CDTF">2013-10-29T07:14:12Z</dcterms:created>
  <dcterms:modified xsi:type="dcterms:W3CDTF">2017-12-18T11:32:21Z</dcterms:modified>
</cp:coreProperties>
</file>