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0.xml" ContentType="application/vnd.openxmlformats-officedocument.drawingml.chart+xml"/>
  <Override PartName="/ppt/drawings/drawing7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8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3.xml" ContentType="application/vnd.openxmlformats-officedocument.drawingml.chart+xml"/>
  <Override PartName="/ppt/activeX/activeX3.xml" ContentType="application/vnd.ms-office.activeX+xml"/>
  <Override PartName="/ppt/notesSlides/notesSlide7.xml" ContentType="application/vnd.openxmlformats-officedocument.presentationml.notesSlide+xml"/>
  <Override PartName="/ppt/charts/chart2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04" r:id="rId2"/>
    <p:sldId id="422" r:id="rId3"/>
    <p:sldId id="344" r:id="rId4"/>
    <p:sldId id="406" r:id="rId5"/>
    <p:sldId id="408" r:id="rId6"/>
    <p:sldId id="402" r:id="rId7"/>
    <p:sldId id="346" r:id="rId8"/>
    <p:sldId id="373" r:id="rId9"/>
    <p:sldId id="391" r:id="rId10"/>
    <p:sldId id="348" r:id="rId11"/>
    <p:sldId id="366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03" r:id="rId26"/>
    <p:sldId id="381" r:id="rId27"/>
    <p:sldId id="423" r:id="rId28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404"/>
            <p14:sldId id="422"/>
            <p14:sldId id="344"/>
            <p14:sldId id="406"/>
            <p14:sldId id="408"/>
            <p14:sldId id="402"/>
            <p14:sldId id="346"/>
            <p14:sldId id="373"/>
            <p14:sldId id="391"/>
            <p14:sldId id="348"/>
            <p14:sldId id="366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03"/>
            <p14:sldId id="381"/>
            <p14:sldId id="4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AC"/>
    <a:srgbClr val="FFFF93"/>
    <a:srgbClr val="678034"/>
    <a:srgbClr val="88A945"/>
    <a:srgbClr val="ACC678"/>
    <a:srgbClr val="C9E7A7"/>
    <a:srgbClr val="E9F5DB"/>
    <a:srgbClr val="C9FFFE"/>
    <a:srgbClr val="85FFFC"/>
    <a:srgbClr val="00E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1599" autoAdjust="0"/>
    <p:restoredTop sz="99398" autoAdjust="0"/>
  </p:normalViewPr>
  <p:slideViewPr>
    <p:cSldViewPr>
      <p:cViewPr varScale="1">
        <p:scale>
          <a:sx n="88" d="100"/>
          <a:sy n="88" d="100"/>
        </p:scale>
        <p:origin x="-113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696543521308086E-2"/>
          <c:y val="5.4126438525800645E-2"/>
          <c:w val="0.70478793672785189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B0AC"/>
            </a:solidFill>
            <a:ln>
              <a:solidFill>
                <a:srgbClr val="00B0F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693705216132279E-3"/>
                  <c:y val="-2.5286720278943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55867414912364E-3"/>
                  <c:y val="-2.6879135936462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015771508676101E-3"/>
                  <c:y val="-1.9872613869114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 (план)</c:v>
                </c:pt>
                <c:pt idx="2">
                  <c:v>2014 год (факт)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5201.3999999999996</c:v>
                </c:pt>
                <c:pt idx="1">
                  <c:v>4286.3999999999996</c:v>
                </c:pt>
                <c:pt idx="2">
                  <c:v>4624.7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(добровольные пожертвования)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sx="1000" sy="1000" algn="ctr" rotWithShape="0">
                <a:srgbClr val="FFFF0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8439775887593618E-3"/>
                  <c:y val="-6.7018906731160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494903160040777E-2"/>
                  <c:y val="3.5670494606290355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39,6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>
                <a:solidFill>
                  <a:srgbClr val="FFFF93"/>
                </a:solidFill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893730886850154E-2"/>
                  <c:y val="2.9650838253744163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99,6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>
                <a:solidFill>
                  <a:srgbClr val="FFFF93"/>
                </a:solidFill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6E-2"/>
                  <c:y val="-2.9298738886562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FFFF93"/>
              </a:solidFill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000"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 (план)</c:v>
                </c:pt>
                <c:pt idx="2">
                  <c:v>2014 год (факт)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1">
                  <c:v>200</c:v>
                </c:pt>
                <c:pt idx="2">
                  <c:v>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бюджета от возврата автономными учреждениями остатков субсидий прошлых лет</c:v>
                </c:pt>
              </c:strCache>
            </c:strRef>
          </c:tx>
          <c:spPr>
            <a:solidFill>
              <a:srgbClr val="3ABF1F"/>
            </a:solidFill>
            <a:ln>
              <a:solidFill>
                <a:srgbClr val="3ABF1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2.5891946992864425E-2"/>
                  <c:y val="-3.0111830392828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51019367991845E-2"/>
                  <c:y val="-3.4413520448947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71E45A"/>
              </a:solidFill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 (план)</c:v>
                </c:pt>
                <c:pt idx="2">
                  <c:v>2014 год (факт)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1">
                  <c:v>200</c:v>
                </c:pt>
                <c:pt idx="2">
                  <c:v>200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0" prst="relaxedInset"/>
            </a:sp3d>
          </c:spPr>
          <c:invertIfNegative val="0"/>
          <c:dLbls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 (план)</c:v>
                </c:pt>
                <c:pt idx="2">
                  <c:v>2014 год (факт)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3036.8</c:v>
                </c:pt>
                <c:pt idx="1">
                  <c:v>3824.5</c:v>
                </c:pt>
                <c:pt idx="2">
                  <c:v>3796.9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23297024"/>
        <c:axId val="25101056"/>
        <c:axId val="0"/>
      </c:bar3DChart>
      <c:catAx>
        <c:axId val="23297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5101056"/>
        <c:crosses val="autoZero"/>
        <c:auto val="0"/>
        <c:lblAlgn val="ctr"/>
        <c:lblOffset val="100"/>
        <c:noMultiLvlLbl val="0"/>
      </c:catAx>
      <c:valAx>
        <c:axId val="2510105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23297024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74917959629135511"/>
          <c:y val="0.12116844740828255"/>
          <c:w val="0.24340992924222238"/>
          <c:h val="0.78243745274915255"/>
        </c:manualLayout>
      </c:layout>
      <c:overlay val="0"/>
      <c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57150">
      <a:solidFill>
        <a:srgbClr val="678034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r>
              <a:rPr lang="ru-RU" dirty="0" smtClean="0">
                <a:latin typeface="Arial Narrow" panose="020B0606020202030204" pitchFamily="34" charset="0"/>
              </a:rPr>
              <a:t>2014 </a:t>
            </a:r>
            <a:r>
              <a:rPr lang="ru-RU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42270104908978368"/>
          <c:y val="2.0352564102564103E-2"/>
        </c:manualLayout>
      </c:layout>
      <c:overlay val="0"/>
      <c:spPr>
        <a:solidFill>
          <a:schemeClr val="bg1"/>
        </a:solidFill>
        <a:ln>
          <a:solidFill>
            <a:schemeClr val="tx2">
              <a:lumMod val="75000"/>
            </a:schemeClr>
          </a:solidFill>
        </a:ln>
      </c:spPr>
    </c:title>
    <c:autoTitleDeleted val="0"/>
    <c:view3D>
      <c:rotX val="30"/>
      <c:rotY val="1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80529210204714E-2"/>
          <c:y val="8.5983791152834874E-2"/>
          <c:w val="0.85785137085137098"/>
          <c:h val="0.910341798941798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ln w="381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2"/>
            <c:spPr>
              <a:solidFill>
                <a:srgbClr val="C00000"/>
              </a:solidFill>
              <a:ln w="3810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0B0AC"/>
              </a:solidFill>
              <a:ln w="3810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8367492574748034"/>
                  <c:y val="3.44099498203903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7733042880304698"/>
                  <c:y val="-0.132958895770840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Иные расходы</c:v>
                </c:pt>
                <c:pt idx="1">
                  <c:v>Социально-культурная сфера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31.7</c:v>
                </c:pt>
                <c:pt idx="1">
                  <c:v>68.3</c:v>
                </c:pt>
              </c:numCache>
            </c:numRef>
          </c:val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Иные расходы</c:v>
                </c:pt>
                <c:pt idx="1">
                  <c:v>Социально-культурная сфера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439482193176229"/>
          <c:y val="0.86793375615269808"/>
          <c:w val="0.70092915361496655"/>
          <c:h val="8.6861725508759938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 b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57150" cap="flat" cmpd="sng" algn="ctr">
      <a:noFill/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rPr>
              <a:t>2013 год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9992593415546429"/>
          <c:y val="3.0990981727965935E-2"/>
        </c:manualLayout>
      </c:layout>
      <c:overlay val="0"/>
      <c:spPr>
        <a:solidFill>
          <a:schemeClr val="bg1"/>
        </a:solidFill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382962962962958E-2"/>
          <c:y val="6.722597597597596E-2"/>
          <c:w val="0.97586407407407416"/>
          <c:h val="0.93277402402402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spPr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contourClr>
                <a:srgbClr val="000000"/>
              </a:contourClr>
            </a:sp3d>
          </c:spPr>
          <c:explosion val="5"/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00B0AC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8777447516686321"/>
                  <c:y val="6.73317159458387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0255525489730619"/>
                  <c:y val="-0.1459325503093398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Иные расходы</c:v>
                </c:pt>
                <c:pt idx="1">
                  <c:v>Социально-культурная сфера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34.390950312180998</c:v>
                </c:pt>
                <c:pt idx="1">
                  <c:v>65.609049687819009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Иные расходы</c:v>
                </c:pt>
                <c:pt idx="1">
                  <c:v>Социально-культурная сфера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2897.3</c:v>
                </c:pt>
                <c:pt idx="1">
                  <c:v>5527.3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Иные расходы</c:v>
                </c:pt>
                <c:pt idx="1">
                  <c:v>Социально-культурная сфера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8424.6</c:v>
                </c:pt>
                <c:pt idx="1">
                  <c:v>8424.6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</c:spPr>
    </c:plotArea>
    <c:plotVisOnly val="1"/>
    <c:dispBlanksAs val="zero"/>
    <c:showDLblsOverMax val="0"/>
  </c:chart>
  <c:spPr>
    <a:solidFill>
      <a:schemeClr val="bg1"/>
    </a:solidFill>
    <a:ln w="57150">
      <a:solidFill>
        <a:srgbClr val="678034"/>
      </a:solidFill>
    </a:ln>
    <a:effectLst>
      <a:glow rad="63500">
        <a:schemeClr val="accent1">
          <a:lumMod val="50000"/>
          <a:alpha val="40000"/>
        </a:schemeClr>
      </a:glo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634144964990991E-2"/>
                  <c:y val="-6.2501388734585057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78567252583626E-2"/>
                  <c:y val="-6.2498611265414976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Лист1!$B$3:$B$4</c:f>
              <c:numCache>
                <c:formatCode>#,##0.0</c:formatCode>
                <c:ptCount val="2"/>
                <c:pt idx="0">
                  <c:v>2067.6999999999998</c:v>
                </c:pt>
                <c:pt idx="1">
                  <c:v>2288.3000000000002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00B0AC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532869585894934E-2"/>
                  <c:y val="-2.894678369070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8279394337664E-2"/>
                  <c:y val="-4.2966802138263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133E-3"/>
                  <c:y val="2.871128014199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2590.6999999999998</c:v>
                </c:pt>
                <c:pt idx="1">
                  <c:v>2734.5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6855533337911717E-4"/>
                  <c:y val="3.28573213248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609237978359706E-3"/>
                  <c:y val="3.0178854892149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Лист1!$D$3:$D$4</c:f>
              <c:numCache>
                <c:formatCode>#,##0.0</c:formatCode>
                <c:ptCount val="2"/>
                <c:pt idx="0">
                  <c:v>51.6</c:v>
                </c:pt>
                <c:pt idx="1">
                  <c:v>50.5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2F527D"/>
            </a:solidFill>
            <a:ln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8.3675269657113763E-2"/>
                  <c:y val="-2.7390407209806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9806977270215268E-2"/>
                  <c:y val="-2.8747406628034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761679299371313E-2"/>
                  <c:y val="-2.167976168022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Лист1!$E$3:$E$4</c:f>
              <c:numCache>
                <c:formatCode>#,##0.0</c:formatCode>
                <c:ptCount val="2"/>
                <c:pt idx="0">
                  <c:v>88.3</c:v>
                </c:pt>
                <c:pt idx="1">
                  <c:v>96.6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509504"/>
        <c:axId val="133511040"/>
        <c:axId val="0"/>
      </c:bar3DChart>
      <c:catAx>
        <c:axId val="13350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3511040"/>
        <c:crosses val="autoZero"/>
        <c:auto val="1"/>
        <c:lblAlgn val="ctr"/>
        <c:lblOffset val="100"/>
        <c:noMultiLvlLbl val="0"/>
      </c:catAx>
      <c:valAx>
        <c:axId val="13351104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33509504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6.0078046883679584E-2"/>
          <c:w val="0.31726601908657132"/>
          <c:h val="0.79896245381140019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9E7A7"/>
        </a:gs>
        <a:gs pos="46000">
          <a:srgbClr val="FFFFDD"/>
        </a:gs>
        <a:gs pos="100000">
          <a:srgbClr val="C9E7A7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71192089767808"/>
          <c:y val="4.0789449320445877E-2"/>
          <c:w val="0.53952529239670544"/>
          <c:h val="0.783598118727548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00B0AC"/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7.5050762681215088E-3"/>
                  <c:y val="4.0083930068375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762690670303773E-2"/>
                  <c:y val="-7.34863562046987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 год </c:v>
                </c:pt>
                <c:pt idx="1">
                  <c:v>2014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54.7</c:v>
                </c:pt>
                <c:pt idx="1">
                  <c:v>38.799999999999997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 w="0">
              <a:noFill/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257614402182229E-2"/>
                  <c:y val="-8.0167860136752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762690670303773E-2"/>
                  <c:y val="4.0083930068376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 год </c:v>
                </c:pt>
                <c:pt idx="1">
                  <c:v>2014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45.3</c:v>
                </c:pt>
                <c:pt idx="1">
                  <c:v>61.2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560192"/>
        <c:axId val="133561728"/>
        <c:axId val="0"/>
      </c:bar3DChart>
      <c:catAx>
        <c:axId val="13356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33561728"/>
        <c:crosses val="autoZero"/>
        <c:auto val="1"/>
        <c:lblAlgn val="ctr"/>
        <c:lblOffset val="100"/>
        <c:noMultiLvlLbl val="0"/>
      </c:catAx>
      <c:valAx>
        <c:axId val="133561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33560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982887244206911"/>
          <c:y val="0.20410674066517862"/>
          <c:w val="0.31765589875356637"/>
          <c:h val="0.4998406111442163"/>
        </c:manualLayout>
      </c:layout>
      <c:overlay val="0"/>
      <c:txPr>
        <a:bodyPr/>
        <a:lstStyle/>
        <a:p>
          <a:pPr>
            <a:defRPr sz="11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rgbClr val="678034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4.3605117102173276E-2"/>
                  <c:y val="-1.356140137263385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411161956380223E-2"/>
                  <c:y val="-1.7216788124296389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 formatCode="#,##0.0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rgbClr val="00B0AC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532869585894934E-2"/>
                  <c:y val="-2.894678369070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8279394337664E-2"/>
                  <c:y val="-4.2966802138263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133E-3"/>
                  <c:y val="2.871128014199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150.80000000000001</c:v>
                </c:pt>
                <c:pt idx="1">
                  <c:v>24.7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2.7964871187152046E-2"/>
                  <c:y val="-1.7982638028784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847645014751354E-2"/>
                  <c:y val="-4.1504240295470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761679299371313E-2"/>
                  <c:y val="-2.167976168022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Лист1!$D$3:$D$4</c:f>
              <c:numCache>
                <c:formatCode>#,##0.0</c:formatCode>
                <c:ptCount val="2"/>
                <c:pt idx="0">
                  <c:v>9</c:v>
                </c:pt>
                <c:pt idx="1">
                  <c:v>10.1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Лист1!$E$3:$E$4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965696"/>
        <c:axId val="133967232"/>
        <c:axId val="0"/>
      </c:bar3DChart>
      <c:catAx>
        <c:axId val="133965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3967232"/>
        <c:crosses val="autoZero"/>
        <c:auto val="1"/>
        <c:lblAlgn val="ctr"/>
        <c:lblOffset val="100"/>
        <c:noMultiLvlLbl val="0"/>
      </c:catAx>
      <c:valAx>
        <c:axId val="13396723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33965696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8.2012037244127964E-2"/>
          <c:w val="0.31726601908657132"/>
          <c:h val="0.80992938791054014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9E7A7"/>
        </a:gs>
        <a:gs pos="48000">
          <a:srgbClr val="FFFFDD"/>
        </a:gs>
        <a:gs pos="100000">
          <a:srgbClr val="C9E7A7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21694988972857"/>
          <c:y val="4.4797737120117968E-2"/>
          <c:w val="0.53952529239670544"/>
          <c:h val="0.783598118727548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1257614402182297E-2"/>
                  <c:y val="-5.61175020957268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 год </c:v>
                </c:pt>
                <c:pt idx="1">
                  <c:v>2014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00B0AC"/>
            </a:solidFill>
            <a:ln w="0">
              <a:solidFill>
                <a:srgbClr val="558ED5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2515228804364493E-2"/>
                  <c:y val="-4.0083930068376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 год </c:v>
                </c:pt>
                <c:pt idx="1">
                  <c:v>2014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98.9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365568"/>
        <c:axId val="134367104"/>
        <c:axId val="0"/>
      </c:bar3DChart>
      <c:catAx>
        <c:axId val="13436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34367104"/>
        <c:crosses val="autoZero"/>
        <c:auto val="1"/>
        <c:lblAlgn val="ctr"/>
        <c:lblOffset val="100"/>
        <c:noMultiLvlLbl val="0"/>
      </c:catAx>
      <c:valAx>
        <c:axId val="1343671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34365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33380386928698"/>
          <c:y val="0.18005638262415288"/>
          <c:w val="0.3326659238298143"/>
          <c:h val="0.43169793002797668"/>
        </c:manualLayout>
      </c:layout>
      <c:overlay val="0"/>
      <c:txPr>
        <a:bodyPr/>
        <a:lstStyle/>
        <a:p>
          <a:pPr>
            <a:defRPr sz="10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rgbClr val="678034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00B0AC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634144964990991E-2"/>
                  <c:y val="-6.2501388734585057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78567252583626E-2"/>
                  <c:y val="-6.2498611265414976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187.6</c:v>
                </c:pt>
                <c:pt idx="1">
                  <c:v>222.9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Другие вопросы в области культуры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3.5118590218370799E-2"/>
                  <c:y val="1.1273380525853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731128640027649E-2"/>
                  <c:y val="4.44028231663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761679299371313E-2"/>
                  <c:y val="-2.167976168022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12.1</c:v>
                </c:pt>
                <c:pt idx="1">
                  <c:v>12.8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028288"/>
        <c:axId val="134038272"/>
        <c:axId val="0"/>
      </c:bar3DChart>
      <c:catAx>
        <c:axId val="13402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4038272"/>
        <c:crosses val="autoZero"/>
        <c:auto val="1"/>
        <c:lblAlgn val="ctr"/>
        <c:lblOffset val="100"/>
        <c:noMultiLvlLbl val="0"/>
      </c:catAx>
      <c:valAx>
        <c:axId val="13403827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34028288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1726601908657132"/>
          <c:h val="0.60876024668283046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9E7A7"/>
        </a:gs>
        <a:gs pos="49000">
          <a:srgbClr val="FFFFDD"/>
        </a:gs>
        <a:gs pos="100000">
          <a:srgbClr val="C9E7A7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71192089767808"/>
          <c:y val="4.0789449320445877E-2"/>
          <c:w val="0.53952529239670544"/>
          <c:h val="0.783598118727548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4697441025071254E-2"/>
                  <c:y val="-2.8058751047863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371801281339112E-2"/>
                  <c:y val="-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1.8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00B0AC"/>
            </a:solidFill>
            <a:ln w="0">
              <a:solidFill>
                <a:srgbClr val="558ED5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67436025626778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3487205125356446E-3"/>
                  <c:y val="-4.0083930068376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 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98.2</c:v>
                </c:pt>
                <c:pt idx="1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079232"/>
        <c:axId val="134080768"/>
        <c:axId val="0"/>
      </c:bar3DChart>
      <c:catAx>
        <c:axId val="13407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34080768"/>
        <c:crosses val="autoZero"/>
        <c:auto val="1"/>
        <c:lblAlgn val="ctr"/>
        <c:lblOffset val="100"/>
        <c:noMultiLvlLbl val="0"/>
      </c:catAx>
      <c:valAx>
        <c:axId val="1340807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3407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33380386928698"/>
          <c:y val="0.16001441758996476"/>
          <c:w val="0.3155021782449704"/>
          <c:h val="0.50062429932027752"/>
        </c:manualLayout>
      </c:layout>
      <c:overlay val="0"/>
      <c:txPr>
        <a:bodyPr/>
        <a:lstStyle/>
        <a:p>
          <a:pPr>
            <a:defRPr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rgbClr val="678034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634144964990991E-2"/>
                  <c:y val="-6.2501388734585057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78567252583626E-2"/>
                  <c:y val="-6.2498611265414976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Лист1!$B$3:$B$4</c:f>
              <c:numCache>
                <c:formatCode>#,##0.0</c:formatCode>
                <c:ptCount val="2"/>
                <c:pt idx="0">
                  <c:v>20.3</c:v>
                </c:pt>
                <c:pt idx="1">
                  <c:v>21.6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spPr>
            <a:solidFill>
              <a:srgbClr val="00C0BB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AC"/>
              </a:solidFill>
              <a:ln>
                <a:solidFill>
                  <a:srgbClr val="558ED5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00B0AC"/>
              </a:solidFill>
              <a:ln>
                <a:solidFill>
                  <a:srgbClr val="558ED5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2532869585894934E-2"/>
                  <c:y val="-2.894678369070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8279394337664E-2"/>
                  <c:y val="-4.2966802138263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133E-3"/>
                  <c:y val="2.871128014199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218.8</c:v>
                </c:pt>
                <c:pt idx="1">
                  <c:v>202.9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447886278045934E-2"/>
                  <c:y val="2.1890294644494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301022745355212E-2"/>
                  <c:y val="1.921186534106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Лист1!$D$3:$D$4</c:f>
              <c:numCache>
                <c:formatCode>#,##0.0</c:formatCode>
                <c:ptCount val="2"/>
                <c:pt idx="0">
                  <c:v>121.3</c:v>
                </c:pt>
                <c:pt idx="1">
                  <c:v>101.2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solidFill>
              <a:srgbClr val="2F527D"/>
            </a:solidFill>
            <a:ln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8166580674404364E-2"/>
                  <c:y val="1.551272563356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337004479634301E-2"/>
                  <c:y val="1.4809799856133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761679299371313E-2"/>
                  <c:y val="-2.167976168022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Лист1!$E$3:$E$4</c:f>
              <c:numCache>
                <c:formatCode>#,##0.0</c:formatCode>
                <c:ptCount val="2"/>
                <c:pt idx="0">
                  <c:v>7.3</c:v>
                </c:pt>
                <c:pt idx="1">
                  <c:v>7.3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736512"/>
        <c:axId val="134230400"/>
        <c:axId val="0"/>
      </c:bar3DChart>
      <c:catAx>
        <c:axId val="134736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4230400"/>
        <c:crosses val="autoZero"/>
        <c:auto val="1"/>
        <c:lblAlgn val="ctr"/>
        <c:lblOffset val="100"/>
        <c:noMultiLvlLbl val="0"/>
      </c:catAx>
      <c:valAx>
        <c:axId val="13423040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3473651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4.1799616643509264E-2"/>
          <c:w val="0.31726601908657132"/>
          <c:h val="0.9122882767121151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9E7A7"/>
        </a:gs>
        <a:gs pos="51000">
          <a:srgbClr val="FFFFDD"/>
        </a:gs>
        <a:gs pos="100000">
          <a:srgbClr val="C9E7A7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71192089767808"/>
          <c:y val="4.0789449320445877E-2"/>
          <c:w val="0.53952529239670544"/>
          <c:h val="0.783598118727548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00B0AC"/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7.50507626812150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762690670303773E-2"/>
                  <c:y val="-8.016786013675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 год </c:v>
                </c:pt>
                <c:pt idx="1">
                  <c:v>2014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58.9</c:v>
                </c:pt>
                <c:pt idx="1">
                  <c:v>63.9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 w="0">
              <a:noFill/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050762681215088E-3"/>
                  <c:y val="-1.6033572027350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762690670303773E-2"/>
                  <c:y val="-3.67431781023493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 год </c:v>
                </c:pt>
                <c:pt idx="1">
                  <c:v>2014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41.1</c:v>
                </c:pt>
                <c:pt idx="1">
                  <c:v>36.1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275456"/>
        <c:axId val="134276992"/>
        <c:axId val="0"/>
      </c:bar3DChart>
      <c:catAx>
        <c:axId val="134275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34276992"/>
        <c:crosses val="autoZero"/>
        <c:auto val="1"/>
        <c:lblAlgn val="ctr"/>
        <c:lblOffset val="100"/>
        <c:noMultiLvlLbl val="0"/>
      </c:catAx>
      <c:valAx>
        <c:axId val="134276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34275456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6733380386928698"/>
          <c:y val="0.18005638262415288"/>
          <c:w val="0.3326659238298143"/>
          <c:h val="0.43169793002797668"/>
        </c:manualLayout>
      </c:layout>
      <c:overlay val="0"/>
      <c:txPr>
        <a:bodyPr/>
        <a:lstStyle/>
        <a:p>
          <a:pPr>
            <a:defRPr sz="10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rgbClr val="678034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44E-2"/>
          <c:y val="5.567772163246229E-2"/>
          <c:w val="0.78619456876267468"/>
          <c:h val="0.7374062814569423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B0AC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год </c:v>
                </c:pt>
                <c:pt idx="1">
                  <c:v>2014 год (план)</c:v>
                </c:pt>
                <c:pt idx="2">
                  <c:v>2014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63.1</c:v>
                </c:pt>
                <c:pt idx="1">
                  <c:v>52.5</c:v>
                </c:pt>
                <c:pt idx="2">
                  <c:v>54.2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2.8306182714952111E-2"/>
                  <c:y val="2.86004257785171E-2"/>
                </c:manualLayout>
              </c:layout>
              <c:tx>
                <c:rich>
                  <a:bodyPr/>
                  <a:lstStyle/>
                  <a:p>
                    <a:r>
                      <a:rPr lang="ru-RU" sz="1000" smtClean="0"/>
                      <a:t>0</a:t>
                    </a:r>
                    <a:r>
                      <a:rPr lang="en-US" sz="1000" smtClean="0"/>
                      <a:t>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51385374190247E-2"/>
                  <c:y val="3.3367163408269951E-2"/>
                </c:manualLayout>
              </c:layout>
              <c:tx>
                <c:rich>
                  <a:bodyPr/>
                  <a:lstStyle/>
                  <a:p>
                    <a:r>
                      <a:rPr lang="ru-RU" sz="1000" smtClean="0"/>
                      <a:t>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93"/>
              </a:solidFill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год </c:v>
                </c:pt>
                <c:pt idx="1">
                  <c:v>2014 год (план)</c:v>
                </c:pt>
                <c:pt idx="2">
                  <c:v>2014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1">
                  <c:v>1.5</c:v>
                </c:pt>
                <c:pt idx="2">
                  <c:v>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ABF1F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99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2"/>
            <c:invertIfNegative val="0"/>
            <c:bubble3D val="0"/>
          </c:dPt>
          <c:dLbls>
            <c:dLbl>
              <c:idx val="1"/>
              <c:layout>
                <c:manualLayout>
                  <c:x val="-1.9596588033428383E-2"/>
                  <c:y val="-4.2901014001447288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773986703809315E-2"/>
                  <c:y val="-3.3367538741941587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71E45A"/>
              </a:solidFill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год </c:v>
                </c:pt>
                <c:pt idx="1">
                  <c:v>2014 год (план)</c:v>
                </c:pt>
                <c:pt idx="2">
                  <c:v>2014 год (факт)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1">
                  <c:v>1.5</c:v>
                </c:pt>
                <c:pt idx="2">
                  <c:v>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год </c:v>
                </c:pt>
                <c:pt idx="1">
                  <c:v>2014 год (план)</c:v>
                </c:pt>
                <c:pt idx="2">
                  <c:v>2014 год (факт)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36.9</c:v>
                </c:pt>
                <c:pt idx="1">
                  <c:v>46.9</c:v>
                </c:pt>
                <c:pt idx="2">
                  <c:v>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664896"/>
        <c:axId val="25683072"/>
        <c:axId val="0"/>
      </c:bar3DChart>
      <c:catAx>
        <c:axId val="25664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5683072"/>
        <c:crosses val="autoZero"/>
        <c:auto val="1"/>
        <c:lblAlgn val="ctr"/>
        <c:lblOffset val="100"/>
        <c:noMultiLvlLbl val="0"/>
      </c:catAx>
      <c:valAx>
        <c:axId val="256830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25664896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rgbClr val="C9E7A7"/>
        </a:gs>
        <a:gs pos="46000">
          <a:srgbClr val="FFFFDD"/>
        </a:gs>
        <a:gs pos="100000">
          <a:srgbClr val="C9E7A7"/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9.5626762191588416E-2"/>
          <c:y val="4.7593322964115115E-2"/>
          <c:w val="0.59249028636457834"/>
          <c:h val="0.785479113431841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olidFill>
              <a:srgbClr val="F8F200"/>
            </a:solidFill>
            <a:ln w="31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158592728661807E-2"/>
                  <c:y val="-3.7631235418286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6902749009623E-2"/>
                  <c:y val="-3.761214031774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27.8</c:v>
                </c:pt>
                <c:pt idx="1">
                  <c:v>16.5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Дорожное хозяйство</c:v>
                </c:pt>
              </c:strCache>
            </c:strRef>
          </c:tx>
          <c:spPr>
            <a:solidFill>
              <a:srgbClr val="00B0AC"/>
            </a:solidFill>
            <a:ln w="3175">
              <a:solidFill>
                <a:srgbClr val="71A2DD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136334927778193E-2"/>
                  <c:y val="3.6743602562678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372472127721543E-2"/>
                  <c:y val="-1.810569391283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542.1</c:v>
                </c:pt>
                <c:pt idx="1">
                  <c:v>546.79999999999995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9.6640708110057819E-3"/>
                  <c:y val="3.6743602562678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338478373027046E-2"/>
                  <c:y val="-6.5864807777407739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97.5</c:v>
                </c:pt>
                <c:pt idx="1">
                  <c:v>135.4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Водное хозяйство</c:v>
                </c:pt>
              </c:strCache>
            </c:strRef>
          </c:tx>
          <c:spPr>
            <a:solidFill>
              <a:srgbClr val="2F527D"/>
            </a:solidFill>
            <a:ln w="3175"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1"/>
              <c:layout>
                <c:manualLayout>
                  <c:x val="7.0064513379791804E-2"/>
                  <c:y val="-3.193445225571450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1">
                  <c:v>1.2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810176"/>
        <c:axId val="149824256"/>
        <c:axId val="0"/>
      </c:bar3DChart>
      <c:catAx>
        <c:axId val="149810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49824256"/>
        <c:crosses val="autoZero"/>
        <c:auto val="1"/>
        <c:lblAlgn val="ctr"/>
        <c:lblOffset val="100"/>
        <c:noMultiLvlLbl val="0"/>
      </c:catAx>
      <c:valAx>
        <c:axId val="149824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149810176"/>
        <c:crosses val="autoZero"/>
        <c:crossBetween val="between"/>
      </c:valAx>
      <c:spPr>
        <a:noFill/>
      </c:spPr>
    </c:plotArea>
    <c:legend>
      <c:legendPos val="r"/>
      <c:legendEntry>
        <c:idx val="1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223649324249268"/>
          <c:y val="3.5102235867864359E-2"/>
          <c:w val="0.32538013794263099"/>
          <c:h val="0.88523271091565203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9E7A7"/>
        </a:gs>
        <a:gs pos="0">
          <a:srgbClr val="ADC9EB"/>
        </a:gs>
        <a:gs pos="0">
          <a:srgbClr val="B3CB83"/>
        </a:gs>
        <a:gs pos="50000">
          <a:schemeClr val="bg1"/>
        </a:gs>
        <a:gs pos="100000">
          <a:srgbClr val="C9E7A7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00B0A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8386352133713571E-3"/>
                  <c:y val="8.0164703921786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677270426742707E-2"/>
                  <c:y val="-4.0083930068375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52.3</c:v>
                </c:pt>
                <c:pt idx="1">
                  <c:v>58.4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6772704267427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6772704267427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47.7</c:v>
                </c:pt>
                <c:pt idx="1">
                  <c:v>41.6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855232"/>
        <c:axId val="149861120"/>
        <c:axId val="0"/>
      </c:bar3DChart>
      <c:catAx>
        <c:axId val="149855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 Narrow" panose="020B0606020202030204" pitchFamily="34" charset="0"/>
              </a:defRPr>
            </a:pPr>
            <a:endParaRPr lang="ru-RU"/>
          </a:p>
        </c:txPr>
        <c:crossAx val="149861120"/>
        <c:crosses val="autoZero"/>
        <c:auto val="1"/>
        <c:lblAlgn val="ctr"/>
        <c:lblOffset val="100"/>
        <c:noMultiLvlLbl val="0"/>
      </c:catAx>
      <c:valAx>
        <c:axId val="1498611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ru-RU"/>
          </a:p>
        </c:txPr>
        <c:crossAx val="149855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37732844498767"/>
          <c:y val="0.24950699922230873"/>
          <c:w val="0.28910676591489859"/>
          <c:h val="0.45689367848016876"/>
        </c:manualLayout>
      </c:layout>
      <c:overlay val="0"/>
      <c:txPr>
        <a:bodyPr/>
        <a:lstStyle/>
        <a:p>
          <a:pPr>
            <a:defRPr sz="11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28575">
      <a:solidFill>
        <a:srgbClr val="678034"/>
      </a:solidFill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9"/>
          <c:y val="2.4520053327408052E-2"/>
          <c:w val="0.56602646999576411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rgbClr val="2F527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634144964990991E-2"/>
                  <c:y val="-6.2501388734585066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5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78567252583626E-2"/>
                  <c:y val="-6.2498611265414993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5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5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Лист1!$B$3:$B$4</c:f>
              <c:numCache>
                <c:formatCode>0.0</c:formatCode>
                <c:ptCount val="2"/>
                <c:pt idx="0">
                  <c:v>372.8</c:v>
                </c:pt>
                <c:pt idx="1">
                  <c:v>232.6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532869585894934E-2"/>
                  <c:y val="-2.894678369070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827939433766402E-2"/>
                  <c:y val="-4.2966802138263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133E-3"/>
                  <c:y val="2.8711280141999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Лист1!$C$3:$C$4</c:f>
              <c:numCache>
                <c:formatCode>0.0</c:formatCode>
                <c:ptCount val="2"/>
                <c:pt idx="0">
                  <c:v>188.3</c:v>
                </c:pt>
                <c:pt idx="1">
                  <c:v>92.8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00B0A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132614313034983E-2"/>
                  <c:y val="2.232683045272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103403640303863E-2"/>
                  <c:y val="2.551903483826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Лист1!$D$3:$D$4</c:f>
              <c:numCache>
                <c:formatCode>0.0</c:formatCode>
                <c:ptCount val="2"/>
                <c:pt idx="0">
                  <c:v>572.70000000000005</c:v>
                </c:pt>
                <c:pt idx="1">
                  <c:v>549.79999999999995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3610965894359017E-2"/>
                  <c:y val="-6.1154316187090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710291943579893E-2"/>
                  <c:y val="-8.5815464948339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761679299371326E-2"/>
                  <c:y val="-2.1679761680226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Лист1!$E$3:$E$4</c:f>
              <c:numCache>
                <c:formatCode>0.0</c:formatCode>
                <c:ptCount val="2"/>
                <c:pt idx="0">
                  <c:v>164.4</c:v>
                </c:pt>
                <c:pt idx="1">
                  <c:v>157.9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2013 года</c:v>
                </c:pt>
                <c:pt idx="1">
                  <c:v>Факт 2014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313216"/>
        <c:axId val="150335488"/>
        <c:axId val="0"/>
      </c:bar3DChart>
      <c:catAx>
        <c:axId val="15031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50335488"/>
        <c:crosses val="autoZero"/>
        <c:auto val="1"/>
        <c:lblAlgn val="ctr"/>
        <c:lblOffset val="100"/>
        <c:noMultiLvlLbl val="0"/>
      </c:catAx>
      <c:valAx>
        <c:axId val="15033548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50313216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56"/>
          <c:y val="6.007804688367957E-2"/>
          <c:w val="0.31726601908657132"/>
          <c:h val="0.73389650472440748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9E7A7"/>
        </a:gs>
        <a:gs pos="46000">
          <a:schemeClr val="bg1"/>
        </a:gs>
        <a:gs pos="100000">
          <a:srgbClr val="C9E7A7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71192089767811"/>
          <c:y val="4.0789449320445884E-2"/>
          <c:w val="0.53952529239670555"/>
          <c:h val="0.7835981187275485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00C0BB"/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AC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00B0AC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234864949046839E-2"/>
                  <c:y val="-2.1009327810692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826379237766987E-2"/>
                  <c:y val="-4.2018655621384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 год </c:v>
                </c:pt>
                <c:pt idx="1">
                  <c:v>2014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78.400000000000006</c:v>
                </c:pt>
                <c:pt idx="1">
                  <c:v>88.2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 w="0">
              <a:noFill/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234864949046839E-2"/>
                  <c:y val="-1.92583280192860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3945979618736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 год </c:v>
                </c:pt>
                <c:pt idx="1">
                  <c:v>2014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21.6</c:v>
                </c:pt>
                <c:pt idx="1">
                  <c:v>11.8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062208"/>
        <c:axId val="150063744"/>
        <c:axId val="0"/>
      </c:bar3DChart>
      <c:catAx>
        <c:axId val="15006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50063744"/>
        <c:crosses val="autoZero"/>
        <c:auto val="1"/>
        <c:lblAlgn val="ctr"/>
        <c:lblOffset val="100"/>
        <c:noMultiLvlLbl val="0"/>
      </c:catAx>
      <c:valAx>
        <c:axId val="1500637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50062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658447536330388"/>
          <c:y val="0.26175133979822346"/>
          <c:w val="0.33266592382981414"/>
          <c:h val="0.38168841028245537"/>
        </c:manualLayout>
      </c:layout>
      <c:overlay val="0"/>
      <c:txPr>
        <a:bodyPr/>
        <a:lstStyle/>
        <a:p>
          <a:pPr>
            <a:defRPr sz="11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rgbClr val="678034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hPercent val="100"/>
      <c:rotY val="1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9019397221187712E-3"/>
          <c:w val="1"/>
          <c:h val="0.99209806027788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 w="50800" h="50800"/>
              <a:contourClr>
                <a:srgbClr val="000000"/>
              </a:contourClr>
            </a:sp3d>
          </c:spPr>
          <c:explosion val="18"/>
          <c:dPt>
            <c:idx val="0"/>
            <c:bubble3D val="0"/>
            <c:explosion val="1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9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16"/>
            <c:spPr>
              <a:solidFill>
                <a:srgbClr val="00B0A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w="50800" h="508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20692209020608313"/>
                  <c:y val="-0.3720169356710387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dirty="0"/>
                      <a:t>Непрограммные расходы
17,8%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2199188012926099"/>
                  <c:y val="-2.8924421365109337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ru-RU" sz="1350" dirty="0"/>
                      <a:t>Ведомственные целевые программы
0,9%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2848185950353347E-2"/>
                  <c:y val="0.18396441873842578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Муниципальные целевые программы
81,3%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083629596711476"/>
                  <c:y val="-5.664489515972923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Региональные целевые программы
</a:t>
                    </a:r>
                    <a:r>
                      <a:rPr lang="ru-RU" dirty="0" smtClean="0"/>
                      <a:t>6,2%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9386711552475569E-2"/>
                  <c:y val="-9.39023443024905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numFmt formatCode="0.0%" sourceLinked="0"/>
              <c:spPr/>
              <c:txPr>
                <a:bodyPr anchor="ctr" anchorCtr="0"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Непрограммные расходы</c:v>
                </c:pt>
                <c:pt idx="1">
                  <c:v>Ведомственные целевые программы</c:v>
                </c:pt>
                <c:pt idx="2">
                  <c:v>Муниципальные целевые программы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17.8</c:v>
                </c:pt>
                <c:pt idx="1">
                  <c:v>0.9</c:v>
                </c:pt>
                <c:pt idx="2">
                  <c:v>81.3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  <a:ln>
          <a:noFill/>
        </a:ln>
      </c:spPr>
    </c:plotArea>
    <c:plotVisOnly val="1"/>
    <c:dispBlanksAs val="zero"/>
    <c:showDLblsOverMax val="0"/>
  </c:chart>
  <c:spPr>
    <a:noFill/>
    <a:ln w="34925">
      <a:solidFill>
        <a:srgbClr val="678034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13853912389796E-2"/>
          <c:y val="3.0929569917068037E-2"/>
          <c:w val="0.62400132455617119"/>
          <c:h val="0.89523713051491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МД, всего</c:v>
                </c:pt>
              </c:strCache>
            </c:strRef>
          </c:tx>
          <c:spPr>
            <a:solidFill>
              <a:srgbClr val="00B0AC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03200" h="25400"/>
            </a:sp3d>
          </c:spPr>
          <c:invertIfNegative val="0"/>
          <c:dLbls>
            <c:dLbl>
              <c:idx val="0"/>
              <c:layout>
                <c:manualLayout>
                  <c:x val="3.0941981105413238E-3"/>
                  <c:y val="-9.53347525950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883962210826475E-3"/>
                  <c:y val="-1.4300212889258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825943316239713E-3"/>
                  <c:y val="-7.1501064446292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28575" cap="flat" cmpd="sng" algn="ctr">
                <a:solidFill>
                  <a:srgbClr val="00B0AC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/>
            </c:spPr>
            <c:txPr>
              <a:bodyPr/>
              <a:lstStyle/>
              <a:p>
                <a:pPr>
                  <a:defRPr sz="1300" b="1" i="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41275</c:v>
                </c:pt>
                <c:pt idx="1">
                  <c:v>41640</c:v>
                </c:pt>
                <c:pt idx="2">
                  <c:v>42005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518.29999999999995</c:v>
                </c:pt>
                <c:pt idx="1">
                  <c:v>683.3</c:v>
                </c:pt>
                <c:pt idx="2">
                  <c:v>628.29999999999995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m/d/yyyy</c:formatCode>
                <c:ptCount val="4"/>
                <c:pt idx="0">
                  <c:v>41275</c:v>
                </c:pt>
                <c:pt idx="1">
                  <c:v>41640</c:v>
                </c:pt>
                <c:pt idx="2">
                  <c:v>42005</c:v>
                </c:pt>
              </c:numCache>
            </c:num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m/d/yyyy</c:formatCode>
                <c:ptCount val="4"/>
                <c:pt idx="0">
                  <c:v>41275</c:v>
                </c:pt>
                <c:pt idx="1">
                  <c:v>41640</c:v>
                </c:pt>
                <c:pt idx="2">
                  <c:v>42005</c:v>
                </c:pt>
              </c:numCache>
            </c:num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6417024"/>
        <c:axId val="28049408"/>
      </c:barChart>
      <c:scatterChart>
        <c:scatterStyle val="lineMarker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Долговая нагрузка, % </c:v>
                </c:pt>
              </c:strCache>
            </c:strRef>
          </c:tx>
          <c:spPr>
            <a:ln w="88900" cap="rnd" cmpd="dbl">
              <a:solidFill>
                <a:srgbClr val="FF0000"/>
              </a:solidFill>
              <a:prstDash val="solid"/>
              <a:miter lim="800000"/>
              <a:headEnd type="none" w="med" len="med"/>
              <a:tailEnd type="none" w="lg" len="lg"/>
            </a:ln>
          </c:spPr>
          <c:marker>
            <c:symbol val="triangle"/>
            <c:size val="27"/>
            <c:spPr>
              <a:solidFill>
                <a:srgbClr val="C00000"/>
              </a:solidFill>
              <a:ln w="25400" cap="rnd">
                <a:solidFill>
                  <a:schemeClr val="tx1"/>
                </a:solidFill>
                <a:headEnd type="oval" w="med" len="med"/>
                <a:tailEnd type="oval" w="med" len="med"/>
              </a:ln>
            </c:spPr>
          </c:marker>
          <c:dLbls>
            <c:dLbl>
              <c:idx val="0"/>
              <c:layout>
                <c:manualLayout>
                  <c:x val="-4.7042287699027595E-2"/>
                  <c:y val="-6.6734326816539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70681676394937E-2"/>
                  <c:y val="-6.6734326816539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608035754311899E-2"/>
                  <c:y val="-5.9584220371910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114958380692745E-2"/>
                  <c:y val="-6.1967589186787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 w="19050">
                <a:solidFill>
                  <a:srgbClr val="C0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Лист1!$A$2:$A$5</c:f>
              <c:numCache>
                <c:formatCode>m/d/yyyy</c:formatCode>
                <c:ptCount val="4"/>
                <c:pt idx="0">
                  <c:v>41275</c:v>
                </c:pt>
                <c:pt idx="1">
                  <c:v>41640</c:v>
                </c:pt>
                <c:pt idx="2">
                  <c:v>42005</c:v>
                </c:pt>
              </c:numCache>
            </c:numRef>
          </c:xVal>
          <c:yVal>
            <c:numRef>
              <c:f>Лист1!$E$2:$E$5</c:f>
              <c:numCache>
                <c:formatCode>General</c:formatCode>
                <c:ptCount val="4"/>
                <c:pt idx="0">
                  <c:v>10.6</c:v>
                </c:pt>
                <c:pt idx="1">
                  <c:v>13.1</c:v>
                </c:pt>
                <c:pt idx="2">
                  <c:v>13.6</c:v>
                </c:pt>
                <c:pt idx="3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052864"/>
        <c:axId val="28050944"/>
      </c:scatterChart>
      <c:dateAx>
        <c:axId val="264170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8049408"/>
        <c:crosses val="autoZero"/>
        <c:auto val="1"/>
        <c:lblOffset val="100"/>
        <c:baseTimeUnit val="years"/>
      </c:dateAx>
      <c:valAx>
        <c:axId val="28049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ru-RU"/>
          </a:p>
        </c:txPr>
        <c:crossAx val="26417024"/>
        <c:crosses val="autoZero"/>
        <c:crossBetween val="between"/>
      </c:valAx>
      <c:valAx>
        <c:axId val="280509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28052864"/>
        <c:crosses val="max"/>
        <c:crossBetween val="midCat"/>
      </c:valAx>
      <c:valAx>
        <c:axId val="28052864"/>
        <c:scaling>
          <c:orientation val="minMax"/>
        </c:scaling>
        <c:delete val="1"/>
        <c:axPos val="t"/>
        <c:numFmt formatCode="m/d/yyyy" sourceLinked="1"/>
        <c:majorTickMark val="out"/>
        <c:minorTickMark val="none"/>
        <c:tickLblPos val="nextTo"/>
        <c:crossAx val="28050944"/>
        <c:crosses val="max"/>
        <c:crossBetween val="midCat"/>
      </c:valAx>
      <c:spPr>
        <a:solidFill>
          <a:schemeClr val="bg1"/>
        </a:solidFill>
        <a:effectLst/>
      </c:spPr>
    </c:plotArea>
    <c:legend>
      <c:legendPos val="r"/>
      <c:layout>
        <c:manualLayout>
          <c:xMode val="edge"/>
          <c:yMode val="edge"/>
          <c:x val="0.7459065082915316"/>
          <c:y val="0.34798428193968783"/>
          <c:w val="0.23707538830968103"/>
          <c:h val="0.27991535562071201"/>
        </c:manualLayout>
      </c:layout>
      <c:overlay val="0"/>
      <c:spPr>
        <a:solidFill>
          <a:schemeClr val="bg1"/>
        </a:solidFill>
        <a:ln w="38100">
          <a:solidFill>
            <a:srgbClr val="00B0AC"/>
          </a:solidFill>
          <a:round/>
        </a:ln>
      </c:spPr>
      <c:txPr>
        <a:bodyPr/>
        <a:lstStyle/>
        <a:p>
          <a:pPr>
            <a:defRPr sz="1350" b="1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93"/>
    </a:solidFill>
    <a:ln w="57150" cap="flat" cmpd="sng" algn="ctr">
      <a:solidFill>
        <a:srgbClr val="678034"/>
      </a:solidFill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090118666526843"/>
          <c:w val="0.99441486475662866"/>
          <c:h val="0.80600262566222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00B0A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8989085192084588E-2"/>
                  <c:y val="0.2932201612950662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9084339466157506E-2"/>
                  <c:y val="-1.8306840668142035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1742752367225565E-2"/>
                  <c:y val="2.87119192892996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6181703324953587E-2"/>
                  <c:y val="6.86557579653667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313049842007219"/>
                  <c:y val="0.131513017471613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165004276010678"/>
                  <c:y val="-4.74302132782975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865582764705728E-2"/>
                  <c:y val="-7.522057400594398E-2"/>
                </c:manualLayout>
              </c:layout>
              <c:numFmt formatCode="0.0%" sourceLinked="0"/>
              <c:spPr/>
              <c:txPr>
                <a:bodyPr anchor="ctr" anchorCtr="0"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1.7078907518563793E-2"/>
                  <c:y val="-6.05617870760502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Плата за негативное воздействие на окружающую среду</c:v>
                </c:pt>
                <c:pt idx="6">
                  <c:v>Доходы от использования имущества, находящегося в государственной и муниципальной собственности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1894.2</c:v>
                </c:pt>
                <c:pt idx="1">
                  <c:v>355.4</c:v>
                </c:pt>
                <c:pt idx="2">
                  <c:v>220.2</c:v>
                </c:pt>
                <c:pt idx="3">
                  <c:v>1035.2</c:v>
                </c:pt>
                <c:pt idx="4">
                  <c:v>55.3</c:v>
                </c:pt>
                <c:pt idx="5">
                  <c:v>82.9</c:v>
                </c:pt>
                <c:pt idx="6">
                  <c:v>577.29999999999995</c:v>
                </c:pt>
                <c:pt idx="7">
                  <c:v>404.2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  <a:ln>
          <a:noFill/>
        </a:ln>
      </c:spPr>
    </c:plotArea>
    <c:plotVisOnly val="1"/>
    <c:dispBlanksAs val="zero"/>
    <c:showDLblsOverMax val="0"/>
  </c:chart>
  <c:spPr>
    <a:solidFill>
      <a:schemeClr val="bg1"/>
    </a:solidFill>
    <a:ln w="57150">
      <a:solidFill>
        <a:srgbClr val="678034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70"/>
      <c:depthPercent val="6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rgbClr val="F2F2F2"/>
        </a:soli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solidFill>
          <a:schemeClr val="bg1">
            <a:lumMod val="95000"/>
          </a:schemeClr>
        </a:soli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5.3374130746301256E-2"/>
          <c:y val="1.9832927589131591E-2"/>
          <c:w val="0.94662586925369874"/>
          <c:h val="0.800466966322756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softEdge">
                <a:bevelT w="165100" prst="coolSlant"/>
              </a:sp3d>
            </c:spPr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2.2799817114337723E-2"/>
                  <c:y val="-1.3122777799949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40158310994884E-2"/>
                  <c:y val="-2.4480559333752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985649742621189E-2"/>
                  <c:y val="-2.8931240377427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58328656739999E-2"/>
                  <c:y val="-1.7630906885930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106673332592673E-2"/>
                  <c:y val="-3.115672040646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151311772576078E-2"/>
                  <c:y val="-2.6763297425780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51590564011417E-2"/>
                  <c:y val="-3.1156720406460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42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использ. имущества, находящегося в гос. и мун. собственности</c:v>
                </c:pt>
                <c:pt idx="5">
                  <c:v>Плата за негативное воздействие на окр. среду</c:v>
                </c:pt>
                <c:pt idx="6">
                  <c:v>Государств.  пошлина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2616.4</c:v>
                </c:pt>
                <c:pt idx="1">
                  <c:v>352.2</c:v>
                </c:pt>
                <c:pt idx="2">
                  <c:v>173.9</c:v>
                </c:pt>
                <c:pt idx="3">
                  <c:v>949.1</c:v>
                </c:pt>
                <c:pt idx="4">
                  <c:v>583.4</c:v>
                </c:pt>
                <c:pt idx="5" formatCode="0.0">
                  <c:v>76</c:v>
                </c:pt>
                <c:pt idx="6">
                  <c:v>45.1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rgbClr val="00B0AC"/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2.8942653095525E-2"/>
                  <c:y val="-2.4422672921275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58842939578415E-2"/>
                  <c:y val="-2.4480379562285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046161537606933E-2"/>
                  <c:y val="-2.8931240377427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121592377675036E-2"/>
                  <c:y val="-1.9741244140798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167185127578417E-2"/>
                  <c:y val="-3.115672040646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463419544077249E-2"/>
                  <c:y val="-2.4480199790817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9031361187788361E-2"/>
                  <c:y val="-3.1214438956620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420000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использ. имущества, находящегося в гос. и мун. собственности</c:v>
                </c:pt>
                <c:pt idx="5">
                  <c:v>Плата за негативное воздействие на окр. среду</c:v>
                </c:pt>
                <c:pt idx="6">
                  <c:v>Государств.  пошлина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1894.2</c:v>
                </c:pt>
                <c:pt idx="1">
                  <c:v>355.4</c:v>
                </c:pt>
                <c:pt idx="2">
                  <c:v>220.2</c:v>
                </c:pt>
                <c:pt idx="3">
                  <c:v>1035.2</c:v>
                </c:pt>
                <c:pt idx="4">
                  <c:v>577.29999999999995</c:v>
                </c:pt>
                <c:pt idx="5">
                  <c:v>82.9</c:v>
                </c:pt>
                <c:pt idx="6">
                  <c:v>55.3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gapDepth val="149"/>
        <c:shape val="box"/>
        <c:axId val="27692416"/>
        <c:axId val="27702400"/>
        <c:axId val="0"/>
      </c:bar3DChart>
      <c:catAx>
        <c:axId val="276924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7702400"/>
        <c:crosses val="autoZero"/>
        <c:auto val="1"/>
        <c:lblAlgn val="ctr"/>
        <c:lblOffset val="100"/>
        <c:noMultiLvlLbl val="0"/>
      </c:catAx>
      <c:valAx>
        <c:axId val="277024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7692416"/>
        <c:crosses val="autoZero"/>
        <c:crossBetween val="between"/>
      </c:valAx>
      <c:spPr>
        <a:solidFill>
          <a:schemeClr val="bg1"/>
        </a:solidFill>
        <a:ln w="25400">
          <a:noFill/>
        </a:ln>
        <a:effectLst/>
        <a:scene3d>
          <a:camera prst="orthographicFront"/>
          <a:lightRig rig="threePt" dir="t"/>
        </a:scene3d>
        <a:sp3d prstMaterial="clear">
          <a:bevelT/>
        </a:sp3d>
      </c:spPr>
    </c:plotArea>
    <c:legend>
      <c:legendPos val="b"/>
      <c:layout>
        <c:manualLayout>
          <c:xMode val="edge"/>
          <c:yMode val="edge"/>
          <c:x val="0.64049400493962205"/>
          <c:y val="5.6292719399695344E-2"/>
          <c:w val="0.30087991172870632"/>
          <c:h val="8.467189932067351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gradFill>
      <a:gsLst>
        <a:gs pos="0">
          <a:srgbClr val="C9E7A7"/>
        </a:gs>
        <a:gs pos="50000">
          <a:srgbClr val="FFFFDD"/>
        </a:gs>
        <a:gs pos="100000">
          <a:srgbClr val="C9E7A7"/>
        </a:gs>
      </a:gsLst>
      <a:lin ang="16200000" scaled="1"/>
    </a:gradFill>
    <a:ln w="57150">
      <a:solidFill>
        <a:srgbClr val="678034"/>
      </a:solidFill>
      <a:round/>
    </a:ln>
    <a:effectLst>
      <a:glow>
        <a:schemeClr val="accent3">
          <a:satMod val="175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100"/>
      <c:rotY val="2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939226513921085E-2"/>
          <c:y val="5.610463899665729E-2"/>
          <c:w val="0.9249805448538202"/>
          <c:h val="0.863145990029133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0"/>
          <c:dPt>
            <c:idx val="0"/>
            <c:bubble3D val="0"/>
            <c:spPr>
              <a:solidFill>
                <a:srgbClr val="00B0A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5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24"/>
            <c:spPr>
              <a:solidFill>
                <a:srgbClr val="88A945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explosion val="2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0889265717087925"/>
                  <c:y val="0.1473838969667343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dirty="0"/>
                      <a:t>Субвенции
</a:t>
                    </a:r>
                    <a:r>
                      <a:rPr lang="ru-RU" dirty="0" smtClean="0"/>
                      <a:t>78,39%</a:t>
                    </a:r>
                    <a:endParaRPr lang="ru-RU" dirty="0"/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26793971714576"/>
                  <c:y val="-0.31621825300455325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Субсидии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20,85%</a:t>
                    </a:r>
                    <a:endParaRPr lang="ru-RU" dirty="0"/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107308192440742"/>
                  <c:y val="7.2004792138978868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sz="1200" dirty="0" smtClean="0"/>
                      <a:t>Дотации</a:t>
                    </a:r>
                    <a:r>
                      <a:rPr lang="ru-RU" sz="1200" dirty="0"/>
                      <a:t>
</a:t>
                    </a:r>
                    <a:r>
                      <a:rPr lang="ru-RU" sz="1200" dirty="0" smtClean="0"/>
                      <a:t>1,16%</a:t>
                    </a:r>
                    <a:endParaRPr lang="ru-RU" sz="1200" dirty="0"/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2476823241342998E-2"/>
                  <c:y val="-6.4969185054516557E-2"/>
                </c:manualLayout>
              </c:layout>
              <c:tx>
                <c:rich>
                  <a:bodyPr/>
                  <a:lstStyle/>
                  <a:p>
                    <a:pPr>
                      <a:defRPr sz="1150" b="1"/>
                    </a:pPr>
                    <a:r>
                      <a:rPr lang="ru-RU" sz="1150" dirty="0"/>
                      <a:t>Возврат целевых остатков межбюджетных трансфертов в областной бюджет
</a:t>
                    </a:r>
                    <a:r>
                      <a:rPr lang="ru-RU" sz="1150" dirty="0" smtClean="0"/>
                      <a:t>0,4%</a:t>
                    </a:r>
                    <a:endParaRPr lang="ru-RU" sz="1150" dirty="0"/>
                  </a:p>
                </c:rich>
              </c:tx>
              <c:numFmt formatCode="0.0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9386711552475569E-2"/>
                  <c:y val="-9.39023443024905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numFmt formatCode="0.00%" sourceLinked="0"/>
              <c:spPr/>
              <c:txPr>
                <a:bodyPr anchor="ctr" anchorCtr="0"/>
                <a:lstStyle/>
                <a:p>
                  <a:pPr>
                    <a:defRPr sz="10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Возврат целевых остатков межбюджетных трансфертов в областной бюджет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2976582.3</c:v>
                </c:pt>
                <c:pt idx="1">
                  <c:v>791737.7</c:v>
                </c:pt>
                <c:pt idx="2">
                  <c:v>44039</c:v>
                </c:pt>
                <c:pt idx="3">
                  <c:v>15429.6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  <a:ln>
          <a:noFill/>
        </a:ln>
      </c:spPr>
    </c:plotArea>
    <c:plotVisOnly val="1"/>
    <c:dispBlanksAs val="zero"/>
    <c:showDLblsOverMax val="0"/>
  </c:chart>
  <c:spPr>
    <a:solidFill>
      <a:schemeClr val="bg1"/>
    </a:solidFill>
    <a:ln w="66675">
      <a:solidFill>
        <a:srgbClr val="678034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422E-2"/>
          <c:y val="5.842823019664483E-2"/>
          <c:w val="0.7270194099990791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 </c:v>
                </c:pt>
              </c:strCache>
            </c:strRef>
          </c:tx>
          <c:spPr>
            <a:solidFill>
              <a:srgbClr val="00B0AC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693705216132287E-3"/>
                  <c:y val="-2.528672027894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355867414912373E-3"/>
                  <c:y val="-2.687913593646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015771508676109E-3"/>
                  <c:y val="-1.987261386911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58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 </c:v>
                </c:pt>
                <c:pt idx="1">
                  <c:v>2014 год (план)</c:v>
                </c:pt>
                <c:pt idx="2">
                  <c:v>2014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5469.6</c:v>
                </c:pt>
                <c:pt idx="1">
                  <c:v>4742.3999999999996</c:v>
                </c:pt>
                <c:pt idx="2">
                  <c:v>4713.3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6.8439775887593627E-3"/>
                  <c:y val="-6.7018906731160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02923071781547E-3"/>
                  <c:y val="-7.3456937833118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56515491052039E-3"/>
                  <c:y val="-4.7626474551260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58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 </c:v>
                </c:pt>
                <c:pt idx="1">
                  <c:v>2014 год (план)</c:v>
                </c:pt>
                <c:pt idx="2">
                  <c:v>2014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2955</c:v>
                </c:pt>
                <c:pt idx="1">
                  <c:v>3840.7</c:v>
                </c:pt>
                <c:pt idx="2">
                  <c:v>3738.5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27072512"/>
        <c:axId val="126947712"/>
        <c:axId val="0"/>
      </c:bar3DChart>
      <c:catAx>
        <c:axId val="12707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6947712"/>
        <c:crosses val="autoZero"/>
        <c:auto val="0"/>
        <c:lblAlgn val="ctr"/>
        <c:lblOffset val="100"/>
        <c:noMultiLvlLbl val="0"/>
      </c:catAx>
      <c:valAx>
        <c:axId val="12694771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27072512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78051401630988793"/>
          <c:y val="0.14267689768887468"/>
          <c:w val="0.21948598369011219"/>
          <c:h val="0.65927905029522471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57150">
      <a:solidFill>
        <a:srgbClr val="678034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58E-2"/>
          <c:y val="5.567772163246229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доходов</c:v>
                </c:pt>
              </c:strCache>
            </c:strRef>
          </c:tx>
          <c:spPr>
            <a:solidFill>
              <a:srgbClr val="00B0A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 </c:v>
                </c:pt>
                <c:pt idx="1">
                  <c:v>2014 год (план)</c:v>
                </c:pt>
                <c:pt idx="2">
                  <c:v>2014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64.900000000000006</c:v>
                </c:pt>
                <c:pt idx="1">
                  <c:v>55.3</c:v>
                </c:pt>
                <c:pt idx="2">
                  <c:v>55.8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 </c:v>
                </c:pt>
                <c:pt idx="1">
                  <c:v>2014 год (план)</c:v>
                </c:pt>
                <c:pt idx="2">
                  <c:v>2014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35.1</c:v>
                </c:pt>
                <c:pt idx="1">
                  <c:v>44.7</c:v>
                </c:pt>
                <c:pt idx="2">
                  <c:v>44.2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998400"/>
        <c:axId val="126999936"/>
        <c:axId val="0"/>
      </c:bar3DChart>
      <c:catAx>
        <c:axId val="126998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26999936"/>
        <c:crosses val="autoZero"/>
        <c:auto val="1"/>
        <c:lblAlgn val="ctr"/>
        <c:lblOffset val="100"/>
        <c:noMultiLvlLbl val="0"/>
      </c:catAx>
      <c:valAx>
        <c:axId val="126999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26998400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rgbClr val="C9E7A7"/>
        </a:gs>
        <a:gs pos="47000">
          <a:srgbClr val="FFFFDD"/>
        </a:gs>
        <a:gs pos="100000">
          <a:srgbClr val="C9E7A7"/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342901234567895E-2"/>
          <c:y val="0.14546147445658805"/>
          <c:w val="0.82222731481481481"/>
          <c:h val="0.81451068833246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6"/>
          <c:dPt>
            <c:idx val="0"/>
            <c:bubble3D val="0"/>
            <c:spPr>
              <a:solidFill>
                <a:srgbClr val="00B0AC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EE0000"/>
              </a:solidFill>
              <a:ln w="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rgbClr val="F6842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5.6836419753086419E-2"/>
                  <c:y val="3.06000501166175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6435185185185189E-2"/>
                  <c:y val="0.1268293440714772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171296296296296"/>
                  <c:y val="-2.013143056028684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2347222222222222"/>
                  <c:y val="-6.50927844126773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7638888888888888E-2"/>
                  <c:y val="-2.040003341107834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9.7993827160493836E-3"/>
                  <c:y val="-2.33973926508478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6.2716049382716049E-2"/>
                  <c:y val="-2.33973926508478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2508641975308642"/>
                  <c:y val="-4.563119328695875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61.169215538583245</c:v>
                </c:pt>
                <c:pt idx="1">
                  <c:v>12.223639582300292</c:v>
                </c:pt>
                <c:pt idx="2">
                  <c:v>10.049716481774555</c:v>
                </c:pt>
                <c:pt idx="3">
                  <c:v>8.2806936622510037</c:v>
                </c:pt>
                <c:pt idx="4">
                  <c:v>3.939935904898288</c:v>
                </c:pt>
                <c:pt idx="5">
                  <c:v>2.7888157160463405</c:v>
                </c:pt>
                <c:pt idx="6">
                  <c:v>0.41159709144034401</c:v>
                </c:pt>
                <c:pt idx="7">
                  <c:v>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5169890.4000000004</c:v>
                </c:pt>
                <c:pt idx="1">
                  <c:v>1033115.7</c:v>
                </c:pt>
                <c:pt idx="2">
                  <c:v>849380.4</c:v>
                </c:pt>
                <c:pt idx="3">
                  <c:v>699866.4</c:v>
                </c:pt>
                <c:pt idx="4">
                  <c:v>332994.90000000002</c:v>
                </c:pt>
                <c:pt idx="5">
                  <c:v>235704.7</c:v>
                </c:pt>
                <c:pt idx="6">
                  <c:v>34787.300000000003</c:v>
                </c:pt>
                <c:pt idx="7">
                  <c:v>96044.9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8451784.6999999993</c:v>
                </c:pt>
                <c:pt idx="1">
                  <c:v>8451784.6999999993</c:v>
                </c:pt>
                <c:pt idx="2">
                  <c:v>8451784.6999999993</c:v>
                </c:pt>
                <c:pt idx="3">
                  <c:v>8451784.6999999993</c:v>
                </c:pt>
                <c:pt idx="4">
                  <c:v>8451784.6999999993</c:v>
                </c:pt>
                <c:pt idx="5">
                  <c:v>8451784.6999999993</c:v>
                </c:pt>
                <c:pt idx="6">
                  <c:v>8451784.6999999993</c:v>
                </c:pt>
                <c:pt idx="7">
                  <c:v>8451784.6999999993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1"/>
        </a:solidFill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zero"/>
    <c:showDLblsOverMax val="0"/>
  </c:chart>
  <c:spPr>
    <a:solidFill>
      <a:schemeClr val="bg1"/>
    </a:solidFill>
    <a:ln w="57150">
      <a:solidFill>
        <a:srgbClr val="678034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rgbClr val="F2F2F2"/>
        </a:solidFill>
      </c:spPr>
    </c:sideWall>
    <c:backWall>
      <c:thickness val="0"/>
      <c:spPr>
        <a:solidFill>
          <a:srgbClr val="F2F2F2"/>
        </a:solidFill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00B0AC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0167860136752481E-3"/>
                  <c:y val="4.5222895461757813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a:t>57,8</a:t>
                    </a:r>
                    <a:r>
                      <a:rPr lang="ru-RU" sz="1200" b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50358041025746E-2"/>
                  <c:y val="-9.0445790923515627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a:t>42,8</a:t>
                    </a:r>
                    <a:r>
                      <a:rPr lang="ru-RU" sz="1200" b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57.8</c:v>
                </c:pt>
                <c:pt idx="1">
                  <c:v>42.8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BE567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2025179020512873E-2"/>
                  <c:y val="9.0445790923515627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a:t>42,2</a:t>
                    </a:r>
                    <a:r>
                      <a:rPr lang="ru-RU" sz="1200" b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50358041025746E-2"/>
                  <c:y val="-4.5222895461757813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a:t>57,2</a:t>
                    </a:r>
                    <a:r>
                      <a:rPr lang="ru-RU" sz="1200" b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">
                  <c:v>42.2</c:v>
                </c:pt>
                <c:pt idx="1">
                  <c:v>57.2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33358336"/>
        <c:axId val="133359872"/>
        <c:axId val="0"/>
      </c:bar3DChart>
      <c:catAx>
        <c:axId val="13335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accent1">
                <a:lumMod val="75000"/>
              </a:schemeClr>
            </a:solidFill>
          </a:ln>
        </c:spPr>
        <c:txPr>
          <a:bodyPr/>
          <a:lstStyle/>
          <a:p>
            <a:pPr>
              <a:defRPr sz="1150" b="1" i="1">
                <a:latin typeface="Arial Narrow" panose="020B0606020202030204" pitchFamily="34" charset="0"/>
              </a:defRPr>
            </a:pPr>
            <a:endParaRPr lang="ru-RU"/>
          </a:p>
        </c:txPr>
        <c:crossAx val="133359872"/>
        <c:crosses val="autoZero"/>
        <c:auto val="1"/>
        <c:lblAlgn val="ctr"/>
        <c:lblOffset val="100"/>
        <c:noMultiLvlLbl val="0"/>
      </c:catAx>
      <c:valAx>
        <c:axId val="1333598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33358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355858392995088"/>
          <c:y val="0.22325019442284191"/>
          <c:w val="0.3718317473769065"/>
          <c:h val="0.50058882346405953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200" b="0" i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57150">
      <a:solidFill>
        <a:srgbClr val="678034"/>
      </a:solidFill>
    </a:ln>
    <a:effectLst>
      <a:glow rad="63500">
        <a:schemeClr val="accent1">
          <a:lumMod val="50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190500">
          <a:solidFill>
            <a:srgbClr val="00B0AC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190500">
          <a:solidFill>
            <a:srgbClr val="00B0AC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90500">
          <a:solidFill>
            <a:srgbClr val="00B0AC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90500">
          <a:solidFill>
            <a:srgbClr val="00B0AC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90500">
          <a:solidFill>
            <a:srgbClr val="00B0AC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90500">
          <a:solidFill>
            <a:srgbClr val="00B0AC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225692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71616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86453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69230" custRadScaleRad="97946" custRadScaleInc="-47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FD6996D9-C8E2-421E-BABF-092327E18DF0}" type="presOf" srcId="{181EA984-4962-4DC5-8CDA-71251781BB72}" destId="{6B2E63ED-B4B9-4312-8B34-C6298E61E31E}" srcOrd="0" destOrd="0" presId="urn:microsoft.com/office/officeart/2005/8/layout/cycle5"/>
    <dgm:cxn modelId="{C8538BD3-080B-4272-B9C5-4B7427FD5713}" type="presOf" srcId="{99AA82BB-5D7A-4078-8B23-18C254D0DC4B}" destId="{529DDF86-EE24-4644-BF9F-F7994B1A08DB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22AC9DD4-1B5F-4ED6-87AC-D00DD37A7800}" type="presOf" srcId="{724D7F1B-A1E0-49D7-BF3E-FEFCD1C743CE}" destId="{A54D8CAD-B47B-492A-A92F-69E42EBB0CBD}" srcOrd="0" destOrd="0" presId="urn:microsoft.com/office/officeart/2005/8/layout/cycle5"/>
    <dgm:cxn modelId="{2EE905BE-935B-465B-8076-95FF181BED7F}" type="presOf" srcId="{CE6B3773-E288-4ED6-8D2D-7A94A1E9116E}" destId="{B61698C4-7017-4D89-87F7-56075D701F9E}" srcOrd="0" destOrd="0" presId="urn:microsoft.com/office/officeart/2005/8/layout/cycle5"/>
    <dgm:cxn modelId="{950727F8-64AD-4ADA-BE4B-412455C8DF0B}" type="presOf" srcId="{83D8F672-682C-4EEF-83C3-46A0F47A1E51}" destId="{2C814299-90FC-466A-8C27-58BBE7C3AD9B}" srcOrd="0" destOrd="0" presId="urn:microsoft.com/office/officeart/2005/8/layout/cycle5"/>
    <dgm:cxn modelId="{88C22F1E-9138-4501-BEAD-0AB67A8E3F99}" type="presOf" srcId="{3E04EBF9-6BCF-4C97-97CC-16053D8ADECA}" destId="{D76CEF15-AD37-4FF7-A9D9-F30101483B47}" srcOrd="0" destOrd="0" presId="urn:microsoft.com/office/officeart/2005/8/layout/cycle5"/>
    <dgm:cxn modelId="{E995986B-53C8-4A22-8A3C-FC38C6AC81C7}" type="presOf" srcId="{8FBAAD1B-5BAC-4AC0-8BA9-6D0621EB872A}" destId="{5C1B40A2-C95B-481E-9090-4B7BCF3B56CE}" srcOrd="0" destOrd="0" presId="urn:microsoft.com/office/officeart/2005/8/layout/cycle5"/>
    <dgm:cxn modelId="{02DEBEDF-7B34-42C0-A576-CD2FFED8A30D}" type="presOf" srcId="{AC3117F4-22F7-4278-9E67-6CE483EEA235}" destId="{644BD4D3-8D2A-489F-BC0B-191B4AEF9533}" srcOrd="0" destOrd="0" presId="urn:microsoft.com/office/officeart/2005/8/layout/cycle5"/>
    <dgm:cxn modelId="{0EBD80EA-C770-4561-858A-5740B580F344}" type="presOf" srcId="{2F3150F9-E42C-4C20-8C2E-D3A5F4293F34}" destId="{26BC9EC0-F33D-4C53-893E-E607BC23B588}" srcOrd="0" destOrd="0" presId="urn:microsoft.com/office/officeart/2005/8/layout/cycle5"/>
    <dgm:cxn modelId="{9DFEEF25-846D-43C1-AE8F-5F2975598107}" type="presOf" srcId="{CBBE3567-C6F7-4BAB-9067-FDC8A32F0041}" destId="{191E1915-7B43-453A-9B3B-8BE365BAB7F0}" srcOrd="0" destOrd="0" presId="urn:microsoft.com/office/officeart/2005/8/layout/cycle5"/>
    <dgm:cxn modelId="{FA82DE0F-00A2-4216-8FCE-D89350B1A595}" type="presOf" srcId="{443ECAFA-A6D7-41FF-AC7E-E0473AEE9907}" destId="{18E1BD14-653F-47B3-BB46-667C8FB2497F}" srcOrd="0" destOrd="0" presId="urn:microsoft.com/office/officeart/2005/8/layout/cycle5"/>
    <dgm:cxn modelId="{76231AC4-AFBB-412F-886C-C41334A0C4C1}" type="presOf" srcId="{582979A8-C384-483D-9063-70433550210F}" destId="{03867FA4-A613-4921-92BD-CBD0DE5AF6C1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FA869ABE-357B-4CEF-A4B8-EBBFA26C0171}" type="presOf" srcId="{7D26771F-14FC-487C-BE39-6B56926D70D0}" destId="{DA554C6D-A2BD-4B94-802C-6C55DB9F2BF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D2C7A2C8-8D75-404E-814B-CF5740F0A5EB}" type="presOf" srcId="{8BA3E322-4EFF-422F-8958-15FC13EBBE0A}" destId="{F93ECD45-54D8-465B-A0C2-914295F3C5BD}" srcOrd="0" destOrd="0" presId="urn:microsoft.com/office/officeart/2005/8/layout/cycle5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FFADC237-B54A-4725-A287-76541E9D1C11}" type="presOf" srcId="{1F9A309A-9FC0-485D-BD9D-D3AA06914A86}" destId="{43434E4B-C4FB-4DAC-9533-71DBE9279538}" srcOrd="0" destOrd="0" presId="urn:microsoft.com/office/officeart/2005/8/layout/cycle5"/>
    <dgm:cxn modelId="{A629F011-5D43-429B-9F9E-85BF7FA9AA17}" type="presOf" srcId="{1B6EB8D1-E4C2-40F7-BAF0-BED45F5C904D}" destId="{37B34B6A-4DCE-4DE3-951A-2EF6B41DAEEC}" srcOrd="0" destOrd="0" presId="urn:microsoft.com/office/officeart/2005/8/layout/cycle5"/>
    <dgm:cxn modelId="{732EC69B-7FC3-4976-83BF-D7333213E26F}" type="presOf" srcId="{FD2A65F7-0EFD-427A-9350-4EE82EF8A3A3}" destId="{E20084B0-DED3-4DEB-8998-F77FEE57635D}" srcOrd="0" destOrd="0" presId="urn:microsoft.com/office/officeart/2005/8/layout/cycle5"/>
    <dgm:cxn modelId="{D03F7A09-EE53-400C-901B-5AF18434A39B}" type="presParOf" srcId="{5C1B40A2-C95B-481E-9090-4B7BCF3B56CE}" destId="{18E1BD14-653F-47B3-BB46-667C8FB2497F}" srcOrd="0" destOrd="0" presId="urn:microsoft.com/office/officeart/2005/8/layout/cycle5"/>
    <dgm:cxn modelId="{DFF50300-7B67-483B-8EA6-167E7E278B5A}" type="presParOf" srcId="{5C1B40A2-C95B-481E-9090-4B7BCF3B56CE}" destId="{63F2586D-5C2A-47F2-8FBF-D647F1535402}" srcOrd="1" destOrd="0" presId="urn:microsoft.com/office/officeart/2005/8/layout/cycle5"/>
    <dgm:cxn modelId="{60CD9138-13F9-4105-92B6-C7F8A4019601}" type="presParOf" srcId="{5C1B40A2-C95B-481E-9090-4B7BCF3B56CE}" destId="{43434E4B-C4FB-4DAC-9533-71DBE9279538}" srcOrd="2" destOrd="0" presId="urn:microsoft.com/office/officeart/2005/8/layout/cycle5"/>
    <dgm:cxn modelId="{20FD6191-8B4E-4C6E-BFEB-0DCB390D5B85}" type="presParOf" srcId="{5C1B40A2-C95B-481E-9090-4B7BCF3B56CE}" destId="{A54D8CAD-B47B-492A-A92F-69E42EBB0CBD}" srcOrd="3" destOrd="0" presId="urn:microsoft.com/office/officeart/2005/8/layout/cycle5"/>
    <dgm:cxn modelId="{D7F56755-137B-4ACF-9CB1-44D5D7BDA35A}" type="presParOf" srcId="{5C1B40A2-C95B-481E-9090-4B7BCF3B56CE}" destId="{C1BE9F86-1024-42B7-8000-210EB09C538A}" srcOrd="4" destOrd="0" presId="urn:microsoft.com/office/officeart/2005/8/layout/cycle5"/>
    <dgm:cxn modelId="{35EF7171-E2C6-4BA7-A43A-10E55CF2812D}" type="presParOf" srcId="{5C1B40A2-C95B-481E-9090-4B7BCF3B56CE}" destId="{F93ECD45-54D8-465B-A0C2-914295F3C5BD}" srcOrd="5" destOrd="0" presId="urn:microsoft.com/office/officeart/2005/8/layout/cycle5"/>
    <dgm:cxn modelId="{AD4668DC-7F22-49DF-9643-B18ECD66EB39}" type="presParOf" srcId="{5C1B40A2-C95B-481E-9090-4B7BCF3B56CE}" destId="{D76CEF15-AD37-4FF7-A9D9-F30101483B47}" srcOrd="6" destOrd="0" presId="urn:microsoft.com/office/officeart/2005/8/layout/cycle5"/>
    <dgm:cxn modelId="{B1A51960-6865-40FE-9112-4DEE19A360AD}" type="presParOf" srcId="{5C1B40A2-C95B-481E-9090-4B7BCF3B56CE}" destId="{89825730-0866-4745-85D0-1D1DCFBF2A18}" srcOrd="7" destOrd="0" presId="urn:microsoft.com/office/officeart/2005/8/layout/cycle5"/>
    <dgm:cxn modelId="{7760F6D6-BEC7-49C6-BD24-7B913EA59305}" type="presParOf" srcId="{5C1B40A2-C95B-481E-9090-4B7BCF3B56CE}" destId="{DA554C6D-A2BD-4B94-802C-6C55DB9F2BF8}" srcOrd="8" destOrd="0" presId="urn:microsoft.com/office/officeart/2005/8/layout/cycle5"/>
    <dgm:cxn modelId="{82CB242F-1C86-4826-91B5-8DEA1B97DE4C}" type="presParOf" srcId="{5C1B40A2-C95B-481E-9090-4B7BCF3B56CE}" destId="{644BD4D3-8D2A-489F-BC0B-191B4AEF9533}" srcOrd="9" destOrd="0" presId="urn:microsoft.com/office/officeart/2005/8/layout/cycle5"/>
    <dgm:cxn modelId="{0AA89D97-6679-4AB2-9C33-FA84595A027D}" type="presParOf" srcId="{5C1B40A2-C95B-481E-9090-4B7BCF3B56CE}" destId="{DAC3B005-4E2A-4348-9B77-486F2914FE10}" srcOrd="10" destOrd="0" presId="urn:microsoft.com/office/officeart/2005/8/layout/cycle5"/>
    <dgm:cxn modelId="{FAE41A02-8D3D-4ABE-A6E6-4F3CF41C7EB1}" type="presParOf" srcId="{5C1B40A2-C95B-481E-9090-4B7BCF3B56CE}" destId="{2C814299-90FC-466A-8C27-58BBE7C3AD9B}" srcOrd="11" destOrd="0" presId="urn:microsoft.com/office/officeart/2005/8/layout/cycle5"/>
    <dgm:cxn modelId="{CFA91A06-ADF4-4413-A570-576C6EE4FCF1}" type="presParOf" srcId="{5C1B40A2-C95B-481E-9090-4B7BCF3B56CE}" destId="{03867FA4-A613-4921-92BD-CBD0DE5AF6C1}" srcOrd="12" destOrd="0" presId="urn:microsoft.com/office/officeart/2005/8/layout/cycle5"/>
    <dgm:cxn modelId="{37839B70-69DF-4E68-A564-D0ADC0078A32}" type="presParOf" srcId="{5C1B40A2-C95B-481E-9090-4B7BCF3B56CE}" destId="{A543EB03-7087-4967-BA16-52B020590675}" srcOrd="13" destOrd="0" presId="urn:microsoft.com/office/officeart/2005/8/layout/cycle5"/>
    <dgm:cxn modelId="{348E8CA9-355C-4F1E-B69F-1F47A957EAB1}" type="presParOf" srcId="{5C1B40A2-C95B-481E-9090-4B7BCF3B56CE}" destId="{191E1915-7B43-453A-9B3B-8BE365BAB7F0}" srcOrd="14" destOrd="0" presId="urn:microsoft.com/office/officeart/2005/8/layout/cycle5"/>
    <dgm:cxn modelId="{F8AD3539-C0C8-4EA4-BE7F-813566F9F8EE}" type="presParOf" srcId="{5C1B40A2-C95B-481E-9090-4B7BCF3B56CE}" destId="{529DDF86-EE24-4644-BF9F-F7994B1A08DB}" srcOrd="15" destOrd="0" presId="urn:microsoft.com/office/officeart/2005/8/layout/cycle5"/>
    <dgm:cxn modelId="{AB600DF4-BEA7-4910-9211-E0D82CBCED0B}" type="presParOf" srcId="{5C1B40A2-C95B-481E-9090-4B7BCF3B56CE}" destId="{273D6908-0A8E-4F45-889A-67CE25D68E3E}" srcOrd="16" destOrd="0" presId="urn:microsoft.com/office/officeart/2005/8/layout/cycle5"/>
    <dgm:cxn modelId="{F3C90B14-EAF0-40B4-9685-37C6D53B9F70}" type="presParOf" srcId="{5C1B40A2-C95B-481E-9090-4B7BCF3B56CE}" destId="{B61698C4-7017-4D89-87F7-56075D701F9E}" srcOrd="17" destOrd="0" presId="urn:microsoft.com/office/officeart/2005/8/layout/cycle5"/>
    <dgm:cxn modelId="{9EF4D321-64BA-48F4-A5CF-DC40F878D202}" type="presParOf" srcId="{5C1B40A2-C95B-481E-9090-4B7BCF3B56CE}" destId="{E20084B0-DED3-4DEB-8998-F77FEE57635D}" srcOrd="18" destOrd="0" presId="urn:microsoft.com/office/officeart/2005/8/layout/cycle5"/>
    <dgm:cxn modelId="{9139C460-D107-4AAD-A075-30D10ECCF6B3}" type="presParOf" srcId="{5C1B40A2-C95B-481E-9090-4B7BCF3B56CE}" destId="{284E5A02-1953-4AC1-8DE5-B9171905FABE}" srcOrd="19" destOrd="0" presId="urn:microsoft.com/office/officeart/2005/8/layout/cycle5"/>
    <dgm:cxn modelId="{06B1DB92-2D42-401B-9D21-DD46B557FD47}" type="presParOf" srcId="{5C1B40A2-C95B-481E-9090-4B7BCF3B56CE}" destId="{37B34B6A-4DCE-4DE3-951A-2EF6B41DAEEC}" srcOrd="20" destOrd="0" presId="urn:microsoft.com/office/officeart/2005/8/layout/cycle5"/>
    <dgm:cxn modelId="{73D0235D-6C51-4867-A5FD-88910011BC7F}" type="presParOf" srcId="{5C1B40A2-C95B-481E-9090-4B7BCF3B56CE}" destId="{26BC9EC0-F33D-4C53-893E-E607BC23B588}" srcOrd="21" destOrd="0" presId="urn:microsoft.com/office/officeart/2005/8/layout/cycle5"/>
    <dgm:cxn modelId="{4C3EF7D1-C1F3-4740-9FDE-73B380FEE90B}" type="presParOf" srcId="{5C1B40A2-C95B-481E-9090-4B7BCF3B56CE}" destId="{AAF36583-BB7F-476C-A980-E0851D9947DB}" srcOrd="22" destOrd="0" presId="urn:microsoft.com/office/officeart/2005/8/layout/cycle5"/>
    <dgm:cxn modelId="{3F593CEB-4177-40BA-8B84-2738DD3F7DF7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/>
      <dgm:spPr>
        <a:solidFill>
          <a:srgbClr val="00B0AC"/>
        </a:soli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53926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35390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88172" custRadScaleRad="96802" custRadScaleInc="-112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1609" custRadScaleInc="91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F0C6EF-B994-4689-8320-06466CE2B281}" type="presOf" srcId="{FB48CFB2-2144-464F-99B0-7B4517BBF385}" destId="{55E128A9-086C-4AB0-9BB3-7B78F9CA19C8}" srcOrd="0" destOrd="0" presId="urn:microsoft.com/office/officeart/2008/layout/RadialCluster"/>
    <dgm:cxn modelId="{EA891EE2-24D7-4E4B-80C2-896A371D6B8C}" type="presOf" srcId="{30BF6DE8-1E0A-4F3F-9C5D-54B1D0FEA649}" destId="{BF1427F8-47F7-429E-8B9A-D7AD3446727D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1EFAE207-EA3D-446B-9C68-367EC423CC8F}" type="presOf" srcId="{2C971819-3A7E-44D6-A607-E41E2CC546CA}" destId="{2A42BF92-E0CA-4C74-94D9-9AE3F4260038}" srcOrd="0" destOrd="0" presId="urn:microsoft.com/office/officeart/2008/layout/RadialCluster"/>
    <dgm:cxn modelId="{5A17F814-6300-476D-BF6D-9CF907656345}" type="presOf" srcId="{9D6328B3-3D5F-410C-9275-2F3B736C0074}" destId="{0999DAA6-78E7-4C62-AD9F-BB89E1F317A5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B02D664E-EB08-470C-A4A3-A05ED4299137}" type="presOf" srcId="{51B0975B-EA65-4A15-BAF2-DB307B86BC96}" destId="{341F0CCF-4C81-46C6-BAD1-DDC17631079D}" srcOrd="0" destOrd="0" presId="urn:microsoft.com/office/officeart/2008/layout/RadialCluster"/>
    <dgm:cxn modelId="{09021DBF-71EC-42BD-96B7-8A366EE3886D}" type="presOf" srcId="{B48DC76A-8C89-4A47-A084-03205D8C4A2A}" destId="{A1F9C609-4FDF-427E-A3A7-017CF8E0D1F8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F901EF08-D3A3-4AAE-AD39-D73F20BD4F7E}" type="presOf" srcId="{BF147029-5588-4C67-A975-3EDDF959302B}" destId="{A7E70BED-E9F9-4186-91D6-4C4AD5C34513}" srcOrd="0" destOrd="0" presId="urn:microsoft.com/office/officeart/2008/layout/RadialCluster"/>
    <dgm:cxn modelId="{DFA04E84-D1D0-4DF5-9B3B-8D764DBE5D28}" type="presOf" srcId="{C9BABCCA-8569-4ABA-B03B-D830CDA9F6D4}" destId="{8B244CFF-22F3-49C3-BAD4-562F5B34DCEA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12E1B8F4-94C3-422A-9A74-A8C11CB7D64C}" type="presParOf" srcId="{8B244CFF-22F3-49C3-BAD4-562F5B34DCEA}" destId="{767A95D3-4209-465C-93E1-7443651645A0}" srcOrd="0" destOrd="0" presId="urn:microsoft.com/office/officeart/2008/layout/RadialCluster"/>
    <dgm:cxn modelId="{CDBDC78D-AF84-4E6D-ACD9-BFF695210367}" type="presParOf" srcId="{767A95D3-4209-465C-93E1-7443651645A0}" destId="{55E128A9-086C-4AB0-9BB3-7B78F9CA19C8}" srcOrd="0" destOrd="0" presId="urn:microsoft.com/office/officeart/2008/layout/RadialCluster"/>
    <dgm:cxn modelId="{A00D8AB0-D4CE-4BCB-A2CB-7C0247580C2F}" type="presParOf" srcId="{767A95D3-4209-465C-93E1-7443651645A0}" destId="{2A42BF92-E0CA-4C74-94D9-9AE3F4260038}" srcOrd="1" destOrd="0" presId="urn:microsoft.com/office/officeart/2008/layout/RadialCluster"/>
    <dgm:cxn modelId="{17E47C38-4C9C-460D-89CB-DF32750978D0}" type="presParOf" srcId="{767A95D3-4209-465C-93E1-7443651645A0}" destId="{A7E70BED-E9F9-4186-91D6-4C4AD5C34513}" srcOrd="2" destOrd="0" presId="urn:microsoft.com/office/officeart/2008/layout/RadialCluster"/>
    <dgm:cxn modelId="{2117F2E6-FF70-42B1-BE66-0BAD9450FA43}" type="presParOf" srcId="{767A95D3-4209-465C-93E1-7443651645A0}" destId="{0999DAA6-78E7-4C62-AD9F-BB89E1F317A5}" srcOrd="3" destOrd="0" presId="urn:microsoft.com/office/officeart/2008/layout/RadialCluster"/>
    <dgm:cxn modelId="{CA786C7D-261C-4CC7-A215-72FE893D1F85}" type="presParOf" srcId="{767A95D3-4209-465C-93E1-7443651645A0}" destId="{A1F9C609-4FDF-427E-A3A7-017CF8E0D1F8}" srcOrd="4" destOrd="0" presId="urn:microsoft.com/office/officeart/2008/layout/RadialCluster"/>
    <dgm:cxn modelId="{D2E36E1E-320A-428E-8062-0B905B373343}" type="presParOf" srcId="{767A95D3-4209-465C-93E1-7443651645A0}" destId="{BF1427F8-47F7-429E-8B9A-D7AD3446727D}" srcOrd="5" destOrd="0" presId="urn:microsoft.com/office/officeart/2008/layout/RadialCluster"/>
    <dgm:cxn modelId="{988DAB4C-E62A-4B78-AD3B-D23B11E83F8E}" type="presParOf" srcId="{767A95D3-4209-465C-93E1-7443651645A0}" destId="{341F0CCF-4C81-46C6-BAD1-DDC17631079D}" srcOrd="6" destOrd="0" presId="urn:microsoft.com/office/officeart/2008/layout/RadialCluster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rgbClr val="00B0AC"/>
        </a:solidFill>
      </dgm:spPr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A25DD8-C5AE-4684-8881-A707EF9402DB}" type="presOf" srcId="{90B43A1C-85AB-40E4-9687-2313E85E0399}" destId="{0A6C1809-69AA-4BA6-8257-5A11C3557B45}" srcOrd="0" destOrd="0" presId="urn:microsoft.com/office/officeart/2005/8/layout/radial5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00BB8855-8733-461C-AD9B-26E01289E25A}" type="presOf" srcId="{420BA717-63F2-4ED1-9193-BDF0AD7BC7EB}" destId="{FFE63D16-C443-42C8-BB30-4CA61876A647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5B75B913-E006-465A-9A8B-7FA00853E56E}" type="presOf" srcId="{637E412C-91EE-486E-8354-15F2384BE3EA}" destId="{D8B200F5-4D07-49B2-A587-C2FE6CEC49F8}" srcOrd="0" destOrd="0" presId="urn:microsoft.com/office/officeart/2005/8/layout/radial5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90F2E740-ED1D-473C-9E34-8920E870A82C}" type="presOf" srcId="{C021BE46-16AF-4372-B2A0-67875E2C82CF}" destId="{06F93DE9-E67A-4CE1-BC6B-5C458B1137B0}" srcOrd="0" destOrd="0" presId="urn:microsoft.com/office/officeart/2005/8/layout/radial5"/>
    <dgm:cxn modelId="{7DA03F81-EC44-4681-831C-523011E311D3}" type="presOf" srcId="{4B1A8440-411B-4A5D-AFC7-3583C59ADD0E}" destId="{73BC26A8-8D0F-45E6-9E3B-37EADD227262}" srcOrd="0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C29D492F-BFF3-476F-9760-E39C4EE1A730}" type="presOf" srcId="{082CE592-953F-441B-B0C2-F864433A8493}" destId="{A0E222DD-64BD-4A89-BBB9-2B80D8318D4A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6534D629-95CB-4239-BBC8-78D04E95EF0C}" type="presOf" srcId="{CCCDC2A1-B573-48DB-AE6D-1F76901F1671}" destId="{C481485E-E38C-4518-A609-8D1D62CF917B}" srcOrd="0" destOrd="0" presId="urn:microsoft.com/office/officeart/2005/8/layout/radial5"/>
    <dgm:cxn modelId="{8BB1BC82-7921-4D53-8D41-3C1EA8B9D6BC}" type="presOf" srcId="{D78F1D4C-A2EF-4C56-940B-FB3F18A7298D}" destId="{EDA34655-9131-4731-957F-5382F53A0660}" srcOrd="0" destOrd="0" presId="urn:microsoft.com/office/officeart/2005/8/layout/radial5"/>
    <dgm:cxn modelId="{7B661847-16CA-43CF-B3D2-99D6EE38EAC9}" type="presOf" srcId="{9DEE7B50-C1CB-48D2-999B-DF1098A88396}" destId="{881BA4B6-6173-4BE7-ACB0-127409627ABA}" srcOrd="1" destOrd="0" presId="urn:microsoft.com/office/officeart/2005/8/layout/radial5"/>
    <dgm:cxn modelId="{A8478530-74A3-44A6-9505-729553F782F5}" type="presOf" srcId="{66E51CD7-05D6-4658-BDAA-92C6F3E19708}" destId="{553B84E4-4A31-43DB-B3BF-8E8EF2B79F2D}" srcOrd="0" destOrd="0" presId="urn:microsoft.com/office/officeart/2005/8/layout/radial5"/>
    <dgm:cxn modelId="{5C02A90D-BCC0-490A-9C22-77868E290CC5}" type="presOf" srcId="{A8FC0520-4E1C-47C9-9459-5A566E2A3269}" destId="{47F0322C-5978-482D-A409-1280E22C6D82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00796A5F-FAF5-477D-ADC9-81264F172517}" type="presOf" srcId="{6598F354-400C-439C-BDD5-729D663E252E}" destId="{FA950D33-9BD9-4D37-A533-789F5554AFB5}" srcOrd="0" destOrd="0" presId="urn:microsoft.com/office/officeart/2005/8/layout/radial5"/>
    <dgm:cxn modelId="{C2A641FC-64C4-4ACD-AE76-C6A4865D1825}" type="presOf" srcId="{A8FC0520-4E1C-47C9-9459-5A566E2A3269}" destId="{E7EAB10C-E176-4610-B2C6-BE8F83AD0F9B}" srcOrd="0" destOrd="0" presId="urn:microsoft.com/office/officeart/2005/8/layout/radial5"/>
    <dgm:cxn modelId="{E442F664-E163-437D-951C-6C0AEE99C3F4}" type="presOf" srcId="{08170AFC-8E89-4179-A96D-636AFFD8C3F3}" destId="{DF27FC25-052B-426A-9E06-117E992234F6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5B51E25F-C032-4F6A-8499-B9007F91A47C}" type="presOf" srcId="{D63A74EC-A1EC-4823-AB28-835C2DE63D58}" destId="{E2EC1D87-F728-458A-8AB1-7A3D78F9D25E}" srcOrd="0" destOrd="0" presId="urn:microsoft.com/office/officeart/2005/8/layout/radial5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1C22D339-26C0-455A-98A1-DD9F877F9F4B}" type="presOf" srcId="{D2A69AB7-A0A6-4501-95CD-2902A3384DE3}" destId="{FED909B6-8F19-4D98-AAC2-EBEEF4830C2B}" srcOrd="0" destOrd="0" presId="urn:microsoft.com/office/officeart/2005/8/layout/radial5"/>
    <dgm:cxn modelId="{8552BD47-9C33-475C-9A71-50C3A417790C}" type="presOf" srcId="{77DF95E1-3397-43CE-99EF-E82D1E9B2066}" destId="{7A035AEB-3A20-4DC3-9A60-032AB2743B03}" srcOrd="0" destOrd="0" presId="urn:microsoft.com/office/officeart/2005/8/layout/radial5"/>
    <dgm:cxn modelId="{B9E62EA0-9C22-4B90-A6CA-F14210502DA7}" type="presOf" srcId="{9DEE7B50-C1CB-48D2-999B-DF1098A88396}" destId="{2F5553CB-2478-4421-B002-5FA728364A7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994DD320-69F5-4999-9DFC-D6BE848FB10B}" type="presOf" srcId="{9F96D360-CB55-48DB-9778-BF90DCE1129E}" destId="{69EA0517-EDCB-4CEB-899F-D56DCF7B4404}" srcOrd="0" destOrd="0" presId="urn:microsoft.com/office/officeart/2005/8/layout/radial5"/>
    <dgm:cxn modelId="{15FDF90E-1BBA-4305-89C9-8216C3E2264B}" type="presOf" srcId="{8D513BD1-7137-4BB2-A1F4-1B02EFB0F34F}" destId="{4731EA70-1FA8-49F5-A6BF-4AE9CB97C303}" srcOrd="0" destOrd="0" presId="urn:microsoft.com/office/officeart/2005/8/layout/radial5"/>
    <dgm:cxn modelId="{46F733AE-1F97-419A-AFA7-62614C9BBC03}" type="presOf" srcId="{BC4B6763-2F33-4CCB-B9CC-377BBD0F0800}" destId="{E3A5A4EE-729B-477E-AEA8-7FC61FA6B941}" srcOrd="1" destOrd="0" presId="urn:microsoft.com/office/officeart/2005/8/layout/radial5"/>
    <dgm:cxn modelId="{0ED1CA5C-E6A5-4CB2-B5FC-F634B1385299}" type="presOf" srcId="{6B4A9C71-5243-4375-98C7-BA189146832B}" destId="{8B82EA68-B59A-424E-9756-C221A13DB47F}" srcOrd="0" destOrd="0" presId="urn:microsoft.com/office/officeart/2005/8/layout/radial5"/>
    <dgm:cxn modelId="{E4CE8749-52D8-41BE-99F2-861E69B3FE1F}" type="presOf" srcId="{BC4B6763-2F33-4CCB-B9CC-377BBD0F0800}" destId="{A0B7EB92-DF16-476D-BB87-6C0D26E26F61}" srcOrd="0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E582BA1A-A990-4882-9476-019F93A0FB1E}" type="presOf" srcId="{3BA0FA79-0F0A-4F39-8C6F-85BF113366C3}" destId="{E0AC84DD-2093-416F-85DE-E547FE520660}" srcOrd="0" destOrd="0" presId="urn:microsoft.com/office/officeart/2005/8/layout/radial5"/>
    <dgm:cxn modelId="{1DC3553C-9A96-4DC5-B490-4D9DFAA5EC3B}" type="presOf" srcId="{66E51CD7-05D6-4658-BDAA-92C6F3E19708}" destId="{C47D9E4B-AD47-4E79-B529-9B264E8F4F6B}" srcOrd="1" destOrd="0" presId="urn:microsoft.com/office/officeart/2005/8/layout/radial5"/>
    <dgm:cxn modelId="{ED149F6F-3EDF-4930-B33D-80C5A0B8F762}" type="presOf" srcId="{8D513BD1-7137-4BB2-A1F4-1B02EFB0F34F}" destId="{8D15C70B-27DC-4BC4-8B54-1A6B8CC1DBC1}" srcOrd="1" destOrd="0" presId="urn:microsoft.com/office/officeart/2005/8/layout/radial5"/>
    <dgm:cxn modelId="{212DBFF2-6FA7-4D30-AB5A-2F90219C581C}" type="presOf" srcId="{77DF95E1-3397-43CE-99EF-E82D1E9B2066}" destId="{4273F29E-B93C-44D6-A671-FCDC77ED9BA3}" srcOrd="1" destOrd="0" presId="urn:microsoft.com/office/officeart/2005/8/layout/radial5"/>
    <dgm:cxn modelId="{D92AA94C-537B-4215-925F-D4D0C36F003F}" type="presOf" srcId="{AA0A2BD5-A368-4F17-8E9D-23F1FC377812}" destId="{EB1C3899-7B42-47CD-912B-DD035472498D}" srcOrd="0" destOrd="0" presId="urn:microsoft.com/office/officeart/2005/8/layout/radial5"/>
    <dgm:cxn modelId="{6EDEEBFA-BA90-4A74-9B4E-E8CEB1CD3ACC}" type="presOf" srcId="{082CE592-953F-441B-B0C2-F864433A8493}" destId="{839DF450-14DD-4280-9AEE-DA73938E9B9D}" srcOrd="1" destOrd="0" presId="urn:microsoft.com/office/officeart/2005/8/layout/radial5"/>
    <dgm:cxn modelId="{1BFE27CB-26AD-4290-A594-FE43894693E2}" type="presOf" srcId="{6598F354-400C-439C-BDD5-729D663E252E}" destId="{F326903B-AF5C-41D9-A950-9DE60C069BDF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59992D16-CB99-4456-B070-186C1292755E}" type="presOf" srcId="{08170AFC-8E89-4179-A96D-636AFFD8C3F3}" destId="{53D78D63-5F88-4163-9535-46A64127BD3A}" srcOrd="1" destOrd="0" presId="urn:microsoft.com/office/officeart/2005/8/layout/radial5"/>
    <dgm:cxn modelId="{D41A1A58-0318-4D0C-BA26-53145E6721A4}" type="presOf" srcId="{CCCDC2A1-B573-48DB-AE6D-1F76901F1671}" destId="{DB024BEC-8C88-4F07-BCA5-811E266A083B}" srcOrd="1" destOrd="0" presId="urn:microsoft.com/office/officeart/2005/8/layout/radial5"/>
    <dgm:cxn modelId="{D97BA9A6-7BB4-4B6A-98D2-087D2C249498}" type="presOf" srcId="{6F647F05-65E5-443B-9310-4AF895EEC1B0}" destId="{ED72E44C-8498-48F8-9652-E5DD6AC5818D}" srcOrd="0" destOrd="0" presId="urn:microsoft.com/office/officeart/2005/8/layout/radial5"/>
    <dgm:cxn modelId="{2FA403B5-2CA4-4BC6-ADA7-2067AF9DA4E3}" type="presOf" srcId="{62E153EB-408C-4CB3-B6CA-2A439518E14B}" destId="{83F11675-07D9-406F-853D-13FD28BBB805}" srcOrd="0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39832E54-FBD7-4EB2-8F7E-32683E1B0870}" type="presOf" srcId="{C021BE46-16AF-4372-B2A0-67875E2C82CF}" destId="{DA660ED5-C4B7-4208-928A-B8DD66837486}" srcOrd="1" destOrd="0" presId="urn:microsoft.com/office/officeart/2005/8/layout/radial5"/>
    <dgm:cxn modelId="{E7CBC4F2-2AED-4105-887F-C67C594E1768}" type="presParOf" srcId="{8B82EA68-B59A-424E-9756-C221A13DB47F}" destId="{ED72E44C-8498-48F8-9652-E5DD6AC5818D}" srcOrd="0" destOrd="0" presId="urn:microsoft.com/office/officeart/2005/8/layout/radial5"/>
    <dgm:cxn modelId="{CC69E7E8-AA99-4E93-ACC1-7823B7495D83}" type="presParOf" srcId="{8B82EA68-B59A-424E-9756-C221A13DB47F}" destId="{4731EA70-1FA8-49F5-A6BF-4AE9CB97C303}" srcOrd="1" destOrd="0" presId="urn:microsoft.com/office/officeart/2005/8/layout/radial5"/>
    <dgm:cxn modelId="{2D588CDF-854B-4DE3-83CD-D2EB8A813B9D}" type="presParOf" srcId="{4731EA70-1FA8-49F5-A6BF-4AE9CB97C303}" destId="{8D15C70B-27DC-4BC4-8B54-1A6B8CC1DBC1}" srcOrd="0" destOrd="0" presId="urn:microsoft.com/office/officeart/2005/8/layout/radial5"/>
    <dgm:cxn modelId="{F1C1556F-344C-4632-8E08-8558AB18A4E9}" type="presParOf" srcId="{8B82EA68-B59A-424E-9756-C221A13DB47F}" destId="{E2EC1D87-F728-458A-8AB1-7A3D78F9D25E}" srcOrd="2" destOrd="0" presId="urn:microsoft.com/office/officeart/2005/8/layout/radial5"/>
    <dgm:cxn modelId="{B6A2D752-4726-4137-AC5C-2072B89914B8}" type="presParOf" srcId="{8B82EA68-B59A-424E-9756-C221A13DB47F}" destId="{A0E222DD-64BD-4A89-BBB9-2B80D8318D4A}" srcOrd="3" destOrd="0" presId="urn:microsoft.com/office/officeart/2005/8/layout/radial5"/>
    <dgm:cxn modelId="{251468E6-ECBA-404A-987E-3B1856849A4F}" type="presParOf" srcId="{A0E222DD-64BD-4A89-BBB9-2B80D8318D4A}" destId="{839DF450-14DD-4280-9AEE-DA73938E9B9D}" srcOrd="0" destOrd="0" presId="urn:microsoft.com/office/officeart/2005/8/layout/radial5"/>
    <dgm:cxn modelId="{0E2F2114-37D8-4750-921B-B771703B4544}" type="presParOf" srcId="{8B82EA68-B59A-424E-9756-C221A13DB47F}" destId="{73BC26A8-8D0F-45E6-9E3B-37EADD227262}" srcOrd="4" destOrd="0" presId="urn:microsoft.com/office/officeart/2005/8/layout/radial5"/>
    <dgm:cxn modelId="{E94AC691-27BD-486D-9795-2E3BD1B9F22A}" type="presParOf" srcId="{8B82EA68-B59A-424E-9756-C221A13DB47F}" destId="{06F93DE9-E67A-4CE1-BC6B-5C458B1137B0}" srcOrd="5" destOrd="0" presId="urn:microsoft.com/office/officeart/2005/8/layout/radial5"/>
    <dgm:cxn modelId="{42C75878-105B-48B4-A6C0-C5B18E37DB5E}" type="presParOf" srcId="{06F93DE9-E67A-4CE1-BC6B-5C458B1137B0}" destId="{DA660ED5-C4B7-4208-928A-B8DD66837486}" srcOrd="0" destOrd="0" presId="urn:microsoft.com/office/officeart/2005/8/layout/radial5"/>
    <dgm:cxn modelId="{255CFB38-EE3C-4231-A5BF-2EC6AB44251F}" type="presParOf" srcId="{8B82EA68-B59A-424E-9756-C221A13DB47F}" destId="{D8B200F5-4D07-49B2-A587-C2FE6CEC49F8}" srcOrd="6" destOrd="0" presId="urn:microsoft.com/office/officeart/2005/8/layout/radial5"/>
    <dgm:cxn modelId="{D3B874B7-B3B5-4C1B-A0F4-90DF408E5DCD}" type="presParOf" srcId="{8B82EA68-B59A-424E-9756-C221A13DB47F}" destId="{E7EAB10C-E176-4610-B2C6-BE8F83AD0F9B}" srcOrd="7" destOrd="0" presId="urn:microsoft.com/office/officeart/2005/8/layout/radial5"/>
    <dgm:cxn modelId="{6F50E3C0-851B-40D0-B806-A16392D87D0D}" type="presParOf" srcId="{E7EAB10C-E176-4610-B2C6-BE8F83AD0F9B}" destId="{47F0322C-5978-482D-A409-1280E22C6D82}" srcOrd="0" destOrd="0" presId="urn:microsoft.com/office/officeart/2005/8/layout/radial5"/>
    <dgm:cxn modelId="{8DB1CE08-5453-4DC8-83B2-C43FC4C27E74}" type="presParOf" srcId="{8B82EA68-B59A-424E-9756-C221A13DB47F}" destId="{FFE63D16-C443-42C8-BB30-4CA61876A647}" srcOrd="8" destOrd="0" presId="urn:microsoft.com/office/officeart/2005/8/layout/radial5"/>
    <dgm:cxn modelId="{512346D0-FBA7-44FF-9A62-BCEFF5762677}" type="presParOf" srcId="{8B82EA68-B59A-424E-9756-C221A13DB47F}" destId="{C481485E-E38C-4518-A609-8D1D62CF917B}" srcOrd="9" destOrd="0" presId="urn:microsoft.com/office/officeart/2005/8/layout/radial5"/>
    <dgm:cxn modelId="{0EF7A87D-8A0E-4D42-B20E-93438AB8F532}" type="presParOf" srcId="{C481485E-E38C-4518-A609-8D1D62CF917B}" destId="{DB024BEC-8C88-4F07-BCA5-811E266A083B}" srcOrd="0" destOrd="0" presId="urn:microsoft.com/office/officeart/2005/8/layout/radial5"/>
    <dgm:cxn modelId="{158B9EA8-AB0C-441D-9014-61E64CEBF4C3}" type="presParOf" srcId="{8B82EA68-B59A-424E-9756-C221A13DB47F}" destId="{0A6C1809-69AA-4BA6-8257-5A11C3557B45}" srcOrd="10" destOrd="0" presId="urn:microsoft.com/office/officeart/2005/8/layout/radial5"/>
    <dgm:cxn modelId="{09E71047-9134-41C3-8A4E-515A392A7A86}" type="presParOf" srcId="{8B82EA68-B59A-424E-9756-C221A13DB47F}" destId="{FA950D33-9BD9-4D37-A533-789F5554AFB5}" srcOrd="11" destOrd="0" presId="urn:microsoft.com/office/officeart/2005/8/layout/radial5"/>
    <dgm:cxn modelId="{19C91DC9-050C-47C3-BAC2-EE36B3DEFC86}" type="presParOf" srcId="{FA950D33-9BD9-4D37-A533-789F5554AFB5}" destId="{F326903B-AF5C-41D9-A950-9DE60C069BDF}" srcOrd="0" destOrd="0" presId="urn:microsoft.com/office/officeart/2005/8/layout/radial5"/>
    <dgm:cxn modelId="{C135FECB-FFA4-4493-BE6D-F4007C58E38C}" type="presParOf" srcId="{8B82EA68-B59A-424E-9756-C221A13DB47F}" destId="{EB1C3899-7B42-47CD-912B-DD035472498D}" srcOrd="12" destOrd="0" presId="urn:microsoft.com/office/officeart/2005/8/layout/radial5"/>
    <dgm:cxn modelId="{1EC48919-587A-4A10-9DB9-B56BBA241D3E}" type="presParOf" srcId="{8B82EA68-B59A-424E-9756-C221A13DB47F}" destId="{2F5553CB-2478-4421-B002-5FA728364A78}" srcOrd="13" destOrd="0" presId="urn:microsoft.com/office/officeart/2005/8/layout/radial5"/>
    <dgm:cxn modelId="{83236124-1E85-4DAE-8ABD-6CF75918EAA3}" type="presParOf" srcId="{2F5553CB-2478-4421-B002-5FA728364A78}" destId="{881BA4B6-6173-4BE7-ACB0-127409627ABA}" srcOrd="0" destOrd="0" presId="urn:microsoft.com/office/officeart/2005/8/layout/radial5"/>
    <dgm:cxn modelId="{C9350938-A204-4632-8F19-873DCD30BBF5}" type="presParOf" srcId="{8B82EA68-B59A-424E-9756-C221A13DB47F}" destId="{FED909B6-8F19-4D98-AAC2-EBEEF4830C2B}" srcOrd="14" destOrd="0" presId="urn:microsoft.com/office/officeart/2005/8/layout/radial5"/>
    <dgm:cxn modelId="{4134D5F2-1F90-40A4-B883-768B6E7F7287}" type="presParOf" srcId="{8B82EA68-B59A-424E-9756-C221A13DB47F}" destId="{A0B7EB92-DF16-476D-BB87-6C0D26E26F61}" srcOrd="15" destOrd="0" presId="urn:microsoft.com/office/officeart/2005/8/layout/radial5"/>
    <dgm:cxn modelId="{B6A46324-9FA8-49E0-AE6E-8633DB8D43B6}" type="presParOf" srcId="{A0B7EB92-DF16-476D-BB87-6C0D26E26F61}" destId="{E3A5A4EE-729B-477E-AEA8-7FC61FA6B941}" srcOrd="0" destOrd="0" presId="urn:microsoft.com/office/officeart/2005/8/layout/radial5"/>
    <dgm:cxn modelId="{0DADFB6D-AF05-42BF-B4BF-3EB7F2B15B3E}" type="presParOf" srcId="{8B82EA68-B59A-424E-9756-C221A13DB47F}" destId="{69EA0517-EDCB-4CEB-899F-D56DCF7B4404}" srcOrd="16" destOrd="0" presId="urn:microsoft.com/office/officeart/2005/8/layout/radial5"/>
    <dgm:cxn modelId="{94062FD3-8DE4-450C-BC5E-83AAACB56A53}" type="presParOf" srcId="{8B82EA68-B59A-424E-9756-C221A13DB47F}" destId="{7A035AEB-3A20-4DC3-9A60-032AB2743B03}" srcOrd="17" destOrd="0" presId="urn:microsoft.com/office/officeart/2005/8/layout/radial5"/>
    <dgm:cxn modelId="{39C51DF7-4936-4414-A1C0-9B2F06736DD8}" type="presParOf" srcId="{7A035AEB-3A20-4DC3-9A60-032AB2743B03}" destId="{4273F29E-B93C-44D6-A671-FCDC77ED9BA3}" srcOrd="0" destOrd="0" presId="urn:microsoft.com/office/officeart/2005/8/layout/radial5"/>
    <dgm:cxn modelId="{7627164A-46D7-46E0-A924-EF8290960594}" type="presParOf" srcId="{8B82EA68-B59A-424E-9756-C221A13DB47F}" destId="{83F11675-07D9-406F-853D-13FD28BBB805}" srcOrd="18" destOrd="0" presId="urn:microsoft.com/office/officeart/2005/8/layout/radial5"/>
    <dgm:cxn modelId="{0F66E899-54F2-4E6A-AD94-2AECFAF48D25}" type="presParOf" srcId="{8B82EA68-B59A-424E-9756-C221A13DB47F}" destId="{DF27FC25-052B-426A-9E06-117E992234F6}" srcOrd="19" destOrd="0" presId="urn:microsoft.com/office/officeart/2005/8/layout/radial5"/>
    <dgm:cxn modelId="{2F4A6C32-CC39-40A1-8525-AF514737EBED}" type="presParOf" srcId="{DF27FC25-052B-426A-9E06-117E992234F6}" destId="{53D78D63-5F88-4163-9535-46A64127BD3A}" srcOrd="0" destOrd="0" presId="urn:microsoft.com/office/officeart/2005/8/layout/radial5"/>
    <dgm:cxn modelId="{8A8C2C64-00DD-4759-B427-97553041A0D5}" type="presParOf" srcId="{8B82EA68-B59A-424E-9756-C221A13DB47F}" destId="{EDA34655-9131-4731-957F-5382F53A0660}" srcOrd="20" destOrd="0" presId="urn:microsoft.com/office/officeart/2005/8/layout/radial5"/>
    <dgm:cxn modelId="{E1F3D388-85B7-4795-8216-2116D9A92AC9}" type="presParOf" srcId="{8B82EA68-B59A-424E-9756-C221A13DB47F}" destId="{553B84E4-4A31-43DB-B3BF-8E8EF2B79F2D}" srcOrd="21" destOrd="0" presId="urn:microsoft.com/office/officeart/2005/8/layout/radial5"/>
    <dgm:cxn modelId="{2553AA54-6760-4B06-80D6-535A3E9A06B8}" type="presParOf" srcId="{553B84E4-4A31-43DB-B3BF-8E8EF2B79F2D}" destId="{C47D9E4B-AD47-4E79-B529-9B264E8F4F6B}" srcOrd="0" destOrd="0" presId="urn:microsoft.com/office/officeart/2005/8/layout/radial5"/>
    <dgm:cxn modelId="{2B8BE0AE-9472-417B-85D0-2D039C0CE082}" type="presParOf" srcId="{8B82EA68-B59A-424E-9756-C221A13DB47F}" destId="{E0AC84DD-2093-416F-85DE-E547FE520660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4EB6D14-BF5F-43CF-9F38-95EF626D6AA9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4D05F4A-6A91-4217-A145-E946576E92E1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3142254" y="-52176"/>
          <a:ext cx="1565346" cy="1574294"/>
        </a:xfrm>
        <a:prstGeom prst="roundRect">
          <a:avLst/>
        </a:prstGeom>
        <a:solidFill>
          <a:srgbClr val="FFFFDD"/>
        </a:solidFill>
        <a:ln w="190500">
          <a:solidFill>
            <a:srgbClr val="00B0AC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18668" y="24238"/>
        <a:ext cx="1412518" cy="1421466"/>
      </dsp:txXfrm>
    </dsp:sp>
    <dsp:sp modelId="{43434E4B-C4FB-4DAC-9533-71DBE9279538}">
      <dsp:nvSpPr>
        <dsp:cNvPr id="0" name=""/>
        <dsp:cNvSpPr/>
      </dsp:nvSpPr>
      <dsp:spPr>
        <a:xfrm>
          <a:off x="3039240" y="750065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1724713" y="101808"/>
              </a:moveTo>
              <a:arcTo wR="2419125" hR="2419125" stAng="15199111" swAng="252006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53351" y="795181"/>
          <a:ext cx="1590479" cy="1197092"/>
        </a:xfrm>
        <a:prstGeom prst="roundRect">
          <a:avLst/>
        </a:prstGeom>
        <a:solidFill>
          <a:srgbClr val="FFFFDD"/>
        </a:solidFill>
        <a:ln w="190500">
          <a:solidFill>
            <a:srgbClr val="00B0AC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11788" y="853618"/>
        <a:ext cx="1473605" cy="1080218"/>
      </dsp:txXfrm>
    </dsp:sp>
    <dsp:sp modelId="{F93ECD45-54D8-465B-A0C2-914295F3C5BD}">
      <dsp:nvSpPr>
        <dsp:cNvPr id="0" name=""/>
        <dsp:cNvSpPr/>
      </dsp:nvSpPr>
      <dsp:spPr>
        <a:xfrm>
          <a:off x="1775758" y="1053769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4372996" y="992745"/>
              </a:moveTo>
              <a:arcTo wR="2419125" hR="2419125" stAng="19432170" swAng="28969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576898" y="2274503"/>
          <a:ext cx="1590479" cy="1239314"/>
        </a:xfrm>
        <a:prstGeom prst="roundRect">
          <a:avLst/>
        </a:prstGeom>
        <a:solidFill>
          <a:srgbClr val="FFFFDD"/>
        </a:solidFill>
        <a:ln w="190500">
          <a:solidFill>
            <a:srgbClr val="00B0AC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637396" y="2335001"/>
        <a:ext cx="1469483" cy="1118318"/>
      </dsp:txXfrm>
    </dsp:sp>
    <dsp:sp modelId="{DA554C6D-A2BD-4B94-802C-6C55DB9F2BF8}">
      <dsp:nvSpPr>
        <dsp:cNvPr id="0" name=""/>
        <dsp:cNvSpPr/>
      </dsp:nvSpPr>
      <dsp:spPr>
        <a:xfrm>
          <a:off x="1486219" y="665228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4787790" y="2910651"/>
              </a:moveTo>
              <a:arcTo wR="2419125" hR="2419125" stAng="703390" swAng="26984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978800" y="3820567"/>
          <a:ext cx="1590479" cy="1373465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45847" y="3887614"/>
        <a:ext cx="1456385" cy="1239371"/>
      </dsp:txXfrm>
    </dsp:sp>
    <dsp:sp modelId="{2C814299-90FC-466A-8C27-58BBE7C3AD9B}">
      <dsp:nvSpPr>
        <dsp:cNvPr id="0" name=""/>
        <dsp:cNvSpPr/>
      </dsp:nvSpPr>
      <dsp:spPr>
        <a:xfrm>
          <a:off x="2472630" y="255751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2454453" y="4837993"/>
              </a:moveTo>
              <a:arcTo wR="2419125" hR="2419125" stAng="5349795" swAng="220727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29691" y="4632478"/>
          <a:ext cx="1590479" cy="1164182"/>
        </a:xfrm>
        <a:prstGeom prst="roundRect">
          <a:avLst/>
        </a:prstGeom>
        <a:solidFill>
          <a:srgbClr val="FFFFDD"/>
        </a:solidFill>
        <a:ln w="190500">
          <a:solidFill>
            <a:srgbClr val="00B0AC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186522" y="4689309"/>
        <a:ext cx="1476817" cy="1050520"/>
      </dsp:txXfrm>
    </dsp:sp>
    <dsp:sp modelId="{191E1915-7B43-453A-9B3B-8BE365BAB7F0}">
      <dsp:nvSpPr>
        <dsp:cNvPr id="0" name=""/>
        <dsp:cNvSpPr/>
      </dsp:nvSpPr>
      <dsp:spPr>
        <a:xfrm>
          <a:off x="64213" y="312268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3010465" y="4764864"/>
              </a:moveTo>
              <a:arcTo wR="2419125" hR="2419125" stAng="4551063" swAng="24284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261019" y="3817782"/>
          <a:ext cx="1590479" cy="1373465"/>
        </a:xfrm>
        <a:prstGeom prst="roundRect">
          <a:avLst/>
        </a:prstGeom>
        <a:solidFill>
          <a:srgbClr val="FFFFDD"/>
        </a:solidFill>
        <a:ln w="190500">
          <a:solidFill>
            <a:srgbClr val="00B0AC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28066" y="3884829"/>
        <a:ext cx="1456385" cy="1239371"/>
      </dsp:txXfrm>
    </dsp:sp>
    <dsp:sp modelId="{B61698C4-7017-4D89-87F7-56075D701F9E}">
      <dsp:nvSpPr>
        <dsp:cNvPr id="0" name=""/>
        <dsp:cNvSpPr/>
      </dsp:nvSpPr>
      <dsp:spPr>
        <a:xfrm>
          <a:off x="1521462" y="656371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100579" y="3109425"/>
              </a:moveTo>
              <a:arcTo wR="2419125" hR="2419125" stAng="9805210" swAng="23223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679555" y="2253900"/>
          <a:ext cx="1590479" cy="1300586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743044" y="2317389"/>
        <a:ext cx="1463501" cy="1173608"/>
      </dsp:txXfrm>
    </dsp:sp>
    <dsp:sp modelId="{37B34B6A-4DCE-4DE3-951A-2EF6B41DAEEC}">
      <dsp:nvSpPr>
        <dsp:cNvPr id="0" name=""/>
        <dsp:cNvSpPr/>
      </dsp:nvSpPr>
      <dsp:spPr>
        <a:xfrm>
          <a:off x="1100827" y="1243670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490181" y="959213"/>
              </a:moveTo>
              <a:arcTo wR="2419125" hR="2419125" stAng="13027205" swAng="270434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39" y="828561"/>
          <a:ext cx="1589159" cy="1180448"/>
        </a:xfrm>
        <a:prstGeom prst="roundRect">
          <a:avLst/>
        </a:prstGeom>
        <a:solidFill>
          <a:srgbClr val="FFFFDD"/>
        </a:solidFill>
        <a:ln w="190500">
          <a:solidFill>
            <a:srgbClr val="00B0AC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53764" y="886186"/>
        <a:ext cx="1473909" cy="1065198"/>
      </dsp:txXfrm>
    </dsp:sp>
    <dsp:sp modelId="{6B2E63ED-B4B9-4312-8B34-C6298E61E31E}">
      <dsp:nvSpPr>
        <dsp:cNvPr id="0" name=""/>
        <dsp:cNvSpPr/>
      </dsp:nvSpPr>
      <dsp:spPr>
        <a:xfrm>
          <a:off x="103387" y="816335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2738110" y="21122"/>
              </a:moveTo>
              <a:arcTo wR="2419125" hR="2419125" stAng="16654623" swAng="327145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153911" y="106458"/>
          <a:ext cx="7746653" cy="9273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  <a:endParaRPr lang="ru-RU" sz="2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180" y="151727"/>
        <a:ext cx="7656115" cy="836805"/>
      </dsp:txXfrm>
    </dsp:sp>
    <dsp:sp modelId="{2A42BF92-E0CA-4C74-94D9-9AE3F4260038}">
      <dsp:nvSpPr>
        <dsp:cNvPr id="0" name=""/>
        <dsp:cNvSpPr/>
      </dsp:nvSpPr>
      <dsp:spPr>
        <a:xfrm rot="7243007">
          <a:off x="704726" y="2767678"/>
          <a:ext cx="40336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3366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89539" y="4501554"/>
          <a:ext cx="2691484" cy="86203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620" y="4543635"/>
        <a:ext cx="2607322" cy="777870"/>
      </dsp:txXfrm>
    </dsp:sp>
    <dsp:sp modelId="{0999DAA6-78E7-4C62-AD9F-BB89E1F317A5}">
      <dsp:nvSpPr>
        <dsp:cNvPr id="0" name=""/>
        <dsp:cNvSpPr/>
      </dsp:nvSpPr>
      <dsp:spPr>
        <a:xfrm rot="2041993">
          <a:off x="4657127" y="1218981"/>
          <a:ext cx="6617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174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266007" y="1404161"/>
          <a:ext cx="3485186" cy="1008171"/>
        </a:xfrm>
        <a:prstGeom prst="roundRect">
          <a:avLst/>
        </a:prstGeom>
        <a:solidFill>
          <a:srgbClr val="00B0A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5222" y="1453376"/>
        <a:ext cx="3386756" cy="909741"/>
      </dsp:txXfrm>
    </dsp:sp>
    <dsp:sp modelId="{BF1427F8-47F7-429E-8B9A-D7AD3446727D}">
      <dsp:nvSpPr>
        <dsp:cNvPr id="0" name=""/>
        <dsp:cNvSpPr/>
      </dsp:nvSpPr>
      <dsp:spPr>
        <a:xfrm rot="8373675">
          <a:off x="2247257" y="1489004"/>
          <a:ext cx="14035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3570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216026" y="1944206"/>
          <a:ext cx="3221320" cy="1002614"/>
        </a:xfrm>
        <a:prstGeom prst="round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970" y="1993150"/>
        <a:ext cx="3123432" cy="904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80565" y="1646402"/>
          <a:ext cx="2344224" cy="2231280"/>
        </a:xfrm>
        <a:prstGeom prst="ellipse">
          <a:avLst/>
        </a:prstGeom>
        <a:solidFill>
          <a:srgbClr val="00B0A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523869" y="1973165"/>
        <a:ext cx="1657616" cy="1577754"/>
      </dsp:txXfrm>
    </dsp:sp>
    <dsp:sp modelId="{4731EA70-1FA8-49F5-A6BF-4AE9CB97C303}">
      <dsp:nvSpPr>
        <dsp:cNvPr id="0" name=""/>
        <dsp:cNvSpPr/>
      </dsp:nvSpPr>
      <dsp:spPr>
        <a:xfrm rot="16260366">
          <a:off x="4198599" y="1087768"/>
          <a:ext cx="35886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251484" y="1233767"/>
        <a:ext cx="251208" cy="276531"/>
      </dsp:txXfrm>
    </dsp:sp>
    <dsp:sp modelId="{E2EC1D87-F728-458A-8AB1-7A3D78F9D25E}">
      <dsp:nvSpPr>
        <dsp:cNvPr id="0" name=""/>
        <dsp:cNvSpPr/>
      </dsp:nvSpPr>
      <dsp:spPr>
        <a:xfrm>
          <a:off x="3918046" y="20744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057006" y="159704"/>
        <a:ext cx="670961" cy="670961"/>
      </dsp:txXfrm>
    </dsp:sp>
    <dsp:sp modelId="{A0E222DD-64BD-4A89-BBB9-2B80D8318D4A}">
      <dsp:nvSpPr>
        <dsp:cNvPr id="0" name=""/>
        <dsp:cNvSpPr/>
      </dsp:nvSpPr>
      <dsp:spPr>
        <a:xfrm rot="18153216">
          <a:off x="4958632" y="1303888"/>
          <a:ext cx="3556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983270" y="1441025"/>
        <a:ext cx="248920" cy="276531"/>
      </dsp:txXfrm>
    </dsp:sp>
    <dsp:sp modelId="{73BC26A8-8D0F-45E6-9E3B-37EADD227262}">
      <dsp:nvSpPr>
        <dsp:cNvPr id="0" name=""/>
        <dsp:cNvSpPr/>
      </dsp:nvSpPr>
      <dsp:spPr>
        <a:xfrm>
          <a:off x="5103212" y="368740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242172" y="507700"/>
        <a:ext cx="670961" cy="670961"/>
      </dsp:txXfrm>
    </dsp:sp>
    <dsp:sp modelId="{06F93DE9-E67A-4CE1-BC6B-5C458B1137B0}">
      <dsp:nvSpPr>
        <dsp:cNvPr id="0" name=""/>
        <dsp:cNvSpPr/>
      </dsp:nvSpPr>
      <dsp:spPr>
        <a:xfrm rot="20049049">
          <a:off x="5504399" y="1893397"/>
          <a:ext cx="331156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509369" y="2007232"/>
        <a:ext cx="231809" cy="276531"/>
      </dsp:txXfrm>
    </dsp:sp>
    <dsp:sp modelId="{D8B200F5-4D07-49B2-A587-C2FE6CEC49F8}">
      <dsp:nvSpPr>
        <dsp:cNvPr id="0" name=""/>
        <dsp:cNvSpPr/>
      </dsp:nvSpPr>
      <dsp:spPr>
        <a:xfrm>
          <a:off x="5912095" y="1302242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051055" y="1441202"/>
        <a:ext cx="670961" cy="670961"/>
      </dsp:txXfrm>
    </dsp:sp>
    <dsp:sp modelId="{E7EAB10C-E176-4610-B2C6-BE8F83AD0F9B}">
      <dsp:nvSpPr>
        <dsp:cNvPr id="0" name=""/>
        <dsp:cNvSpPr/>
      </dsp:nvSpPr>
      <dsp:spPr>
        <a:xfrm rot="367729">
          <a:off x="5642631" y="2686516"/>
          <a:ext cx="30553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642893" y="2773800"/>
        <a:ext cx="213877" cy="276531"/>
      </dsp:txXfrm>
    </dsp:sp>
    <dsp:sp modelId="{FFE63D16-C443-42C8-BB30-4CA61876A647}">
      <dsp:nvSpPr>
        <dsp:cNvPr id="0" name=""/>
        <dsp:cNvSpPr/>
      </dsp:nvSpPr>
      <dsp:spPr>
        <a:xfrm>
          <a:off x="6087883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226843" y="2663829"/>
        <a:ext cx="670961" cy="670961"/>
      </dsp:txXfrm>
    </dsp:sp>
    <dsp:sp modelId="{C481485E-E38C-4518-A609-8D1D62CF917B}">
      <dsp:nvSpPr>
        <dsp:cNvPr id="0" name=""/>
        <dsp:cNvSpPr/>
      </dsp:nvSpPr>
      <dsp:spPr>
        <a:xfrm rot="2324061">
          <a:off x="5311452" y="3417885"/>
          <a:ext cx="29226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321094" y="3482631"/>
        <a:ext cx="204584" cy="276531"/>
      </dsp:txXfrm>
    </dsp:sp>
    <dsp:sp modelId="{0A6C1809-69AA-4BA6-8257-5A11C3557B45}">
      <dsp:nvSpPr>
        <dsp:cNvPr id="0" name=""/>
        <dsp:cNvSpPr/>
      </dsp:nvSpPr>
      <dsp:spPr>
        <a:xfrm>
          <a:off x="5574762" y="3648446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713722" y="3787406"/>
        <a:ext cx="670961" cy="670961"/>
      </dsp:txXfrm>
    </dsp:sp>
    <dsp:sp modelId="{FA950D33-9BD9-4D37-A533-789F5554AFB5}">
      <dsp:nvSpPr>
        <dsp:cNvPr id="0" name=""/>
        <dsp:cNvSpPr/>
      </dsp:nvSpPr>
      <dsp:spPr>
        <a:xfrm rot="4322663">
          <a:off x="4636093" y="3845626"/>
          <a:ext cx="28482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665646" y="3897160"/>
        <a:ext cx="199378" cy="276531"/>
      </dsp:txXfrm>
    </dsp:sp>
    <dsp:sp modelId="{EB1C3899-7B42-47CD-912B-DD035472498D}">
      <dsp:nvSpPr>
        <dsp:cNvPr id="0" name=""/>
        <dsp:cNvSpPr/>
      </dsp:nvSpPr>
      <dsp:spPr>
        <a:xfrm>
          <a:off x="4535646" y="4316245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674606" y="4455205"/>
        <a:ext cx="670961" cy="670961"/>
      </dsp:txXfrm>
    </dsp:sp>
    <dsp:sp modelId="{2F5553CB-2478-4421-B002-5FA728364A78}">
      <dsp:nvSpPr>
        <dsp:cNvPr id="0" name=""/>
        <dsp:cNvSpPr/>
      </dsp:nvSpPr>
      <dsp:spPr>
        <a:xfrm rot="6353869">
          <a:off x="3840988" y="3848728"/>
          <a:ext cx="2731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893174" y="3901507"/>
        <a:ext cx="191170" cy="276531"/>
      </dsp:txXfrm>
    </dsp:sp>
    <dsp:sp modelId="{FED909B6-8F19-4D98-AAC2-EBEEF4830C2B}">
      <dsp:nvSpPr>
        <dsp:cNvPr id="0" name=""/>
        <dsp:cNvSpPr/>
      </dsp:nvSpPr>
      <dsp:spPr>
        <a:xfrm>
          <a:off x="3300447" y="4316245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439407" y="4455205"/>
        <a:ext cx="670961" cy="670961"/>
      </dsp:txXfrm>
    </dsp:sp>
    <dsp:sp modelId="{A0B7EB92-DF16-476D-BB87-6C0D26E26F61}">
      <dsp:nvSpPr>
        <dsp:cNvPr id="0" name=""/>
        <dsp:cNvSpPr/>
      </dsp:nvSpPr>
      <dsp:spPr>
        <a:xfrm rot="8394893">
          <a:off x="3162141" y="3424033"/>
          <a:ext cx="26035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231074" y="3491062"/>
        <a:ext cx="182251" cy="276531"/>
      </dsp:txXfrm>
    </dsp:sp>
    <dsp:sp modelId="{69EA0517-EDCB-4CEB-899F-D56DCF7B4404}">
      <dsp:nvSpPr>
        <dsp:cNvPr id="0" name=""/>
        <dsp:cNvSpPr/>
      </dsp:nvSpPr>
      <dsp:spPr>
        <a:xfrm>
          <a:off x="2261331" y="3648446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400291" y="3787406"/>
        <a:ext cx="670961" cy="670961"/>
      </dsp:txXfrm>
    </dsp:sp>
    <dsp:sp modelId="{7A035AEB-3A20-4DC3-9A60-032AB2743B03}">
      <dsp:nvSpPr>
        <dsp:cNvPr id="0" name=""/>
        <dsp:cNvSpPr/>
      </dsp:nvSpPr>
      <dsp:spPr>
        <a:xfrm rot="10418636">
          <a:off x="2816949" y="2687985"/>
          <a:ext cx="26361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895791" y="2775784"/>
        <a:ext cx="184533" cy="276531"/>
      </dsp:txXfrm>
    </dsp:sp>
    <dsp:sp modelId="{83F11675-07D9-406F-853D-13FD28BBB805}">
      <dsp:nvSpPr>
        <dsp:cNvPr id="0" name=""/>
        <dsp:cNvSpPr/>
      </dsp:nvSpPr>
      <dsp:spPr>
        <a:xfrm>
          <a:off x="1748210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887170" y="2663829"/>
        <a:ext cx="670961" cy="670961"/>
      </dsp:txXfrm>
    </dsp:sp>
    <dsp:sp modelId="{DF27FC25-052B-426A-9E06-117E992234F6}">
      <dsp:nvSpPr>
        <dsp:cNvPr id="0" name=""/>
        <dsp:cNvSpPr/>
      </dsp:nvSpPr>
      <dsp:spPr>
        <a:xfrm rot="12405480">
          <a:off x="2930059" y="1888341"/>
          <a:ext cx="293721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013457" y="2000354"/>
        <a:ext cx="205605" cy="276531"/>
      </dsp:txXfrm>
    </dsp:sp>
    <dsp:sp modelId="{EDA34655-9131-4731-957F-5382F53A0660}">
      <dsp:nvSpPr>
        <dsp:cNvPr id="0" name=""/>
        <dsp:cNvSpPr/>
      </dsp:nvSpPr>
      <dsp:spPr>
        <a:xfrm>
          <a:off x="1923997" y="1302242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062957" y="1441202"/>
        <a:ext cx="670961" cy="670961"/>
      </dsp:txXfrm>
    </dsp:sp>
    <dsp:sp modelId="{553B84E4-4A31-43DB-B3BF-8E8EF2B79F2D}">
      <dsp:nvSpPr>
        <dsp:cNvPr id="0" name=""/>
        <dsp:cNvSpPr/>
      </dsp:nvSpPr>
      <dsp:spPr>
        <a:xfrm rot="14350038">
          <a:off x="3449829" y="1298974"/>
          <a:ext cx="33420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525653" y="1434196"/>
        <a:ext cx="233944" cy="276531"/>
      </dsp:txXfrm>
    </dsp:sp>
    <dsp:sp modelId="{E0AC84DD-2093-416F-85DE-E547FE520660}">
      <dsp:nvSpPr>
        <dsp:cNvPr id="0" name=""/>
        <dsp:cNvSpPr/>
      </dsp:nvSpPr>
      <dsp:spPr>
        <a:xfrm>
          <a:off x="2732881" y="368740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871841" y="507700"/>
        <a:ext cx="670961" cy="6709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0.2521</cdr:x>
      <cdr:y>0.19512</cdr:y>
    </cdr:from>
    <cdr:to>
      <cdr:x>0.27046</cdr:x>
      <cdr:y>0.2439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60240" y="576064"/>
          <a:ext cx="157326" cy="14401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0.42017</cdr:x>
      <cdr:y>0.19512</cdr:y>
    </cdr:from>
    <cdr:to>
      <cdr:x>0.43852</cdr:x>
      <cdr:y>0.24389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00400" y="576064"/>
          <a:ext cx="157240" cy="1439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0.60504</cdr:x>
      <cdr:y>0.17073</cdr:y>
    </cdr:from>
    <cdr:to>
      <cdr:x>0.62339</cdr:x>
      <cdr:y>0.2195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184576" y="504056"/>
          <a:ext cx="157240" cy="1439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0.27046</cdr:x>
      <cdr:y>0.21951</cdr:y>
    </cdr:from>
    <cdr:to>
      <cdr:x>0.42017</cdr:x>
      <cdr:y>0.21951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317566" y="648057"/>
          <a:ext cx="1282834" cy="15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0.43852</cdr:x>
      <cdr:y>0.19512</cdr:y>
    </cdr:from>
    <cdr:to>
      <cdr:x>0.60504</cdr:x>
      <cdr:y>0.21951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3757640" y="576049"/>
          <a:ext cx="1426936" cy="72008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0.22689</cdr:x>
      <cdr:y>0.09756</cdr:y>
    </cdr:from>
    <cdr:to>
      <cdr:x>0.31662</cdr:x>
      <cdr:y>0.18505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944216" y="288032"/>
          <a:ext cx="768893" cy="2582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8 238,2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0.39496</cdr:x>
      <cdr:y>0.09756</cdr:y>
    </cdr:from>
    <cdr:to>
      <cdr:x>0.48043</cdr:x>
      <cdr:y>0.18505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384376" y="288032"/>
          <a:ext cx="732388" cy="2582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8159,7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0.57983</cdr:x>
      <cdr:y>0.07317</cdr:y>
    </cdr:from>
    <cdr:to>
      <cdr:x>0.6653</cdr:x>
      <cdr:y>0.16066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968552" y="216024"/>
          <a:ext cx="732388" cy="2582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8 531,5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0.26608</cdr:x>
      <cdr:y>0.21513</cdr:y>
    </cdr:from>
    <cdr:to>
      <cdr:x>0.28444</cdr:x>
      <cdr:y>0.26391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88232" y="635132"/>
          <a:ext cx="144089" cy="1440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0.44959</cdr:x>
      <cdr:y>0.19074</cdr:y>
    </cdr:from>
    <cdr:to>
      <cdr:x>0.46794</cdr:x>
      <cdr:y>0.23951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528392" y="563124"/>
          <a:ext cx="144011" cy="1439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0.64227</cdr:x>
      <cdr:y>0.21513</cdr:y>
    </cdr:from>
    <cdr:to>
      <cdr:x>0.66062</cdr:x>
      <cdr:y>0.2639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040560" y="635132"/>
          <a:ext cx="144015" cy="144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0.28444</cdr:x>
      <cdr:y>0.21512</cdr:y>
    </cdr:from>
    <cdr:to>
      <cdr:x>0.44959</cdr:x>
      <cdr:y>0.23952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232321" y="635117"/>
          <a:ext cx="1296071" cy="72022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0.46794</cdr:x>
      <cdr:y>0.21512</cdr:y>
    </cdr:from>
    <cdr:to>
      <cdr:x>0.64227</cdr:x>
      <cdr:y>0.23952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>
          <a:off x="3672403" y="635117"/>
          <a:ext cx="1368132" cy="7201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0.23856</cdr:x>
      <cdr:y>0.11757</cdr:y>
    </cdr:from>
    <cdr:to>
      <cdr:x>0.32829</cdr:x>
      <cdr:y>0.20506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872208" y="347100"/>
          <a:ext cx="704201" cy="2583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8 424,6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0.41983</cdr:x>
      <cdr:y>0.09318</cdr:y>
    </cdr:from>
    <cdr:to>
      <cdr:x>0.5053</cdr:x>
      <cdr:y>0.18067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294844" y="275092"/>
          <a:ext cx="670768" cy="2582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8 583,1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0.61475</cdr:x>
      <cdr:y>0.11757</cdr:y>
    </cdr:from>
    <cdr:to>
      <cdr:x>0.70022</cdr:x>
      <cdr:y>0.20506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824536" y="347100"/>
          <a:ext cx="670769" cy="2582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8 451,8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0.27397</cdr:x>
      <cdr:y>0.22337</cdr:y>
    </cdr:from>
    <cdr:to>
      <cdr:x>0.28857</cdr:x>
      <cdr:y>0.24288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440160" y="792088"/>
          <a:ext cx="76746" cy="6918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0.50685</cdr:x>
      <cdr:y>0.18276</cdr:y>
    </cdr:from>
    <cdr:to>
      <cdr:x>0.52123</cdr:x>
      <cdr:y>0.20266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664296" y="648072"/>
          <a:ext cx="75590" cy="7056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0.28857</cdr:x>
      <cdr:y>0.19271</cdr:y>
    </cdr:from>
    <cdr:to>
      <cdr:x>0.50685</cdr:x>
      <cdr:y>0.23313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516906" y="683355"/>
          <a:ext cx="1147390" cy="14332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0.21918</cdr:x>
      <cdr:y>0.14215</cdr:y>
    </cdr:from>
    <cdr:to>
      <cdr:x>0.33561</cdr:x>
      <cdr:y>0.20306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8" y="504056"/>
          <a:ext cx="612024" cy="21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4 798,3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0.45205</cdr:x>
      <cdr:y>0.10153</cdr:y>
    </cdr:from>
    <cdr:to>
      <cdr:x>0.56847</cdr:x>
      <cdr:y>0.16244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76238" y="360031"/>
          <a:ext cx="611972" cy="21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5 169,9</a:t>
          </a:r>
        </a:p>
      </cdr:txBody>
    </cdr:sp>
  </cdr:relSizeAnchor>
  <cdr:relSizeAnchor xmlns:cdr="http://schemas.openxmlformats.org/drawingml/2006/chartDrawing">
    <cdr:from>
      <cdr:x>0.68493</cdr:x>
      <cdr:y>0.10651</cdr:y>
    </cdr:from>
    <cdr:to>
      <cdr:x>0.69953</cdr:x>
      <cdr:y>0.12602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600399" y="377707"/>
          <a:ext cx="76746" cy="6918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0.26389</cdr:x>
      <cdr:y>0.15825</cdr:y>
    </cdr:from>
    <cdr:to>
      <cdr:x>0.27849</cdr:x>
      <cdr:y>0.17776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368152" y="568574"/>
          <a:ext cx="75695" cy="7009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0.67933</cdr:y>
    </cdr:from>
    <cdr:to>
      <cdr:x>0.51438</cdr:x>
      <cdr:y>0.69923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92288" y="2440782"/>
          <a:ext cx="74554" cy="7149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0.27778</cdr:x>
      <cdr:y>0.17829</cdr:y>
    </cdr:from>
    <cdr:to>
      <cdr:x>0.5137</cdr:x>
      <cdr:y>0.69971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1440160" y="640582"/>
          <a:ext cx="1223162" cy="187340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0.22222</cdr:x>
      <cdr:y>0.07808</cdr:y>
    </cdr:from>
    <cdr:to>
      <cdr:x>0.31943</cdr:x>
      <cdr:y>0.1382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8" y="280542"/>
          <a:ext cx="503993" cy="21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161,6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0.45833</cdr:x>
      <cdr:y>0.59917</cdr:y>
    </cdr:from>
    <cdr:to>
      <cdr:x>0.55554</cdr:x>
      <cdr:y>0.65929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76247" y="2152763"/>
          <a:ext cx="503992" cy="21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34,8</a:t>
          </a:r>
        </a:p>
      </cdr:txBody>
    </cdr:sp>
  </cdr:relSizeAnchor>
  <cdr:relSizeAnchor xmlns:cdr="http://schemas.openxmlformats.org/drawingml/2006/chartDrawing">
    <cdr:from>
      <cdr:x>0.69444</cdr:x>
      <cdr:y>0.12436</cdr:y>
    </cdr:from>
    <cdr:to>
      <cdr:x>0.70904</cdr:x>
      <cdr:y>0.14387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600399" y="432048"/>
          <a:ext cx="75695" cy="677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0.26389</cdr:x>
      <cdr:y>0.24528</cdr:y>
    </cdr:from>
    <cdr:to>
      <cdr:x>0.2774</cdr:x>
      <cdr:y>0.26489</cdr:y>
    </cdr:to>
    <cdr:sp macro="" textlink="">
      <cdr:nvSpPr>
        <cdr:cNvPr id="4" name="Овал 3"/>
        <cdr:cNvSpPr/>
      </cdr:nvSpPr>
      <cdr:spPr>
        <a:xfrm xmlns:a="http://schemas.openxmlformats.org/drawingml/2006/main" flipV="1">
          <a:off x="1368151" y="936104"/>
          <a:ext cx="70044" cy="7484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0.13208</cdr:y>
    </cdr:from>
    <cdr:to>
      <cdr:x>0.51438</cdr:x>
      <cdr:y>0.15198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92287" y="504056"/>
          <a:ext cx="74554" cy="7594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0.2774</cdr:x>
      <cdr:y>0.14203</cdr:y>
    </cdr:from>
    <cdr:to>
      <cdr:x>0.5</cdr:x>
      <cdr:y>0.25509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38195" y="542029"/>
          <a:ext cx="1154092" cy="43149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0.22222</cdr:x>
      <cdr:y>0.16981</cdr:y>
    </cdr:from>
    <cdr:to>
      <cdr:x>0.3168</cdr:x>
      <cdr:y>0.22641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16" y="648066"/>
          <a:ext cx="490358" cy="21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199,7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0.47222</cdr:x>
      <cdr:y>0.06469</cdr:y>
    </cdr:from>
    <cdr:to>
      <cdr:x>0.56681</cdr:x>
      <cdr:y>0.12129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448260" y="246883"/>
          <a:ext cx="490410" cy="21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235,7</a:t>
          </a:r>
        </a:p>
      </cdr:txBody>
    </cdr:sp>
  </cdr:relSizeAnchor>
  <cdr:relSizeAnchor xmlns:cdr="http://schemas.openxmlformats.org/drawingml/2006/chartDrawing">
    <cdr:from>
      <cdr:x>0.71622</cdr:x>
      <cdr:y>0.19608</cdr:y>
    </cdr:from>
    <cdr:to>
      <cdr:x>0.73082</cdr:x>
      <cdr:y>0.21559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816424" y="720080"/>
          <a:ext cx="77798" cy="7164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0.26389</cdr:x>
      <cdr:y>0.14509</cdr:y>
    </cdr:from>
    <cdr:to>
      <cdr:x>0.27849</cdr:x>
      <cdr:y>0.1646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368151" y="504056"/>
          <a:ext cx="75695" cy="677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0.51389</cdr:x>
      <cdr:y>0.20727</cdr:y>
    </cdr:from>
    <cdr:to>
      <cdr:x>0.52827</cdr:x>
      <cdr:y>0.22717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664295" y="720080"/>
          <a:ext cx="74554" cy="6913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0.27849</cdr:x>
      <cdr:y>0.15485</cdr:y>
    </cdr:from>
    <cdr:to>
      <cdr:x>0.51599</cdr:x>
      <cdr:y>0.21019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3"/>
        </cdr:cNvCxnSpPr>
      </cdr:nvCxnSpPr>
      <cdr:spPr>
        <a:xfrm xmlns:a="http://schemas.openxmlformats.org/drawingml/2006/main">
          <a:off x="1443846" y="537946"/>
          <a:ext cx="1231367" cy="19225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0.22222</cdr:x>
      <cdr:y>0.06218</cdr:y>
    </cdr:from>
    <cdr:to>
      <cdr:x>0.3181</cdr:x>
      <cdr:y>0.12436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7" y="216024"/>
          <a:ext cx="497097" cy="21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367,7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0.47222</cdr:x>
      <cdr:y>0.13171</cdr:y>
    </cdr:from>
    <cdr:to>
      <cdr:x>0.5681</cdr:x>
      <cdr:y>0.19389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448260" y="457567"/>
          <a:ext cx="497097" cy="21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333,0</a:t>
          </a:r>
        </a:p>
      </cdr:txBody>
    </cdr:sp>
  </cdr:relSizeAnchor>
  <cdr:relSizeAnchor xmlns:cdr="http://schemas.openxmlformats.org/drawingml/2006/chartDrawing">
    <cdr:from>
      <cdr:x>0.69444</cdr:x>
      <cdr:y>0.06218</cdr:y>
    </cdr:from>
    <cdr:to>
      <cdr:x>0.70904</cdr:x>
      <cdr:y>0.08169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600399" y="216024"/>
          <a:ext cx="75696" cy="6777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0.68172</cdr:x>
      <cdr:y>0.05306</cdr:y>
    </cdr:from>
    <cdr:to>
      <cdr:x>0.70199</cdr:x>
      <cdr:y>0.08385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632618" y="186088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0.27478</cdr:x>
      <cdr:y>0.14489</cdr:y>
    </cdr:from>
    <cdr:to>
      <cdr:x>0.28938</cdr:x>
      <cdr:y>0.1644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368152" y="521673"/>
          <a:ext cx="72696" cy="7024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0.50617</cdr:x>
      <cdr:y>0.28</cdr:y>
    </cdr:from>
    <cdr:to>
      <cdr:x>0.52076</cdr:x>
      <cdr:y>0.29951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2520280" y="1008112"/>
          <a:ext cx="72646" cy="7024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0.28938</cdr:x>
      <cdr:y>0.15465</cdr:y>
    </cdr:from>
    <cdr:to>
      <cdr:x>0.5083</cdr:x>
      <cdr:y>0.28286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1"/>
        </cdr:cNvCxnSpPr>
      </cdr:nvCxnSpPr>
      <cdr:spPr>
        <a:xfrm xmlns:a="http://schemas.openxmlformats.org/drawingml/2006/main">
          <a:off x="1440866" y="556784"/>
          <a:ext cx="1090053" cy="46161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0.21693</cdr:x>
      <cdr:y>0.06</cdr:y>
    </cdr:from>
    <cdr:to>
      <cdr:x>0.33984</cdr:x>
      <cdr:y>0.12999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80120" y="216024"/>
          <a:ext cx="611987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1 298,2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0.44832</cdr:x>
      <cdr:y>0.18412</cdr:y>
    </cdr:from>
    <cdr:to>
      <cdr:x>0.57123</cdr:x>
      <cdr:y>0.26106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232248" y="662921"/>
          <a:ext cx="611987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1 033,1</a:t>
          </a:r>
        </a:p>
      </cdr:txBody>
    </cdr:sp>
  </cdr:relSizeAnchor>
  <cdr:relSizeAnchor xmlns:cdr="http://schemas.openxmlformats.org/drawingml/2006/chartDrawing">
    <cdr:from>
      <cdr:x>0.68622</cdr:x>
      <cdr:y>0.10244</cdr:y>
    </cdr:from>
    <cdr:to>
      <cdr:x>0.70082</cdr:x>
      <cdr:y>0.12195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384376" y="378042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4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82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/>
              <a:pPr eaLnBrk="1" hangingPunct="1"/>
              <a:t>7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/>
              <a:pPr algn="r"/>
              <a:t>9</a:t>
            </a:fld>
            <a:endParaRPr lang="ru-RU" altLang="ru-RU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568325"/>
            <a:ext cx="5346700" cy="40100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3" y="4721126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/>
              <a:pPr algn="r"/>
              <a:t>11</a:t>
            </a:fld>
            <a:endParaRPr lang="ru-RU" altLang="ru-RU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568325"/>
            <a:ext cx="5346700" cy="40100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3" y="4721126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22CA7-5530-4CC7-9DC0-825E7B51B77C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3ED7E39E-9636-49A2-87E7-C376B9B120BC}" type="slidenum">
              <a:rPr lang="ru-RU" altLang="ru-RU" sz="1200"/>
              <a:pPr algn="r"/>
              <a:t>21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2554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F94D-2EF3-4394-8E3F-64F95E2E9391}" type="datetime1">
              <a:rPr lang="ru-RU" smtClean="0"/>
              <a:t>16.04.2015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62825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chart" Target="../charts/chart5.xml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diagramLayout" Target="../diagrams/layout4.xml"/><Relationship Id="rId7" Type="http://schemas.openxmlformats.org/officeDocument/2006/relationships/chart" Target="../charts/chart20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chart" Target="../charts/chart24.xml"/><Relationship Id="rId4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3.wmf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43204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ЧТО ТАКОЕ </a:t>
            </a:r>
            <a:r>
              <a:rPr lang="ru-RU" sz="3200" b="1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3200" b="1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816800"/>
            <a:ext cx="6097438" cy="570547"/>
          </a:xfrm>
          <a:prstGeom prst="curved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418663"/>
            <a:ext cx="2520000" cy="4444041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8" y="1387477"/>
            <a:ext cx="1626655" cy="122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078946" y="1418663"/>
            <a:ext cx="2520000" cy="4444041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418663"/>
            <a:ext cx="2520000" cy="4444041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2303987"/>
            <a:ext cx="2268000" cy="3167781"/>
          </a:xfrm>
          <a:prstGeom prst="roundRect">
            <a:avLst>
              <a:gd name="adj" fmla="val 10000"/>
            </a:avLst>
          </a:prstGeom>
          <a:solidFill>
            <a:srgbClr val="00B0AC"/>
          </a:soli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о</a:t>
            </a:r>
            <a:r>
              <a:rPr lang="ru-RU" dirty="0" smtClean="0">
                <a:latin typeface="Arial Narrow" panose="020B0606020202030204" pitchFamily="34" charset="0"/>
              </a:rPr>
              <a:t>рганов местного </a:t>
            </a:r>
            <a:r>
              <a:rPr lang="ru-RU" sz="1900" dirty="0" smtClean="0">
                <a:latin typeface="Arial Narrow" panose="020B0606020202030204" pitchFamily="34" charset="0"/>
              </a:rPr>
              <a:t>самоуправления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406344" y="2303988"/>
            <a:ext cx="2259024" cy="3167782"/>
            <a:chOff x="1908526" y="1228122"/>
            <a:chExt cx="1877491" cy="124259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908526" y="1228122"/>
              <a:ext cx="1877491" cy="124259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>
                  <a:latin typeface="Arial Narrow" panose="020B0606020202030204" pitchFamily="34" charset="0"/>
                </a:rPr>
                <a:t>п</a:t>
              </a:r>
              <a:r>
                <a:rPr lang="ru-RU" dirty="0" smtClean="0">
                  <a:latin typeface="Arial Narrow" panose="020B0606020202030204" pitchFamily="34" charset="0"/>
                </a:rPr>
                <a:t>оступающие в бюджет денежные средства (налоги юридических </a:t>
              </a:r>
            </a:p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и физических лиц, штрафы, административные платежи и сборы, финансовая помощь)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2309982" y="1256279"/>
              <a:ext cx="1476034" cy="115357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27916" y="2303989"/>
            <a:ext cx="2268000" cy="3150999"/>
            <a:chOff x="4434766" y="1104133"/>
            <a:chExt cx="1627712" cy="134312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104133"/>
              <a:ext cx="1627712" cy="134312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5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5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/>
              <a:r>
                <a:rPr lang="ru-RU" sz="15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63012" y="125627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679999"/>
            <a:ext cx="8496944" cy="738664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latin typeface="Arial Narrow" panose="020B0606020202030204" pitchFamily="34" charset="0"/>
              </a:rPr>
              <a:t>B</a:t>
            </a:r>
            <a:r>
              <a:rPr lang="en-US" sz="1400" dirty="0"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latin typeface="Arial Narrow" panose="020B0606020202030204" pitchFamily="34" charset="0"/>
              </a:rPr>
              <a:t>u</a:t>
            </a:r>
            <a:r>
              <a:rPr lang="en-US" sz="1400" dirty="0"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(</a:t>
            </a:r>
            <a:r>
              <a:rPr lang="ru-RU" sz="1400" dirty="0"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latin typeface="Arial Narrow" panose="020B0606020202030204" pitchFamily="34" charset="0"/>
              </a:rPr>
              <a:t>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5862704"/>
            <a:ext cx="8208909" cy="792088"/>
          </a:xfrm>
          <a:prstGeom prst="round2DiagRect">
            <a:avLst/>
          </a:prstGeom>
          <a:gradFill>
            <a:gsLst>
              <a:gs pos="0">
                <a:schemeClr val="accent4">
                  <a:alpha val="91000"/>
                  <a:lumMod val="72000"/>
                  <a:lumOff val="28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доходами</a:t>
            </a:r>
          </a:p>
          <a:p>
            <a:pPr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473836"/>
            <a:ext cx="6192688" cy="756304"/>
          </a:xfrm>
          <a:prstGeom prst="curved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2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612068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</a:t>
            </a:r>
            <a:r>
              <a:rPr lang="ru-RU" sz="20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доходных источников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ЗА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2013-2014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360995"/>
              </p:ext>
            </p:extLst>
          </p:nvPr>
        </p:nvGraphicFramePr>
        <p:xfrm>
          <a:off x="395536" y="890718"/>
          <a:ext cx="8496944" cy="554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15730" y="620688"/>
            <a:ext cx="1376750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1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706766" y="4149080"/>
            <a:ext cx="1331913" cy="27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руб.)</a:t>
            </a:r>
          </a:p>
        </p:txBody>
      </p:sp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2492375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429238"/>
              </p:ext>
            </p:extLst>
          </p:nvPr>
        </p:nvGraphicFramePr>
        <p:xfrm>
          <a:off x="200177" y="4437112"/>
          <a:ext cx="8838505" cy="2100133"/>
        </p:xfrm>
        <a:graphic>
          <a:graphicData uri="http://schemas.openxmlformats.org/drawingml/2006/table">
            <a:tbl>
              <a:tblPr/>
              <a:tblGrid>
                <a:gridCol w="3534381"/>
                <a:gridCol w="287707"/>
                <a:gridCol w="935048"/>
                <a:gridCol w="1150829"/>
                <a:gridCol w="935048"/>
                <a:gridCol w="730529"/>
                <a:gridCol w="1264963"/>
              </a:tblGrid>
              <a:tr h="6233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B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2013 года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2014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2014 года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2013 году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B83"/>
                    </a:solidFill>
                  </a:tcPr>
                </a:tc>
              </a:tr>
              <a:tr h="284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A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1 884 130,8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2 976 582,3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2 976 582,3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+ 1 092 451,5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284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1 117 364,8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803 937,9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791 737,7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98,5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+ 325 627,1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</a:tr>
              <a:tr h="284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39 709,0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44 039,0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44 039,0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+ 4 330,0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2840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</a:tr>
              <a:tr h="284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Возврат целевых остатков межбюджетных трансфертов в областной бюджет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- 5 174,9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- 15 429,6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7020272" y="1484784"/>
            <a:ext cx="1874394" cy="150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2014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3 796 929,4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116632"/>
            <a:ext cx="8838505" cy="520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 МЕЖБЮДЖЕТНЫХ  ТРАНСФЕРТОВ  ГОРОДА  в 2014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280586"/>
              </p:ext>
            </p:extLst>
          </p:nvPr>
        </p:nvGraphicFramePr>
        <p:xfrm>
          <a:off x="611560" y="636661"/>
          <a:ext cx="6120679" cy="3512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9255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52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504056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РАСХОДОВ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725195"/>
              </p:ext>
            </p:extLst>
          </p:nvPr>
        </p:nvGraphicFramePr>
        <p:xfrm>
          <a:off x="611560" y="797742"/>
          <a:ext cx="7848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74975282"/>
              </p:ext>
            </p:extLst>
          </p:nvPr>
        </p:nvGraphicFramePr>
        <p:xfrm>
          <a:off x="1619672" y="3933056"/>
          <a:ext cx="58326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559788"/>
            <a:ext cx="14401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6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288032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2014 году 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20112353"/>
              </p:ext>
            </p:extLst>
          </p:nvPr>
        </p:nvGraphicFramePr>
        <p:xfrm>
          <a:off x="1091649" y="528951"/>
          <a:ext cx="6480000" cy="270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062886"/>
              </p:ext>
            </p:extLst>
          </p:nvPr>
        </p:nvGraphicFramePr>
        <p:xfrm>
          <a:off x="539552" y="3501009"/>
          <a:ext cx="8064897" cy="302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932"/>
                <a:gridCol w="357831"/>
                <a:gridCol w="902645"/>
                <a:gridCol w="1296872"/>
                <a:gridCol w="896100"/>
                <a:gridCol w="1059026"/>
                <a:gridCol w="1140491"/>
              </a:tblGrid>
              <a:tr h="7842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Рз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2013 года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на 2014 год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2014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года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 </a:t>
                      </a:r>
                    </a:p>
                    <a:p>
                      <a:pPr algn="ctr"/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2013 году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</a:tr>
              <a:tr h="27277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Общегосударственные вопросы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01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864,2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856,0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849,4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99,2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- 14,8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7277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04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667,4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711,7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699,9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98,3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100" b="1" baseline="0" dirty="0" smtClean="0">
                          <a:latin typeface="Arial Narrow" panose="020B0606020202030204" pitchFamily="34" charset="0"/>
                        </a:rPr>
                        <a:t> 32,5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3307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Жилищно-коммунальное хозяйство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05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1 298,2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1 140,2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1 033,1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90,6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- 265,1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7277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07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4 798,3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5 171,9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5 169,9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+ 371,6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7277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08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199,7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235,7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235,7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+ 36,0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7277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Социальная политика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367,7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335,5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333,0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99,3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- 34,7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7277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Физическая культура и спорт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161,6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34,8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34,8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- 126,8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7277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Другие расходы (03, 09, 13)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67,5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97,3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96,0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98,7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+ 28,5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3093928"/>
            <a:ext cx="88924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662" y="836712"/>
            <a:ext cx="149046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Всего расходов за 2014 год –</a:t>
            </a:r>
          </a:p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8 451,8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млн. руб.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98341421"/>
              </p:ext>
            </p:extLst>
          </p:nvPr>
        </p:nvGraphicFramePr>
        <p:xfrm>
          <a:off x="5796136" y="3717032"/>
          <a:ext cx="31683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04056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ГОРОДА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 СОЦИАЛЬНО-КУЛЬТУРНУЮ СФЕРУ </a:t>
            </a:r>
            <a:b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2014 году </a:t>
            </a:r>
            <a:b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80260261"/>
              </p:ext>
            </p:extLst>
          </p:nvPr>
        </p:nvGraphicFramePr>
        <p:xfrm>
          <a:off x="155087" y="1556792"/>
          <a:ext cx="535301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90520982"/>
              </p:ext>
            </p:extLst>
          </p:nvPr>
        </p:nvGraphicFramePr>
        <p:xfrm>
          <a:off x="5796136" y="764704"/>
          <a:ext cx="3167864" cy="276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504" y="764704"/>
            <a:ext cx="55446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Наибольший удельный вес в составе расходов бюджета города занимают расходы на социально-культурную сферу:</a:t>
            </a:r>
            <a:endParaRPr lang="ru-RU" sz="14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2950"/>
              </p:ext>
            </p:extLst>
          </p:nvPr>
        </p:nvGraphicFramePr>
        <p:xfrm>
          <a:off x="107504" y="5229200"/>
          <a:ext cx="5544616" cy="120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864096"/>
                <a:gridCol w="864096"/>
                <a:gridCol w="864096"/>
                <a:gridCol w="792088"/>
                <a:gridCol w="108012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2013 года,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на 2014 год,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2014 года,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 исполне-ния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снижение (-)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к 2013 году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</a:tr>
              <a:tr h="60615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Социально-культурная</a:t>
                      </a:r>
                      <a:r>
                        <a:rPr lang="ru-RU" sz="1100" b="1" baseline="0" dirty="0" smtClean="0">
                          <a:effectLst/>
                          <a:latin typeface="Arial Narrow" panose="020B0606020202030204" pitchFamily="34" charset="0"/>
                        </a:rPr>
                        <a:t> сфера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5 527,3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100" b="1" baseline="0" dirty="0" smtClean="0">
                          <a:effectLst/>
                          <a:latin typeface="Arial Narrow" panose="020B0606020202030204" pitchFamily="34" charset="0"/>
                        </a:rPr>
                        <a:t> 777,9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5 773,4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99,9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100" b="1" baseline="0" dirty="0" smtClean="0">
                          <a:effectLst/>
                          <a:latin typeface="Arial Narrow" panose="020B0606020202030204" pitchFamily="34" charset="0"/>
                        </a:rPr>
                        <a:t> 246,1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1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361040" cy="504056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образование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2014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02841389"/>
              </p:ext>
            </p:extLst>
          </p:nvPr>
        </p:nvGraphicFramePr>
        <p:xfrm>
          <a:off x="3707904" y="620688"/>
          <a:ext cx="5256583" cy="354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16632363"/>
              </p:ext>
            </p:extLst>
          </p:nvPr>
        </p:nvGraphicFramePr>
        <p:xfrm>
          <a:off x="323528" y="980728"/>
          <a:ext cx="32403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68" y="332656"/>
            <a:ext cx="1196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094563"/>
              </p:ext>
            </p:extLst>
          </p:nvPr>
        </p:nvGraphicFramePr>
        <p:xfrm>
          <a:off x="323528" y="4365104"/>
          <a:ext cx="8496944" cy="237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24136"/>
                <a:gridCol w="1167839"/>
                <a:gridCol w="1136417"/>
                <a:gridCol w="1080120"/>
              </a:tblGrid>
              <a:tr h="644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«Образование»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2013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2014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2014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2013 году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</a:tr>
              <a:tr h="185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Дошкольное образование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2 067,7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2 288,6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2 288,3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+ 220,6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Общее</a:t>
                      </a:r>
                      <a:r>
                        <a:rPr lang="ru-RU" sz="1200" b="0" i="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 образование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2 590,7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2 736,2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2 734,5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+ 143,8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356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Молодежная политика</a:t>
                      </a:r>
                      <a:r>
                        <a:rPr lang="ru-RU" sz="1200" b="0" i="0" baseline="0" dirty="0" smtClean="0">
                          <a:latin typeface="Arial Narrow" panose="020B0606020202030204" pitchFamily="34" charset="0"/>
                        </a:rPr>
                        <a:t> и оздоровление детей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5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образования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0113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4 798,3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5 171,9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5 169,9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+ 371,6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6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361040" cy="540060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физическую культуру и спорт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2014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7838105"/>
              </p:ext>
            </p:extLst>
          </p:nvPr>
        </p:nvGraphicFramePr>
        <p:xfrm>
          <a:off x="3707904" y="772194"/>
          <a:ext cx="5184576" cy="359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37933186"/>
              </p:ext>
            </p:extLst>
          </p:nvPr>
        </p:nvGraphicFramePr>
        <p:xfrm>
          <a:off x="323528" y="1124744"/>
          <a:ext cx="32403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68" y="476672"/>
            <a:ext cx="1196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84989"/>
              </p:ext>
            </p:extLst>
          </p:nvPr>
        </p:nvGraphicFramePr>
        <p:xfrm>
          <a:off x="323528" y="4581128"/>
          <a:ext cx="8496944" cy="2103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44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«Физическая культура и спорт»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2013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2014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2014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2013 году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</a:tr>
              <a:tr h="185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Физическая культура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- 126,1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Массовый спорт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442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0113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161,6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- 126,8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361040" cy="360041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культуру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2014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23919217"/>
              </p:ext>
            </p:extLst>
          </p:nvPr>
        </p:nvGraphicFramePr>
        <p:xfrm>
          <a:off x="3707905" y="908720"/>
          <a:ext cx="518457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076366329"/>
              </p:ext>
            </p:extLst>
          </p:nvPr>
        </p:nvGraphicFramePr>
        <p:xfrm>
          <a:off x="395536" y="1268760"/>
          <a:ext cx="316835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68" y="548680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138026"/>
              </p:ext>
            </p:extLst>
          </p:nvPr>
        </p:nvGraphicFramePr>
        <p:xfrm>
          <a:off x="323528" y="5013176"/>
          <a:ext cx="8496944" cy="1645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44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«Культура»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2013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2014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2014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2013 году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</a:tr>
              <a:tr h="185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222,9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222,9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+ 35,3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5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культуры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0113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199,7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235,7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235,7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33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361040" cy="46805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социальную политику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2014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388173"/>
              </p:ext>
            </p:extLst>
          </p:nvPr>
        </p:nvGraphicFramePr>
        <p:xfrm>
          <a:off x="3707904" y="692696"/>
          <a:ext cx="5184575" cy="347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35348088"/>
              </p:ext>
            </p:extLst>
          </p:nvPr>
        </p:nvGraphicFramePr>
        <p:xfrm>
          <a:off x="323528" y="980728"/>
          <a:ext cx="32403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68" y="404664"/>
            <a:ext cx="1196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226844"/>
              </p:ext>
            </p:extLst>
          </p:nvPr>
        </p:nvGraphicFramePr>
        <p:xfrm>
          <a:off x="323528" y="4311098"/>
          <a:ext cx="8496944" cy="237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44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«Социальная политика»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2013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2014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2014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2013 году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</a:tr>
              <a:tr h="185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Пенсионное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обеспечение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52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Социальное обеспечение населения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- 15,9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12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Охрана семьи и детства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121,3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- 20,1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442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социальной политики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0113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367,7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335,5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333,0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- 34,7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12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33622"/>
            <a:ext cx="9252520" cy="499663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национальную </a:t>
            </a:r>
            <a:r>
              <a:rPr lang="ru-RU" sz="2000" cap="none" dirty="0" smtClean="0">
                <a:latin typeface="Arial Narrow" panose="020B0606020202030204" pitchFamily="34" charset="0"/>
              </a:rPr>
              <a:t>ЭКОНОМИКУ в 2014 году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56161513"/>
              </p:ext>
            </p:extLst>
          </p:nvPr>
        </p:nvGraphicFramePr>
        <p:xfrm>
          <a:off x="179512" y="5085184"/>
          <a:ext cx="88569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28384" y="583523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811556"/>
              </p:ext>
            </p:extLst>
          </p:nvPr>
        </p:nvGraphicFramePr>
        <p:xfrm>
          <a:off x="179512" y="4581128"/>
          <a:ext cx="8784976" cy="2194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36304"/>
                <a:gridCol w="1296144"/>
                <a:gridCol w="1152128"/>
                <a:gridCol w="1224136"/>
                <a:gridCol w="1152128"/>
                <a:gridCol w="1224136"/>
              </a:tblGrid>
              <a:tr h="587846">
                <a:tc>
                  <a:txBody>
                    <a:bodyPr/>
                    <a:lstStyle/>
                    <a:p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«Национальная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экономика»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2013 года,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2014 год,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2014 года,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2013 году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</a:tr>
              <a:tr h="251934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Водное хозяйство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64527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Транспорт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135,4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+ 37,9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Дорожное</a:t>
                      </a:r>
                      <a:r>
                        <a:rPr lang="ru-RU" sz="1200" b="0" i="0" baseline="0" dirty="0" smtClean="0">
                          <a:latin typeface="Arial Narrow" panose="020B0606020202030204" pitchFamily="34" charset="0"/>
                        </a:rPr>
                        <a:t> хо</a:t>
                      </a: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зяйство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556,8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35545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национальной</a:t>
                      </a:r>
                      <a:r>
                        <a:rPr lang="ru-RU" sz="1200" b="0" i="0" baseline="0" dirty="0" smtClean="0">
                          <a:latin typeface="Arial Narrow" panose="020B0606020202030204" pitchFamily="34" charset="0"/>
                        </a:rPr>
                        <a:t> экономики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27,8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- 11,3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51934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667,4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711,7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699,9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77645596"/>
              </p:ext>
            </p:extLst>
          </p:nvPr>
        </p:nvGraphicFramePr>
        <p:xfrm>
          <a:off x="3656318" y="858090"/>
          <a:ext cx="5328592" cy="350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48891112"/>
              </p:ext>
            </p:extLst>
          </p:nvPr>
        </p:nvGraphicFramePr>
        <p:xfrm>
          <a:off x="175360" y="1038261"/>
          <a:ext cx="33123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1" name="Прямая соединительная линия 10"/>
          <p:cNvCxnSpPr>
            <a:stCxn id="15" idx="6"/>
            <a:endCxn id="19" idx="6"/>
          </p:cNvCxnSpPr>
          <p:nvPr/>
        </p:nvCxnSpPr>
        <p:spPr>
          <a:xfrm flipV="1">
            <a:off x="5087979" y="1250811"/>
            <a:ext cx="1341678" cy="120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015283" y="1336627"/>
            <a:ext cx="72696" cy="702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356961" y="1215689"/>
            <a:ext cx="72696" cy="702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90278" y="1008934"/>
            <a:ext cx="522706" cy="2769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667,4</a:t>
            </a:r>
            <a:endParaRPr lang="ru-RU" sz="1150" b="1" dirty="0"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90784" y="871555"/>
            <a:ext cx="532355" cy="2769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699,9</a:t>
            </a:r>
            <a:endParaRPr lang="ru-RU" sz="115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08912" cy="432048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8496944" cy="6192688"/>
          </a:xfrm>
          <a:noFill/>
          <a:ln w="57150">
            <a:solidFill>
              <a:srgbClr val="88A945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99408854"/>
              </p:ext>
            </p:extLst>
          </p:nvPr>
        </p:nvGraphicFramePr>
        <p:xfrm>
          <a:off x="683568" y="764704"/>
          <a:ext cx="7919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08408"/>
            <a:ext cx="2736304" cy="2056859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215244" y="5871850"/>
            <a:ext cx="1440160" cy="600164"/>
          </a:xfrm>
          <a:prstGeom prst="wedgeRectCallout">
            <a:avLst>
              <a:gd name="adj1" fmla="val -53191"/>
              <a:gd name="adj2" fmla="val -151545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4509120"/>
            <a:ext cx="1408868" cy="600164"/>
          </a:xfrm>
          <a:prstGeom prst="wedgeRectCallout">
            <a:avLst>
              <a:gd name="adj1" fmla="val -449"/>
              <a:gd name="adj2" fmla="val 134498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03567" y="2392330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502290" y="2178614"/>
            <a:ext cx="1235224" cy="938719"/>
          </a:xfrm>
          <a:prstGeom prst="wedgeRectCallout">
            <a:avLst>
              <a:gd name="adj1" fmla="val -41937"/>
              <a:gd name="adj2" fmla="val 75399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55776" y="656728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83568" y="824892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6904012" y="654550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11579" y="5250416"/>
            <a:ext cx="1224136" cy="938719"/>
          </a:xfrm>
          <a:prstGeom prst="wedgeRectCallout">
            <a:avLst>
              <a:gd name="adj1" fmla="val 87351"/>
              <a:gd name="adj2" fmla="val 2814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</p:spTree>
    <p:extLst>
      <p:ext uri="{BB962C8B-B14F-4D97-AF65-F5344CB8AC3E}">
        <p14:creationId xmlns:p14="http://schemas.microsoft.com/office/powerpoint/2010/main" val="35264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361040" cy="360041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Жилищно-Коммунальное Хозяйство </a:t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2014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59064134"/>
              </p:ext>
            </p:extLst>
          </p:nvPr>
        </p:nvGraphicFramePr>
        <p:xfrm>
          <a:off x="3419872" y="836712"/>
          <a:ext cx="5555211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388849"/>
              </p:ext>
            </p:extLst>
          </p:nvPr>
        </p:nvGraphicFramePr>
        <p:xfrm>
          <a:off x="179512" y="5085184"/>
          <a:ext cx="88569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870692274"/>
              </p:ext>
            </p:extLst>
          </p:nvPr>
        </p:nvGraphicFramePr>
        <p:xfrm>
          <a:off x="179512" y="1124744"/>
          <a:ext cx="30963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513347"/>
            <a:ext cx="1080120" cy="323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129355"/>
              </p:ext>
            </p:extLst>
          </p:nvPr>
        </p:nvGraphicFramePr>
        <p:xfrm>
          <a:off x="251520" y="4509120"/>
          <a:ext cx="8640960" cy="20801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8"/>
                <a:gridCol w="1224136"/>
                <a:gridCol w="1152128"/>
                <a:gridCol w="1224136"/>
                <a:gridCol w="1224136"/>
                <a:gridCol w="1224136"/>
              </a:tblGrid>
              <a:tr h="644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«Жилищно-коммунальное хозяйство»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2013 года,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2014 год,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2014 года,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2013 году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</a:tr>
              <a:tr h="297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Жилищное хозяйство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- 140,2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81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- 95,5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89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Благоустройство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572,7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555,2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- 22,9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89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164,4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157,9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76133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1 298,2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1 140,2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1 033,1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- 265,1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59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7632699" y="4138322"/>
            <a:ext cx="1331913" cy="3048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(млн. руб.)</a:t>
            </a:r>
          </a:p>
        </p:txBody>
      </p:sp>
      <p:sp>
        <p:nvSpPr>
          <p:cNvPr id="123118" name="Text Box 238"/>
          <p:cNvSpPr txBox="1">
            <a:spLocks noChangeArrowheads="1"/>
          </p:cNvSpPr>
          <p:nvPr/>
        </p:nvSpPr>
        <p:spPr bwMode="auto">
          <a:xfrm>
            <a:off x="70643" y="115888"/>
            <a:ext cx="8856663" cy="73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600" b="1" dirty="0">
                <a:latin typeface="Arial Narrow" panose="020B0606020202030204" pitchFamily="34" charset="0"/>
                <a:cs typeface="Times New Roman" pitchFamily="18" charset="0"/>
              </a:rPr>
              <a:t>Использование средств на реализацию </a:t>
            </a:r>
            <a:endParaRPr lang="ru-RU" sz="2600" b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600" b="1" dirty="0" smtClean="0">
                <a:latin typeface="Arial Narrow" panose="020B0606020202030204" pitchFamily="34" charset="0"/>
                <a:cs typeface="Times New Roman" pitchFamily="18" charset="0"/>
              </a:rPr>
              <a:t>целевых программ в 2014 году</a:t>
            </a:r>
            <a:endParaRPr lang="ru-RU" sz="2600" b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aphicFrame>
        <p:nvGraphicFramePr>
          <p:cNvPr id="28682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569805"/>
              </p:ext>
            </p:extLst>
          </p:nvPr>
        </p:nvGraphicFramePr>
        <p:xfrm>
          <a:off x="611560" y="4443122"/>
          <a:ext cx="7992887" cy="1969439"/>
        </p:xfrm>
        <a:graphic>
          <a:graphicData uri="http://schemas.openxmlformats.org/drawingml/2006/table">
            <a:tbl>
              <a:tblPr/>
              <a:tblGrid>
                <a:gridCol w="3744416"/>
                <a:gridCol w="1450720"/>
                <a:gridCol w="1411446"/>
                <a:gridCol w="1386305"/>
              </a:tblGrid>
              <a:tr h="519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2014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2014 года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B83"/>
                    </a:solidFill>
                  </a:tcPr>
                </a:tc>
              </a:tr>
              <a:tr h="266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Всего расходы бюджета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8 583,1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8 451,8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2825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Муниципальные целевые программы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6 896,5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6 870,3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4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Ведомственные целевые программы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80,5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1 606,1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1 504,7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93,7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328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Доля программных расходов в бюджете, в 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9915"/>
              </p:ext>
            </p:extLst>
          </p:nvPr>
        </p:nvGraphicFramePr>
        <p:xfrm>
          <a:off x="683568" y="980728"/>
          <a:ext cx="7848872" cy="310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4349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799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3029" cy="585857"/>
          </a:xfrm>
        </p:spPr>
        <p:txBody>
          <a:bodyPr>
            <a:noAutofit/>
          </a:bodyPr>
          <a:lstStyle/>
          <a:p>
            <a:pPr algn="ctr"/>
            <a:r>
              <a:rPr lang="ru-RU" sz="1600" cap="small" dirty="0" smtClean="0">
                <a:latin typeface="Arial Narrow" panose="020B0606020202030204" pitchFamily="34" charset="0"/>
              </a:rPr>
              <a:t>ИНФОРМАЦИЯ ОБ ИСПОЛНЕНИИ МУНИЦИПАЛЬНЫХ И ВЕДОМСТВЕННЫХ ЦЕЛЕВЫХ ПРОГРАММ </a:t>
            </a:r>
            <a:br>
              <a:rPr lang="ru-RU" sz="1600" cap="small" dirty="0" smtClean="0">
                <a:latin typeface="Arial Narrow" panose="020B0606020202030204" pitchFamily="34" charset="0"/>
              </a:rPr>
            </a:br>
            <a:r>
              <a:rPr lang="ru-RU" sz="1600" cap="small" dirty="0" smtClean="0">
                <a:latin typeface="Arial Narrow" panose="020B0606020202030204" pitchFamily="34" charset="0"/>
              </a:rPr>
              <a:t>ГОРОДА РЯЗАНИ в 2014 году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217239"/>
              </p:ext>
            </p:extLst>
          </p:nvPr>
        </p:nvGraphicFramePr>
        <p:xfrm>
          <a:off x="747940" y="692696"/>
          <a:ext cx="7928516" cy="5991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99724"/>
                <a:gridCol w="6184741"/>
                <a:gridCol w="944051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Код БК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2014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0100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Общегосударственные вопросы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«Повышение эффективности муниципального управления на 2014 – 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83 039,2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«Профилактика правонарушений в городе Рязани» на 2014 - 2020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1 807,7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«Стимулирование развития экономики в городе Рязани» на 2014 - 2020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589,8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«Культура города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427,5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«Развитие образования в городе Рязани» на 2014 - 2020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82,7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13197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«Адресная инвестиционная программа города Рязани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13 122,8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31772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99 069,7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0400</a:t>
                      </a:r>
                      <a:endParaRPr lang="ru-RU" sz="14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«Дорожное хозяйство и развитие транспортной системы в городе Рязани» на 2014 - 2020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609 751,7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«Стимулирование развития экономики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7 744,0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муниципального образования – городской округ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город Рязань «Жилище» на 2014 – 2020 годы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4 074,5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«Охрана окружающей среды в городе Рязани» на 2014 –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1 243,5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«Повышение эффективности муниципального управления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на 2014 - 2020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1 035,0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96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623 848,7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0500</a:t>
                      </a:r>
                      <a:endParaRPr lang="ru-RU" sz="14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Жилищно-коммунальное</a:t>
                      </a:r>
                      <a:r>
                        <a:rPr lang="ru-RU" sz="1400" b="1" i="1" baseline="0" dirty="0" smtClean="0">
                          <a:latin typeface="Arial Narrow" panose="020B0606020202030204" pitchFamily="34" charset="0"/>
                        </a:rPr>
                        <a:t> хозяйство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«Благоустройство города Рязани» на 2014 -2020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575 181,1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«Развитие жилищно-коммунального комплекса и энергосбережение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160 262,2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муниципального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образования – городской округ город Рязань «Жилище»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24 752,0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«Повышение эффективности муниципального управления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на 2014 – 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7 491,1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52320" y="404664"/>
            <a:ext cx="1413946" cy="324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017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5" y="44624"/>
            <a:ext cx="9108504" cy="5400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ИНФОРМАЦИЯ ОБ ИСПОЛНЕНИИ МУНИЦИПАЛЬНЫХ И ВЕДОМСТВЕННЫХ ЦЕЛЕВЫХ ПРОГРАММ ГОРОДА РЯЗАНИ в 2014 году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27686"/>
              </p:ext>
            </p:extLst>
          </p:nvPr>
        </p:nvGraphicFramePr>
        <p:xfrm>
          <a:off x="654341" y="692696"/>
          <a:ext cx="7975750" cy="59277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4699"/>
                <a:gridCol w="6411965"/>
                <a:gridCol w="969086"/>
              </a:tblGrid>
              <a:tr h="60035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Код БК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2014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«Адресная инвестиционная программа города Рязани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31 521,3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799</a:t>
                      </a:r>
                      <a:r>
                        <a:rPr lang="ru-RU" sz="1200" b="1" i="1" baseline="0" dirty="0" smtClean="0">
                          <a:latin typeface="Arial Narrow" panose="020B0606020202030204" pitchFamily="34" charset="0"/>
                        </a:rPr>
                        <a:t> 207,7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3136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0600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Охрана окружающей среды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«Охрана окружающей среды в городе Рязани» на 2014 –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2020 годы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8 335,9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8 335,9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3136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0700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83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«Развитие образования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4 760 990,6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88895"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«Культура</a:t>
                      </a:r>
                      <a:r>
                        <a:rPr lang="ru-RU" sz="1100" b="0" i="0" baseline="0" dirty="0" smtClean="0">
                          <a:latin typeface="Arial Narrow" panose="020B0606020202030204" pitchFamily="34" charset="0"/>
                        </a:rPr>
                        <a:t> города Рязани» на 2014 – 2020 годы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194 962,8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88895"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«Развитие физической культуры и спорта в городе Рязани на 2014 – 2020 годы»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165 841,6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88895"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«Профилактика правонарушений</a:t>
                      </a:r>
                      <a:r>
                        <a:rPr lang="ru-RU" sz="1100" b="0" i="0" baseline="0" dirty="0" smtClean="0">
                          <a:latin typeface="Arial Narrow" panose="020B0606020202030204" pitchFamily="34" charset="0"/>
                        </a:rPr>
                        <a:t> в городе Рязани» на 2014 – 2020 годы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3 000,0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88895"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«Повышение</a:t>
                      </a:r>
                      <a:r>
                        <a:rPr lang="ru-RU" sz="1100" b="0" i="0" baseline="0" dirty="0" smtClean="0">
                          <a:latin typeface="Arial Narrow" panose="020B0606020202030204" pitchFamily="34" charset="0"/>
                        </a:rPr>
                        <a:t> эффективности муниципального управления на 2014 – 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1 400,00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«Охрана окружающей среды в городе Рязани» на 2014</a:t>
                      </a:r>
                      <a:r>
                        <a:rPr lang="ru-RU" sz="1100" b="0" i="0" baseline="0" dirty="0" smtClean="0">
                          <a:latin typeface="Arial Narrow" panose="020B0606020202030204" pitchFamily="34" charset="0"/>
                        </a:rPr>
                        <a:t> – 2020 годы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587,6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«Адресная инвестиционная программа города Рязани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904,5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5 127 687,1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313679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0800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«Культура города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194 149,6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«Развитие образования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24 314,4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«Повышение эффективности муниципального управления на 2014 – 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1 242,7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6662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«Профилактика правонарушений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167,0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59161" y="334126"/>
            <a:ext cx="1485953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443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9" y="44624"/>
            <a:ext cx="910850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ИНФОРМАЦИЯ ОБ ИСПОЛНЕНИИ МУНИЦИПАЛЬНЫХ И ВЕДОМСТВЕННЫХ ЦЕЛЕВЫХ ПРОГРАММ ГОРОДА РЯЗАНИ в 2014 году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82774"/>
              </p:ext>
            </p:extLst>
          </p:nvPr>
        </p:nvGraphicFramePr>
        <p:xfrm>
          <a:off x="683568" y="722866"/>
          <a:ext cx="7920880" cy="58024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6064"/>
                <a:gridCol w="6319138"/>
                <a:gridCol w="1025678"/>
              </a:tblGrid>
              <a:tr h="64098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Код БК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2014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«Охрана окружающей среды в городе Рязани» на 2014 – 2020 годы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103,0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«Адресная инвестиционная программа города Рязани на 2014 – 2016 годы»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1 008,0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220</a:t>
                      </a:r>
                      <a:r>
                        <a:rPr lang="ru-RU" sz="1200" b="1" i="1" baseline="0" dirty="0" smtClean="0">
                          <a:latin typeface="Arial Narrow" panose="020B0606020202030204" pitchFamily="34" charset="0"/>
                        </a:rPr>
                        <a:t> 984,7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3373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1000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Социальная политика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муниципального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образования – городской округ город Рязань «Жилище»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15 362,4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«Развитие жилищно-коммунального комплекса и энергосбережение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2 881,0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«Профилактика правонарушений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409,4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47229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«Обеспечение дополнительными мерами социальной поддержки и социальной помощи отдельных категорий граждан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24 624,9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Итого </a:t>
                      </a:r>
                      <a:endParaRPr lang="ru-RU" sz="12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43 277,7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3373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1100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Arial Narrow" panose="020B0606020202030204" pitchFamily="34" charset="0"/>
                        </a:rPr>
                        <a:t>Физическая культура и спорт</a:t>
                      </a:r>
                      <a:endParaRPr lang="ru-RU" sz="14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«Развитие физической культуры и спорта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17 912,2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«Развитие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образования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855,0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«Профилактика правонарушений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233,0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«Повышение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эффективности муниципального управления на 2014 – 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35,0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«Адресная инвестиционная программа города Рязани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5 631,3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Итого 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24 666,5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8675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6 947 078,0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9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518511"/>
            <a:ext cx="1557961" cy="204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39210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35333"/>
              </p:ext>
            </p:extLst>
          </p:nvPr>
        </p:nvGraphicFramePr>
        <p:xfrm>
          <a:off x="323529" y="738677"/>
          <a:ext cx="8496943" cy="5848258"/>
        </p:xfrm>
        <a:graphic>
          <a:graphicData uri="http://schemas.openxmlformats.org/drawingml/2006/table">
            <a:tbl>
              <a:tblPr/>
              <a:tblGrid>
                <a:gridCol w="7272807"/>
                <a:gridCol w="1224136"/>
              </a:tblGrid>
              <a:tr h="3140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</a:tr>
              <a:tr h="338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 Подпрограмма 1 "Благоустройство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территории города Рязани на 2014 - 2020 годы"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509 375,4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1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1.1.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(ремонт) сетей наружного освещения на территории города 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21 675,5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22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1.2. Обеспечение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наружного освещения (плата за электроэнергию)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29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1.3. Строительство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, реконструкция, ремонт сетей наружного освещения на территории города 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1 528,9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119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1.4. Улучшение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санитарного состояния территории города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30 774,3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3809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1.5. Улучшение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внешнего вида города, благоустройство улиц, площадей и мест города, имеющих особое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историческое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 культурное значение 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236 351,1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3809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1.6. 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объектов озеленения общего пользования, улучшение состояния зеленых насаждений на территории города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72 880,5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4343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1.7.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мест захоронения и организация ритуальных услуг на территории города Рязани (содержание Мемориальных комплексов и содержание городских кладбищ) 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24 915,0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238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1.8. 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 ремонт мест погребений 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7 617,3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3809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1.9. Обновление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материально- технической базы предприятий и учреждений, осуществляющих работы по содержанию и ремонту автомобильных дорог города 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44 478,0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192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1.10. Приобретение компьютерной и офисной техники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177,5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192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1.11. Приобретение основных средств для праздничного оформления территории города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3 377,3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578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2. Подпрограмма 2 "Благоустройство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парков города Рязани на 2014 - 2020 годы"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65 805,7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8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2.1.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городских парков, скверов и бульваров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11 390,3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238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2.2.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Лесопарка </a:t>
                      </a: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6316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2.3. Благоустройство Центрального парка культуры и отдыха в городе Рязани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6316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2.4. Благоустройство сквера 50 лет Октября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11 059,3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7747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2.5. Благоустройство зеленой зоны по ул. Советской Армии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32 856,1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2460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2.6. Строительство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многофункциональной спортивной площадки на территории ЦПК и О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373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575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181,1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49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16B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07505" y="6457"/>
            <a:ext cx="8856982" cy="6340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бюджета в рамках муниципальной программы</a:t>
            </a:r>
          </a:p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"Благоустройство города Рязани" на 2014 - 2020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годы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442080"/>
            <a:ext cx="1118500" cy="255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59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16632"/>
            <a:ext cx="8229600" cy="43204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ОБЪЕКТЫ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КАПИТАЛЬНОГО СТРОИТЕЛЬСТВА в 2014 году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37156" y="708574"/>
            <a:ext cx="7798098" cy="5807354"/>
            <a:chOff x="1556607" y="1051373"/>
            <a:chExt cx="6973091" cy="5571180"/>
          </a:xfrm>
        </p:grpSpPr>
        <p:sp>
          <p:nvSpPr>
            <p:cNvPr id="5" name="Полилиния 4"/>
            <p:cNvSpPr/>
            <p:nvPr/>
          </p:nvSpPr>
          <p:spPr>
            <a:xfrm>
              <a:off x="1556607" y="1051373"/>
              <a:ext cx="6966503" cy="690719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Строительство детского  дошкольного  учреждения  в  микрорайоне  Братиславский  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–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          262 257,1 тыс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 руб.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562787" y="1985740"/>
              <a:ext cx="6966503" cy="583817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3"/>
            </a:solidFill>
            <a:ln>
              <a:solidFill>
                <a:schemeClr val="bg1"/>
              </a:solidFill>
            </a:ln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Реконструкция здания по улице Каширина, д.1 – 13 122,8  тыс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 руб.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563195" y="2845875"/>
              <a:ext cx="6966095" cy="826539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Реконструкция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зданий 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под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детский  сад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: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по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ул. Зубковой,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д.17а  (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 200 мест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)  –  77 749,5 тыс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 руб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.; по ул. Горького, 20 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–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51 417,7 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тыс. руб.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556609" y="3951148"/>
              <a:ext cx="6966503" cy="828955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3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Реконструкция детских садов: № 115 по ул. Крупской, 15 к.1 –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39 695,5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тыс. руб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.;                         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№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123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по ул.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Гагарина , 16  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–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76 391,2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тыс. руб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.; № 2 по ул. Урицкого, 23  -  31 037,0 тыс. руб.  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563195" y="5931834"/>
              <a:ext cx="6966503" cy="690719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3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Гражданское  кладбище 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«Богородское»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–  10 477,2 тыс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 руб.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Полилиния 19"/>
          <p:cNvSpPr/>
          <p:nvPr/>
        </p:nvSpPr>
        <p:spPr>
          <a:xfrm>
            <a:off x="950978" y="4869159"/>
            <a:ext cx="7783820" cy="587741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C9E7A7"/>
          </a:solidFill>
          <a:scene3d>
            <a:camera prst="orthographicFront"/>
            <a:lightRig rig="flat" dir="t"/>
          </a:scene3d>
          <a:sp3d prstMaterial="dkEdge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33" tIns="105933" rIns="105933" bIns="105933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Строительство  котельной  ул. Краснорядская – ул. Кудрявцева  –  12 272,4 тыс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руб.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5544" y="906574"/>
            <a:ext cx="324000" cy="324000"/>
          </a:xfrm>
          <a:prstGeom prst="rect">
            <a:avLst/>
          </a:prstGeom>
          <a:solidFill>
            <a:srgbClr val="A4C16B"/>
          </a:solidFill>
          <a:ln w="28575">
            <a:solidFill>
              <a:srgbClr val="678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05544" y="1824834"/>
            <a:ext cx="324000" cy="324000"/>
          </a:xfrm>
          <a:prstGeom prst="rect">
            <a:avLst/>
          </a:prstGeom>
          <a:solidFill>
            <a:srgbClr val="FFFF93"/>
          </a:solidFill>
          <a:ln w="28575">
            <a:solidFill>
              <a:srgbClr val="678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6000" y="5001029"/>
            <a:ext cx="324000" cy="324000"/>
          </a:xfrm>
          <a:prstGeom prst="rect">
            <a:avLst/>
          </a:prstGeom>
          <a:solidFill>
            <a:srgbClr val="A4C16B"/>
          </a:solidFill>
          <a:ln w="28575">
            <a:solidFill>
              <a:srgbClr val="678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06000" y="5994253"/>
            <a:ext cx="324000" cy="324000"/>
          </a:xfrm>
          <a:prstGeom prst="rect">
            <a:avLst/>
          </a:prstGeom>
          <a:solidFill>
            <a:srgbClr val="FFFF93"/>
          </a:solidFill>
          <a:ln w="28575">
            <a:solidFill>
              <a:srgbClr val="678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05544" y="2847938"/>
            <a:ext cx="324000" cy="324000"/>
          </a:xfrm>
          <a:prstGeom prst="rect">
            <a:avLst/>
          </a:prstGeom>
          <a:solidFill>
            <a:srgbClr val="A4C16B"/>
          </a:solidFill>
          <a:ln w="28575">
            <a:solidFill>
              <a:srgbClr val="678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06000" y="4001325"/>
            <a:ext cx="324000" cy="324000"/>
          </a:xfrm>
          <a:prstGeom prst="rect">
            <a:avLst/>
          </a:prstGeom>
          <a:solidFill>
            <a:srgbClr val="FFFF93"/>
          </a:solidFill>
          <a:ln w="28575">
            <a:solidFill>
              <a:srgbClr val="678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1963"/>
            <a:ext cx="8208912" cy="50405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Динамика объема муниципального долга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12774900"/>
              </p:ext>
            </p:extLst>
          </p:nvPr>
        </p:nvGraphicFramePr>
        <p:xfrm>
          <a:off x="539552" y="898765"/>
          <a:ext cx="82089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36296" y="637477"/>
            <a:ext cx="12241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04448" y="6525344"/>
            <a:ext cx="539551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cap="sm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5655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474723"/>
          </a:xfrm>
          <a:prstGeom prst="rect">
            <a:avLst/>
          </a:prstGeom>
          <a:solidFill>
            <a:schemeClr val="bg1"/>
          </a:solidFill>
          <a:ln w="57150">
            <a:solidFill>
              <a:srgbClr val="88A94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400" b="1" u="sng" dirty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исполнения </a:t>
            </a:r>
            <a:r>
              <a:rPr lang="ru-RU" sz="2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/>
            <a:endParaRPr lang="ru-RU" sz="1600" b="1" u="sng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Исполнение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это процесс, который обеспечивает полное своевременное поступление доходов в целом и по каждому источнику, а также финансирование организаций и учреждений в пределах утвержденных по бюджету сумм в течение финансового года.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Можно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две стороны этого процесса: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исполнения бюджета по доходам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Его задачей которого является обеспечение полного и своевременного поступления в бюджет отдельных видов доходов, в первую очередь, налогов и других обязательных платежей, по каждому источнику в соответствии с утвержденным бюджетным планом; 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Участниками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процесса являются: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налогоплательщики и плательщики сборов (юридические и физические лица), которые перечисляют в бюджет установленные налоги и другие обязательные платежи;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учреждения Центрального банка и коммерческие банки, производящие безналичные расчеты между плательщиками и получателем средств;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органы Федерального казначейства, которые получают перечисленные в бюджет средства и ведут их учет;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налоговые органы (Министерство РФ по налогам и сборам), ведущие учет налогоплательщиков, контролирующие правильность исполнения ими своих налоговых обязательств, а также регулирующие отношения по возврату и зачету уплаченных налогов.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исполнение по расходам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означает последовательное финансирование мероприятий, предусмотренных законом о бюджете, в пределах утвержденных сумм. 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Особенностью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бюджета по расходам является то, что эта часть формируется расчетно и полностью зависит от объема доходных поступлений. Расходы осуществляются в пределах фактического наличия бюджетных средств на едином бюджетном счете. При этом обязательно соблюдаются две последовательные процедуры – санкционирование и финансирование. Финансирование заключается в расходовании бюджетных средств. Задача санкционирования расходов заключается в том, чтобы обеспечить принятие к финансированию только тех расходов, которые предусмотрены утвержденным законом о бюджете и обеспечены поступлениями в бюджет доходов и заимствований. 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Бюджетный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завершается составлением и утверждением отчета об исполнении бюджета, что является важной формой контроля за исполнением бюджета.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Отчет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основным показателям доходов и расходов в установленном порядке с необходимым анализом исполнения доходов  и расходования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12411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12545737"/>
              </p:ext>
            </p:extLst>
          </p:nvPr>
        </p:nvGraphicFramePr>
        <p:xfrm>
          <a:off x="467544" y="908720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076056" y="3140968"/>
            <a:ext cx="3418153" cy="1656184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228600">
              <a:srgbClr val="00B0AC">
                <a:alpha val="40000"/>
              </a:srgbClr>
            </a:glow>
          </a:effectLst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71600" y="3789040"/>
            <a:ext cx="3384376" cy="1224135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 cmpd="sng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87824" y="5733256"/>
            <a:ext cx="5112568" cy="864096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127000">
              <a:srgbClr val="92D050"/>
            </a:glow>
          </a:effectLst>
        </p:spPr>
        <p:txBody>
          <a:bodyPr wrap="square" lIns="36000" tIns="108000" rIns="36000" bIns="0" anchor="ctr" anchorCtr="0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3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25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871088957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640299" y="5308376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Условно-утверждаемые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33905" y="619453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2971" y="5247741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67489" y="6023009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864977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4840" y="4157679"/>
            <a:ext cx="1692187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19872" y="4088346"/>
            <a:ext cx="1800200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48264" y="2762584"/>
            <a:ext cx="2088232" cy="5492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497333"/>
            <a:ext cx="2016224" cy="806732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35645" y="90872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8915" y="1758172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678034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13" y="5157192"/>
            <a:ext cx="576064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16" y="1858379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44" y="2774279"/>
            <a:ext cx="601192" cy="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94" y="5779106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4921451" y="5822187"/>
            <a:ext cx="579262" cy="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525685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60" y="5157192"/>
            <a:ext cx="543543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r="12909"/>
          <a:stretch/>
        </p:blipFill>
        <p:spPr bwMode="auto">
          <a:xfrm>
            <a:off x="3131840" y="1858379"/>
            <a:ext cx="551522" cy="5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74" y="4027254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47" y="2819123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39" y="3985364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81680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997376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4040"/>
            <a:ext cx="8352928" cy="43204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ОСНОВНЫЕ ПАРАМЕТРЫ БЮДЖЕТА ГОРОДА Рязани </a:t>
            </a:r>
            <a:r>
              <a:rPr lang="ru-RU" sz="2000" cap="none" dirty="0" smtClean="0">
                <a:latin typeface="Arial Narrow" panose="020B0606020202030204" pitchFamily="34" charset="0"/>
              </a:rPr>
              <a:t>за</a:t>
            </a:r>
            <a:r>
              <a:rPr lang="ru-RU" sz="2000" dirty="0" smtClean="0">
                <a:latin typeface="Arial Narrow" panose="020B0606020202030204" pitchFamily="34" charset="0"/>
              </a:rPr>
              <a:t> 2014 </a:t>
            </a:r>
            <a:r>
              <a:rPr lang="ru-RU" sz="2000" cap="none" dirty="0" smtClean="0">
                <a:latin typeface="Arial Narrow" panose="020B0606020202030204" pitchFamily="34" charset="0"/>
              </a:rPr>
              <a:t>год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617813"/>
              </p:ext>
            </p:extLst>
          </p:nvPr>
        </p:nvGraphicFramePr>
        <p:xfrm>
          <a:off x="323528" y="689976"/>
          <a:ext cx="8640963" cy="60022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9765"/>
                <a:gridCol w="1165963"/>
                <a:gridCol w="1165963"/>
                <a:gridCol w="1165963"/>
                <a:gridCol w="1165963"/>
                <a:gridCol w="947346"/>
              </a:tblGrid>
              <a:tr h="29982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2014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2013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</a:tr>
              <a:tr h="692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B8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09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8 238,2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8 159,7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8 531,5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2573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3651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 доходы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5 201,4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4 624,7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3778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3 036,8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3 796,9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533187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в бюджет в виде добровольных пожертвований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от возврата учреждениями остатков субсидий прошлых лет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33809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8 424,6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8 583,1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8 451,8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704299">
                <a:tc>
                  <a:txBody>
                    <a:bodyPr/>
                    <a:lstStyle/>
                    <a:p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за счет собственных налоговых</a:t>
                      </a:r>
                    </a:p>
                    <a:p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неналоговых доходов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5 469,6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4 742,4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4 713,3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86,2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33809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/ ПРОФИЦИТ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- 186,3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-423,4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3545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собственных доходов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773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3326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собственных доходов</a:t>
                      </a:r>
                    </a:p>
                  </a:txBody>
                  <a:tcPr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8028384" y="382199"/>
            <a:ext cx="1008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dirty="0" smtClean="0">
                <a:latin typeface="Arial Narrow" panose="020B0606020202030204" pitchFamily="34" charset="0"/>
                <a:cs typeface="Times New Roman" pitchFamily="18" charset="0"/>
              </a:rPr>
              <a:t>млн. руб.</a:t>
            </a:r>
            <a:endParaRPr lang="ru-RU" altLang="ru-RU" sz="14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4675" y="115888"/>
            <a:ext cx="8569325" cy="447675"/>
          </a:xfrm>
          <a:effectLst/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ХАРАКТЕРИСТИКИ БЮДЖЕТА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ГОРОДА РЯЗАНИ </a:t>
            </a:r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3А 2014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altLang="ru-RU" sz="2000" b="1" dirty="0" smtClean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205199" y="812872"/>
            <a:ext cx="8714750" cy="5747269"/>
            <a:chOff x="145251" y="1183793"/>
            <a:chExt cx="8315591" cy="5299976"/>
          </a:xfrm>
        </p:grpSpPr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23699" y="5480832"/>
              <a:ext cx="2520791" cy="997196"/>
            </a:xfrm>
            <a:prstGeom prst="can">
              <a:avLst>
                <a:gd name="adj" fmla="val 32032"/>
              </a:avLst>
            </a:prstGeom>
            <a:noFill/>
            <a:ln w="76200" cmpd="thickThin">
              <a:solidFill>
                <a:srgbClr val="678034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280" y="3485844"/>
              <a:ext cx="2231885" cy="1984438"/>
            </a:xfrm>
            <a:prstGeom prst="can">
              <a:avLst>
                <a:gd name="adj" fmla="val 18521"/>
              </a:avLst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280" y="1844878"/>
              <a:ext cx="2231885" cy="1719022"/>
            </a:xfrm>
            <a:prstGeom prst="can">
              <a:avLst>
                <a:gd name="adj" fmla="val 18521"/>
              </a:avLst>
            </a:prstGeom>
            <a:solidFill>
              <a:srgbClr val="00B0A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311351" y="1183793"/>
              <a:ext cx="2639128" cy="575979"/>
            </a:xfrm>
            <a:prstGeom prst="can">
              <a:avLst>
                <a:gd name="adj" fmla="val 27866"/>
              </a:avLst>
            </a:prstGeom>
            <a:noFill/>
            <a:ln w="76200" cmpd="thickThin">
              <a:solidFill>
                <a:srgbClr val="678034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408553" y="1360023"/>
              <a:ext cx="2435937" cy="3122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solidFill>
                    <a:schemeClr val="tx2"/>
                  </a:solidFill>
                  <a:latin typeface="Arial Narrow" panose="020B0606020202030204" pitchFamily="34" charset="0"/>
                  <a:cs typeface="Times New Roman" pitchFamily="18" charset="0"/>
                </a:rPr>
                <a:t>Бюджетная обеспеченность</a:t>
              </a:r>
              <a:endParaRPr lang="en-US" altLang="ru-RU" sz="1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563924" y="401047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endParaRPr lang="ru-RU" alt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15 848,1</a:t>
              </a:r>
              <a:endParaRPr lang="ru-RU" alt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15 997,6</a:t>
              </a:r>
              <a:endParaRPr lang="en-US" altLang="ru-RU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28048" y="2332845"/>
              <a:ext cx="2420006" cy="829114"/>
              <a:chOff x="748536" y="2044813"/>
              <a:chExt cx="2420006" cy="829114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48536" y="2044813"/>
                <a:ext cx="2420006" cy="464775"/>
              </a:xfrm>
              <a:prstGeom prst="rect">
                <a:avLst/>
              </a:prstGeom>
              <a:solidFill>
                <a:srgbClr val="C9E7A7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имущество физических лиц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55572" y="2509588"/>
                <a:ext cx="2409693" cy="364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220,2 (2,6%)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145251" y="1540930"/>
              <a:ext cx="3172597" cy="788388"/>
              <a:chOff x="-34261" y="172778"/>
              <a:chExt cx="3172597" cy="788388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68292" y="172778"/>
                <a:ext cx="2252326" cy="465552"/>
              </a:xfrm>
              <a:prstGeom prst="rect">
                <a:avLst/>
              </a:prstGeom>
              <a:solidFill>
                <a:srgbClr val="C9E7A7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18332" y="643878"/>
                <a:ext cx="2420004" cy="317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1 894,2 (22,2 %)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-34261" y="178325"/>
                <a:ext cx="789834" cy="78284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153387" y="5641879"/>
              <a:ext cx="3000596" cy="787776"/>
              <a:chOff x="-26125" y="3193607"/>
              <a:chExt cx="3000596" cy="787776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48536" y="3193607"/>
                <a:ext cx="2225935" cy="430874"/>
              </a:xfrm>
              <a:prstGeom prst="rect">
                <a:avLst/>
              </a:prstGeom>
              <a:solidFill>
                <a:srgbClr val="C9E7A7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38526" y="3640325"/>
                <a:ext cx="2217798" cy="3410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3 906,8 (45,8%)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-26125" y="3193607"/>
                <a:ext cx="755724" cy="78777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153387" y="4983920"/>
              <a:ext cx="3134256" cy="672411"/>
              <a:chOff x="-26125" y="1455528"/>
              <a:chExt cx="3134256" cy="672411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29599" y="1455529"/>
                <a:ext cx="2378532" cy="380202"/>
              </a:xfrm>
              <a:prstGeom prst="rect">
                <a:avLst/>
              </a:prstGeom>
              <a:solidFill>
                <a:srgbClr val="C9E7A7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48536" y="1810501"/>
                <a:ext cx="2359595" cy="3056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897,8 (10,5%)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-26125" y="1455528"/>
                <a:ext cx="755724" cy="67241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5892587" y="2329320"/>
              <a:ext cx="1998719" cy="724942"/>
              <a:chOff x="6576155" y="3938393"/>
              <a:chExt cx="1998719" cy="869932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576155" y="3938393"/>
                <a:ext cx="1979984" cy="499202"/>
              </a:xfrm>
              <a:prstGeom prst="rect">
                <a:avLst/>
              </a:prstGeom>
              <a:solidFill>
                <a:srgbClr val="ECCCC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576155" y="4437595"/>
                <a:ext cx="1998719" cy="3707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699,9 (8,3%)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5886267" y="3723817"/>
              <a:ext cx="2033038" cy="590227"/>
              <a:chOff x="6569835" y="4661291"/>
              <a:chExt cx="2033038" cy="708274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576158" y="4661291"/>
                <a:ext cx="2026715" cy="386033"/>
              </a:xfrm>
              <a:prstGeom prst="rect">
                <a:avLst/>
              </a:prstGeom>
              <a:solidFill>
                <a:srgbClr val="ECCCC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569835" y="4997202"/>
                <a:ext cx="2033038" cy="372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5 169,9 (61,2%)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5892590" y="4983928"/>
              <a:ext cx="2148524" cy="657951"/>
              <a:chOff x="6576158" y="5222890"/>
              <a:chExt cx="2148524" cy="789539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576158" y="5222890"/>
                <a:ext cx="2148524" cy="425957"/>
              </a:xfrm>
              <a:prstGeom prst="rect">
                <a:avLst/>
              </a:prstGeom>
              <a:solidFill>
                <a:srgbClr val="ECCCC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772277" y="5648847"/>
                <a:ext cx="1900293" cy="3635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333,0 (3,9%)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892590" y="4320773"/>
              <a:ext cx="2052011" cy="663148"/>
              <a:chOff x="6576158" y="2526111"/>
              <a:chExt cx="2052011" cy="795777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576158" y="2526111"/>
                <a:ext cx="2043705" cy="476114"/>
              </a:xfrm>
              <a:prstGeom prst="rect">
                <a:avLst/>
              </a:prstGeom>
              <a:solidFill>
                <a:srgbClr val="ECCCC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576158" y="3002225"/>
                <a:ext cx="2052011" cy="3196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235,7 (2,8%)</a:t>
                </a:r>
                <a:endPara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6098497" y="5630934"/>
              <a:ext cx="1934169" cy="620989"/>
              <a:chOff x="6782065" y="3147802"/>
              <a:chExt cx="1934169" cy="745188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782065" y="3147802"/>
                <a:ext cx="1934169" cy="340073"/>
              </a:xfrm>
              <a:prstGeom prst="rect">
                <a:avLst/>
              </a:prstGeom>
              <a:solidFill>
                <a:srgbClr val="ECCCC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782065" y="3501007"/>
                <a:ext cx="1900292" cy="3919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130,8 (1,6%)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77" y="1183793"/>
              <a:ext cx="2664252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</a:t>
              </a:r>
              <a:r>
                <a:rPr lang="ru-RU" b="1" dirty="0" smtClean="0">
                  <a:solidFill>
                    <a:schemeClr val="tx2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  <a:r>
                <a:rPr lang="ru-RU" b="1" dirty="0">
                  <a:solidFill>
                    <a:schemeClr val="tx2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tx2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8 531,5 млн</a:t>
              </a:r>
              <a:r>
                <a:rPr lang="ru-RU" b="1" dirty="0">
                  <a:solidFill>
                    <a:schemeClr val="tx2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051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2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tx2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8 451,8 </a:t>
              </a:r>
              <a:r>
                <a:rPr lang="ru-RU" b="1" dirty="0">
                  <a:solidFill>
                    <a:schemeClr val="tx2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млн. руб.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4248543" y="5802593"/>
              <a:ext cx="1475622" cy="68117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населения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533,3 тыс. чел.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370225" y="5662872"/>
            <a:ext cx="615617" cy="6458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05200" y="2054386"/>
            <a:ext cx="827746" cy="90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72200" y="1308678"/>
            <a:ext cx="1950874" cy="392132"/>
          </a:xfrm>
          <a:prstGeom prst="rect">
            <a:avLst/>
          </a:prstGeom>
          <a:solidFill>
            <a:srgbClr val="ECCCC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228417" y="1700809"/>
            <a:ext cx="2111836" cy="3542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849,4 (10,0%)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554" name="TextBox 57"/>
          <p:cNvSpPr txBox="1">
            <a:spLocks noChangeArrowheads="1"/>
          </p:cNvSpPr>
          <p:nvPr/>
        </p:nvSpPr>
        <p:spPr bwMode="auto">
          <a:xfrm>
            <a:off x="8069259" y="534844"/>
            <a:ext cx="1087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228416" y="3260952"/>
            <a:ext cx="2103129" cy="306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1 033,1 (12,2%)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228415" y="2841200"/>
            <a:ext cx="2094659" cy="400975"/>
          </a:xfrm>
          <a:prstGeom prst="rect">
            <a:avLst/>
          </a:prstGeom>
          <a:solidFill>
            <a:srgbClr val="ECCCC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928" y="4953981"/>
            <a:ext cx="624980" cy="71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1032946" y="3946484"/>
            <a:ext cx="2543243" cy="733395"/>
          </a:xfrm>
          <a:prstGeom prst="rect">
            <a:avLst/>
          </a:prstGeom>
          <a:solidFill>
            <a:srgbClr val="C9E7A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5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государственной  и муниципальной собственности</a:t>
            </a:r>
            <a:endParaRPr lang="ru-RU" sz="115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1023599" y="4636455"/>
            <a:ext cx="2517551" cy="3056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577,3 (6,8%)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2" y="3924444"/>
            <a:ext cx="827747" cy="100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440" y="2027001"/>
            <a:ext cx="682400" cy="83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47" y="1308679"/>
            <a:ext cx="654293" cy="7463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24" y="4313182"/>
            <a:ext cx="633684" cy="69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W:\DELETED\каб. 3\ФОТО Рязань\Начало XXI века\21.b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00" y="5821477"/>
            <a:ext cx="852714" cy="65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340253" y="2861455"/>
            <a:ext cx="645587" cy="746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17" y="3609021"/>
            <a:ext cx="640882" cy="72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2" y="2957987"/>
            <a:ext cx="850424" cy="9581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Прямоугольник 61"/>
          <p:cNvSpPr/>
          <p:nvPr/>
        </p:nvSpPr>
        <p:spPr bwMode="auto">
          <a:xfrm>
            <a:off x="1041232" y="2982075"/>
            <a:ext cx="2340000" cy="5104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Земельный налог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1063626" y="3492478"/>
            <a:ext cx="2525361" cy="3950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1 035,2 (12,1%)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62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504056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ДОХОДОВ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575251"/>
              </p:ext>
            </p:extLst>
          </p:nvPr>
        </p:nvGraphicFramePr>
        <p:xfrm>
          <a:off x="323528" y="908720"/>
          <a:ext cx="856895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14613066"/>
              </p:ext>
            </p:extLst>
          </p:nvPr>
        </p:nvGraphicFramePr>
        <p:xfrm>
          <a:off x="1763688" y="4005064"/>
          <a:ext cx="58326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559788"/>
            <a:ext cx="14401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2492375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759709"/>
              </p:ext>
            </p:extLst>
          </p:nvPr>
        </p:nvGraphicFramePr>
        <p:xfrm>
          <a:off x="178272" y="3463716"/>
          <a:ext cx="8642200" cy="3083364"/>
        </p:xfrm>
        <a:graphic>
          <a:graphicData uri="http://schemas.openxmlformats.org/drawingml/2006/table">
            <a:tbl>
              <a:tblPr/>
              <a:tblGrid>
                <a:gridCol w="3516733"/>
                <a:gridCol w="219717"/>
                <a:gridCol w="915030"/>
                <a:gridCol w="1125268"/>
                <a:gridCol w="914280"/>
                <a:gridCol w="714304"/>
                <a:gridCol w="1236868"/>
              </a:tblGrid>
              <a:tr h="58402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B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2013 года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2014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2014 года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B8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 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2013 году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B83"/>
                    </a:solidFill>
                  </a:tcPr>
                </a:tc>
              </a:tr>
              <a:tr h="2834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A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2 616,4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1 822,1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1 894,2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104,0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- 722,2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266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совокупный доход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352,2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351,0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355,4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101,3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+ 3,2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</a:tr>
              <a:tr h="266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173,9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183,2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220,2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120,2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+ 46,3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266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949,1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908,3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1 035,2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114,0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+ 86,1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</a:tr>
              <a:tr h="266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45,1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44,5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55,3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124,3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+ 10,2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3305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72,1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82,9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115,0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+ 6,9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</a:tr>
              <a:tr h="4347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583,4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538,6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577,3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26609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Прочие доходы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7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405,3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366,6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404,2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110,3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78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7361832" y="1268760"/>
            <a:ext cx="1656184" cy="11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 smtClean="0">
                <a:latin typeface="Arial Narrow" panose="020B0606020202030204" pitchFamily="34" charset="0"/>
                <a:cs typeface="Times New Roman" pitchFamily="18" charset="0"/>
              </a:rPr>
              <a:t>Собственные </a:t>
            </a:r>
            <a:r>
              <a:rPr lang="ru-RU" altLang="ru-RU" sz="1600" dirty="0">
                <a:latin typeface="Arial Narrow" panose="020B0606020202030204" pitchFamily="34" charset="0"/>
                <a:cs typeface="Times New Roman" pitchFamily="18" charset="0"/>
              </a:rPr>
              <a:t>доходы за </a:t>
            </a:r>
            <a:r>
              <a:rPr lang="ru-RU" altLang="ru-RU" sz="1600" dirty="0" smtClean="0">
                <a:latin typeface="Arial Narrow" panose="020B0606020202030204" pitchFamily="34" charset="0"/>
                <a:cs typeface="Times New Roman" pitchFamily="18" charset="0"/>
              </a:rPr>
              <a:t>2014 </a:t>
            </a:r>
            <a:r>
              <a:rPr lang="ru-RU" altLang="ru-RU" sz="1600" dirty="0">
                <a:latin typeface="Arial Narrow" panose="020B0606020202030204" pitchFamily="34" charset="0"/>
                <a:cs typeface="Times New Roman" pitchFamily="18" charset="0"/>
              </a:rPr>
              <a:t>год </a:t>
            </a:r>
            <a:r>
              <a:rPr lang="ru-RU" altLang="ru-RU" sz="1600" dirty="0" smtClean="0">
                <a:latin typeface="Arial Narrow" panose="020B0606020202030204" pitchFamily="34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altLang="ru-RU" sz="2000" b="1" u="sng" dirty="0" smtClean="0">
                <a:latin typeface="Arial Narrow" panose="020B0606020202030204" pitchFamily="34" charset="0"/>
                <a:cs typeface="Times New Roman" pitchFamily="18" charset="0"/>
              </a:rPr>
              <a:t>4 624,7</a:t>
            </a:r>
            <a:r>
              <a:rPr lang="ru-RU" altLang="ru-RU" sz="2000" b="1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600" dirty="0">
                <a:latin typeface="Arial Narrow" panose="020B0606020202030204" pitchFamily="34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116632"/>
            <a:ext cx="8838505" cy="520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в 2014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887233"/>
              </p:ext>
            </p:extLst>
          </p:nvPr>
        </p:nvGraphicFramePr>
        <p:xfrm>
          <a:off x="1123879" y="692697"/>
          <a:ext cx="6192688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453598" y="3140968"/>
            <a:ext cx="1331913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400" dirty="0" smtClean="0"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400" dirty="0">
                <a:latin typeface="Arial Narrow" panose="020B0606020202030204" pitchFamily="34" charset="0"/>
                <a:cs typeface="Times New Roman" pitchFamily="18" charset="0"/>
              </a:rPr>
              <a:t>руб</a:t>
            </a:r>
            <a:r>
              <a:rPr lang="ru-RU" altLang="ru-RU" sz="1400" b="1" dirty="0" smtClean="0"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altLang="ru-RU" sz="1400" b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313" name="SapphireHiddenControl" r:id="rId2" imgW="6093720" imgH="4066920"/>
        </mc:Choice>
        <mc:Fallback>
          <p:control name="SapphireHiddenControl" r:id="rId2" imgW="6093720" imgH="406692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92228376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14492</TotalTime>
  <Words>3542</Words>
  <Application>Microsoft Office PowerPoint</Application>
  <PresentationFormat>Экран (4:3)</PresentationFormat>
  <Paragraphs>959</Paragraphs>
  <Slides>27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ЧТО ТАКОЕ МУНИЦИПАЛЬНЫЙ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ОСНОВНЫЕ ПАРАМЕТРЫ БЮДЖЕТА ГОРОДА Рязани за 2014 год</vt:lpstr>
      <vt:lpstr>ОСНОВНЫЕ ХАРАКТЕРИСТИКИ БЮДЖЕТА ГОРОДА РЯЗАНИ 3А 2014 ГОД</vt:lpstr>
      <vt:lpstr>ДИНАМИКА ДОХОДОВ БЮДЖЕТА ГОРОДА</vt:lpstr>
      <vt:lpstr>Презентация PowerPoint</vt:lpstr>
      <vt:lpstr>ДИНАМИКА основных доходных источников ЗА 2013-2014 годы</vt:lpstr>
      <vt:lpstr>Презентация PowerPoint</vt:lpstr>
      <vt:lpstr>ДИНАМИКА РАСХОДОВ БЮДЖЕТА ГОРОДА</vt:lpstr>
      <vt:lpstr>СТРУКТУРА РАСХОДОВ БЮДЖЕТА ГОРОДА в 2014 году </vt:lpstr>
      <vt:lpstr>РАСХОДЫ БЮДЖЕТА ГОРОДА НА СОЦИАЛЬНО-КУЛЬТУРНУЮ СФЕРУ  в 2014 году  </vt:lpstr>
      <vt:lpstr>РАСХОДЫ бюджета города НА образование в 2014 году </vt:lpstr>
      <vt:lpstr>РАСХОДЫ бюджета города НА физическую культуру и спорт в 2014 году </vt:lpstr>
      <vt:lpstr>РАСХОДЫ бюджета города НА культуру в 2014 году </vt:lpstr>
      <vt:lpstr>РАСХОДЫ бюджета города НА социальную политику в 2014 году </vt:lpstr>
      <vt:lpstr>РАСХОДы бюджета города на национальную ЭКОНОМИКУ в 2014 году</vt:lpstr>
      <vt:lpstr>РАСХОДЫ бюджета города НА Жилищно-Коммунальное Хозяйство  в 2014 году </vt:lpstr>
      <vt:lpstr>Презентация PowerPoint</vt:lpstr>
      <vt:lpstr>ИНФОРМАЦИЯ ОБ ИСПОЛНЕНИИ МУНИЦИПАЛЬНЫХ И ВЕДОМСТВЕННЫХ ЦЕЛЕВЫХ ПРОГРАММ  ГОРОДА РЯЗАНИ в 2014 году</vt:lpstr>
      <vt:lpstr>ИНФОРМАЦИЯ ОБ ИСПОЛНЕНИИ МУНИЦИПАЛЬНЫХ И ВЕДОМСТВЕННЫХ ЦЕЛЕВЫХ ПРОГРАММ ГОРОДА РЯЗАНИ в 2014 году</vt:lpstr>
      <vt:lpstr>ИНФОРМАЦИЯ ОБ ИСПОЛНЕНИИ МУНИЦИПАЛЬНЫХ И ВЕДОМСТВЕННЫХ ЦЕЛЕВЫХ ПРОГРАММ ГОРОДА РЯЗАНИ в 2014 году</vt:lpstr>
      <vt:lpstr>Презентация PowerPoint</vt:lpstr>
      <vt:lpstr>Презентация PowerPoint</vt:lpstr>
      <vt:lpstr>Динамика объема муниципального долга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1118</cp:revision>
  <cp:lastPrinted>2015-04-03T08:19:23Z</cp:lastPrinted>
  <dcterms:created xsi:type="dcterms:W3CDTF">2013-10-29T07:14:12Z</dcterms:created>
  <dcterms:modified xsi:type="dcterms:W3CDTF">2015-04-16T08:14:07Z</dcterms:modified>
</cp:coreProperties>
</file>