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activeX/activeX1.xml" ContentType="application/vnd.ms-office.activeX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activeX/activeX3.xml" ContentType="application/vnd.ms-office.activeX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3.xml" ContentType="application/vnd.openxmlformats-officedocument.drawingml.chartshapes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7.xml" ContentType="application/vnd.openxmlformats-officedocument.drawingml.chartshapes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3994" r:id="rId2"/>
    <p:sldMasterId id="2147484018" r:id="rId3"/>
    <p:sldMasterId id="2147484030" r:id="rId4"/>
    <p:sldMasterId id="2147484043" r:id="rId5"/>
    <p:sldMasterId id="2147484056" r:id="rId6"/>
    <p:sldMasterId id="2147484080" r:id="rId7"/>
    <p:sldMasterId id="2147484092" r:id="rId8"/>
    <p:sldMasterId id="2147484105" r:id="rId9"/>
    <p:sldMasterId id="2147484118" r:id="rId10"/>
  </p:sldMasterIdLst>
  <p:notesMasterIdLst>
    <p:notesMasterId r:id="rId38"/>
  </p:notesMasterIdLst>
  <p:sldIdLst>
    <p:sldId id="523" r:id="rId11"/>
    <p:sldId id="524" r:id="rId12"/>
    <p:sldId id="525" r:id="rId13"/>
    <p:sldId id="526" r:id="rId14"/>
    <p:sldId id="527" r:id="rId15"/>
    <p:sldId id="528" r:id="rId16"/>
    <p:sldId id="529" r:id="rId17"/>
    <p:sldId id="530" r:id="rId18"/>
    <p:sldId id="531" r:id="rId19"/>
    <p:sldId id="532" r:id="rId20"/>
    <p:sldId id="533" r:id="rId21"/>
    <p:sldId id="534" r:id="rId22"/>
    <p:sldId id="535" r:id="rId23"/>
    <p:sldId id="536" r:id="rId24"/>
    <p:sldId id="512" r:id="rId25"/>
    <p:sldId id="513" r:id="rId26"/>
    <p:sldId id="537" r:id="rId27"/>
    <p:sldId id="538" r:id="rId28"/>
    <p:sldId id="539" r:id="rId29"/>
    <p:sldId id="516" r:id="rId30"/>
    <p:sldId id="517" r:id="rId31"/>
    <p:sldId id="518" r:id="rId32"/>
    <p:sldId id="519" r:id="rId33"/>
    <p:sldId id="520" r:id="rId34"/>
    <p:sldId id="521" r:id="rId35"/>
    <p:sldId id="522" r:id="rId36"/>
    <p:sldId id="474" r:id="rId37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12"/>
            <p14:sldId id="513"/>
            <p14:sldId id="537"/>
            <p14:sldId id="538"/>
            <p14:sldId id="539"/>
            <p14:sldId id="516"/>
            <p14:sldId id="517"/>
            <p14:sldId id="518"/>
            <p14:sldId id="519"/>
            <p14:sldId id="520"/>
            <p14:sldId id="521"/>
            <p14:sldId id="522"/>
            <p14:sldId id="4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B"/>
    <a:srgbClr val="FFFF00"/>
    <a:srgbClr val="FF00FF"/>
    <a:srgbClr val="3399FF"/>
    <a:srgbClr val="33CCFF"/>
    <a:srgbClr val="C6E6A2"/>
    <a:srgbClr val="ABFFE3"/>
    <a:srgbClr val="FFFFC8"/>
    <a:srgbClr val="FFFF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9" autoAdjust="0"/>
    <p:restoredTop sz="99568" autoAdjust="0"/>
  </p:normalViewPr>
  <p:slideViewPr>
    <p:cSldViewPr>
      <p:cViewPr>
        <p:scale>
          <a:sx n="100" d="100"/>
          <a:sy n="100" d="100"/>
        </p:scale>
        <p:origin x="-1190" y="-35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002977721E-2"/>
          <c:y val="0.10606906772263398"/>
          <c:w val="0.83191991013344191"/>
          <c:h val="0.6996127414414271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81C0FF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 </c:v>
                </c:pt>
                <c:pt idx="1">
                  <c:v>2021 год (план)</c:v>
                </c:pt>
                <c:pt idx="2">
                  <c:v>2021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39.6</c:v>
                </c:pt>
                <c:pt idx="1">
                  <c:v>35.799999999999997</c:v>
                </c:pt>
                <c:pt idx="2">
                  <c:v>37.700000000000003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 </c:v>
                </c:pt>
                <c:pt idx="1">
                  <c:v>2021 год (план)</c:v>
                </c:pt>
                <c:pt idx="2">
                  <c:v>2021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60.4</c:v>
                </c:pt>
                <c:pt idx="1">
                  <c:v>64.2</c:v>
                </c:pt>
                <c:pt idx="2">
                  <c:v>62.3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8062464"/>
        <c:axId val="118092928"/>
        <c:axId val="0"/>
      </c:bar3DChart>
      <c:catAx>
        <c:axId val="118062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18092928"/>
        <c:crosses val="autoZero"/>
        <c:auto val="1"/>
        <c:lblAlgn val="ctr"/>
        <c:lblOffset val="100"/>
        <c:noMultiLvlLbl val="0"/>
      </c:catAx>
      <c:valAx>
        <c:axId val="118092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18062464"/>
        <c:crosses val="autoZero"/>
        <c:crossBetween val="between"/>
      </c:valAx>
      <c:spPr>
        <a:noFill/>
        <a:ln w="53975" cmpd="tri">
          <a:solidFill>
            <a:schemeClr val="accent1"/>
          </a:solidFill>
        </a:ln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20563271604941"/>
          <c:y val="7.6039478566978402E-2"/>
          <c:w val="0.79802854938271606"/>
          <c:h val="0.697343469660809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6678240740740742E-2"/>
                  <c:y val="0.219238651954692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03703703703705E-2"/>
                  <c:y val="0.22016212222831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 (план)</c:v>
                </c:pt>
                <c:pt idx="1">
                  <c:v>2021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87.3</c:v>
                </c:pt>
                <c:pt idx="1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67434880"/>
        <c:axId val="167838080"/>
        <c:axId val="167333376"/>
      </c:bar3DChart>
      <c:catAx>
        <c:axId val="167434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7838080"/>
        <c:crosses val="autoZero"/>
        <c:auto val="0"/>
        <c:lblAlgn val="ctr"/>
        <c:lblOffset val="100"/>
        <c:tickMarkSkip val="2"/>
        <c:noMultiLvlLbl val="0"/>
      </c:catAx>
      <c:valAx>
        <c:axId val="167838080"/>
        <c:scaling>
          <c:orientation val="minMax"/>
          <c:max val="2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67434880"/>
        <c:crosses val="autoZero"/>
        <c:crossBetween val="between"/>
        <c:majorUnit val="10"/>
      </c:valAx>
      <c:serAx>
        <c:axId val="167333376"/>
        <c:scaling>
          <c:orientation val="minMax"/>
        </c:scaling>
        <c:delete val="1"/>
        <c:axPos val="b"/>
        <c:majorTickMark val="out"/>
        <c:minorTickMark val="none"/>
        <c:tickLblPos val="nextTo"/>
        <c:crossAx val="167838080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51591806982014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6878851512788767E-2"/>
                  <c:y val="0.2300479353417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402763347699416E-2"/>
                  <c:y val="0.252589972389515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 (план)</c:v>
                </c:pt>
                <c:pt idx="1">
                  <c:v>2021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328.2</c:v>
                </c:pt>
                <c:pt idx="1">
                  <c:v>344.5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67970304"/>
        <c:axId val="167971840"/>
        <c:axId val="167412608"/>
      </c:bar3DChart>
      <c:catAx>
        <c:axId val="167970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7971840"/>
        <c:crosses val="autoZero"/>
        <c:auto val="0"/>
        <c:lblAlgn val="ctr"/>
        <c:lblOffset val="100"/>
        <c:tickMarkSkip val="2"/>
        <c:noMultiLvlLbl val="0"/>
      </c:catAx>
      <c:valAx>
        <c:axId val="167971840"/>
        <c:scaling>
          <c:orientation val="minMax"/>
          <c:max val="4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67970304"/>
        <c:crosses val="autoZero"/>
        <c:crossBetween val="between"/>
        <c:majorUnit val="200"/>
      </c:valAx>
      <c:serAx>
        <c:axId val="167412608"/>
        <c:scaling>
          <c:orientation val="minMax"/>
        </c:scaling>
        <c:delete val="1"/>
        <c:axPos val="b"/>
        <c:majorTickMark val="out"/>
        <c:minorTickMark val="none"/>
        <c:tickLblPos val="nextTo"/>
        <c:crossAx val="167971840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1705246913581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778549382716051E-2"/>
                  <c:y val="0.24085721872882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602237654320988E-2"/>
                  <c:y val="0.20935283884124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 (план)</c:v>
                </c:pt>
                <c:pt idx="1">
                  <c:v>2021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85.8</c:v>
                </c:pt>
                <c:pt idx="1">
                  <c:v>88.5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68006016"/>
        <c:axId val="168007552"/>
        <c:axId val="167413952"/>
      </c:bar3DChart>
      <c:catAx>
        <c:axId val="16800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8007552"/>
        <c:crosses val="autoZero"/>
        <c:auto val="0"/>
        <c:lblAlgn val="ctr"/>
        <c:lblOffset val="100"/>
        <c:tickMarkSkip val="2"/>
        <c:noMultiLvlLbl val="0"/>
      </c:catAx>
      <c:valAx>
        <c:axId val="168007552"/>
        <c:scaling>
          <c:orientation val="minMax"/>
          <c:max val="11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68006016"/>
        <c:crosses val="autoZero"/>
        <c:crossBetween val="between"/>
        <c:majorUnit val="30"/>
        <c:minorUnit val="1"/>
      </c:valAx>
      <c:serAx>
        <c:axId val="167413952"/>
        <c:scaling>
          <c:orientation val="minMax"/>
        </c:scaling>
        <c:delete val="1"/>
        <c:axPos val="b"/>
        <c:majorTickMark val="out"/>
        <c:minorTickMark val="none"/>
        <c:tickLblPos val="nextTo"/>
        <c:crossAx val="168007552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51581790123457"/>
          <c:y val="7.0359072478372919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1577932098765429E-2"/>
                  <c:y val="0.176001518406422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804012345679101E-2"/>
                  <c:y val="0.22016127110363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 (план)</c:v>
                </c:pt>
                <c:pt idx="1">
                  <c:v>2021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23.6</c:v>
                </c:pt>
                <c:pt idx="1">
                  <c:v>30.5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2001920"/>
        <c:axId val="2007808"/>
        <c:axId val="167415296"/>
      </c:bar3DChart>
      <c:catAx>
        <c:axId val="200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2007808"/>
        <c:crosses val="autoZero"/>
        <c:auto val="0"/>
        <c:lblAlgn val="ctr"/>
        <c:lblOffset val="100"/>
        <c:tickMarkSkip val="2"/>
        <c:noMultiLvlLbl val="0"/>
      </c:catAx>
      <c:valAx>
        <c:axId val="2007808"/>
        <c:scaling>
          <c:orientation val="minMax"/>
          <c:max val="45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2001920"/>
        <c:crosses val="autoZero"/>
        <c:crossBetween val="between"/>
        <c:majorUnit val="20"/>
        <c:minorUnit val="10"/>
      </c:valAx>
      <c:serAx>
        <c:axId val="167415296"/>
        <c:scaling>
          <c:orientation val="minMax"/>
        </c:scaling>
        <c:delete val="1"/>
        <c:axPos val="b"/>
        <c:majorTickMark val="out"/>
        <c:minorTickMark val="none"/>
        <c:tickLblPos val="nextTo"/>
        <c:crossAx val="2007808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hPercent val="100"/>
      <c:rotY val="212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96737910347125"/>
          <c:y val="2.9303274275570761E-2"/>
          <c:w val="0.80537379627040162"/>
          <c:h val="0.755700678974554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bubble3D val="0"/>
            <c:spPr>
              <a:solidFill>
                <a:srgbClr val="81C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D8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00CC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FF"/>
              </a:solidFill>
              <a:ln>
                <a:solidFill>
                  <a:srgbClr val="7030A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0509739020057794E-2"/>
                  <c:y val="0.1159921273408009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3791641286344933"/>
                  <c:y val="-0.2806007709606859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7128218192870016E-2"/>
                  <c:y val="6.7210635934889823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50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2279334863176122"/>
                  <c:y val="-0.1062989733855511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500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5170863.9000000004</c:v>
                </c:pt>
                <c:pt idx="1">
                  <c:v>3575897.2</c:v>
                </c:pt>
                <c:pt idx="2">
                  <c:v>206735.9</c:v>
                </c:pt>
                <c:pt idx="3">
                  <c:v>141038.9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DB"/>
        </a:solidFill>
        <a:ln>
          <a:noFill/>
        </a:ln>
      </c:spPr>
    </c:plotArea>
    <c:plotVisOnly val="1"/>
    <c:dispBlanksAs val="zero"/>
    <c:showDLblsOverMax val="0"/>
  </c:chart>
  <c:spPr>
    <a:solidFill>
      <a:srgbClr val="FFFFDB"/>
    </a:solidFill>
    <a:ln w="66675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41004077471967"/>
          <c:y val="0.15095074615928206"/>
          <c:w val="0.7270194099990791"/>
          <c:h val="0.668733391243904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 и источников финансирования дефицита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1693705216132287E-3"/>
                  <c:y val="-2.528672027894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55867414912373E-3"/>
                  <c:y val="-2.6879135936462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015771508676109E-3"/>
                  <c:y val="-1.9872613869114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 </c:v>
                </c:pt>
                <c:pt idx="1">
                  <c:v>2021 год (план)</c:v>
                </c:pt>
                <c:pt idx="2">
                  <c:v>2021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5584.8</c:v>
                </c:pt>
                <c:pt idx="1">
                  <c:v>6007.7</c:v>
                </c:pt>
                <c:pt idx="2">
                  <c:v>5985.5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8439775887593627E-3"/>
                  <c:y val="-6.70189067311609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02923071781547E-3"/>
                  <c:y val="-7.3456937833118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56515491052039E-3"/>
                  <c:y val="-4.7626474551260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58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 </c:v>
                </c:pt>
                <c:pt idx="1">
                  <c:v>2021 год (план)</c:v>
                </c:pt>
                <c:pt idx="2">
                  <c:v>2021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7643.2</c:v>
                </c:pt>
                <c:pt idx="1">
                  <c:v>9188.2000000000007</c:v>
                </c:pt>
                <c:pt idx="2">
                  <c:v>8884.1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68183680"/>
        <c:axId val="168185216"/>
        <c:axId val="0"/>
      </c:bar3DChart>
      <c:catAx>
        <c:axId val="16818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8185216"/>
        <c:crosses val="autoZero"/>
        <c:auto val="0"/>
        <c:lblAlgn val="ctr"/>
        <c:lblOffset val="100"/>
        <c:noMultiLvlLbl val="0"/>
      </c:catAx>
      <c:valAx>
        <c:axId val="168185216"/>
        <c:scaling>
          <c:orientation val="minMax"/>
          <c:max val="10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68183680"/>
        <c:crosses val="autoZero"/>
        <c:crossBetween val="between"/>
      </c:valAx>
      <c:spPr>
        <a:noFill/>
        <a:ln cmpd="sng"/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051401630988793"/>
          <c:y val="0.17416025743491595"/>
          <c:w val="0.21948598369011219"/>
          <c:h val="0.6462369770853269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7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58E-2"/>
          <c:y val="5.567772163246229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счет собственных доходов</c:v>
                </c:pt>
              </c:strCache>
            </c:strRef>
          </c:tx>
          <c:spPr>
            <a:solidFill>
              <a:srgbClr val="97CB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 </c:v>
                </c:pt>
                <c:pt idx="1">
                  <c:v>2021 год (план)</c:v>
                </c:pt>
                <c:pt idx="2">
                  <c:v>2021 год (факт)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42.2</c:v>
                </c:pt>
                <c:pt idx="1">
                  <c:v>39.5</c:v>
                </c:pt>
                <c:pt idx="2">
                  <c:v>40.299999999999997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счет межбюджетных трансфертов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 </c:v>
                </c:pt>
                <c:pt idx="1">
                  <c:v>2021 год (план)</c:v>
                </c:pt>
                <c:pt idx="2">
                  <c:v>2021 год (факт)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57.8</c:v>
                </c:pt>
                <c:pt idx="1">
                  <c:v>60.5</c:v>
                </c:pt>
                <c:pt idx="2">
                  <c:v>59.7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568064"/>
        <c:axId val="182569600"/>
        <c:axId val="0"/>
      </c:bar3DChart>
      <c:catAx>
        <c:axId val="18256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82569600"/>
        <c:crosses val="autoZero"/>
        <c:auto val="1"/>
        <c:lblAlgn val="ctr"/>
        <c:lblOffset val="100"/>
        <c:noMultiLvlLbl val="0"/>
      </c:catAx>
      <c:valAx>
        <c:axId val="1825696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1825680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 rotWithShape="1">
      <a:gsLst>
        <a:gs pos="0">
          <a:srgbClr val="97CBFF"/>
        </a:gs>
        <a:gs pos="43000">
          <a:srgbClr val="FFFFDD"/>
        </a:gs>
        <a:gs pos="100000">
          <a:srgbClr val="97CBFF"/>
        </a:gs>
      </a:gsLst>
      <a:lin ang="16200000" scaled="1"/>
    </a:gradFill>
    <a:ln w="25400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270392066152429"/>
          <c:w val="1"/>
          <c:h val="0.877295891854310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6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954ECA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ln w="0"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7030A0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rgbClr val="F6842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4240385802469135"/>
                  <c:y val="-0.170692656633722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2488425925925923E-2"/>
                  <c:y val="-3.8720642796537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7050000000000002E-2"/>
                  <c:y val="-1.7847495302937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8620216049382722E-2"/>
                  <c:y val="-1.0365345038136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9543672839506178E-2"/>
                  <c:y val="-8.8193684746215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3819444444444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24212962962962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49699074074074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Общегосударственные вопросы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62.027223328132578</c:v>
                </c:pt>
                <c:pt idx="1">
                  <c:v>10.798541991714639</c:v>
                </c:pt>
                <c:pt idx="2">
                  <c:v>8.7386345295098735</c:v>
                </c:pt>
                <c:pt idx="3">
                  <c:v>7.0439016516920434</c:v>
                </c:pt>
                <c:pt idx="4">
                  <c:v>4.588556517996448</c:v>
                </c:pt>
                <c:pt idx="5">
                  <c:v>3.5085005649109595</c:v>
                </c:pt>
                <c:pt idx="6">
                  <c:v>1.82251035670092</c:v>
                </c:pt>
                <c:pt idx="7">
                  <c:v>1.4721310593425514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Общегосударственные вопросы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9223.2000000000007</c:v>
                </c:pt>
                <c:pt idx="1">
                  <c:v>1605.7</c:v>
                </c:pt>
                <c:pt idx="2">
                  <c:v>1299.4000000000001</c:v>
                </c:pt>
                <c:pt idx="3">
                  <c:v>1047.4000000000001</c:v>
                </c:pt>
                <c:pt idx="4">
                  <c:v>682.3</c:v>
                </c:pt>
                <c:pt idx="5">
                  <c:v>521.70000000000005</c:v>
                </c:pt>
                <c:pt idx="6">
                  <c:v>271</c:v>
                </c:pt>
                <c:pt idx="7">
                  <c:v>218.9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Жилищно-коммунальное хозяйство</c:v>
                </c:pt>
                <c:pt idx="2">
                  <c:v>Национальная экономика</c:v>
                </c:pt>
                <c:pt idx="3">
                  <c:v>Общегосударственные вопросы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Физическая культура и спорт</c:v>
                </c:pt>
                <c:pt idx="7">
                  <c:v>Другие расходы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14869.6</c:v>
                </c:pt>
                <c:pt idx="1">
                  <c:v>14869.6</c:v>
                </c:pt>
                <c:pt idx="2">
                  <c:v>14869.6</c:v>
                </c:pt>
                <c:pt idx="3">
                  <c:v>14869.6</c:v>
                </c:pt>
                <c:pt idx="4">
                  <c:v>14869.6</c:v>
                </c:pt>
                <c:pt idx="5">
                  <c:v>14869.6</c:v>
                </c:pt>
                <c:pt idx="6">
                  <c:v>14869.6</c:v>
                </c:pt>
                <c:pt idx="7">
                  <c:v>14869.6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/>
        </a:scene3d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3284.4</c:v>
                </c:pt>
                <c:pt idx="1">
                  <c:v>3793.4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3678.5</c:v>
                </c:pt>
                <c:pt idx="1">
                  <c:v>4432.5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spPr>
            <a:solidFill>
              <a:srgbClr val="66FF66"/>
            </a:solidFill>
            <a:ln w="9525" cap="flat" cmpd="sng" algn="ctr">
              <a:solidFill>
                <a:srgbClr val="00B05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795.1</c:v>
                </c:pt>
                <c:pt idx="1">
                  <c:v>821.5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Молодежная политика 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37.799999999999997</c:v>
                </c:pt>
                <c:pt idx="1">
                  <c:v>56.5</c:v>
                </c:pt>
              </c:numCache>
            </c:numRef>
          </c:val>
        </c:ser>
        <c:ser>
          <c:idx val="2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D85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118.8</c:v>
                </c:pt>
                <c:pt idx="1">
                  <c:v>119.3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950016"/>
        <c:axId val="122951552"/>
        <c:axId val="0"/>
      </c:bar3DChart>
      <c:catAx>
        <c:axId val="12295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22951552"/>
        <c:crosses val="autoZero"/>
        <c:auto val="1"/>
        <c:lblAlgn val="ctr"/>
        <c:lblOffset val="100"/>
        <c:noMultiLvlLbl val="0"/>
      </c:catAx>
      <c:valAx>
        <c:axId val="122951552"/>
        <c:scaling>
          <c:orientation val="minMax"/>
          <c:max val="90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22950016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2227504041712818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418.6</c:v>
                </c:pt>
                <c:pt idx="1">
                  <c:v>500.8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20.100000000000001</c:v>
                </c:pt>
                <c:pt idx="1">
                  <c:v>20.9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3653504"/>
        <c:axId val="183655040"/>
        <c:axId val="0"/>
      </c:bar3DChart>
      <c:catAx>
        <c:axId val="18365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83655040"/>
        <c:crosses val="autoZero"/>
        <c:auto val="1"/>
        <c:lblAlgn val="ctr"/>
        <c:lblOffset val="100"/>
        <c:noMultiLvlLbl val="0"/>
      </c:catAx>
      <c:valAx>
        <c:axId val="183655040"/>
        <c:scaling>
          <c:orientation val="minMax"/>
          <c:max val="6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83653504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2655167944302485"/>
          <c:h val="0.46782013738515427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39768640031113E-2"/>
          <c:y val="4.3437531956689979E-2"/>
          <c:w val="0.70478793672785189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rgbClr val="00B0F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1693642461359277E-3"/>
                  <c:y val="1.8805644340578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35637212015165E-3"/>
                  <c:y val="1.7213372651898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447555166715268E-3"/>
                  <c:y val="1.8707998897691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 </c:v>
                </c:pt>
                <c:pt idx="1">
                  <c:v>2021 год (план)</c:v>
                </c:pt>
                <c:pt idx="2">
                  <c:v>2021 год (факт)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5103.7</c:v>
                </c:pt>
                <c:pt idx="1">
                  <c:v>5253.7</c:v>
                </c:pt>
                <c:pt idx="2">
                  <c:v>5513.1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sx="1000" sy="1000" algn="ctr" rotWithShape="0">
                <a:srgbClr val="FFFF00"/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1728395061728392E-3"/>
                  <c:y val="1.06890525164933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7 796,5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1.603357877474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64197530864196E-3"/>
                  <c:y val="2.13781050329866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9 114,1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5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 </c:v>
                </c:pt>
                <c:pt idx="1">
                  <c:v>2021 год (план)</c:v>
                </c:pt>
                <c:pt idx="2">
                  <c:v>2021 год (факт)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7034.3</c:v>
                </c:pt>
                <c:pt idx="1">
                  <c:v>9416.1</c:v>
                </c:pt>
                <c:pt idx="2">
                  <c:v>9114.1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34569216"/>
        <c:axId val="118043392"/>
        <c:axId val="0"/>
      </c:bar3DChart>
      <c:catAx>
        <c:axId val="3456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18043392"/>
        <c:crosses val="autoZero"/>
        <c:auto val="0"/>
        <c:lblAlgn val="ctr"/>
        <c:lblOffset val="100"/>
        <c:noMultiLvlLbl val="0"/>
      </c:catAx>
      <c:valAx>
        <c:axId val="118043392"/>
        <c:scaling>
          <c:orientation val="minMax"/>
          <c:max val="15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34569216"/>
        <c:crosses val="autoZero"/>
        <c:crossBetween val="between"/>
        <c:majorUnit val="5000"/>
      </c:valAx>
      <c:spPr>
        <a:solidFill>
          <a:srgbClr val="FFFFDD"/>
        </a:solidFill>
        <a:ln cmpd="sng"/>
      </c:spPr>
    </c:plotArea>
    <c:legend>
      <c:legendPos val="r"/>
      <c:layout>
        <c:manualLayout>
          <c:xMode val="edge"/>
          <c:yMode val="edge"/>
          <c:x val="0.74146349761835328"/>
          <c:y val="0.33150160567243608"/>
          <c:w val="0.22988820841839214"/>
          <c:h val="0.32827931925043652"/>
        </c:manualLayout>
      </c:layout>
      <c:overlay val="0"/>
      <c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</a:effectLst>
      </c:spPr>
      <c:txPr>
        <a:bodyPr/>
        <a:lstStyle/>
        <a:p>
          <a:pPr>
            <a:defRPr sz="10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150">
      <a:solidFill>
        <a:schemeClr val="accent1"/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7"/>
          <c:y val="2.4520053327408059E-2"/>
          <c:w val="0.56602646999576423"/>
          <c:h val="0.88165564937229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14.9</c:v>
                </c:pt>
                <c:pt idx="1">
                  <c:v>16.100000000000001</c:v>
                </c:pt>
              </c:numCache>
            </c:numRef>
          </c:val>
        </c:ser>
        <c:ser>
          <c:idx val="3"/>
          <c:order val="1"/>
          <c:tx>
            <c:strRef>
              <c:f>Лист1!$C$1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73.599999999999994</c:v>
                </c:pt>
                <c:pt idx="1">
                  <c:v>5.0999999999999996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Спорт высших достижений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75.599999999999994</c:v>
                </c:pt>
                <c:pt idx="1">
                  <c:v>235.4</c:v>
                </c:pt>
              </c:numCache>
            </c:numRef>
          </c:val>
        </c:ser>
        <c:ser>
          <c:idx val="1"/>
          <c:order val="3"/>
          <c:tx>
            <c:strRef>
              <c:f>Лист1!$E$1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13.4</c:v>
                </c:pt>
                <c:pt idx="1">
                  <c:v>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268672"/>
        <c:axId val="184270208"/>
        <c:axId val="0"/>
      </c:bar3DChart>
      <c:catAx>
        <c:axId val="18426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84270208"/>
        <c:crosses val="autoZero"/>
        <c:auto val="1"/>
        <c:lblAlgn val="ctr"/>
        <c:lblOffset val="100"/>
        <c:noMultiLvlLbl val="0"/>
      </c:catAx>
      <c:valAx>
        <c:axId val="184270208"/>
        <c:scaling>
          <c:orientation val="minMax"/>
          <c:max val="200"/>
          <c:min val="0"/>
        </c:scaling>
        <c:delete val="0"/>
        <c:axPos val="l"/>
        <c:majorGridlines>
          <c:spPr>
            <a:ln w="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 Narrow" panose="020B0606020202030204" pitchFamily="34" charset="0"/>
              </a:defRPr>
            </a:pPr>
            <a:endParaRPr lang="ru-RU"/>
          </a:p>
        </c:txPr>
        <c:crossAx val="18426867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23"/>
          <c:y val="0.13615889084219401"/>
          <c:w val="0.32227504041712818"/>
          <c:h val="0.84494517970225536"/>
        </c:manualLayout>
      </c:layout>
      <c:overlay val="0"/>
      <c:txPr>
        <a:bodyPr/>
        <a:lstStyle/>
        <a:p>
          <a:pPr algn="l">
            <a:defRPr sz="11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9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9.6819507867086499E-2"/>
          <c:y val="2.8976432765142841E-2"/>
          <c:w val="0.56602646999576423"/>
          <c:h val="0.881655660074924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Лист1!$B$3:$B$4</c:f>
              <c:numCache>
                <c:formatCode>#,##0.0</c:formatCode>
                <c:ptCount val="2"/>
                <c:pt idx="0">
                  <c:v>38.799999999999997</c:v>
                </c:pt>
                <c:pt idx="1">
                  <c:v>40.5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spPr>
            <a:solidFill>
              <a:srgbClr val="558ED5"/>
            </a:solidFill>
            <a:ln>
              <a:solidFill>
                <a:srgbClr val="558ED5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Лист1!$A$3:$A$4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Лист1!$C$3:$C$4</c:f>
              <c:numCache>
                <c:formatCode>#,##0.0</c:formatCode>
                <c:ptCount val="2"/>
                <c:pt idx="0">
                  <c:v>531.6</c:v>
                </c:pt>
                <c:pt idx="1">
                  <c:v>413.8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Лист1!$D$3:$D$4</c:f>
              <c:numCache>
                <c:formatCode>#,##0.0</c:formatCode>
                <c:ptCount val="2"/>
                <c:pt idx="0">
                  <c:v>205.9</c:v>
                </c:pt>
                <c:pt idx="1">
                  <c:v>212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Лист1!$E$3:$E$4</c:f>
              <c:numCache>
                <c:formatCode>#,##0.0</c:formatCode>
                <c:ptCount val="2"/>
                <c:pt idx="0">
                  <c:v>15.2</c:v>
                </c:pt>
                <c:pt idx="1">
                  <c:v>16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204288"/>
        <c:axId val="184095488"/>
        <c:axId val="0"/>
      </c:bar3DChart>
      <c:catAx>
        <c:axId val="184204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84095488"/>
        <c:crosses val="autoZero"/>
        <c:auto val="1"/>
        <c:lblAlgn val="ctr"/>
        <c:lblOffset val="100"/>
        <c:noMultiLvlLbl val="0"/>
      </c:catAx>
      <c:valAx>
        <c:axId val="184095488"/>
        <c:scaling>
          <c:orientation val="minMax"/>
          <c:max val="9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0" baseline="0">
                <a:latin typeface="Arial Narrow" panose="020B0606020202030204" pitchFamily="34" charset="0"/>
              </a:defRPr>
            </a:pPr>
            <a:endParaRPr lang="ru-RU"/>
          </a:p>
        </c:txPr>
        <c:crossAx val="184204288"/>
        <c:crosses val="autoZero"/>
        <c:crossBetween val="between"/>
        <c:majorUnit val="200"/>
        <c:minorUnit val="40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282579519333618"/>
          <c:y val="5.1105269424878863E-2"/>
          <c:w val="0.31726601908657132"/>
          <c:h val="0.9122882767121151"/>
        </c:manualLayout>
      </c:layout>
      <c:overlay val="0"/>
      <c:txPr>
        <a:bodyPr/>
        <a:lstStyle/>
        <a:p>
          <a:pPr algn="l"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51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9.5626762191588416E-2"/>
          <c:y val="4.7593322964115115E-2"/>
          <c:w val="0.83531457074933591"/>
          <c:h val="0.719553950739816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 w="3175"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Дорожное хозяйство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rgbClr val="71A2DD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1111.8</c:v>
                </c:pt>
                <c:pt idx="1">
                  <c:v>1236.5999999999999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2D050"/>
            </a:solidFill>
            <a:ln w="3175">
              <a:solidFill>
                <a:srgbClr val="2F527D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053952"/>
        <c:axId val="185055488"/>
        <c:axId val="0"/>
      </c:bar3DChart>
      <c:catAx>
        <c:axId val="18505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185055488"/>
        <c:crosses val="autoZero"/>
        <c:auto val="1"/>
        <c:lblAlgn val="ctr"/>
        <c:lblOffset val="100"/>
        <c:noMultiLvlLbl val="0"/>
      </c:catAx>
      <c:valAx>
        <c:axId val="185055488"/>
        <c:scaling>
          <c:orientation val="minMax"/>
          <c:max val="1200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="0">
                <a:latin typeface="Arial Narrow" panose="020B0606020202030204" pitchFamily="34" charset="0"/>
              </a:defRPr>
            </a:pPr>
            <a:endParaRPr lang="ru-RU"/>
          </a:p>
        </c:txPr>
        <c:crossAx val="185053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FFFFDD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2F2F2"/>
        </a:solidFill>
      </c:spPr>
    </c:floor>
    <c:side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1396650872127299"/>
          <c:y val="6.1615772850635644E-2"/>
          <c:w val="0.56602646999576411"/>
          <c:h val="0.768414620597711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Лист1!$B$3:$B$4</c:f>
              <c:numCache>
                <c:formatCode>0.0</c:formatCode>
                <c:ptCount val="2"/>
                <c:pt idx="0">
                  <c:v>90.2</c:v>
                </c:pt>
                <c:pt idx="1">
                  <c:v>109.3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Лист1!$C$3:$C$4</c:f>
              <c:numCache>
                <c:formatCode>0.0</c:formatCode>
                <c:ptCount val="2"/>
                <c:pt idx="0">
                  <c:v>998.5</c:v>
                </c:pt>
                <c:pt idx="1">
                  <c:v>1087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Лист1!$D$3:$D$4</c:f>
              <c:numCache>
                <c:formatCode>0.0</c:formatCode>
                <c:ptCount val="2"/>
                <c:pt idx="0">
                  <c:v>318.89999999999998</c:v>
                </c:pt>
                <c:pt idx="1">
                  <c:v>237.6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ЖКХ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cat>
            <c:strRef>
              <c:f>Лист1!$A$3:$A$4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Лист1!$E$3:$E$4</c:f>
              <c:numCache>
                <c:formatCode>0.0</c:formatCode>
                <c:ptCount val="2"/>
                <c:pt idx="0">
                  <c:v>167.3</c:v>
                </c:pt>
                <c:pt idx="1">
                  <c:v>171.8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noFill/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Лист1!$A$3:$A$4</c:f>
              <c:strCache>
                <c:ptCount val="2"/>
                <c:pt idx="0">
                  <c:v>Факт 2020 года</c:v>
                </c:pt>
                <c:pt idx="1">
                  <c:v>Факт 2021 года</c:v>
                </c:pt>
              </c:strCache>
            </c:strRef>
          </c:cat>
          <c:val>
            <c:numRef>
              <c:f>Лист1!$F$3:$F$4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2662272"/>
        <c:axId val="182663808"/>
        <c:axId val="0"/>
      </c:bar3DChart>
      <c:catAx>
        <c:axId val="18266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82663808"/>
        <c:crosses val="autoZero"/>
        <c:auto val="1"/>
        <c:lblAlgn val="ctr"/>
        <c:lblOffset val="100"/>
        <c:noMultiLvlLbl val="0"/>
      </c:catAx>
      <c:valAx>
        <c:axId val="182663808"/>
        <c:scaling>
          <c:orientation val="minMax"/>
          <c:max val="18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Arial Narrow" panose="020B0606020202030204" pitchFamily="34" charset="0"/>
              </a:defRPr>
            </a:pPr>
            <a:endParaRPr lang="ru-RU"/>
          </a:p>
        </c:txPr>
        <c:crossAx val="182662272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67772491954947356"/>
          <c:y val="6.007804688367957E-2"/>
          <c:w val="0.31726601908657132"/>
          <c:h val="0.87819871866088939"/>
        </c:manualLayout>
      </c:layout>
      <c:overlay val="0"/>
      <c:txPr>
        <a:bodyPr/>
        <a:lstStyle/>
        <a:p>
          <a:pPr algn="l">
            <a:defRPr sz="13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C6D9F1"/>
        </a:gs>
        <a:gs pos="46000">
          <a:srgbClr val="FFFFDD"/>
        </a:gs>
        <a:gs pos="100000">
          <a:srgbClr val="C6D9F1"/>
        </a:gs>
      </a:gsLst>
      <a:lin ang="16200000" scaled="1"/>
    </a:gradFill>
    <a:ln w="9525" cap="flat" cmpd="sng" algn="ctr">
      <a:noFill/>
      <a:prstDash val="solid"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7170619386517"/>
          <c:y val="2.5747495292545844E-2"/>
          <c:w val="0.79110953902725401"/>
          <c:h val="0.886752255447400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2"/>
          <c:dPt>
            <c:idx val="0"/>
            <c:bubble3D val="0"/>
            <c:explosion val="1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2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C9E7A7"/>
              </a:solidFill>
              <a:ln>
                <a:solidFill>
                  <a:srgbClr val="C9E7A7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3.5919211590868987E-3"/>
                  <c:y val="0.2265289611695566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99</a:t>
                    </a:r>
                    <a:r>
                      <a:rPr lang="ru-RU" b="1" dirty="0" smtClean="0"/>
                      <a:t>,4</a:t>
                    </a:r>
                    <a:r>
                      <a:rPr lang="en-US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686482547690773E-2"/>
                  <c:y val="-0.23458148524807784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0,6</a:t>
                    </a:r>
                    <a:r>
                      <a:rPr lang="en-US" b="1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2172</c:v>
                </c:pt>
                <c:pt idx="1">
                  <c:v>13</c:v>
                </c:pt>
              </c:numCache>
            </c:numRef>
          </c:val>
          <c:extLst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3.6335015063685736E-2"/>
          <c:y val="0.79635489219146594"/>
          <c:w val="0.67891737227609628"/>
          <c:h val="0.18780854833793395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6453469422468"/>
          <c:y val="9.0804699457087046E-4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22"/>
            <c:spPr>
              <a:solidFill>
                <a:srgbClr val="FAC09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3.3292544225798484E-2"/>
                  <c:y val="0.244051942946510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5637490197182997E-2"/>
                  <c:y val="-0.2279679038511390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97.297297297297305</c:v>
                </c:pt>
                <c:pt idx="1">
                  <c:v>2.7027027027027026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2.9766440881568716E-2"/>
          <c:y val="0.79284731149801713"/>
          <c:w val="0.6591064504853853"/>
          <c:h val="0.19024098733297712"/>
        </c:manualLayout>
      </c:layout>
      <c:overlay val="0"/>
      <c:txPr>
        <a:bodyPr/>
        <a:lstStyle/>
        <a:p>
          <a:pPr>
            <a:defRPr sz="14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0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450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2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dLbl>
              <c:idx val="0"/>
              <c:layout>
                <c:manualLayout>
                  <c:x val="-7.1946680145391462E-2"/>
                  <c:y val="0.141304971616029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530,9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3952604573681307E-2"/>
                  <c:y val="0.1338672822480432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924,0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7949642359536377E-2"/>
                  <c:y val="0.13386786784676522"/>
                </c:manualLayout>
              </c:layout>
              <c:numFmt formatCode="#,##0.00" sourceLinked="0"/>
              <c:spPr>
                <a:solidFill>
                  <a:srgbClr val="FFFFDB"/>
                </a:solidFill>
                <a:ln w="19050">
                  <a:solidFill>
                    <a:srgbClr val="002060"/>
                  </a:solidFill>
                </a:ln>
              </c:spPr>
              <c:txPr>
                <a:bodyPr/>
                <a:lstStyle/>
                <a:p>
                  <a:pPr>
                    <a:defRPr sz="17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DB"/>
              </a:solidFill>
              <a:ln w="19050">
                <a:solidFill>
                  <a:srgbClr val="002060"/>
                </a:solidFill>
              </a:ln>
            </c:spPr>
            <c:txPr>
              <a:bodyPr/>
              <a:lstStyle/>
              <a:p>
                <a:pPr>
                  <a:defRPr sz="17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1530.9</c:v>
                </c:pt>
                <c:pt idx="1">
                  <c:v>1924</c:v>
                </c:pt>
                <c:pt idx="2">
                  <c:v>2185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542720"/>
        <c:axId val="184544256"/>
      </c:lineChart>
      <c:catAx>
        <c:axId val="184542720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ru-RU"/>
          </a:p>
        </c:txPr>
        <c:crossAx val="184544256"/>
        <c:crossesAt val="0"/>
        <c:auto val="1"/>
        <c:lblAlgn val="ctr"/>
        <c:lblOffset val="100"/>
        <c:tickLblSkip val="1"/>
        <c:noMultiLvlLbl val="0"/>
      </c:catAx>
      <c:valAx>
        <c:axId val="184544256"/>
        <c:scaling>
          <c:orientation val="minMax"/>
          <c:max val="250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in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184542720"/>
        <c:crossesAt val="1"/>
        <c:crossBetween val="between"/>
        <c:majorUnit val="500"/>
        <c:minorUnit val="100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noFill/>
    <a:ln w="38100" cap="sq">
      <a:solidFill>
        <a:schemeClr val="tx1"/>
      </a:solidFill>
      <a:prstDash val="solid"/>
      <a:beve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9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851352433708918E-3"/>
          <c:y val="0.12090144528991237"/>
          <c:w val="0.99441486475662866"/>
          <c:h val="0.80600262566222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5"/>
          <c:dPt>
            <c:idx val="0"/>
            <c:bubble3D val="0"/>
            <c:explosion val="18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0.16027763792771269"/>
                  <c:y val="-0.2598827753706378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0613620286916082"/>
                  <c:y val="4.74881648952585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доходы </c:v>
                </c:pt>
                <c:pt idx="1">
                  <c:v>Неналоговые доходы 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4696</c:v>
                </c:pt>
                <c:pt idx="1">
                  <c:v>817.1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E7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981423252713527E-2"/>
          <c:y val="0.15296853899830209"/>
          <c:w val="0.91853505295277271"/>
          <c:h val="0.744708155844556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6"/>
          <c:dPt>
            <c:idx val="0"/>
            <c:bubble3D val="0"/>
            <c:spPr>
              <a:solidFill>
                <a:srgbClr val="97CB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C9E7A7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F676E4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7964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AC74D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7.382900607942787E-2"/>
                  <c:y val="6.12945604214749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0508057244285527"/>
                  <c:y val="-3.06472802107374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066418976702847"/>
                  <c:y val="6.129456042147491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3125172784419303"/>
                  <c:y val="0.183883681264424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6406445795428415"/>
                  <c:y val="0.1225886382086157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459109194585614"/>
                  <c:y val="-3.67767362528849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8965308764142483E-2"/>
                  <c:y val="-4.927744813852763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0869270339471325"/>
                  <c:y val="-1.25446316100391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Плата за негативное воздействие на окружающую среду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2676.6</c:v>
                </c:pt>
                <c:pt idx="1">
                  <c:v>305.89999999999998</c:v>
                </c:pt>
                <c:pt idx="2">
                  <c:v>666.1</c:v>
                </c:pt>
                <c:pt idx="3">
                  <c:v>925</c:v>
                </c:pt>
                <c:pt idx="4">
                  <c:v>87.1</c:v>
                </c:pt>
                <c:pt idx="5">
                  <c:v>88</c:v>
                </c:pt>
                <c:pt idx="6">
                  <c:v>575.4</c:v>
                </c:pt>
                <c:pt idx="7">
                  <c:v>189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rgbClr val="FFFFDD"/>
        </a:solidFill>
        <a:ln>
          <a:noFill/>
        </a:ln>
      </c:spPr>
    </c:plotArea>
    <c:plotVisOnly val="1"/>
    <c:dispBlanksAs val="zero"/>
    <c:showDLblsOverMax val="0"/>
  </c:chart>
  <c:spPr>
    <a:solidFill>
      <a:srgbClr val="FFFFDD"/>
    </a:solidFill>
    <a:ln w="57150">
      <a:solidFill>
        <a:schemeClr val="accent1"/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23617296261378"/>
          <c:y val="3.4322598299083122E-2"/>
          <c:w val="0.81915164562428078"/>
          <c:h val="0.855641871010116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4427532077494988E-2"/>
                  <c:y val="0.15220672547449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728520150005252E-2"/>
                  <c:y val="0.20613405521117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827706763484993E-2"/>
                  <c:y val="0.33502624036853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180427101717587E-3"/>
                  <c:y val="0.303747114518139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 (факт)</c:v>
                </c:pt>
                <c:pt idx="1">
                  <c:v>2021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570.79999999999995</c:v>
                </c:pt>
                <c:pt idx="1">
                  <c:v>666.1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shape val="cylinder"/>
        <c:axId val="35603968"/>
        <c:axId val="35605504"/>
        <c:axId val="34541056"/>
      </c:bar3DChart>
      <c:catAx>
        <c:axId val="35603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35605504"/>
        <c:crosses val="autoZero"/>
        <c:auto val="0"/>
        <c:lblAlgn val="ctr"/>
        <c:lblOffset val="100"/>
        <c:noMultiLvlLbl val="0"/>
      </c:catAx>
      <c:valAx>
        <c:axId val="35605504"/>
        <c:scaling>
          <c:orientation val="minMax"/>
          <c:max val="700"/>
          <c:min val="4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35603968"/>
        <c:crosses val="autoZero"/>
        <c:crossBetween val="between"/>
        <c:majorUnit val="50"/>
      </c:valAx>
      <c:serAx>
        <c:axId val="34541056"/>
        <c:scaling>
          <c:orientation val="minMax"/>
        </c:scaling>
        <c:delete val="1"/>
        <c:axPos val="b"/>
        <c:majorTickMark val="out"/>
        <c:minorTickMark val="none"/>
        <c:tickLblPos val="nextTo"/>
        <c:crossAx val="35605504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46249234718601"/>
          <c:y val="5.2346744133139667E-2"/>
          <c:w val="0.83540954078388452"/>
          <c:h val="0.8399101092058937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3223117053187943E-2"/>
                  <c:y val="0.19133656711312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68398546733579E-2"/>
                  <c:y val="0.144024242212121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06859828765449E-3"/>
                  <c:y val="0.35051213940015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875061710946E-2"/>
                  <c:y val="0.322328889678495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год (факт)</c:v>
                </c:pt>
                <c:pt idx="1">
                  <c:v>2021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974.5</c:v>
                </c:pt>
                <c:pt idx="1">
                  <c:v>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66945536"/>
        <c:axId val="166947072"/>
        <c:axId val="34540608"/>
      </c:bar3DChart>
      <c:catAx>
        <c:axId val="16694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6947072"/>
        <c:crosses val="autoZero"/>
        <c:auto val="0"/>
        <c:lblAlgn val="ctr"/>
        <c:lblOffset val="100"/>
        <c:tickMarkSkip val="10"/>
        <c:noMultiLvlLbl val="0"/>
      </c:catAx>
      <c:valAx>
        <c:axId val="166947072"/>
        <c:scaling>
          <c:orientation val="minMax"/>
          <c:max val="1000"/>
          <c:min val="8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6945536"/>
        <c:crosses val="autoZero"/>
        <c:crossBetween val="between"/>
        <c:majorUnit val="50"/>
      </c:valAx>
      <c:serAx>
        <c:axId val="34540608"/>
        <c:scaling>
          <c:orientation val="minMax"/>
        </c:scaling>
        <c:delete val="1"/>
        <c:axPos val="b"/>
        <c:majorTickMark val="out"/>
        <c:minorTickMark val="none"/>
        <c:tickLblPos val="nextTo"/>
        <c:crossAx val="166947072"/>
        <c:crosses val="autoZero"/>
      </c:serAx>
      <c:spPr>
        <a:noFill/>
        <a:ln cmpd="sng"/>
      </c:spPr>
    </c:plotArea>
    <c:plotVisOnly val="1"/>
    <c:dispBlanksAs val="gap"/>
    <c:showDLblsOverMax val="0"/>
  </c:chart>
  <c:spPr>
    <a:solidFill>
      <a:srgbClr val="FFFFD9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pattFill prst="solidDmnd">
          <a:fgClr>
            <a:srgbClr val="0070C0"/>
          </a:fgClr>
          <a:bgClr>
            <a:schemeClr val="bg1"/>
          </a:bgClr>
        </a:pattFill>
        <a:ln>
          <a:solidFill>
            <a:schemeClr val="tx1">
              <a:tint val="75000"/>
              <a:shade val="95000"/>
              <a:satMod val="105000"/>
            </a:schemeClr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35694811054811"/>
          <c:y val="0.1264275990453223"/>
          <c:w val="0.77905889990549415"/>
          <c:h val="0.592997588438291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9962743335775503E-2"/>
                  <c:y val="0.22651312571011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23888777856592E-2"/>
                  <c:y val="0.21487492095142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 (план)</c:v>
                </c:pt>
                <c:pt idx="1">
                  <c:v>2021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784.5</c:v>
                </c:pt>
                <c:pt idx="1">
                  <c:v>817.1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67364864"/>
        <c:axId val="167366656"/>
        <c:axId val="167330240"/>
      </c:bar3DChart>
      <c:catAx>
        <c:axId val="167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7366656"/>
        <c:crosses val="autoZero"/>
        <c:auto val="0"/>
        <c:lblAlgn val="ctr"/>
        <c:lblOffset val="100"/>
        <c:tickMarkSkip val="2"/>
        <c:noMultiLvlLbl val="0"/>
      </c:catAx>
      <c:valAx>
        <c:axId val="16736665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none"/>
        <c:minorTickMark val="none"/>
        <c:tickLblPos val="none"/>
        <c:spPr>
          <a:ln w="31750">
            <a:noFill/>
          </a:ln>
        </c:spPr>
        <c:txPr>
          <a:bodyPr/>
          <a:lstStyle/>
          <a:p>
            <a:pPr>
              <a:defRPr sz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7364864"/>
        <c:crosses val="autoZero"/>
        <c:crossBetween val="between"/>
        <c:majorUnit val="200"/>
      </c:valAx>
      <c:serAx>
        <c:axId val="167330240"/>
        <c:scaling>
          <c:orientation val="minMax"/>
        </c:scaling>
        <c:delete val="1"/>
        <c:axPos val="b"/>
        <c:majorTickMark val="out"/>
        <c:minorTickMark val="none"/>
        <c:tickLblPos val="nextTo"/>
        <c:crossAx val="167366656"/>
        <c:crosses val="autoZero"/>
      </c:serAx>
      <c:spPr>
        <a:noFill/>
        <a:ln cmpd="sng"/>
      </c:spPr>
    </c:plotArea>
    <c:plotVisOnly val="1"/>
    <c:dispBlanksAs val="gap"/>
    <c:showDLblsOverMax val="0"/>
  </c:chart>
  <c:spPr>
    <a:noFill/>
    <a:ln w="57150">
      <a:noFill/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86098227352013"/>
          <c:y val="8.4197066910591381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979166666666667E-2"/>
                  <c:y val="0.20846625766871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418595679012346E-2"/>
                  <c:y val="0.2145858895705521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 (план)</c:v>
                </c:pt>
                <c:pt idx="1">
                  <c:v>2021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28.4</c:v>
                </c:pt>
                <c:pt idx="1">
                  <c:v>30.2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67797888"/>
        <c:axId val="167799424"/>
        <c:axId val="167331584"/>
      </c:bar3DChart>
      <c:catAx>
        <c:axId val="16779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7799424"/>
        <c:crosses val="autoZero"/>
        <c:auto val="0"/>
        <c:lblAlgn val="ctr"/>
        <c:lblOffset val="100"/>
        <c:tickMarkSkip val="2"/>
        <c:noMultiLvlLbl val="0"/>
      </c:catAx>
      <c:valAx>
        <c:axId val="167799424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67797888"/>
        <c:crosses val="autoZero"/>
        <c:crossBetween val="between"/>
        <c:majorUnit val="20"/>
      </c:valAx>
      <c:serAx>
        <c:axId val="167331584"/>
        <c:scaling>
          <c:orientation val="minMax"/>
        </c:scaling>
        <c:delete val="1"/>
        <c:axPos val="b"/>
        <c:majorTickMark val="out"/>
        <c:minorTickMark val="none"/>
        <c:tickLblPos val="nextTo"/>
        <c:crossAx val="167799424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92167208194013"/>
          <c:y val="5.6521272498159941E-2"/>
          <c:w val="0.81631387636162567"/>
          <c:h val="0.762199005305798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979166666666667E-2"/>
                  <c:y val="0.21928766189502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75385802469135E-2"/>
                  <c:y val="0.22717876618950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38481363025699E-2"/>
                  <c:y val="0.38368190571417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12073361616761E-3"/>
                  <c:y val="0.1126803811922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575"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 (план)</c:v>
                </c:pt>
                <c:pt idx="1">
                  <c:v>2021 год (факт)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37.799999999999997</c:v>
                </c:pt>
                <c:pt idx="1">
                  <c:v>34.299999999999997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67403520"/>
        <c:axId val="167405056"/>
        <c:axId val="167332032"/>
      </c:bar3DChart>
      <c:catAx>
        <c:axId val="16740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7405056"/>
        <c:crosses val="autoZero"/>
        <c:auto val="0"/>
        <c:lblAlgn val="ctr"/>
        <c:lblOffset val="100"/>
        <c:tickMarkSkip val="2"/>
        <c:noMultiLvlLbl val="0"/>
      </c:catAx>
      <c:valAx>
        <c:axId val="167405056"/>
        <c:scaling>
          <c:orientation val="minMax"/>
          <c:max val="5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900" baseline="0">
                <a:latin typeface="Arial Narrow" panose="020B0606020202030204" pitchFamily="34" charset="0"/>
              </a:defRPr>
            </a:pPr>
            <a:endParaRPr lang="ru-RU"/>
          </a:p>
        </c:txPr>
        <c:crossAx val="167403520"/>
        <c:crosses val="autoZero"/>
        <c:crossBetween val="between"/>
        <c:majorUnit val="20"/>
      </c:valAx>
      <c:serAx>
        <c:axId val="167332032"/>
        <c:scaling>
          <c:orientation val="minMax"/>
        </c:scaling>
        <c:delete val="1"/>
        <c:axPos val="b"/>
        <c:majorTickMark val="out"/>
        <c:minorTickMark val="none"/>
        <c:tickLblPos val="nextTo"/>
        <c:crossAx val="167405056"/>
        <c:crosses val="autoZero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D7"/>
    </a:solidFill>
    <a:ln w="57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08191" custScaleY="225692" custRadScaleRad="84124" custRadScaleInc="-37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6736" custScaleY="202103" custRadScaleRad="116084" custRadScaleInc="86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161153" custRadScaleInc="40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66112" custScaleY="156189" custRadScaleRad="128974" custRadScaleInc="-39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63690" custScaleY="146941" custRadScaleRad="133079" custRadScaleInc="51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2945" custScaleY="168216" custRadScaleRad="170613" custRadScaleInc="-34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9010" custScaleY="169230" custRadScaleRad="124885" custRadScaleInc="-117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04307D1E-6907-4876-A997-8B99040DB49D}" type="presOf" srcId="{582979A8-C384-483D-9063-70433550210F}" destId="{03867FA4-A613-4921-92BD-CBD0DE5AF6C1}" srcOrd="0" destOrd="0" presId="urn:microsoft.com/office/officeart/2005/8/layout/cycle5"/>
    <dgm:cxn modelId="{5418E24B-848E-421C-9998-B75EDB7A15CF}" type="presOf" srcId="{443ECAFA-A6D7-41FF-AC7E-E0473AEE9907}" destId="{18E1BD14-653F-47B3-BB46-667C8FB2497F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775B8C8B-59C3-4019-A729-AFF9AD57C65A}" type="presOf" srcId="{99AA82BB-5D7A-4078-8B23-18C254D0DC4B}" destId="{529DDF86-EE24-4644-BF9F-F7994B1A08DB}" srcOrd="0" destOrd="0" presId="urn:microsoft.com/office/officeart/2005/8/layout/cycle5"/>
    <dgm:cxn modelId="{334E770E-2407-4D6B-919A-A71B45E1CD0B}" type="presOf" srcId="{8BA3E322-4EFF-422F-8958-15FC13EBBE0A}" destId="{F93ECD45-54D8-465B-A0C2-914295F3C5BD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B73A76D-A0E3-4650-97B4-84D4BC98A00F}" type="presOf" srcId="{1B6EB8D1-E4C2-40F7-BAF0-BED45F5C904D}" destId="{37B34B6A-4DCE-4DE3-951A-2EF6B41DAEEC}" srcOrd="0" destOrd="0" presId="urn:microsoft.com/office/officeart/2005/8/layout/cycle5"/>
    <dgm:cxn modelId="{E4FB23BB-4CA3-4218-981E-A80D39A966AF}" type="presOf" srcId="{CE6B3773-E288-4ED6-8D2D-7A94A1E9116E}" destId="{B61698C4-7017-4D89-87F7-56075D701F9E}" srcOrd="0" destOrd="0" presId="urn:microsoft.com/office/officeart/2005/8/layout/cycle5"/>
    <dgm:cxn modelId="{3509C918-BCD6-419C-A00D-876E63B800CD}" type="presOf" srcId="{724D7F1B-A1E0-49D7-BF3E-FEFCD1C743CE}" destId="{A54D8CAD-B47B-492A-A92F-69E42EBB0CBD}" srcOrd="0" destOrd="0" presId="urn:microsoft.com/office/officeart/2005/8/layout/cycle5"/>
    <dgm:cxn modelId="{BFAFE441-8EE0-4017-8BC7-F24B340F3F31}" type="presOf" srcId="{3E04EBF9-6BCF-4C97-97CC-16053D8ADECA}" destId="{D76CEF15-AD37-4FF7-A9D9-F30101483B47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7DC06955-34A9-421D-BEAF-6EE474341BFC}" type="presOf" srcId="{83D8F672-682C-4EEF-83C3-46A0F47A1E51}" destId="{2C814299-90FC-466A-8C27-58BBE7C3AD9B}" srcOrd="0" destOrd="0" presId="urn:microsoft.com/office/officeart/2005/8/layout/cycle5"/>
    <dgm:cxn modelId="{DDBF35AE-D3BE-4F22-9BF5-D92DB454334C}" type="presOf" srcId="{FD2A65F7-0EFD-427A-9350-4EE82EF8A3A3}" destId="{E20084B0-DED3-4DEB-8998-F77FEE57635D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944C6565-E348-494F-AE63-A25BBDA01729}" type="presOf" srcId="{8FBAAD1B-5BAC-4AC0-8BA9-6D0621EB872A}" destId="{5C1B40A2-C95B-481E-9090-4B7BCF3B56CE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0B719D2E-25E7-4E3B-A514-42AF09672EE8}" type="presOf" srcId="{2F3150F9-E42C-4C20-8C2E-D3A5F4293F34}" destId="{26BC9EC0-F33D-4C53-893E-E607BC23B588}" srcOrd="0" destOrd="0" presId="urn:microsoft.com/office/officeart/2005/8/layout/cycle5"/>
    <dgm:cxn modelId="{9AE9EEA6-462F-4851-9D3A-05E3F74826ED}" type="presOf" srcId="{7D26771F-14FC-487C-BE39-6B56926D70D0}" destId="{DA554C6D-A2BD-4B94-802C-6C55DB9F2BF8}" srcOrd="0" destOrd="0" presId="urn:microsoft.com/office/officeart/2005/8/layout/cycle5"/>
    <dgm:cxn modelId="{EA569397-0DE9-4255-8904-57BD5DE61EBE}" type="presOf" srcId="{181EA984-4962-4DC5-8CDA-71251781BB72}" destId="{6B2E63ED-B4B9-4312-8B34-C6298E61E31E}" srcOrd="0" destOrd="0" presId="urn:microsoft.com/office/officeart/2005/8/layout/cycle5"/>
    <dgm:cxn modelId="{F5134BBC-10E1-422C-B8EF-9A0DA94F268D}" type="presOf" srcId="{CBBE3567-C6F7-4BAB-9067-FDC8A32F0041}" destId="{191E1915-7B43-453A-9B3B-8BE365BAB7F0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0E6686F0-EF5C-425D-8948-5E8BAA14AC9B}" type="presOf" srcId="{1F9A309A-9FC0-485D-BD9D-D3AA06914A86}" destId="{43434E4B-C4FB-4DAC-9533-71DBE9279538}" srcOrd="0" destOrd="0" presId="urn:microsoft.com/office/officeart/2005/8/layout/cycle5"/>
    <dgm:cxn modelId="{BD403B8A-8C96-4D4C-9F85-59174A137F66}" type="presOf" srcId="{AC3117F4-22F7-4278-9E67-6CE483EEA235}" destId="{644BD4D3-8D2A-489F-BC0B-191B4AEF9533}" srcOrd="0" destOrd="0" presId="urn:microsoft.com/office/officeart/2005/8/layout/cycle5"/>
    <dgm:cxn modelId="{76ECD3EC-DBA7-4E9A-A283-DC263B761A49}" type="presParOf" srcId="{5C1B40A2-C95B-481E-9090-4B7BCF3B56CE}" destId="{18E1BD14-653F-47B3-BB46-667C8FB2497F}" srcOrd="0" destOrd="0" presId="urn:microsoft.com/office/officeart/2005/8/layout/cycle5"/>
    <dgm:cxn modelId="{2D38A5CD-6629-40DB-8531-C98D3C67180A}" type="presParOf" srcId="{5C1B40A2-C95B-481E-9090-4B7BCF3B56CE}" destId="{63F2586D-5C2A-47F2-8FBF-D647F1535402}" srcOrd="1" destOrd="0" presId="urn:microsoft.com/office/officeart/2005/8/layout/cycle5"/>
    <dgm:cxn modelId="{7BB37C33-C802-43C1-AB40-39029C7FFE83}" type="presParOf" srcId="{5C1B40A2-C95B-481E-9090-4B7BCF3B56CE}" destId="{43434E4B-C4FB-4DAC-9533-71DBE9279538}" srcOrd="2" destOrd="0" presId="urn:microsoft.com/office/officeart/2005/8/layout/cycle5"/>
    <dgm:cxn modelId="{1D99C281-3D35-408D-BFE1-891628A8CA8D}" type="presParOf" srcId="{5C1B40A2-C95B-481E-9090-4B7BCF3B56CE}" destId="{A54D8CAD-B47B-492A-A92F-69E42EBB0CBD}" srcOrd="3" destOrd="0" presId="urn:microsoft.com/office/officeart/2005/8/layout/cycle5"/>
    <dgm:cxn modelId="{9B5956D7-96E2-4E18-9D0B-237D89F36464}" type="presParOf" srcId="{5C1B40A2-C95B-481E-9090-4B7BCF3B56CE}" destId="{C1BE9F86-1024-42B7-8000-210EB09C538A}" srcOrd="4" destOrd="0" presId="urn:microsoft.com/office/officeart/2005/8/layout/cycle5"/>
    <dgm:cxn modelId="{13577E45-F389-4A2D-8819-E9B1CE130AAD}" type="presParOf" srcId="{5C1B40A2-C95B-481E-9090-4B7BCF3B56CE}" destId="{F93ECD45-54D8-465B-A0C2-914295F3C5BD}" srcOrd="5" destOrd="0" presId="urn:microsoft.com/office/officeart/2005/8/layout/cycle5"/>
    <dgm:cxn modelId="{D12C84C9-F38A-4E00-AB94-3ABB99F36002}" type="presParOf" srcId="{5C1B40A2-C95B-481E-9090-4B7BCF3B56CE}" destId="{D76CEF15-AD37-4FF7-A9D9-F30101483B47}" srcOrd="6" destOrd="0" presId="urn:microsoft.com/office/officeart/2005/8/layout/cycle5"/>
    <dgm:cxn modelId="{18DB33A8-11BF-4FA0-9DE6-E800F3FAD34A}" type="presParOf" srcId="{5C1B40A2-C95B-481E-9090-4B7BCF3B56CE}" destId="{89825730-0866-4745-85D0-1D1DCFBF2A18}" srcOrd="7" destOrd="0" presId="urn:microsoft.com/office/officeart/2005/8/layout/cycle5"/>
    <dgm:cxn modelId="{6BBD56D7-45F7-405D-B0C0-1E364C335932}" type="presParOf" srcId="{5C1B40A2-C95B-481E-9090-4B7BCF3B56CE}" destId="{DA554C6D-A2BD-4B94-802C-6C55DB9F2BF8}" srcOrd="8" destOrd="0" presId="urn:microsoft.com/office/officeart/2005/8/layout/cycle5"/>
    <dgm:cxn modelId="{D2A5440E-B3CA-4163-A2FA-1CD412D03553}" type="presParOf" srcId="{5C1B40A2-C95B-481E-9090-4B7BCF3B56CE}" destId="{644BD4D3-8D2A-489F-BC0B-191B4AEF9533}" srcOrd="9" destOrd="0" presId="urn:microsoft.com/office/officeart/2005/8/layout/cycle5"/>
    <dgm:cxn modelId="{09333C73-3642-43B1-AEF4-C7A8EFDB8894}" type="presParOf" srcId="{5C1B40A2-C95B-481E-9090-4B7BCF3B56CE}" destId="{DAC3B005-4E2A-4348-9B77-486F2914FE10}" srcOrd="10" destOrd="0" presId="urn:microsoft.com/office/officeart/2005/8/layout/cycle5"/>
    <dgm:cxn modelId="{11E73925-755A-419E-90BA-AA5CCC21B668}" type="presParOf" srcId="{5C1B40A2-C95B-481E-9090-4B7BCF3B56CE}" destId="{2C814299-90FC-466A-8C27-58BBE7C3AD9B}" srcOrd="11" destOrd="0" presId="urn:microsoft.com/office/officeart/2005/8/layout/cycle5"/>
    <dgm:cxn modelId="{8FDBF07F-8740-46F6-AC21-605E289FD599}" type="presParOf" srcId="{5C1B40A2-C95B-481E-9090-4B7BCF3B56CE}" destId="{03867FA4-A613-4921-92BD-CBD0DE5AF6C1}" srcOrd="12" destOrd="0" presId="urn:microsoft.com/office/officeart/2005/8/layout/cycle5"/>
    <dgm:cxn modelId="{273138A8-7A94-4D4B-8DC8-38459007AE34}" type="presParOf" srcId="{5C1B40A2-C95B-481E-9090-4B7BCF3B56CE}" destId="{A543EB03-7087-4967-BA16-52B020590675}" srcOrd="13" destOrd="0" presId="urn:microsoft.com/office/officeart/2005/8/layout/cycle5"/>
    <dgm:cxn modelId="{BE4C8184-F501-4997-B26F-E3858C5FAD5B}" type="presParOf" srcId="{5C1B40A2-C95B-481E-9090-4B7BCF3B56CE}" destId="{191E1915-7B43-453A-9B3B-8BE365BAB7F0}" srcOrd="14" destOrd="0" presId="urn:microsoft.com/office/officeart/2005/8/layout/cycle5"/>
    <dgm:cxn modelId="{7D35E64A-B47B-4420-88AC-087936CCB7FA}" type="presParOf" srcId="{5C1B40A2-C95B-481E-9090-4B7BCF3B56CE}" destId="{529DDF86-EE24-4644-BF9F-F7994B1A08DB}" srcOrd="15" destOrd="0" presId="urn:microsoft.com/office/officeart/2005/8/layout/cycle5"/>
    <dgm:cxn modelId="{8545F486-C7E0-4860-AEE9-5B029E4A106B}" type="presParOf" srcId="{5C1B40A2-C95B-481E-9090-4B7BCF3B56CE}" destId="{273D6908-0A8E-4F45-889A-67CE25D68E3E}" srcOrd="16" destOrd="0" presId="urn:microsoft.com/office/officeart/2005/8/layout/cycle5"/>
    <dgm:cxn modelId="{9425F384-C2D1-4588-92A1-546A2DF97F95}" type="presParOf" srcId="{5C1B40A2-C95B-481E-9090-4B7BCF3B56CE}" destId="{B61698C4-7017-4D89-87F7-56075D701F9E}" srcOrd="17" destOrd="0" presId="urn:microsoft.com/office/officeart/2005/8/layout/cycle5"/>
    <dgm:cxn modelId="{760D51B2-CB68-48EB-A86A-1A6F3030524E}" type="presParOf" srcId="{5C1B40A2-C95B-481E-9090-4B7BCF3B56CE}" destId="{E20084B0-DED3-4DEB-8998-F77FEE57635D}" srcOrd="18" destOrd="0" presId="urn:microsoft.com/office/officeart/2005/8/layout/cycle5"/>
    <dgm:cxn modelId="{0304A0FF-D74B-4E37-87DA-5EE91DC9091B}" type="presParOf" srcId="{5C1B40A2-C95B-481E-9090-4B7BCF3B56CE}" destId="{284E5A02-1953-4AC1-8DE5-B9171905FABE}" srcOrd="19" destOrd="0" presId="urn:microsoft.com/office/officeart/2005/8/layout/cycle5"/>
    <dgm:cxn modelId="{19E76D07-7BF3-4BE1-8400-46B8ADEBAD68}" type="presParOf" srcId="{5C1B40A2-C95B-481E-9090-4B7BCF3B56CE}" destId="{37B34B6A-4DCE-4DE3-951A-2EF6B41DAEEC}" srcOrd="20" destOrd="0" presId="urn:microsoft.com/office/officeart/2005/8/layout/cycle5"/>
    <dgm:cxn modelId="{E9993631-06A7-4927-B7FF-5BDB26AD19EF}" type="presParOf" srcId="{5C1B40A2-C95B-481E-9090-4B7BCF3B56CE}" destId="{26BC9EC0-F33D-4C53-893E-E607BC23B588}" srcOrd="21" destOrd="0" presId="urn:microsoft.com/office/officeart/2005/8/layout/cycle5"/>
    <dgm:cxn modelId="{7057710C-FC65-48D7-87B8-AD3D16DF97B1}" type="presParOf" srcId="{5C1B40A2-C95B-481E-9090-4B7BCF3B56CE}" destId="{AAF36583-BB7F-476C-A980-E0851D9947DB}" srcOrd="22" destOrd="0" presId="urn:microsoft.com/office/officeart/2005/8/layout/cycle5"/>
    <dgm:cxn modelId="{90F485C2-C864-42D2-8D77-DAD916C85DA6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67025" custScaleY="75391" custRadScaleRad="125567" custRadScaleInc="-196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54870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119154" custRadScaleInc="94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C747F-D487-4946-8569-58C4FB583F95}" type="presOf" srcId="{2C971819-3A7E-44D6-A607-E41E2CC546CA}" destId="{2A42BF92-E0CA-4C74-94D9-9AE3F4260038}" srcOrd="0" destOrd="0" presId="urn:microsoft.com/office/officeart/2008/layout/RadialCluster"/>
    <dgm:cxn modelId="{363B2510-7418-499C-8693-09500131819F}" type="presOf" srcId="{B48DC76A-8C89-4A47-A084-03205D8C4A2A}" destId="{A1F9C609-4FDF-427E-A3A7-017CF8E0D1F8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F2336538-DE1F-42B0-AD08-976F17538530}" type="presOf" srcId="{C9BABCCA-8569-4ABA-B03B-D830CDA9F6D4}" destId="{8B244CFF-22F3-49C3-BAD4-562F5B34DCEA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FC86E18C-E263-434F-95FC-6F7CFEEF53B1}" type="presOf" srcId="{30BF6DE8-1E0A-4F3F-9C5D-54B1D0FEA649}" destId="{BF1427F8-47F7-429E-8B9A-D7AD3446727D}" srcOrd="0" destOrd="0" presId="urn:microsoft.com/office/officeart/2008/layout/RadialCluster"/>
    <dgm:cxn modelId="{6290FCD4-89C1-41B0-B15E-28DE9F064448}" type="presOf" srcId="{51B0975B-EA65-4A15-BAF2-DB307B86BC96}" destId="{341F0CCF-4C81-46C6-BAD1-DDC17631079D}" srcOrd="0" destOrd="0" presId="urn:microsoft.com/office/officeart/2008/layout/RadialCluster"/>
    <dgm:cxn modelId="{FE6F70C5-8D0D-40BB-9D8D-19092E680986}" type="presOf" srcId="{9D6328B3-3D5F-410C-9275-2F3B736C0074}" destId="{0999DAA6-78E7-4C62-AD9F-BB89E1F317A5}" srcOrd="0" destOrd="0" presId="urn:microsoft.com/office/officeart/2008/layout/RadialCluster"/>
    <dgm:cxn modelId="{247DFF6B-97D2-41A2-96F1-72AC2FE971A0}" type="presOf" srcId="{FB48CFB2-2144-464F-99B0-7B4517BBF385}" destId="{55E128A9-086C-4AB0-9BB3-7B78F9CA19C8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3349D313-2B4E-445A-BBEC-D78FFD023448}" type="presOf" srcId="{BF147029-5588-4C67-A975-3EDDF959302B}" destId="{A7E70BED-E9F9-4186-91D6-4C4AD5C34513}" srcOrd="0" destOrd="0" presId="urn:microsoft.com/office/officeart/2008/layout/RadialCluster"/>
    <dgm:cxn modelId="{4B0FA6B1-6E8C-40A0-B2D8-1096247BD174}" type="presParOf" srcId="{8B244CFF-22F3-49C3-BAD4-562F5B34DCEA}" destId="{767A95D3-4209-465C-93E1-7443651645A0}" srcOrd="0" destOrd="0" presId="urn:microsoft.com/office/officeart/2008/layout/RadialCluster"/>
    <dgm:cxn modelId="{510068A6-1731-44CA-9E04-578DE2F7D820}" type="presParOf" srcId="{767A95D3-4209-465C-93E1-7443651645A0}" destId="{55E128A9-086C-4AB0-9BB3-7B78F9CA19C8}" srcOrd="0" destOrd="0" presId="urn:microsoft.com/office/officeart/2008/layout/RadialCluster"/>
    <dgm:cxn modelId="{7C083B7A-0EF6-4893-AF0D-C937C8EF800C}" type="presParOf" srcId="{767A95D3-4209-465C-93E1-7443651645A0}" destId="{2A42BF92-E0CA-4C74-94D9-9AE3F4260038}" srcOrd="1" destOrd="0" presId="urn:microsoft.com/office/officeart/2008/layout/RadialCluster"/>
    <dgm:cxn modelId="{DE383C75-B9CD-4601-8F0B-02134BFF947F}" type="presParOf" srcId="{767A95D3-4209-465C-93E1-7443651645A0}" destId="{A7E70BED-E9F9-4186-91D6-4C4AD5C34513}" srcOrd="2" destOrd="0" presId="urn:microsoft.com/office/officeart/2008/layout/RadialCluster"/>
    <dgm:cxn modelId="{332B1FD9-322D-4723-BEC3-60C13F8BE9AD}" type="presParOf" srcId="{767A95D3-4209-465C-93E1-7443651645A0}" destId="{0999DAA6-78E7-4C62-AD9F-BB89E1F317A5}" srcOrd="3" destOrd="0" presId="urn:microsoft.com/office/officeart/2008/layout/RadialCluster"/>
    <dgm:cxn modelId="{55B38963-4C31-4405-BABA-86837983F2A5}" type="presParOf" srcId="{767A95D3-4209-465C-93E1-7443651645A0}" destId="{A1F9C609-4FDF-427E-A3A7-017CF8E0D1F8}" srcOrd="4" destOrd="0" presId="urn:microsoft.com/office/officeart/2008/layout/RadialCluster"/>
    <dgm:cxn modelId="{F8E7C149-3EEE-4E74-B1D0-9814CF5E58F2}" type="presParOf" srcId="{767A95D3-4209-465C-93E1-7443651645A0}" destId="{BF1427F8-47F7-429E-8B9A-D7AD3446727D}" srcOrd="5" destOrd="0" presId="urn:microsoft.com/office/officeart/2008/layout/RadialCluster"/>
    <dgm:cxn modelId="{8D8A64B9-9D9F-43A1-9AFD-D154E046AA56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chemeClr val="accent3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8125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B1E6A6-C1DD-446C-8634-938A07C021F0}" type="presOf" srcId="{D2A69AB7-A0A6-4501-95CD-2902A3384DE3}" destId="{FED909B6-8F19-4D98-AAC2-EBEEF4830C2B}" srcOrd="0" destOrd="0" presId="urn:microsoft.com/office/officeart/2005/8/layout/radial5"/>
    <dgm:cxn modelId="{E17BAB67-500E-4DEF-91CA-2D0CA12B444D}" type="presOf" srcId="{08170AFC-8E89-4179-A96D-636AFFD8C3F3}" destId="{53D78D63-5F88-4163-9535-46A64127BD3A}" srcOrd="1" destOrd="0" presId="urn:microsoft.com/office/officeart/2005/8/layout/radial5"/>
    <dgm:cxn modelId="{1721A9C6-092C-4B6F-8B3E-B3AA4CB64100}" type="presOf" srcId="{6598F354-400C-439C-BDD5-729D663E252E}" destId="{FA950D33-9BD9-4D37-A533-789F5554AFB5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0083A8EF-11EA-4173-B5AF-21ED3376DAE0}" type="presOf" srcId="{A8FC0520-4E1C-47C9-9459-5A566E2A3269}" destId="{E7EAB10C-E176-4610-B2C6-BE8F83AD0F9B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6884C3B0-0C52-40D5-ACC5-21E7CF06932B}" type="presOf" srcId="{BC4B6763-2F33-4CCB-B9CC-377BBD0F0800}" destId="{E3A5A4EE-729B-477E-AEA8-7FC61FA6B941}" srcOrd="1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B89A7A53-DE1A-465D-A41D-B2A640157D4B}" type="presOf" srcId="{9DEE7B50-C1CB-48D2-999B-DF1098A88396}" destId="{2F5553CB-2478-4421-B002-5FA728364A78}" srcOrd="0" destOrd="0" presId="urn:microsoft.com/office/officeart/2005/8/layout/radial5"/>
    <dgm:cxn modelId="{DACC7F92-EAF7-46A4-8D05-594CC5F2EB44}" type="presOf" srcId="{9F96D360-CB55-48DB-9778-BF90DCE1129E}" destId="{69EA0517-EDCB-4CEB-899F-D56DCF7B4404}" srcOrd="0" destOrd="0" presId="urn:microsoft.com/office/officeart/2005/8/layout/radial5"/>
    <dgm:cxn modelId="{0CA010A5-E849-4A1C-81B7-7AF4F30CB114}" type="presOf" srcId="{082CE592-953F-441B-B0C2-F864433A8493}" destId="{A0E222DD-64BD-4A89-BBB9-2B80D8318D4A}" srcOrd="0" destOrd="0" presId="urn:microsoft.com/office/officeart/2005/8/layout/radial5"/>
    <dgm:cxn modelId="{95A46935-765F-4748-BC2A-FDFA9BF5B525}" type="presOf" srcId="{66E51CD7-05D6-4658-BDAA-92C6F3E19708}" destId="{553B84E4-4A31-43DB-B3BF-8E8EF2B79F2D}" srcOrd="0" destOrd="0" presId="urn:microsoft.com/office/officeart/2005/8/layout/radial5"/>
    <dgm:cxn modelId="{F8EBD28F-E1E7-4BC8-949E-9305ED431A50}" type="presOf" srcId="{D63A74EC-A1EC-4823-AB28-835C2DE63D58}" destId="{E2EC1D87-F728-458A-8AB1-7A3D78F9D25E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3288EC4A-58DE-4FCA-BF92-B28F6A809194}" type="presOf" srcId="{8D513BD1-7137-4BB2-A1F4-1B02EFB0F34F}" destId="{8D15C70B-27DC-4BC4-8B54-1A6B8CC1DBC1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AE52F81E-CE55-4B34-87C7-4AAD3689DE65}" type="presOf" srcId="{AA0A2BD5-A368-4F17-8E9D-23F1FC377812}" destId="{EB1C3899-7B42-47CD-912B-DD035472498D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5EDAC155-AC80-4600-AA0F-714456DBE1BD}" type="presOf" srcId="{A8FC0520-4E1C-47C9-9459-5A566E2A3269}" destId="{47F0322C-5978-482D-A409-1280E22C6D82}" srcOrd="1" destOrd="0" presId="urn:microsoft.com/office/officeart/2005/8/layout/radial5"/>
    <dgm:cxn modelId="{8B6B87E3-9D77-4298-82EB-A24E7A02A5AE}" type="presOf" srcId="{77DF95E1-3397-43CE-99EF-E82D1E9B2066}" destId="{7A035AEB-3A20-4DC3-9A60-032AB2743B03}" srcOrd="0" destOrd="0" presId="urn:microsoft.com/office/officeart/2005/8/layout/radial5"/>
    <dgm:cxn modelId="{BCB8A0F7-7B73-41C9-91CD-98B5740F95E9}" type="presOf" srcId="{C021BE46-16AF-4372-B2A0-67875E2C82CF}" destId="{06F93DE9-E67A-4CE1-BC6B-5C458B1137B0}" srcOrd="0" destOrd="0" presId="urn:microsoft.com/office/officeart/2005/8/layout/radial5"/>
    <dgm:cxn modelId="{69AF6A7F-94BC-469D-984D-3996FC20486A}" type="presOf" srcId="{6F647F05-65E5-443B-9310-4AF895EEC1B0}" destId="{ED72E44C-8498-48F8-9652-E5DD6AC5818D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C25460B-B511-4299-96F4-A9B9E26F135F}" type="presOf" srcId="{66E51CD7-05D6-4658-BDAA-92C6F3E19708}" destId="{C47D9E4B-AD47-4E79-B529-9B264E8F4F6B}" srcOrd="1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C0F3E8B7-ACDF-4D10-995B-472ED415D3E3}" type="presOf" srcId="{3BA0FA79-0F0A-4F39-8C6F-85BF113366C3}" destId="{E0AC84DD-2093-416F-85DE-E547FE520660}" srcOrd="0" destOrd="0" presId="urn:microsoft.com/office/officeart/2005/8/layout/radial5"/>
    <dgm:cxn modelId="{050720CB-EEB7-4862-8BB4-E9804E92E2F2}" type="presOf" srcId="{6598F354-400C-439C-BDD5-729D663E252E}" destId="{F326903B-AF5C-41D9-A950-9DE60C069BDF}" srcOrd="1" destOrd="0" presId="urn:microsoft.com/office/officeart/2005/8/layout/radial5"/>
    <dgm:cxn modelId="{BF836530-6CC7-4BED-9B74-413883AFCA63}" type="presOf" srcId="{D78F1D4C-A2EF-4C56-940B-FB3F18A7298D}" destId="{EDA34655-9131-4731-957F-5382F53A0660}" srcOrd="0" destOrd="0" presId="urn:microsoft.com/office/officeart/2005/8/layout/radial5"/>
    <dgm:cxn modelId="{0C336539-92D2-41DF-B57B-6DF00A089AA0}" type="presOf" srcId="{08170AFC-8E89-4179-A96D-636AFFD8C3F3}" destId="{DF27FC25-052B-426A-9E06-117E992234F6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712E52BE-1D38-45D3-B4C9-A44D3A5D48A5}" type="presOf" srcId="{8D513BD1-7137-4BB2-A1F4-1B02EFB0F34F}" destId="{4731EA70-1FA8-49F5-A6BF-4AE9CB97C303}" srcOrd="0" destOrd="0" presId="urn:microsoft.com/office/officeart/2005/8/layout/radial5"/>
    <dgm:cxn modelId="{829236C2-07DC-4E33-94F4-3627330AA204}" type="presOf" srcId="{BC4B6763-2F33-4CCB-B9CC-377BBD0F0800}" destId="{A0B7EB92-DF16-476D-BB87-6C0D26E26F61}" srcOrd="0" destOrd="0" presId="urn:microsoft.com/office/officeart/2005/8/layout/radial5"/>
    <dgm:cxn modelId="{1A62ED73-FC92-4A83-B4E3-A56E2C7E540D}" type="presOf" srcId="{9DEE7B50-C1CB-48D2-999B-DF1098A88396}" destId="{881BA4B6-6173-4BE7-ACB0-127409627ABA}" srcOrd="1" destOrd="0" presId="urn:microsoft.com/office/officeart/2005/8/layout/radial5"/>
    <dgm:cxn modelId="{DD5B7BF0-49E7-4937-9E9C-CA75C083A4E5}" type="presOf" srcId="{62E153EB-408C-4CB3-B6CA-2A439518E14B}" destId="{83F11675-07D9-406F-853D-13FD28BBB805}" srcOrd="0" destOrd="0" presId="urn:microsoft.com/office/officeart/2005/8/layout/radial5"/>
    <dgm:cxn modelId="{102B473C-B877-4ECC-B280-349B121A0304}" type="presOf" srcId="{637E412C-91EE-486E-8354-15F2384BE3EA}" destId="{D8B200F5-4D07-49B2-A587-C2FE6CEC49F8}" srcOrd="0" destOrd="0" presId="urn:microsoft.com/office/officeart/2005/8/layout/radial5"/>
    <dgm:cxn modelId="{447C269D-98EE-4F5D-B7A7-1F85F5563553}" type="presOf" srcId="{77DF95E1-3397-43CE-99EF-E82D1E9B2066}" destId="{4273F29E-B93C-44D6-A671-FCDC77ED9BA3}" srcOrd="1" destOrd="0" presId="urn:microsoft.com/office/officeart/2005/8/layout/radial5"/>
    <dgm:cxn modelId="{27E4E8C9-D678-4778-95A0-5DEC104747BC}" type="presOf" srcId="{6B4A9C71-5243-4375-98C7-BA189146832B}" destId="{8B82EA68-B59A-424E-9756-C221A13DB47F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F2982A88-2B7D-4FD3-AB1C-633C1CFE6C8D}" type="presOf" srcId="{082CE592-953F-441B-B0C2-F864433A8493}" destId="{839DF450-14DD-4280-9AEE-DA73938E9B9D}" srcOrd="1" destOrd="0" presId="urn:microsoft.com/office/officeart/2005/8/layout/radial5"/>
    <dgm:cxn modelId="{C023B578-C444-4661-BB12-3985A53AF1B3}" type="presOf" srcId="{4B1A8440-411B-4A5D-AFC7-3583C59ADD0E}" destId="{73BC26A8-8D0F-45E6-9E3B-37EADD227262}" srcOrd="0" destOrd="0" presId="urn:microsoft.com/office/officeart/2005/8/layout/radial5"/>
    <dgm:cxn modelId="{C914B0A1-643A-4A21-8946-E9F7B0363202}" type="presOf" srcId="{420BA717-63F2-4ED1-9193-BDF0AD7BC7EB}" destId="{FFE63D16-C443-42C8-BB30-4CA61876A647}" srcOrd="0" destOrd="0" presId="urn:microsoft.com/office/officeart/2005/8/layout/radial5"/>
    <dgm:cxn modelId="{11B4F2F5-F6EB-472C-B5F4-00F23D920F10}" type="presOf" srcId="{C021BE46-16AF-4372-B2A0-67875E2C82CF}" destId="{DA660ED5-C4B7-4208-928A-B8DD66837486}" srcOrd="1" destOrd="0" presId="urn:microsoft.com/office/officeart/2005/8/layout/radial5"/>
    <dgm:cxn modelId="{741FFF00-6EE3-4E59-9AD3-1419FD9A7AB2}" type="presParOf" srcId="{8B82EA68-B59A-424E-9756-C221A13DB47F}" destId="{ED72E44C-8498-48F8-9652-E5DD6AC5818D}" srcOrd="0" destOrd="0" presId="urn:microsoft.com/office/officeart/2005/8/layout/radial5"/>
    <dgm:cxn modelId="{24856F52-A778-44D7-B031-68414B56E734}" type="presParOf" srcId="{8B82EA68-B59A-424E-9756-C221A13DB47F}" destId="{4731EA70-1FA8-49F5-A6BF-4AE9CB97C303}" srcOrd="1" destOrd="0" presId="urn:microsoft.com/office/officeart/2005/8/layout/radial5"/>
    <dgm:cxn modelId="{FF900B64-23DF-4A6D-A8AE-07525B3FC0F4}" type="presParOf" srcId="{4731EA70-1FA8-49F5-A6BF-4AE9CB97C303}" destId="{8D15C70B-27DC-4BC4-8B54-1A6B8CC1DBC1}" srcOrd="0" destOrd="0" presId="urn:microsoft.com/office/officeart/2005/8/layout/radial5"/>
    <dgm:cxn modelId="{84FE7649-2C48-40EA-B68B-3A46F2149B2F}" type="presParOf" srcId="{8B82EA68-B59A-424E-9756-C221A13DB47F}" destId="{E2EC1D87-F728-458A-8AB1-7A3D78F9D25E}" srcOrd="2" destOrd="0" presId="urn:microsoft.com/office/officeart/2005/8/layout/radial5"/>
    <dgm:cxn modelId="{8CFBF135-95CD-46A6-9989-109417A5A74B}" type="presParOf" srcId="{8B82EA68-B59A-424E-9756-C221A13DB47F}" destId="{A0E222DD-64BD-4A89-BBB9-2B80D8318D4A}" srcOrd="3" destOrd="0" presId="urn:microsoft.com/office/officeart/2005/8/layout/radial5"/>
    <dgm:cxn modelId="{94FAC32B-5EED-4F5A-A04E-CB4A4195E2FE}" type="presParOf" srcId="{A0E222DD-64BD-4A89-BBB9-2B80D8318D4A}" destId="{839DF450-14DD-4280-9AEE-DA73938E9B9D}" srcOrd="0" destOrd="0" presId="urn:microsoft.com/office/officeart/2005/8/layout/radial5"/>
    <dgm:cxn modelId="{0A55D492-DFDF-481F-864C-40FBCEC4E930}" type="presParOf" srcId="{8B82EA68-B59A-424E-9756-C221A13DB47F}" destId="{73BC26A8-8D0F-45E6-9E3B-37EADD227262}" srcOrd="4" destOrd="0" presId="urn:microsoft.com/office/officeart/2005/8/layout/radial5"/>
    <dgm:cxn modelId="{24515FBA-6E54-483A-8C37-E63C2ADF416D}" type="presParOf" srcId="{8B82EA68-B59A-424E-9756-C221A13DB47F}" destId="{06F93DE9-E67A-4CE1-BC6B-5C458B1137B0}" srcOrd="5" destOrd="0" presId="urn:microsoft.com/office/officeart/2005/8/layout/radial5"/>
    <dgm:cxn modelId="{0D14B25A-92D6-4FE2-8014-0CEECBE51CF3}" type="presParOf" srcId="{06F93DE9-E67A-4CE1-BC6B-5C458B1137B0}" destId="{DA660ED5-C4B7-4208-928A-B8DD66837486}" srcOrd="0" destOrd="0" presId="urn:microsoft.com/office/officeart/2005/8/layout/radial5"/>
    <dgm:cxn modelId="{65E77181-FFC1-4341-A0CE-328BA5D71434}" type="presParOf" srcId="{8B82EA68-B59A-424E-9756-C221A13DB47F}" destId="{D8B200F5-4D07-49B2-A587-C2FE6CEC49F8}" srcOrd="6" destOrd="0" presId="urn:microsoft.com/office/officeart/2005/8/layout/radial5"/>
    <dgm:cxn modelId="{8BCBDDDD-E207-4148-8321-9EE16DE69EA9}" type="presParOf" srcId="{8B82EA68-B59A-424E-9756-C221A13DB47F}" destId="{E7EAB10C-E176-4610-B2C6-BE8F83AD0F9B}" srcOrd="7" destOrd="0" presId="urn:microsoft.com/office/officeart/2005/8/layout/radial5"/>
    <dgm:cxn modelId="{26865A7A-5797-4585-B5D2-EA74AE06FCAF}" type="presParOf" srcId="{E7EAB10C-E176-4610-B2C6-BE8F83AD0F9B}" destId="{47F0322C-5978-482D-A409-1280E22C6D82}" srcOrd="0" destOrd="0" presId="urn:microsoft.com/office/officeart/2005/8/layout/radial5"/>
    <dgm:cxn modelId="{5622160D-19E3-43B2-B826-C9E8382FE0D6}" type="presParOf" srcId="{8B82EA68-B59A-424E-9756-C221A13DB47F}" destId="{FFE63D16-C443-42C8-BB30-4CA61876A647}" srcOrd="8" destOrd="0" presId="urn:microsoft.com/office/officeart/2005/8/layout/radial5"/>
    <dgm:cxn modelId="{1B1D3127-AA01-41E6-8F37-15323F74F6C8}" type="presParOf" srcId="{8B82EA68-B59A-424E-9756-C221A13DB47F}" destId="{FA950D33-9BD9-4D37-A533-789F5554AFB5}" srcOrd="9" destOrd="0" presId="urn:microsoft.com/office/officeart/2005/8/layout/radial5"/>
    <dgm:cxn modelId="{C94D9CCB-F371-4714-A577-D5BB28700ADF}" type="presParOf" srcId="{FA950D33-9BD9-4D37-A533-789F5554AFB5}" destId="{F326903B-AF5C-41D9-A950-9DE60C069BDF}" srcOrd="0" destOrd="0" presId="urn:microsoft.com/office/officeart/2005/8/layout/radial5"/>
    <dgm:cxn modelId="{3DC854D4-237C-4579-AE1D-41911DAAC6B4}" type="presParOf" srcId="{8B82EA68-B59A-424E-9756-C221A13DB47F}" destId="{EB1C3899-7B42-47CD-912B-DD035472498D}" srcOrd="10" destOrd="0" presId="urn:microsoft.com/office/officeart/2005/8/layout/radial5"/>
    <dgm:cxn modelId="{7F45652D-AD91-4A8D-B510-6B0A2FBE532D}" type="presParOf" srcId="{8B82EA68-B59A-424E-9756-C221A13DB47F}" destId="{2F5553CB-2478-4421-B002-5FA728364A78}" srcOrd="11" destOrd="0" presId="urn:microsoft.com/office/officeart/2005/8/layout/radial5"/>
    <dgm:cxn modelId="{F6531DFF-3832-49A7-8B08-DF53A3D14977}" type="presParOf" srcId="{2F5553CB-2478-4421-B002-5FA728364A78}" destId="{881BA4B6-6173-4BE7-ACB0-127409627ABA}" srcOrd="0" destOrd="0" presId="urn:microsoft.com/office/officeart/2005/8/layout/radial5"/>
    <dgm:cxn modelId="{D2CD814E-6E8E-4782-9F92-7B78F5BA57A0}" type="presParOf" srcId="{8B82EA68-B59A-424E-9756-C221A13DB47F}" destId="{FED909B6-8F19-4D98-AAC2-EBEEF4830C2B}" srcOrd="12" destOrd="0" presId="urn:microsoft.com/office/officeart/2005/8/layout/radial5"/>
    <dgm:cxn modelId="{4B882413-1E2F-4D6A-A968-B925050FAEB7}" type="presParOf" srcId="{8B82EA68-B59A-424E-9756-C221A13DB47F}" destId="{A0B7EB92-DF16-476D-BB87-6C0D26E26F61}" srcOrd="13" destOrd="0" presId="urn:microsoft.com/office/officeart/2005/8/layout/radial5"/>
    <dgm:cxn modelId="{D66713BF-E9EA-41A3-B6D8-4799DC83ED57}" type="presParOf" srcId="{A0B7EB92-DF16-476D-BB87-6C0D26E26F61}" destId="{E3A5A4EE-729B-477E-AEA8-7FC61FA6B941}" srcOrd="0" destOrd="0" presId="urn:microsoft.com/office/officeart/2005/8/layout/radial5"/>
    <dgm:cxn modelId="{39B7C3C0-3503-4F6F-AA77-068627863D72}" type="presParOf" srcId="{8B82EA68-B59A-424E-9756-C221A13DB47F}" destId="{69EA0517-EDCB-4CEB-899F-D56DCF7B4404}" srcOrd="14" destOrd="0" presId="urn:microsoft.com/office/officeart/2005/8/layout/radial5"/>
    <dgm:cxn modelId="{97144716-70A8-4D0B-98C3-CE74E01A06E4}" type="presParOf" srcId="{8B82EA68-B59A-424E-9756-C221A13DB47F}" destId="{7A035AEB-3A20-4DC3-9A60-032AB2743B03}" srcOrd="15" destOrd="0" presId="urn:microsoft.com/office/officeart/2005/8/layout/radial5"/>
    <dgm:cxn modelId="{7D1CAD61-5858-4102-8EFD-10AECAC3C28A}" type="presParOf" srcId="{7A035AEB-3A20-4DC3-9A60-032AB2743B03}" destId="{4273F29E-B93C-44D6-A671-FCDC77ED9BA3}" srcOrd="0" destOrd="0" presId="urn:microsoft.com/office/officeart/2005/8/layout/radial5"/>
    <dgm:cxn modelId="{9F150FB8-6F8E-4594-8829-5C402DA423B2}" type="presParOf" srcId="{8B82EA68-B59A-424E-9756-C221A13DB47F}" destId="{83F11675-07D9-406F-853D-13FD28BBB805}" srcOrd="16" destOrd="0" presId="urn:microsoft.com/office/officeart/2005/8/layout/radial5"/>
    <dgm:cxn modelId="{2BF241F3-CFD5-4254-A08F-43C33C53C275}" type="presParOf" srcId="{8B82EA68-B59A-424E-9756-C221A13DB47F}" destId="{DF27FC25-052B-426A-9E06-117E992234F6}" srcOrd="17" destOrd="0" presId="urn:microsoft.com/office/officeart/2005/8/layout/radial5"/>
    <dgm:cxn modelId="{7DDB6E13-BD0D-4263-BCE1-2A8C2466BA0A}" type="presParOf" srcId="{DF27FC25-052B-426A-9E06-117E992234F6}" destId="{53D78D63-5F88-4163-9535-46A64127BD3A}" srcOrd="0" destOrd="0" presId="urn:microsoft.com/office/officeart/2005/8/layout/radial5"/>
    <dgm:cxn modelId="{2F44A83D-F708-479D-B6B2-FDD564BBA0E5}" type="presParOf" srcId="{8B82EA68-B59A-424E-9756-C221A13DB47F}" destId="{EDA34655-9131-4731-957F-5382F53A0660}" srcOrd="18" destOrd="0" presId="urn:microsoft.com/office/officeart/2005/8/layout/radial5"/>
    <dgm:cxn modelId="{C0DD1912-F31D-4B03-8C62-A88664E1A4CE}" type="presParOf" srcId="{8B82EA68-B59A-424E-9756-C221A13DB47F}" destId="{553B84E4-4A31-43DB-B3BF-8E8EF2B79F2D}" srcOrd="19" destOrd="0" presId="urn:microsoft.com/office/officeart/2005/8/layout/radial5"/>
    <dgm:cxn modelId="{8C4F506F-0220-4CDD-9089-ACDD41D25707}" type="presParOf" srcId="{553B84E4-4A31-43DB-B3BF-8E8EF2B79F2D}" destId="{C47D9E4B-AD47-4E79-B529-9B264E8F4F6B}" srcOrd="0" destOrd="0" presId="urn:microsoft.com/office/officeart/2005/8/layout/radial5"/>
    <dgm:cxn modelId="{7286E498-B799-4AE4-83E4-C9689E8EACB8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963488" y="45141"/>
          <a:ext cx="1674629" cy="1180011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021091" y="102744"/>
        <a:ext cx="1559423" cy="1064805"/>
      </dsp:txXfrm>
    </dsp:sp>
    <dsp:sp modelId="{43434E4B-C4FB-4DAC-9533-71DBE9279538}">
      <dsp:nvSpPr>
        <dsp:cNvPr id="0" name=""/>
        <dsp:cNvSpPr/>
      </dsp:nvSpPr>
      <dsp:spPr>
        <a:xfrm>
          <a:off x="3864900" y="46238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889034" y="254648"/>
              </a:moveTo>
              <a:arcTo wR="1816574" hR="1816574" stAng="14357778" swAng="79109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86623" y="510152"/>
          <a:ext cx="1502051" cy="105667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038206" y="561735"/>
        <a:ext cx="1398885" cy="953512"/>
      </dsp:txXfrm>
    </dsp:sp>
    <dsp:sp modelId="{F93ECD45-54D8-465B-A0C2-914295F3C5BD}">
      <dsp:nvSpPr>
        <dsp:cNvPr id="0" name=""/>
        <dsp:cNvSpPr/>
      </dsp:nvSpPr>
      <dsp:spPr>
        <a:xfrm>
          <a:off x="3850681" y="154071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17697" y="70487"/>
              </a:moveTo>
              <a:arcTo wR="1816574" hR="1816574" stAng="17160800" swAng="1156154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6264693" y="1998222"/>
          <a:ext cx="1192143" cy="928927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310039" y="2043568"/>
        <a:ext cx="1101451" cy="838235"/>
      </dsp:txXfrm>
    </dsp:sp>
    <dsp:sp modelId="{DA554C6D-A2BD-4B94-802C-6C55DB9F2BF8}">
      <dsp:nvSpPr>
        <dsp:cNvPr id="0" name=""/>
        <dsp:cNvSpPr/>
      </dsp:nvSpPr>
      <dsp:spPr>
        <a:xfrm>
          <a:off x="3929551" y="-3875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709092" y="3398775"/>
              </a:moveTo>
              <a:arcTo wR="1816574" hR="1816574" stAng="3634362" swAng="91466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5101984" y="3222358"/>
          <a:ext cx="1336158" cy="816621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141848" y="3262222"/>
        <a:ext cx="1256430" cy="736893"/>
      </dsp:txXfrm>
    </dsp:sp>
    <dsp:sp modelId="{2C814299-90FC-466A-8C27-58BBE7C3AD9B}">
      <dsp:nvSpPr>
        <dsp:cNvPr id="0" name=""/>
        <dsp:cNvSpPr/>
      </dsp:nvSpPr>
      <dsp:spPr>
        <a:xfrm>
          <a:off x="3571357" y="406369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602081" y="3620442"/>
              </a:moveTo>
              <a:arcTo wR="1816574" hR="1816574" stAng="5806864" swAng="98437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327007" y="3476732"/>
          <a:ext cx="1192143" cy="872612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69604" y="3519329"/>
        <a:ext cx="1106949" cy="787418"/>
      </dsp:txXfrm>
    </dsp:sp>
    <dsp:sp modelId="{191E1915-7B43-453A-9B3B-8BE365BAB7F0}">
      <dsp:nvSpPr>
        <dsp:cNvPr id="0" name=""/>
        <dsp:cNvSpPr/>
      </dsp:nvSpPr>
      <dsp:spPr>
        <a:xfrm>
          <a:off x="665840" y="37444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487325" y="3504780"/>
              </a:moveTo>
              <a:arcTo wR="1816574" hR="1816574" stAng="4099879" swAng="110836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368160" y="3237094"/>
          <a:ext cx="1316676" cy="768268"/>
        </a:xfrm>
        <a:prstGeom prst="roundRect">
          <a:avLst/>
        </a:prstGeom>
        <a:solidFill>
          <a:srgbClr val="FFFFDD"/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405664" y="3274598"/>
        <a:ext cx="1241668" cy="693260"/>
      </dsp:txXfrm>
    </dsp:sp>
    <dsp:sp modelId="{B61698C4-7017-4D89-87F7-56075D701F9E}">
      <dsp:nvSpPr>
        <dsp:cNvPr id="0" name=""/>
        <dsp:cNvSpPr/>
      </dsp:nvSpPr>
      <dsp:spPr>
        <a:xfrm>
          <a:off x="227476" y="-37778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378208" y="3579464"/>
              </a:moveTo>
              <a:arcTo wR="1816574" hR="1816574" stAng="6237850" swAng="106920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288029" y="1998224"/>
          <a:ext cx="1149809" cy="879503"/>
        </a:xfrm>
        <a:prstGeom prst="roundRect">
          <a:avLst/>
        </a:prstGeom>
        <a:solidFill>
          <a:srgbClr val="FFFFDD"/>
        </a:solidFill>
        <a:ln w="1270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1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30963" y="2041158"/>
        <a:ext cx="1063941" cy="793635"/>
      </dsp:txXfrm>
    </dsp:sp>
    <dsp:sp modelId="{37B34B6A-4DCE-4DE3-951A-2EF6B41DAEEC}">
      <dsp:nvSpPr>
        <dsp:cNvPr id="0" name=""/>
        <dsp:cNvSpPr/>
      </dsp:nvSpPr>
      <dsp:spPr>
        <a:xfrm>
          <a:off x="253910" y="1530862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757195" y="340885"/>
              </a:moveTo>
              <a:arcTo wR="1816574" hR="1816574" stAng="14059553" swAng="117055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13809" y="672581"/>
          <a:ext cx="1439905" cy="884804"/>
        </a:xfrm>
        <a:prstGeom prst="roundRect">
          <a:avLst/>
        </a:prstGeom>
        <a:solidFill>
          <a:srgbClr val="FFFFDD"/>
        </a:solidFill>
        <a:ln w="1270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И ОСУЩЕСТВЛЕНИЕ МУНИЦИПАЛЬНОГО ФИНАНСОВОГО КОНТРОЛЯ</a:t>
          </a:r>
          <a:endParaRPr lang="ru-RU" sz="11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257002" y="715774"/>
        <a:ext cx="1353519" cy="798418"/>
      </dsp:txXfrm>
    </dsp:sp>
    <dsp:sp modelId="{6B2E63ED-B4B9-4312-8B34-C6298E61E31E}">
      <dsp:nvSpPr>
        <dsp:cNvPr id="0" name=""/>
        <dsp:cNvSpPr/>
      </dsp:nvSpPr>
      <dsp:spPr>
        <a:xfrm>
          <a:off x="78133" y="640797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309785" y="68236"/>
              </a:moveTo>
              <a:arcTo wR="1816574" hR="1816574" stAng="17145233" swAng="915950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924891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9356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410745">
          <a:off x="1235382" y="2120123"/>
          <a:ext cx="32305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053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144009" y="3466879"/>
          <a:ext cx="3195046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76047" y="3498917"/>
        <a:ext cx="3130970" cy="592221"/>
      </dsp:txXfrm>
    </dsp:sp>
    <dsp:sp modelId="{0999DAA6-78E7-4C62-AD9F-BB89E1F317A5}">
      <dsp:nvSpPr>
        <dsp:cNvPr id="0" name=""/>
        <dsp:cNvSpPr/>
      </dsp:nvSpPr>
      <dsp:spPr>
        <a:xfrm rot="1981715">
          <a:off x="4488051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3930602" y="983679"/>
          <a:ext cx="3089234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3970748" y="1023825"/>
        <a:ext cx="3008942" cy="742093"/>
      </dsp:txXfrm>
    </dsp:sp>
    <dsp:sp modelId="{BF1427F8-47F7-429E-8B9A-D7AD3446727D}">
      <dsp:nvSpPr>
        <dsp:cNvPr id="0" name=""/>
        <dsp:cNvSpPr/>
      </dsp:nvSpPr>
      <dsp:spPr>
        <a:xfrm rot="9136716">
          <a:off x="2515659" y="967999"/>
          <a:ext cx="8368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821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11122" y="1162632"/>
          <a:ext cx="2452514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8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48385" y="1199895"/>
        <a:ext cx="2377988" cy="6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648268" y="1241947"/>
          <a:ext cx="1715830" cy="1798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00" b="1" kern="1200" dirty="0"/>
        </a:p>
      </dsp:txBody>
      <dsp:txXfrm>
        <a:off x="3899545" y="1505318"/>
        <a:ext cx="1213276" cy="1271666"/>
      </dsp:txXfrm>
    </dsp:sp>
    <dsp:sp modelId="{4731EA70-1FA8-49F5-A6BF-4AE9CB97C303}">
      <dsp:nvSpPr>
        <dsp:cNvPr id="0" name=""/>
        <dsp:cNvSpPr/>
      </dsp:nvSpPr>
      <dsp:spPr>
        <a:xfrm rot="16260366">
          <a:off x="4411503" y="864570"/>
          <a:ext cx="2282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45143" y="966274"/>
        <a:ext cx="159791" cy="202403"/>
      </dsp:txXfrm>
    </dsp:sp>
    <dsp:sp modelId="{E2EC1D87-F728-458A-8AB1-7A3D78F9D25E}">
      <dsp:nvSpPr>
        <dsp:cNvPr id="0" name=""/>
        <dsp:cNvSpPr/>
      </dsp:nvSpPr>
      <dsp:spPr>
        <a:xfrm>
          <a:off x="4139633" y="17782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55874" y="134023"/>
        <a:ext cx="561259" cy="561259"/>
      </dsp:txXfrm>
    </dsp:sp>
    <dsp:sp modelId="{A0E222DD-64BD-4A89-BBB9-2B80D8318D4A}">
      <dsp:nvSpPr>
        <dsp:cNvPr id="0" name=""/>
        <dsp:cNvSpPr/>
      </dsp:nvSpPr>
      <dsp:spPr>
        <a:xfrm rot="18342319">
          <a:off x="5030543" y="1076196"/>
          <a:ext cx="23962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45509" y="1172852"/>
        <a:ext cx="167739" cy="202403"/>
      </dsp:txXfrm>
    </dsp:sp>
    <dsp:sp modelId="{73BC26A8-8D0F-45E6-9E3B-37EADD227262}">
      <dsp:nvSpPr>
        <dsp:cNvPr id="0" name=""/>
        <dsp:cNvSpPr/>
      </dsp:nvSpPr>
      <dsp:spPr>
        <a:xfrm>
          <a:off x="5120999" y="336647"/>
          <a:ext cx="793741" cy="79374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237240" y="452888"/>
        <a:ext cx="561259" cy="561259"/>
      </dsp:txXfrm>
    </dsp:sp>
    <dsp:sp modelId="{06F93DE9-E67A-4CE1-BC6B-5C458B1137B0}">
      <dsp:nvSpPr>
        <dsp:cNvPr id="0" name=""/>
        <dsp:cNvSpPr/>
      </dsp:nvSpPr>
      <dsp:spPr>
        <a:xfrm rot="20430380">
          <a:off x="5406923" y="1610708"/>
          <a:ext cx="24247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09008" y="1690313"/>
        <a:ext cx="169731" cy="202403"/>
      </dsp:txXfrm>
    </dsp:sp>
    <dsp:sp modelId="{D8B200F5-4D07-49B2-A587-C2FE6CEC49F8}">
      <dsp:nvSpPr>
        <dsp:cNvPr id="0" name=""/>
        <dsp:cNvSpPr/>
      </dsp:nvSpPr>
      <dsp:spPr>
        <a:xfrm>
          <a:off x="5727517" y="1171447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843758" y="1287688"/>
        <a:ext cx="561259" cy="561259"/>
      </dsp:txXfrm>
    </dsp:sp>
    <dsp:sp modelId="{E7EAB10C-E176-4610-B2C6-BE8F83AD0F9B}">
      <dsp:nvSpPr>
        <dsp:cNvPr id="0" name=""/>
        <dsp:cNvSpPr/>
      </dsp:nvSpPr>
      <dsp:spPr>
        <a:xfrm rot="950221">
          <a:off x="5419857" y="2263565"/>
          <a:ext cx="224923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21138" y="2321826"/>
        <a:ext cx="157446" cy="202403"/>
      </dsp:txXfrm>
    </dsp:sp>
    <dsp:sp modelId="{FFE63D16-C443-42C8-BB30-4CA61876A647}">
      <dsp:nvSpPr>
        <dsp:cNvPr id="0" name=""/>
        <dsp:cNvSpPr/>
      </dsp:nvSpPr>
      <dsp:spPr>
        <a:xfrm>
          <a:off x="5727517" y="2203316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843758" y="2319557"/>
        <a:ext cx="561259" cy="561259"/>
      </dsp:txXfrm>
    </dsp:sp>
    <dsp:sp modelId="{FA950D33-9BD9-4D37-A533-789F5554AFB5}">
      <dsp:nvSpPr>
        <dsp:cNvPr id="0" name=""/>
        <dsp:cNvSpPr/>
      </dsp:nvSpPr>
      <dsp:spPr>
        <a:xfrm rot="3118628">
          <a:off x="5062236" y="2806531"/>
          <a:ext cx="192228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73309" y="2851285"/>
        <a:ext cx="134560" cy="202403"/>
      </dsp:txXfrm>
    </dsp:sp>
    <dsp:sp modelId="{EB1C3899-7B42-47CD-912B-DD035472498D}">
      <dsp:nvSpPr>
        <dsp:cNvPr id="0" name=""/>
        <dsp:cNvSpPr/>
      </dsp:nvSpPr>
      <dsp:spPr>
        <a:xfrm>
          <a:off x="5120999" y="3038116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237240" y="3154357"/>
        <a:ext cx="561259" cy="561259"/>
      </dsp:txXfrm>
    </dsp:sp>
    <dsp:sp modelId="{2F5553CB-2478-4421-B002-5FA728364A78}">
      <dsp:nvSpPr>
        <dsp:cNvPr id="0" name=""/>
        <dsp:cNvSpPr/>
      </dsp:nvSpPr>
      <dsp:spPr>
        <a:xfrm rot="5335375">
          <a:off x="4441990" y="3025194"/>
          <a:ext cx="167970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466712" y="3067471"/>
        <a:ext cx="117579" cy="202403"/>
      </dsp:txXfrm>
    </dsp:sp>
    <dsp:sp modelId="{FED909B6-8F19-4D98-AAC2-EBEEF4830C2B}">
      <dsp:nvSpPr>
        <dsp:cNvPr id="0" name=""/>
        <dsp:cNvSpPr/>
      </dsp:nvSpPr>
      <dsp:spPr>
        <a:xfrm>
          <a:off x="4139633" y="3356981"/>
          <a:ext cx="793741" cy="7937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4255874" y="3473222"/>
        <a:ext cx="561259" cy="561259"/>
      </dsp:txXfrm>
    </dsp:sp>
    <dsp:sp modelId="{A0B7EB92-DF16-476D-BB87-6C0D26E26F61}">
      <dsp:nvSpPr>
        <dsp:cNvPr id="0" name=""/>
        <dsp:cNvSpPr/>
      </dsp:nvSpPr>
      <dsp:spPr>
        <a:xfrm rot="7579087">
          <a:off x="3803191" y="2811743"/>
          <a:ext cx="17216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844312" y="2858402"/>
        <a:ext cx="120518" cy="202403"/>
      </dsp:txXfrm>
    </dsp:sp>
    <dsp:sp modelId="{69EA0517-EDCB-4CEB-899F-D56DCF7B4404}">
      <dsp:nvSpPr>
        <dsp:cNvPr id="0" name=""/>
        <dsp:cNvSpPr/>
      </dsp:nvSpPr>
      <dsp:spPr>
        <a:xfrm>
          <a:off x="3158267" y="3038116"/>
          <a:ext cx="793741" cy="793741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274508" y="3154357"/>
        <a:ext cx="561259" cy="561259"/>
      </dsp:txXfrm>
    </dsp:sp>
    <dsp:sp modelId="{7A035AEB-3A20-4DC3-9A60-032AB2743B03}">
      <dsp:nvSpPr>
        <dsp:cNvPr id="0" name=""/>
        <dsp:cNvSpPr/>
      </dsp:nvSpPr>
      <dsp:spPr>
        <a:xfrm rot="9814743">
          <a:off x="3413095" y="2266052"/>
          <a:ext cx="193937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70089" y="2325296"/>
        <a:ext cx="135756" cy="202403"/>
      </dsp:txXfrm>
    </dsp:sp>
    <dsp:sp modelId="{83F11675-07D9-406F-853D-13FD28BBB805}">
      <dsp:nvSpPr>
        <dsp:cNvPr id="0" name=""/>
        <dsp:cNvSpPr/>
      </dsp:nvSpPr>
      <dsp:spPr>
        <a:xfrm>
          <a:off x="2551749" y="2203316"/>
          <a:ext cx="793741" cy="7937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667990" y="2319557"/>
        <a:ext cx="561259" cy="561259"/>
      </dsp:txXfrm>
    </dsp:sp>
    <dsp:sp modelId="{DF27FC25-052B-426A-9E06-117E992234F6}">
      <dsp:nvSpPr>
        <dsp:cNvPr id="0" name=""/>
        <dsp:cNvSpPr/>
      </dsp:nvSpPr>
      <dsp:spPr>
        <a:xfrm rot="12011539">
          <a:off x="3408471" y="1607769"/>
          <a:ext cx="212081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470140" y="1686218"/>
        <a:ext cx="148457" cy="202403"/>
      </dsp:txXfrm>
    </dsp:sp>
    <dsp:sp modelId="{EDA34655-9131-4731-957F-5382F53A0660}">
      <dsp:nvSpPr>
        <dsp:cNvPr id="0" name=""/>
        <dsp:cNvSpPr/>
      </dsp:nvSpPr>
      <dsp:spPr>
        <a:xfrm>
          <a:off x="2551749" y="1171447"/>
          <a:ext cx="793741" cy="79374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667990" y="1287688"/>
        <a:ext cx="561259" cy="561259"/>
      </dsp:txXfrm>
    </dsp:sp>
    <dsp:sp modelId="{553B84E4-4A31-43DB-B3BF-8E8EF2B79F2D}">
      <dsp:nvSpPr>
        <dsp:cNvPr id="0" name=""/>
        <dsp:cNvSpPr/>
      </dsp:nvSpPr>
      <dsp:spPr>
        <a:xfrm rot="14157341">
          <a:off x="3787025" y="1071345"/>
          <a:ext cx="220639" cy="3373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838649" y="1166237"/>
        <a:ext cx="154447" cy="202403"/>
      </dsp:txXfrm>
    </dsp:sp>
    <dsp:sp modelId="{E0AC84DD-2093-416F-85DE-E547FE520660}">
      <dsp:nvSpPr>
        <dsp:cNvPr id="0" name=""/>
        <dsp:cNvSpPr/>
      </dsp:nvSpPr>
      <dsp:spPr>
        <a:xfrm>
          <a:off x="3158267" y="336647"/>
          <a:ext cx="793741" cy="79374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3274508" y="452888"/>
        <a:ext cx="561259" cy="561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0.27555</cdr:x>
      <cdr:y>0.17571</cdr:y>
    </cdr:from>
    <cdr:to>
      <cdr:x>0.44074</cdr:x>
      <cdr:y>0.23349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2267634" y="417534"/>
          <a:ext cx="1359448" cy="13730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0.44495</cdr:x>
      <cdr:y>0.17782</cdr:y>
    </cdr:from>
    <cdr:to>
      <cdr:x>0.60174</cdr:x>
      <cdr:y>0.17821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 flipV="1">
          <a:off x="3661765" y="422557"/>
          <a:ext cx="1290355" cy="926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0.22526</cdr:x>
      <cdr:y>0.09536</cdr:y>
    </cdr:from>
    <cdr:to>
      <cdr:x>0.31499</cdr:x>
      <cdr:y>0.18285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53787" y="226600"/>
          <a:ext cx="738442" cy="207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12 900,3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0.38963</cdr:x>
      <cdr:y>0.0303</cdr:y>
    </cdr:from>
    <cdr:to>
      <cdr:x>0.48589</cdr:x>
      <cdr:y>0.11779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206461" y="72007"/>
          <a:ext cx="792181" cy="2079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14 669,8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0.56412</cdr:x>
      <cdr:y>0.0303</cdr:y>
    </cdr:from>
    <cdr:to>
      <cdr:x>0.65834</cdr:x>
      <cdr:y>0.11779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642451" y="72007"/>
          <a:ext cx="775393" cy="2078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ru-RU" sz="1350" b="1" dirty="0" smtClean="0">
              <a:latin typeface="Arial Narrow" panose="020B0606020202030204" pitchFamily="34" charset="0"/>
            </a:rPr>
            <a:t>14 627,2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0.29361</cdr:x>
      <cdr:y>0.23558</cdr:y>
    </cdr:from>
    <cdr:to>
      <cdr:x>0.30737</cdr:x>
      <cdr:y>0.28187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304256" y="549731"/>
          <a:ext cx="107989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0.45877</cdr:x>
      <cdr:y>0.20473</cdr:y>
    </cdr:from>
    <cdr:to>
      <cdr:x>0.47253</cdr:x>
      <cdr:y>0.25101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00400" y="477723"/>
          <a:ext cx="107989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0.62392</cdr:x>
      <cdr:y>0.20473</cdr:y>
    </cdr:from>
    <cdr:to>
      <cdr:x>0.63768</cdr:x>
      <cdr:y>0.25101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4896544" y="477723"/>
          <a:ext cx="107988" cy="108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0.30737</cdr:x>
      <cdr:y>0.22787</cdr:y>
    </cdr:from>
    <cdr:to>
      <cdr:x>0.45877</cdr:x>
      <cdr:y>0.25873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412245" y="531723"/>
          <a:ext cx="1188155" cy="7200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0.47253</cdr:x>
      <cdr:y>0.22787</cdr:y>
    </cdr:from>
    <cdr:to>
      <cdr:x>0.62392</cdr:x>
      <cdr:y>0.22787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>
          <a:off x="3708389" y="531723"/>
          <a:ext cx="1188155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0.26608</cdr:x>
      <cdr:y>0.08129</cdr:y>
    </cdr:from>
    <cdr:to>
      <cdr:x>0.36701</cdr:x>
      <cdr:y>0.17386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2088196" y="189689"/>
          <a:ext cx="792124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lvl="0"/>
          <a:r>
            <a:rPr lang="ru-RU" sz="1350" b="1" dirty="0" smtClean="0">
              <a:solidFill>
                <a:prstClr val="black"/>
              </a:solidFill>
              <a:latin typeface="Arial Narrow" panose="020B0606020202030204" pitchFamily="34" charset="0"/>
            </a:rPr>
            <a:t>13 228,0</a:t>
          </a:r>
          <a:endParaRPr lang="ru-RU" sz="1350" b="1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0.42207</cdr:x>
      <cdr:y>0.08129</cdr:y>
    </cdr:from>
    <cdr:to>
      <cdr:x>0.5184</cdr:x>
      <cdr:y>0.17386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312368" y="189691"/>
          <a:ext cx="756000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15 195,9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0.58722</cdr:x>
      <cdr:y>0.08129</cdr:y>
    </cdr:from>
    <cdr:to>
      <cdr:x>0.68355</cdr:x>
      <cdr:y>0.17386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4608512" y="189691"/>
          <a:ext cx="756000" cy="216010"/>
        </a:xfrm>
        <a:prstGeom xmlns:a="http://schemas.openxmlformats.org/drawingml/2006/main" prst="rect">
          <a:avLst/>
        </a:prstGeom>
        <a:solidFill xmlns:a="http://schemas.openxmlformats.org/drawingml/2006/main">
          <a:srgbClr val="E1F4FF"/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14 869,6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0.27143</cdr:x>
      <cdr:y>0.16129</cdr:y>
    </cdr:from>
    <cdr:to>
      <cdr:x>0.29286</cdr:x>
      <cdr:y>0.20967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3" y="360040"/>
          <a:ext cx="108020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0.09677</cdr:y>
    </cdr:from>
    <cdr:to>
      <cdr:x>0.52143</cdr:x>
      <cdr:y>0.14515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20281" y="216024"/>
          <a:ext cx="108019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0.29286</cdr:x>
      <cdr:y>0.12096</cdr:y>
    </cdr:from>
    <cdr:to>
      <cdr:x>0.5</cdr:x>
      <cdr:y>0.18548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73" y="270022"/>
          <a:ext cx="1044108" cy="1440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0.21429</cdr:x>
      <cdr:y>0.03226</cdr:y>
    </cdr:from>
    <cdr:to>
      <cdr:x>0.3357</cdr:x>
      <cdr:y>0.1529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80121" y="72008"/>
          <a:ext cx="611974" cy="2692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lvl="0" algn="ctr"/>
          <a:r>
            <a:rPr lang="ru-RU" sz="1150" b="1" dirty="0" smtClean="0">
              <a:solidFill>
                <a:prstClr val="black"/>
              </a:solidFill>
              <a:latin typeface="Arial Narrow" panose="020B0606020202030204" pitchFamily="34" charset="0"/>
            </a:rPr>
            <a:t>7 914,6</a:t>
          </a:r>
          <a:endParaRPr lang="ru-RU" sz="1150" b="1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0.44286</cdr:x>
      <cdr:y>0</cdr:y>
    </cdr:from>
    <cdr:to>
      <cdr:x>0.56428</cdr:x>
      <cdr:y>0.12064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232249" y="-555526"/>
          <a:ext cx="612025" cy="2692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9 223,2</a:t>
          </a:r>
        </a:p>
      </cdr:txBody>
    </cdr:sp>
  </cdr:relSizeAnchor>
  <cdr:relSizeAnchor xmlns:cdr="http://schemas.openxmlformats.org/drawingml/2006/chartDrawing">
    <cdr:from>
      <cdr:x>0.68571</cdr:x>
      <cdr:y>0.06452</cdr:y>
    </cdr:from>
    <cdr:to>
      <cdr:x>0.70714</cdr:x>
      <cdr:y>0.1129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4401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 smtClean="0">
              <a:solidFill>
                <a:prstClr val="black"/>
              </a:solidFill>
              <a:latin typeface="Arial Narrow" panose="020B0606020202030204" pitchFamily="34" charset="0"/>
            </a:rPr>
            <a:t>  </a:t>
          </a:r>
          <a:r>
            <a:rPr lang="ru-RU" sz="1100" dirty="0" smtClean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  <a:endParaRPr lang="ru-RU" sz="1100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0.26389</cdr:x>
      <cdr:y>0.28302</cdr:y>
    </cdr:from>
    <cdr:to>
      <cdr:x>0.28472</cdr:x>
      <cdr:y>0.32075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1" y="810090"/>
          <a:ext cx="107994" cy="10799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</cdr:x>
      <cdr:y>0.15723</cdr:y>
    </cdr:from>
    <cdr:to>
      <cdr:x>0.52083</cdr:x>
      <cdr:y>0.19496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592287" y="450050"/>
          <a:ext cx="107995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0.28472</cdr:x>
      <cdr:y>0.1761</cdr:y>
    </cdr:from>
    <cdr:to>
      <cdr:x>0.5</cdr:x>
      <cdr:y>0.30188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45" y="504048"/>
          <a:ext cx="1116142" cy="36003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0.22222</cdr:x>
      <cdr:y>0.15723</cdr:y>
    </cdr:from>
    <cdr:to>
      <cdr:x>0.34026</cdr:x>
      <cdr:y>0.25131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152127" y="450050"/>
          <a:ext cx="611988" cy="2692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438,7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0.45833</cdr:x>
      <cdr:y>0.0566</cdr:y>
    </cdr:from>
    <cdr:to>
      <cdr:x>0.57638</cdr:x>
      <cdr:y>0.15068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376263" y="162018"/>
          <a:ext cx="612039" cy="2692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521,7</a:t>
          </a:r>
        </a:p>
      </cdr:txBody>
    </cdr:sp>
  </cdr:relSizeAnchor>
  <cdr:relSizeAnchor xmlns:cdr="http://schemas.openxmlformats.org/drawingml/2006/chartDrawing">
    <cdr:from>
      <cdr:x>0.69444</cdr:x>
      <cdr:y>0.15723</cdr:y>
    </cdr:from>
    <cdr:to>
      <cdr:x>0.70833</cdr:x>
      <cdr:y>0.18238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600399" y="450050"/>
          <a:ext cx="72014" cy="7198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0.27143</cdr:x>
      <cdr:y>0.17204</cdr:y>
    </cdr:from>
    <cdr:to>
      <cdr:x>0.29286</cdr:x>
      <cdr:y>0.22042</cdr:y>
    </cdr:to>
    <cdr:sp macro="" textlink="">
      <cdr:nvSpPr>
        <cdr:cNvPr id="4" name="Овал 3"/>
        <cdr:cNvSpPr>
          <a:spLocks xmlns:a="http://schemas.openxmlformats.org/drawingml/2006/main"/>
        </cdr:cNvSpPr>
      </cdr:nvSpPr>
      <cdr:spPr>
        <a:xfrm xmlns:a="http://schemas.openxmlformats.org/drawingml/2006/main" flipV="1">
          <a:off x="1368152" y="384043"/>
          <a:ext cx="108020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0.48571</cdr:x>
      <cdr:y>0.07527</cdr:y>
    </cdr:from>
    <cdr:to>
      <cdr:x>0.50714</cdr:x>
      <cdr:y>0.12365</cdr:y>
    </cdr:to>
    <cdr:sp macro="" textlink="">
      <cdr:nvSpPr>
        <cdr:cNvPr id="5" name="Овал 4"/>
        <cdr:cNvSpPr/>
      </cdr:nvSpPr>
      <cdr:spPr>
        <a:xfrm xmlns:a="http://schemas.openxmlformats.org/drawingml/2006/main" flipV="1">
          <a:off x="2448272" y="168019"/>
          <a:ext cx="108019" cy="10799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0.29286</cdr:x>
      <cdr:y>0.09946</cdr:y>
    </cdr:from>
    <cdr:to>
      <cdr:x>0.48571</cdr:x>
      <cdr:y>0.19623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476172" y="222017"/>
          <a:ext cx="972100" cy="21602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0.21429</cdr:x>
      <cdr:y>0.04301</cdr:y>
    </cdr:from>
    <cdr:to>
      <cdr:x>0.3357</cdr:x>
      <cdr:y>0.16366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80120" y="96011"/>
          <a:ext cx="611974" cy="2693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177,5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0.51429</cdr:x>
      <cdr:y>0</cdr:y>
    </cdr:from>
    <cdr:to>
      <cdr:x>0.63571</cdr:x>
      <cdr:y>0.12064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592288" y="-603531"/>
          <a:ext cx="612025" cy="2692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271,0</a:t>
          </a:r>
        </a:p>
      </cdr:txBody>
    </cdr:sp>
  </cdr:relSizeAnchor>
  <cdr:relSizeAnchor xmlns:cdr="http://schemas.openxmlformats.org/drawingml/2006/chartDrawing">
    <cdr:from>
      <cdr:x>0.68571</cdr:x>
      <cdr:y>0.06452</cdr:y>
    </cdr:from>
    <cdr:to>
      <cdr:x>0.70714</cdr:x>
      <cdr:y>0.1129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456385" y="14401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0.68571</cdr:x>
      <cdr:y>0.00826</cdr:y>
    </cdr:from>
    <cdr:to>
      <cdr:x>0.97143</cdr:x>
      <cdr:y>0.14876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456385" y="18002"/>
          <a:ext cx="1440160" cy="3060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3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65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396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29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65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788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199920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052" algn="l" defTabSz="914265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defTabSz="914400"/>
          <a:r>
            <a:rPr lang="ru-RU" sz="1300" dirty="0" smtClean="0">
              <a:solidFill>
                <a:prstClr val="black"/>
              </a:solidFill>
              <a:latin typeface="Arial Narrow" panose="020B0606020202030204" pitchFamily="34" charset="0"/>
            </a:rPr>
            <a:t>  </a:t>
          </a:r>
          <a:r>
            <a:rPr lang="ru-RU" sz="1100" dirty="0" smtClean="0">
              <a:solidFill>
                <a:prstClr val="black"/>
              </a:solidFill>
              <a:latin typeface="Arial Narrow" panose="020B0606020202030204" pitchFamily="34" charset="0"/>
            </a:rPr>
            <a:t>Расходы, всего</a:t>
          </a:r>
          <a:endParaRPr lang="ru-RU" sz="1100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0.27057</cdr:x>
      <cdr:y>0.1829</cdr:y>
    </cdr:from>
    <cdr:to>
      <cdr:x>0.48564</cdr:x>
      <cdr:y>0.26419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10" idx="2"/>
        </cdr:cNvCxnSpPr>
      </cdr:nvCxnSpPr>
      <cdr:spPr>
        <a:xfrm xmlns:a="http://schemas.openxmlformats.org/drawingml/2006/main">
          <a:off x="1404140" y="486047"/>
          <a:ext cx="1116140" cy="216023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0.24976</cdr:x>
      <cdr:y>0.16258</cdr:y>
    </cdr:from>
    <cdr:to>
      <cdr:x>0.27057</cdr:x>
      <cdr:y>0.20322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296144" y="432048"/>
          <a:ext cx="107996" cy="10799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0.19426</cdr:x>
      <cdr:y>0.05908</cdr:y>
    </cdr:from>
    <cdr:to>
      <cdr:x>0.31913</cdr:x>
      <cdr:y>0.16042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008112" y="156994"/>
          <a:ext cx="648024" cy="2693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2060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791,5</a:t>
          </a:r>
          <a:endParaRPr lang="ru-RU" sz="11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0.43014</cdr:x>
      <cdr:y>0.13548</cdr:y>
    </cdr:from>
    <cdr:to>
      <cdr:x>0.55501</cdr:x>
      <cdr:y>0.23683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232248" y="360040"/>
          <a:ext cx="648024" cy="26930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150" b="1" dirty="0" smtClean="0">
              <a:latin typeface="Arial Narrow" panose="020B0606020202030204" pitchFamily="34" charset="0"/>
            </a:rPr>
            <a:t>682,3</a:t>
          </a:r>
        </a:p>
      </cdr:txBody>
    </cdr:sp>
  </cdr:relSizeAnchor>
  <cdr:relSizeAnchor xmlns:cdr="http://schemas.openxmlformats.org/drawingml/2006/chartDrawing">
    <cdr:from>
      <cdr:x>0.6799</cdr:x>
      <cdr:y>0.06338</cdr:y>
    </cdr:from>
    <cdr:to>
      <cdr:x>0.70071</cdr:x>
      <cdr:y>0.10402</cdr:y>
    </cdr:to>
    <cdr:sp macro="" textlink="">
      <cdr:nvSpPr>
        <cdr:cNvPr id="19" name="Овал 18"/>
        <cdr:cNvSpPr/>
      </cdr:nvSpPr>
      <cdr:spPr>
        <a:xfrm xmlns:a="http://schemas.openxmlformats.org/drawingml/2006/main" flipH="1" flipV="1">
          <a:off x="3528400" y="168426"/>
          <a:ext cx="108000" cy="108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0" cy="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0.48564</cdr:x>
      <cdr:y>0.24387</cdr:y>
    </cdr:from>
    <cdr:to>
      <cdr:x>0.50645</cdr:x>
      <cdr:y>0.28451</cdr:y>
    </cdr:to>
    <cdr:sp macro="" textlink="">
      <cdr:nvSpPr>
        <cdr:cNvPr id="10" name="Овал 9"/>
        <cdr:cNvSpPr/>
      </cdr:nvSpPr>
      <cdr:spPr>
        <a:xfrm xmlns:a="http://schemas.openxmlformats.org/drawingml/2006/main" flipV="1">
          <a:off x="2520280" y="648072"/>
          <a:ext cx="107995" cy="10799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0.27221</cdr:x>
      <cdr:y>0.21212</cdr:y>
    </cdr:from>
    <cdr:to>
      <cdr:x>0.29165</cdr:x>
      <cdr:y>0.25757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1512168" y="504056"/>
          <a:ext cx="107993" cy="10800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0.49257</cdr:x>
      <cdr:y>0.18182</cdr:y>
    </cdr:from>
    <cdr:to>
      <cdr:x>0.51201</cdr:x>
      <cdr:y>0.22726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736304" y="432048"/>
          <a:ext cx="107994" cy="10797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0.29165</cdr:x>
      <cdr:y>0.20454</cdr:y>
    </cdr:from>
    <cdr:to>
      <cdr:x>0.49257</cdr:x>
      <cdr:y>0.23485</cdr:y>
    </cdr:to>
    <cdr:cxnSp macro="">
      <cdr:nvCxnSpPr>
        <cdr:cNvPr id="9" name="Прямая соединительная линия 8"/>
        <cdr:cNvCxnSpPr>
          <a:stCxn xmlns:a="http://schemas.openxmlformats.org/drawingml/2006/main" id="4" idx="6"/>
          <a:endCxn xmlns:a="http://schemas.openxmlformats.org/drawingml/2006/main" id="5" idx="2"/>
        </cdr:cNvCxnSpPr>
      </cdr:nvCxnSpPr>
      <cdr:spPr>
        <a:xfrm xmlns:a="http://schemas.openxmlformats.org/drawingml/2006/main" flipV="1">
          <a:off x="1620161" y="486037"/>
          <a:ext cx="1116143" cy="7202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0.22036</cdr:x>
      <cdr:y>0.06061</cdr:y>
    </cdr:from>
    <cdr:to>
      <cdr:x>0.33701</cdr:x>
      <cdr:y>0.17717</cdr:y>
    </cdr:to>
    <cdr:sp macro="" textlink="">
      <cdr:nvSpPr>
        <cdr:cNvPr id="44" name="Прямоугольник 43"/>
        <cdr:cNvSpPr/>
      </cdr:nvSpPr>
      <cdr:spPr>
        <a:xfrm xmlns:a="http://schemas.openxmlformats.org/drawingml/2006/main">
          <a:off x="1224136" y="144016"/>
          <a:ext cx="648016" cy="2769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  <a:effectLst xmlns:a="http://schemas.openxmlformats.org/drawingml/2006/main"/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lvl="0" algn="ctr"/>
          <a:r>
            <a:rPr lang="ru-RU" sz="1200" b="1" dirty="0">
              <a:solidFill>
                <a:prstClr val="black"/>
              </a:solidFill>
              <a:latin typeface="Arial Narrow" panose="020B0606020202030204" pitchFamily="34" charset="0"/>
            </a:rPr>
            <a:t>1 </a:t>
          </a:r>
          <a:r>
            <a:rPr lang="ru-RU" sz="1200" b="1" dirty="0" smtClean="0">
              <a:solidFill>
                <a:prstClr val="black"/>
              </a:solidFill>
              <a:latin typeface="Arial Narrow" panose="020B0606020202030204" pitchFamily="34" charset="0"/>
            </a:rPr>
            <a:t>574,9</a:t>
          </a:r>
          <a:endParaRPr lang="ru-RU" sz="1200" b="1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0.44072</cdr:x>
      <cdr:y>0.0303</cdr:y>
    </cdr:from>
    <cdr:to>
      <cdr:x>0.55737</cdr:x>
      <cdr:y>0.14687</cdr:y>
    </cdr:to>
    <cdr:sp macro="" textlink="">
      <cdr:nvSpPr>
        <cdr:cNvPr id="46" name="Прямоугольник 45"/>
        <cdr:cNvSpPr/>
      </cdr:nvSpPr>
      <cdr:spPr>
        <a:xfrm xmlns:a="http://schemas.openxmlformats.org/drawingml/2006/main">
          <a:off x="2448272" y="72008"/>
          <a:ext cx="648015" cy="2770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latin typeface="Arial Narrow" panose="020B0606020202030204" pitchFamily="34" charset="0"/>
            </a:rPr>
            <a:t>1 605,7</a:t>
          </a:r>
        </a:p>
      </cdr:txBody>
    </cdr:sp>
  </cdr:relSizeAnchor>
  <cdr:relSizeAnchor xmlns:cdr="http://schemas.openxmlformats.org/drawingml/2006/chartDrawing">
    <cdr:from>
      <cdr:x>0.69996</cdr:x>
      <cdr:y>0.09091</cdr:y>
    </cdr:from>
    <cdr:to>
      <cdr:x>0.71292</cdr:x>
      <cdr:y>0.12641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3888432" y="216024"/>
          <a:ext cx="72015" cy="8436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48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363" y="739775"/>
            <a:ext cx="6584950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>
                <a:solidFill>
                  <a:prstClr val="black"/>
                </a:solidFill>
              </a:rPr>
              <a:pPr eaLnBrk="1" hangingPunct="1"/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2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6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>
                <a:solidFill>
                  <a:prstClr val="black"/>
                </a:solidFill>
              </a:rPr>
              <a:pPr algn="r"/>
              <a:t>10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3663" y="568325"/>
            <a:ext cx="7127876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8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91931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6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>
                <a:solidFill>
                  <a:prstClr val="black"/>
                </a:solidFill>
              </a:rPr>
              <a:pPr algn="r"/>
              <a:t>11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3663" y="568325"/>
            <a:ext cx="7127876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8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79193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1DB3E3-ADB9-40DA-8B93-AAE87540B5B0}" type="slidenum">
              <a:rPr lang="ru-RU" altLang="ru-RU">
                <a:solidFill>
                  <a:prstClr val="black"/>
                </a:solidFill>
              </a:rPr>
              <a:pPr/>
              <a:t>14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0445" y="9378825"/>
            <a:ext cx="2945659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D7BE4628-4B35-4359-9F1E-8912CE0AE900}" type="slidenum">
              <a:rPr lang="ru-RU" altLang="ru-RU" sz="1200">
                <a:solidFill>
                  <a:prstClr val="black"/>
                </a:solidFill>
              </a:rPr>
              <a:pPr algn="r"/>
              <a:t>14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3663" y="568325"/>
            <a:ext cx="7127876" cy="40100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843" y="4721127"/>
            <a:ext cx="5637979" cy="48994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/>
              <a:t>         </a:t>
            </a:r>
            <a:r>
              <a:rPr lang="ru-RU" altLang="ru-RU" b="1">
                <a:latin typeface="13"/>
              </a:rPr>
              <a:t>Доля налоговых</a:t>
            </a:r>
            <a:r>
              <a:rPr lang="ru-RU" altLang="ru-RU">
                <a:latin typeface="13"/>
              </a:rPr>
              <a:t> поступлений </a:t>
            </a:r>
            <a:r>
              <a:rPr lang="ru-RU" altLang="ru-RU" b="1">
                <a:latin typeface="13"/>
              </a:rPr>
              <a:t>в общем объеме доходов составляет 32%. 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Объем налоговых</a:t>
            </a:r>
            <a:r>
              <a:rPr lang="ru-RU" altLang="ru-RU">
                <a:latin typeface="13"/>
              </a:rPr>
              <a:t> поступлений в 2012 году </a:t>
            </a:r>
            <a:r>
              <a:rPr lang="ru-RU" altLang="ru-RU" b="1">
                <a:latin typeface="13"/>
              </a:rPr>
              <a:t>составил 6 372 млн. руб.</a:t>
            </a:r>
            <a:r>
              <a:rPr lang="ru-RU" altLang="ru-RU">
                <a:latin typeface="13"/>
              </a:rPr>
              <a:t> (103% к плановым назначениям 6 210 млн. руб.) и </a:t>
            </a:r>
            <a:r>
              <a:rPr lang="ru-RU" altLang="ru-RU" b="1">
                <a:latin typeface="13"/>
              </a:rPr>
              <a:t>превысил</a:t>
            </a:r>
            <a:r>
              <a:rPr lang="ru-RU" altLang="ru-RU">
                <a:latin typeface="13"/>
              </a:rPr>
              <a:t> аналогичный показатель 2011 года</a:t>
            </a:r>
            <a:r>
              <a:rPr lang="ru-RU" altLang="ru-RU" b="1">
                <a:latin typeface="13"/>
              </a:rPr>
              <a:t> на 520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Традиционно </a:t>
            </a:r>
            <a:r>
              <a:rPr lang="ru-RU" altLang="ru-RU" b="1">
                <a:latin typeface="13"/>
              </a:rPr>
              <a:t>существенное</a:t>
            </a:r>
            <a:r>
              <a:rPr lang="ru-RU" altLang="ru-RU">
                <a:latin typeface="13"/>
              </a:rPr>
              <a:t> фискальное значение для бюджета города Тюмени имеет </a:t>
            </a:r>
            <a:r>
              <a:rPr lang="ru-RU" altLang="ru-RU" b="1">
                <a:latin typeface="13"/>
              </a:rPr>
              <a:t>налог на доходы физических лиц, его доля </a:t>
            </a:r>
            <a:r>
              <a:rPr lang="ru-RU" altLang="ru-RU">
                <a:latin typeface="13"/>
              </a:rPr>
              <a:t>в общем объеме доходов</a:t>
            </a:r>
            <a:r>
              <a:rPr lang="ru-RU" altLang="ru-RU" b="1">
                <a:latin typeface="13"/>
              </a:rPr>
              <a:t> составляет 23%</a:t>
            </a:r>
            <a:r>
              <a:rPr lang="ru-RU" altLang="ru-RU">
                <a:latin typeface="13"/>
              </a:rPr>
              <a:t> . Поступления налога в 2012 году составили </a:t>
            </a:r>
            <a:r>
              <a:rPr lang="ru-RU" altLang="ru-RU" b="1">
                <a:latin typeface="13"/>
              </a:rPr>
              <a:t>4 578 млн. руб</a:t>
            </a:r>
            <a:r>
              <a:rPr lang="ru-RU" altLang="ru-RU">
                <a:latin typeface="13"/>
              </a:rPr>
              <a:t>. (</a:t>
            </a:r>
            <a:r>
              <a:rPr lang="ru-RU" altLang="ru-RU" b="1">
                <a:latin typeface="13"/>
              </a:rPr>
              <a:t>102%</a:t>
            </a:r>
            <a:r>
              <a:rPr lang="ru-RU" altLang="ru-RU">
                <a:latin typeface="13"/>
              </a:rPr>
              <a:t> к запланированному уровню (4 486 млн. руб.). По сравнению с 2011 годом поступления налога выросли на </a:t>
            </a:r>
            <a:r>
              <a:rPr lang="ru-RU" altLang="ru-RU" b="1">
                <a:latin typeface="13"/>
              </a:rPr>
              <a:t>449 млн. руб.</a:t>
            </a:r>
            <a:r>
              <a:rPr lang="ru-RU" altLang="ru-RU">
                <a:latin typeface="13"/>
              </a:rPr>
              <a:t> Это связано с улучшением социально-экономической ситуации в городе Тюмени и соответственно ростом совокупных денежных доходов населения.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</a:t>
            </a:r>
            <a:r>
              <a:rPr lang="ru-RU" altLang="ru-RU" b="1">
                <a:latin typeface="13"/>
              </a:rPr>
              <a:t>Единый налог на вмененный доход </a:t>
            </a:r>
            <a:r>
              <a:rPr lang="ru-RU" altLang="ru-RU">
                <a:latin typeface="13"/>
              </a:rPr>
              <a:t>поступил в бюджет в размере </a:t>
            </a:r>
            <a:r>
              <a:rPr lang="ru-RU" altLang="ru-RU" b="1">
                <a:latin typeface="13"/>
              </a:rPr>
              <a:t>757 млн. руб</a:t>
            </a:r>
            <a:r>
              <a:rPr lang="ru-RU" altLang="ru-RU">
                <a:latin typeface="13"/>
              </a:rPr>
              <a:t>., что соответствует </a:t>
            </a:r>
            <a:r>
              <a:rPr lang="ru-RU" altLang="ru-RU" b="1">
                <a:latin typeface="13"/>
              </a:rPr>
              <a:t>97%</a:t>
            </a:r>
            <a:r>
              <a:rPr lang="ru-RU" altLang="ru-RU">
                <a:latin typeface="13"/>
              </a:rPr>
              <a:t> от плановых показателей. Снижение поступлений налога обусловлено переходом налогоплательщиков на упрощенную и общепринятую системы налогообложения, снятием с учета объектов ЕНВД. По сравнению с прошлым годом поступления по налогу </a:t>
            </a:r>
            <a:r>
              <a:rPr lang="ru-RU" altLang="ru-RU" b="1">
                <a:latin typeface="13"/>
              </a:rPr>
              <a:t>увеличились на 67 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Поступления </a:t>
            </a:r>
            <a:r>
              <a:rPr lang="ru-RU" altLang="ru-RU" b="1">
                <a:latin typeface="13"/>
              </a:rPr>
              <a:t>земельного налога</a:t>
            </a:r>
            <a:r>
              <a:rPr lang="ru-RU" altLang="ru-RU">
                <a:latin typeface="13"/>
              </a:rPr>
              <a:t> составили </a:t>
            </a:r>
            <a:r>
              <a:rPr lang="ru-RU" altLang="ru-RU" b="1">
                <a:latin typeface="13"/>
              </a:rPr>
              <a:t>842 млн. руб. </a:t>
            </a:r>
            <a:r>
              <a:rPr lang="ru-RU" altLang="ru-RU">
                <a:latin typeface="13"/>
              </a:rPr>
              <a:t>или </a:t>
            </a:r>
            <a:r>
              <a:rPr lang="ru-RU" altLang="ru-RU" b="1">
                <a:latin typeface="13"/>
              </a:rPr>
              <a:t>109% </a:t>
            </a:r>
            <a:r>
              <a:rPr lang="ru-RU" altLang="ru-RU">
                <a:latin typeface="13"/>
              </a:rPr>
              <a:t>от уровня плана. Превышение фактических поступлений земельного налога по сравнению с прогнозируемыми в основном обусловлено погашением задолженности прошлых лет. Кроме того, на рост поступлений повлияло изменение с 2011 года сроков уплаты земельного налога физическими лицами в соответствии с Федеральным законом от 27.07.2010 № 229-ФЗ. По сравнению с прошлым годом, поступления от уплаты земельного налога увеличились на </a:t>
            </a:r>
            <a:r>
              <a:rPr lang="ru-RU" altLang="ru-RU" b="1">
                <a:latin typeface="13"/>
              </a:rPr>
              <a:t>152 млн. руб.</a:t>
            </a:r>
          </a:p>
          <a:p>
            <a:pPr>
              <a:lnSpc>
                <a:spcPct val="80000"/>
              </a:lnSpc>
            </a:pPr>
            <a:r>
              <a:rPr lang="ru-RU" altLang="ru-RU">
                <a:latin typeface="13"/>
              </a:rPr>
              <a:t>         Поступления по иным </a:t>
            </a:r>
            <a:r>
              <a:rPr lang="ru-RU" altLang="ru-RU" b="1">
                <a:latin typeface="13"/>
              </a:rPr>
              <a:t>налоговым доходам</a:t>
            </a:r>
            <a:r>
              <a:rPr lang="ru-RU" altLang="ru-RU">
                <a:latin typeface="13"/>
              </a:rPr>
              <a:t> соответствуют или чуть выше запланированного уровня. Подробная информация изложена в пояснительной записке к отчету.</a:t>
            </a:r>
          </a:p>
        </p:txBody>
      </p:sp>
    </p:spTree>
    <p:extLst>
      <p:ext uri="{BB962C8B-B14F-4D97-AF65-F5344CB8AC3E}">
        <p14:creationId xmlns:p14="http://schemas.microsoft.com/office/powerpoint/2010/main" val="419841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9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12485"/>
      </p:ext>
    </p:extLst>
  </p:cSld>
  <p:clrMapOvr>
    <a:masterClrMapping/>
  </p:clrMapOvr>
  <p:transition spd="med"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5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0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1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8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79035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3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9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3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1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3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9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3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5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82006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5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6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8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4414-637E-4C1F-950C-26D635FBEC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F8DAE-AC3A-46F0-893F-C24ABAC91F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118606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1245-2469-4D73-9DEA-C5607723A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2C476-5354-4649-A32A-DD3E7BB8310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F1F5-BA40-4C2A-BE01-A1BFDE64A2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85906-0B60-452E-AA91-1CAA2D7ED8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B5C3-AFE1-4905-A1E8-5E8D56FA4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0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FEFB-18E9-4148-822A-3047120AC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C38A7-D351-4C7D-B550-B7829CABDF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5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42AF-77E3-4263-B029-3591615EC9C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8F9A-4E08-4C4C-97B0-600C03D0E1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408E-9AD0-4548-934F-40E01F9A7A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73D2-422B-4C34-86A2-7F066E9E9A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2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16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1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4973-30CD-4CED-94FA-4C8BA55275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2F25-23FA-46AA-8526-433E21292D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2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6D621-CE3B-4943-9D5B-59C7DAD652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2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1793-1C4C-481D-BDA9-56C186E471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E508-BA00-447F-98D8-B6CF93119C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BF184-BDFC-43BF-A0FD-594A8CDE86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2A24-D568-414A-8A0E-4E27CA3A3C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1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8640-816A-44C9-91BB-1060BC1A09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1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CF93-5B8D-4D70-A7B3-FEFF738A11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CCB42-036A-48EA-8458-FC0D50EE07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4761-DC1D-49DE-BB97-B8D3664059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718C-38BF-44ED-8F70-C6BD8FEB5A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3FA9-8121-499A-99B6-B8F013B5D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EF94D-2EF3-4394-8E3F-64F95E2E93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96628"/>
      </p:ext>
    </p:extLst>
  </p:cSld>
  <p:clrMapOvr>
    <a:masterClrMapping/>
  </p:clrMapOvr>
  <p:transition spd="med"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B58C-9DB0-48DF-8732-0DC3C8442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5E17-4DDD-4891-81F7-C12115CE33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BC5E-ADB3-450D-AB26-893FF5BF90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BDCD-ED5F-41FA-8EB9-1522088556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8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A47B8-0833-4AEE-9DE8-B0DD397F2B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476D-F07A-4ACD-A2C4-78E558EA56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10CB5-029B-47D4-B251-007E9077F7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5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8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B4D3B-784E-4BF6-99CB-3D2497650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0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1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5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4E5161B-792F-4095-A864-8C4B20219D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0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9243-D0FA-436F-A88E-37378BCD3E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5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CCE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744338B1-9547-4FCD-9401-41EEDB2ED5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17.05.2022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5"/>
            <a:fld id="{8F3A37E2-5D0A-4213-9953-B665852D34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6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8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hf hdr="0" ftr="0" dt="0"/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wmf"/><Relationship Id="rId5" Type="http://schemas.openxmlformats.org/officeDocument/2006/relationships/chart" Target="../charts/chart3.xml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chart" Target="../charts/chart14.xml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4.xml"/><Relationship Id="rId4" Type="http://schemas.openxmlformats.org/officeDocument/2006/relationships/chart" Target="../charts/char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diagramData" Target="../diagrams/data3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0.jpeg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emf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7474"/>
            <a:ext cx="8291264" cy="324036"/>
          </a:xfrm>
        </p:spPr>
        <p:txBody>
          <a:bodyPr>
            <a:noAutofit/>
          </a:bodyPr>
          <a:lstStyle/>
          <a:p>
            <a:r>
              <a:rPr lang="ru-RU" sz="26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6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6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188056"/>
            <a:ext cx="6097438" cy="504000"/>
          </a:xfrm>
          <a:prstGeom prst="curvedDown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97235" y="134982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9" y="1040608"/>
            <a:ext cx="1626655" cy="9165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012484" y="134982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40803" cy="3204023"/>
            <a:chOff x="744" y="0"/>
            <a:chExt cx="1950737" cy="4229922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716" y="165923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1877242"/>
            <a:ext cx="2268000" cy="231468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00336"/>
            <a:ext cx="2259024" cy="2291594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111488" y="1877242"/>
            <a:ext cx="2619553" cy="2314689"/>
            <a:chOff x="4359579" y="1188957"/>
            <a:chExt cx="1691647" cy="126545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359579" y="1188957"/>
              <a:ext cx="1627712" cy="1258300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/>
              <a:r>
                <a:rPr lang="ru-RU" sz="1600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509999"/>
            <a:ext cx="8496944" cy="738664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6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4515966"/>
            <a:ext cx="8208909" cy="475128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sz="15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sz="15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5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2750489"/>
            <a:ext cx="6120000" cy="576000"/>
          </a:xfrm>
          <a:prstGeom prst="curvedUp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1041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2771800" y="771550"/>
            <a:ext cx="3384376" cy="707878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  <a:extLst/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</a:t>
            </a:r>
          </a:p>
          <a:p>
            <a:pPr algn="ctr"/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u="sng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5 513,1 </a:t>
            </a:r>
            <a:r>
              <a:rPr lang="ru-RU" alt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alt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НАЛОГОВЫЕ И НЕНАЛОГОВЫЕ ДОХОДЫ БЮДЖЕТА ГОРОДА в 2021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837782"/>
              </p:ext>
            </p:extLst>
          </p:nvPr>
        </p:nvGraphicFramePr>
        <p:xfrm>
          <a:off x="1619672" y="1923678"/>
          <a:ext cx="568863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23528" y="3651870"/>
            <a:ext cx="1944216" cy="648072"/>
          </a:xfrm>
          <a:prstGeom prst="wedgeRectCallout">
            <a:avLst>
              <a:gd name="adj1" fmla="val 98032"/>
              <a:gd name="adj2" fmla="val -8220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Налоговые доходы</a:t>
            </a:r>
          </a:p>
          <a:p>
            <a:pPr algn="ctr"/>
            <a:r>
              <a:rPr lang="ru-RU" sz="1600" b="1" i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4 696,0 </a:t>
            </a:r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351422" y="2211710"/>
            <a:ext cx="1469050" cy="737693"/>
          </a:xfrm>
          <a:prstGeom prst="wedgeRectCallout">
            <a:avLst>
              <a:gd name="adj1" fmla="val -140892"/>
              <a:gd name="adj2" fmla="val 41713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Неналоговые доходы</a:t>
            </a:r>
          </a:p>
          <a:p>
            <a:pPr algn="ctr"/>
            <a:r>
              <a:rPr lang="ru-RU" sz="1600" b="1" i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817,1 </a:t>
            </a:r>
            <a:r>
              <a:rPr lang="ru-RU" sz="1600" b="1" i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15264806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44765"/>
              </p:ext>
            </p:extLst>
          </p:nvPr>
        </p:nvGraphicFramePr>
        <p:xfrm>
          <a:off x="178272" y="2659996"/>
          <a:ext cx="8642200" cy="2277734"/>
        </p:xfrm>
        <a:graphic>
          <a:graphicData uri="http://schemas.openxmlformats.org/drawingml/2006/table">
            <a:tbl>
              <a:tblPr/>
              <a:tblGrid>
                <a:gridCol w="3516733"/>
                <a:gridCol w="219717"/>
                <a:gridCol w="915030"/>
                <a:gridCol w="1125268"/>
                <a:gridCol w="914280"/>
                <a:gridCol w="714304"/>
                <a:gridCol w="1236868"/>
              </a:tblGrid>
              <a:tr h="42329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2020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2021 год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2021 года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 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2020 году</a:t>
                      </a: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018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2 434,8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2 582,3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2 676,6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103,7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+ 241,8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совокупный доход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356,5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275,9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305,9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110,9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- 50,9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570,8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608,1</a:t>
                      </a: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666,1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109,5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+ 95,3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974,5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884,0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925,0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104,6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-49,5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53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87,8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83,9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87,1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103,8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-0,7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4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15,2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87,3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88,0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+ 72,8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555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498,2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556,3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575,4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103,4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+77,2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536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C74D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166,0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175,9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189,0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107,4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+23,0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7361832" y="730518"/>
            <a:ext cx="1656184" cy="1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Собственные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доходы за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2021 год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altLang="ru-RU" sz="2000" b="1" u="sng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5 513,1</a:t>
            </a:r>
            <a:r>
              <a:rPr lang="ru-RU" alt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СОБСТВЕННЫХ ДОХОДОВ БЮДЖЕТА ГОРОДА в 2021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967802"/>
              </p:ext>
            </p:extLst>
          </p:nvPr>
        </p:nvGraphicFramePr>
        <p:xfrm>
          <a:off x="1169144" y="519524"/>
          <a:ext cx="6192688" cy="207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453601" y="2355726"/>
            <a:ext cx="1331913" cy="3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руб</a:t>
            </a: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altLang="ru-RU" sz="1400" b="1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7553490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971600" y="3241437"/>
            <a:ext cx="2808312" cy="1043076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 rot="10800000">
            <a:off x="5461999" y="3291830"/>
            <a:ext cx="2808307" cy="99268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549550"/>
              </p:ext>
            </p:extLst>
          </p:nvPr>
        </p:nvGraphicFramePr>
        <p:xfrm>
          <a:off x="5148064" y="417499"/>
          <a:ext cx="3312369" cy="2514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1764249"/>
              </p:ext>
            </p:extLst>
          </p:nvPr>
        </p:nvGraphicFramePr>
        <p:xfrm>
          <a:off x="683568" y="417499"/>
          <a:ext cx="3384376" cy="251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5215993" y="3363838"/>
            <a:ext cx="3300320" cy="122413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</a:rPr>
              <a:t>НАЛОГ НА ИМУЩЕСТВО ФИЗИЧЕСКИХ ЛИЦ</a:t>
            </a: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899591" y="3363838"/>
            <a:ext cx="2952327" cy="115212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ЗЕМЕЛЬНЫЙ НАЛОГ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83568" y="949600"/>
            <a:ext cx="661179" cy="25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148065" y="949600"/>
            <a:ext cx="729108" cy="222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Выгнутая вверх стрелка 27"/>
          <p:cNvSpPr>
            <a:spLocks noChangeAspect="1"/>
          </p:cNvSpPr>
          <p:nvPr/>
        </p:nvSpPr>
        <p:spPr>
          <a:xfrm rot="1320000">
            <a:off x="1944000" y="828000"/>
            <a:ext cx="1376717" cy="569675"/>
          </a:xfrm>
          <a:prstGeom prst="curvedDownArrow">
            <a:avLst>
              <a:gd name="adj1" fmla="val 16274"/>
              <a:gd name="adj2" fmla="val 50704"/>
              <a:gd name="adj3" fmla="val 48782"/>
            </a:avLst>
          </a:prstGeom>
          <a:solidFill>
            <a:srgbClr val="C00000"/>
          </a:solidFill>
          <a:ln w="12700"/>
          <a:scene3d>
            <a:camera prst="orthographicFront">
              <a:rot lat="0" lon="60000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76000" y="519276"/>
            <a:ext cx="684000" cy="23328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94,9%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77512" y="555527"/>
            <a:ext cx="730792" cy="26231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116,7%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630094" y="4920300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0640000">
            <a:off x="6288985" y="796445"/>
            <a:ext cx="1383908" cy="571577"/>
          </a:xfrm>
          <a:prstGeom prst="curvedDownArrow">
            <a:avLst>
              <a:gd name="adj1" fmla="val 16274"/>
              <a:gd name="adj2" fmla="val 50704"/>
              <a:gd name="adj3" fmla="val 48782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574769"/>
              </p:ext>
            </p:extLst>
          </p:nvPr>
        </p:nvGraphicFramePr>
        <p:xfrm>
          <a:off x="5225182" y="92896"/>
          <a:ext cx="3868397" cy="120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2797053"/>
              </p:ext>
            </p:extLst>
          </p:nvPr>
        </p:nvGraphicFramePr>
        <p:xfrm>
          <a:off x="206053" y="1448617"/>
          <a:ext cx="2592000" cy="11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4391784" y="2317546"/>
            <a:ext cx="684000" cy="30193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90,7%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8630094" y="4920300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-618575" y="148622"/>
            <a:ext cx="8280920" cy="478911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НЕНАЛОГОВЫЕ  ДОХОДЫ</a:t>
            </a:r>
            <a:endParaRPr lang="ru-RU" sz="2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Выгнутая вверх стрелка 34"/>
          <p:cNvSpPr/>
          <p:nvPr/>
        </p:nvSpPr>
        <p:spPr>
          <a:xfrm rot="21379915">
            <a:off x="6696085" y="73951"/>
            <a:ext cx="1288800" cy="321422"/>
          </a:xfrm>
          <a:prstGeom prst="curvedDownArrow">
            <a:avLst>
              <a:gd name="adj1" fmla="val 21055"/>
              <a:gd name="adj2" fmla="val 52328"/>
              <a:gd name="adj3" fmla="val 62438"/>
            </a:avLst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graphicFrame>
        <p:nvGraphicFramePr>
          <p:cNvPr id="4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906354"/>
              </p:ext>
            </p:extLst>
          </p:nvPr>
        </p:nvGraphicFramePr>
        <p:xfrm>
          <a:off x="3299357" y="1445879"/>
          <a:ext cx="2592000" cy="117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43632"/>
              </p:ext>
            </p:extLst>
          </p:nvPr>
        </p:nvGraphicFramePr>
        <p:xfrm>
          <a:off x="6297315" y="1444563"/>
          <a:ext cx="2592000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4310792" y="1494002"/>
            <a:ext cx="763928" cy="41048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90,7%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3257" y="1673542"/>
            <a:ext cx="648079" cy="209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3770" y="1673542"/>
            <a:ext cx="720080" cy="203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61933" y="1491630"/>
            <a:ext cx="720079" cy="26403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100,8%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46346" y="123479"/>
            <a:ext cx="742477" cy="21602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4,2%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788228"/>
              </p:ext>
            </p:extLst>
          </p:nvPr>
        </p:nvGraphicFramePr>
        <p:xfrm>
          <a:off x="206338" y="3312000"/>
          <a:ext cx="2592001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5" name="Выноска со стрелкой вниз 44"/>
          <p:cNvSpPr/>
          <p:nvPr/>
        </p:nvSpPr>
        <p:spPr>
          <a:xfrm rot="10800000">
            <a:off x="206340" y="4428000"/>
            <a:ext cx="2592000" cy="57113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4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894713"/>
              </p:ext>
            </p:extLst>
          </p:nvPr>
        </p:nvGraphicFramePr>
        <p:xfrm>
          <a:off x="3311294" y="3312000"/>
          <a:ext cx="2592000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2207"/>
              </p:ext>
            </p:extLst>
          </p:nvPr>
        </p:nvGraphicFramePr>
        <p:xfrm>
          <a:off x="6318925" y="3312000"/>
          <a:ext cx="2592000" cy="1174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8" name="Выноска со стрелкой вниз 47"/>
          <p:cNvSpPr/>
          <p:nvPr/>
        </p:nvSpPr>
        <p:spPr>
          <a:xfrm rot="10800000">
            <a:off x="6295045" y="4428000"/>
            <a:ext cx="2592000" cy="57113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Выноска со стрелкой вниз 48"/>
          <p:cNvSpPr/>
          <p:nvPr/>
        </p:nvSpPr>
        <p:spPr>
          <a:xfrm rot="10800000">
            <a:off x="3299357" y="4428000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505" y="3480121"/>
            <a:ext cx="648072" cy="246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208572" y="3566832"/>
            <a:ext cx="648072" cy="21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197849" y="3515237"/>
            <a:ext cx="648072" cy="21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  <a:endParaRPr lang="ru-RU" sz="9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Заголовок 1"/>
          <p:cNvSpPr txBox="1">
            <a:spLocks noChangeAspect="1"/>
          </p:cNvSpPr>
          <p:nvPr/>
        </p:nvSpPr>
        <p:spPr>
          <a:xfrm>
            <a:off x="206339" y="4659981"/>
            <a:ext cx="2592001" cy="33915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АРЕНДНАЯ ПЛАТА </a:t>
            </a:r>
            <a:r>
              <a:rPr lang="ru-RU" sz="1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 ЗЕМЛЮ</a:t>
            </a:r>
            <a:endParaRPr lang="ru-RU" sz="10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Заголовок 1"/>
          <p:cNvSpPr txBox="1">
            <a:spLocks noChangeAspect="1"/>
          </p:cNvSpPr>
          <p:nvPr/>
        </p:nvSpPr>
        <p:spPr>
          <a:xfrm>
            <a:off x="6311788" y="4659980"/>
            <a:ext cx="2592001" cy="33915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ШТРАФЫ</a:t>
            </a:r>
            <a:endParaRPr lang="ru-RU" sz="10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Заголовок 1"/>
          <p:cNvSpPr txBox="1">
            <a:spLocks noChangeAspect="1"/>
          </p:cNvSpPr>
          <p:nvPr/>
        </p:nvSpPr>
        <p:spPr>
          <a:xfrm>
            <a:off x="3299356" y="4642805"/>
            <a:ext cx="2592001" cy="33915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ПРОДАЖИ МАТЕРИАЛЬНЫХ И НЕМАТЕРИАЛЬНЫХ АКТИВОВ</a:t>
            </a:r>
            <a:endParaRPr lang="ru-RU" sz="10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78529" y="3315538"/>
            <a:ext cx="742477" cy="30110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105,0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386449" y="3315538"/>
            <a:ext cx="742477" cy="41073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103,1%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Выгнутая вверх стрелка 59"/>
          <p:cNvSpPr/>
          <p:nvPr/>
        </p:nvSpPr>
        <p:spPr>
          <a:xfrm rot="21223203">
            <a:off x="7243371" y="3401540"/>
            <a:ext cx="1073797" cy="339588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416982" y="3466090"/>
            <a:ext cx="742477" cy="21246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129,2%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Выноска со стрелкой вниз 61"/>
          <p:cNvSpPr/>
          <p:nvPr/>
        </p:nvSpPr>
        <p:spPr>
          <a:xfrm rot="10800000">
            <a:off x="193257" y="2601182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Выноска со стрелкой вниз 62"/>
          <p:cNvSpPr/>
          <p:nvPr/>
        </p:nvSpPr>
        <p:spPr>
          <a:xfrm rot="10800000">
            <a:off x="6283733" y="2601182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Выноска со стрелкой вниз 63"/>
          <p:cNvSpPr/>
          <p:nvPr/>
        </p:nvSpPr>
        <p:spPr>
          <a:xfrm rot="10800000">
            <a:off x="3299357" y="2601182"/>
            <a:ext cx="2592000" cy="57113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Заголовок 1"/>
          <p:cNvSpPr txBox="1">
            <a:spLocks noChangeAspect="1"/>
          </p:cNvSpPr>
          <p:nvPr/>
        </p:nvSpPr>
        <p:spPr>
          <a:xfrm>
            <a:off x="3293885" y="2814197"/>
            <a:ext cx="2592164" cy="358120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установку и эксплуатацию рекламных конструкций</a:t>
            </a: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206052" y="2790191"/>
            <a:ext cx="2592288" cy="406132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АРЕНДНАЯ ПЛАТА ЗА МУНИЦИПАЛЬНОЕ ИМУЩЕСТВО</a:t>
            </a:r>
            <a:endParaRPr lang="ru-RU" sz="10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6294835" y="2814197"/>
            <a:ext cx="2608954" cy="358898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265">
              <a:spcBef>
                <a:spcPts val="0"/>
              </a:spcBef>
            </a:pPr>
            <a:r>
              <a:rPr lang="ru-RU" sz="10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65" name="Выгнутая вверх стрелка 64"/>
          <p:cNvSpPr/>
          <p:nvPr/>
        </p:nvSpPr>
        <p:spPr>
          <a:xfrm rot="21410353">
            <a:off x="1144506" y="1578665"/>
            <a:ext cx="1010522" cy="2919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7" name="Выгнутая вверх стрелка 66"/>
          <p:cNvSpPr/>
          <p:nvPr/>
        </p:nvSpPr>
        <p:spPr>
          <a:xfrm>
            <a:off x="7340485" y="1519603"/>
            <a:ext cx="962976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251896" y="1666303"/>
            <a:ext cx="742477" cy="17873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106,3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208572" y="1611698"/>
            <a:ext cx="720080" cy="240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Выгнутая вверх стрелка 56"/>
          <p:cNvSpPr/>
          <p:nvPr/>
        </p:nvSpPr>
        <p:spPr>
          <a:xfrm rot="21441792">
            <a:off x="1167033" y="3368045"/>
            <a:ext cx="946313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9" name="Выгнутая вверх стрелка 68"/>
          <p:cNvSpPr/>
          <p:nvPr/>
        </p:nvSpPr>
        <p:spPr>
          <a:xfrm rot="21379765">
            <a:off x="4260628" y="3376458"/>
            <a:ext cx="946313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5" name="Выгнутая вверх стрелка 54"/>
          <p:cNvSpPr/>
          <p:nvPr/>
        </p:nvSpPr>
        <p:spPr>
          <a:xfrm>
            <a:off x="4276199" y="1594811"/>
            <a:ext cx="962976" cy="28889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9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7686103" y="2939393"/>
            <a:ext cx="1206377" cy="2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</a:p>
        </p:txBody>
      </p:sp>
      <p:sp>
        <p:nvSpPr>
          <p:cNvPr id="15368" name="Text Box 1308"/>
          <p:cNvSpPr txBox="1">
            <a:spLocks noChangeArrowheads="1"/>
          </p:cNvSpPr>
          <p:nvPr/>
        </p:nvSpPr>
        <p:spPr bwMode="auto">
          <a:xfrm>
            <a:off x="4067175" y="1869283"/>
            <a:ext cx="719138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prstClr val="white"/>
                </a:solidFill>
                <a:latin typeface="Times New Roman" pitchFamily="18" charset="0"/>
              </a:rPr>
              <a:t>73 %</a:t>
            </a:r>
          </a:p>
        </p:txBody>
      </p:sp>
      <p:graphicFrame>
        <p:nvGraphicFramePr>
          <p:cNvPr id="15371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469587"/>
              </p:ext>
            </p:extLst>
          </p:nvPr>
        </p:nvGraphicFramePr>
        <p:xfrm>
          <a:off x="251520" y="3216384"/>
          <a:ext cx="8548287" cy="1400648"/>
        </p:xfrm>
        <a:graphic>
          <a:graphicData uri="http://schemas.openxmlformats.org/drawingml/2006/table">
            <a:tbl>
              <a:tblPr/>
              <a:tblGrid>
                <a:gridCol w="3534381"/>
                <a:gridCol w="287707"/>
                <a:gridCol w="935048"/>
                <a:gridCol w="1150829"/>
                <a:gridCol w="935048"/>
                <a:gridCol w="717827"/>
                <a:gridCol w="987447"/>
              </a:tblGrid>
              <a:tr h="4674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2020 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План на 2021 год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Факт 2021 года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% исполне-ния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Рост (+),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снижение (-)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 2020 году</a:t>
                      </a:r>
                      <a:endParaRPr kumimoji="0" lang="ru-RU" alt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4 706 335,4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5 192 617,8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5 170 863,9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99,6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+ 464 528,5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Субсидии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2 873 121,4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3 826 511,7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3 575 897,2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93,5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+ 702 775,8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0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Дотации</a:t>
                      </a:r>
                      <a:endParaRPr kumimoji="0" lang="ru-RU" altLang="ru-RU" sz="800" b="1" i="0" u="none" strike="noStrike" cap="all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148 858,4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206 735,9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206 735,9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+ 57 877,5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300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</a:p>
                  </a:txBody>
                  <a:tcPr marT="13500" marB="13500" anchor="ctr" horzOverflow="overflow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T="34290" marB="3429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63 823,0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169 130,1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141 038,9</a:t>
                      </a:r>
                      <a:endParaRPr kumimoji="0" lang="ru-RU" alt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83,4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itchFamily="34" charset="0"/>
                        </a:rPr>
                        <a:t>+ 77 215,9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6"/>
          <p:cNvSpPr>
            <a:spLocks noChangeArrowheads="1"/>
          </p:cNvSpPr>
          <p:nvPr/>
        </p:nvSpPr>
        <p:spPr bwMode="auto">
          <a:xfrm>
            <a:off x="6854864" y="915566"/>
            <a:ext cx="1874394" cy="15080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1432" tIns="45716" rIns="91432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2021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b="1" dirty="0" smtClean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9 094 535,9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79511" y="87474"/>
            <a:ext cx="8838505" cy="3900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3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 МЕЖБЮДЖЕТНЫХ  ТРАНСФЕРТОВ  ГОРОДА  в 2021 году</a:t>
            </a:r>
          </a:p>
        </p:txBody>
      </p:sp>
      <p:graphicFrame>
        <p:nvGraphicFramePr>
          <p:cNvPr id="1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411519"/>
              </p:ext>
            </p:extLst>
          </p:nvPr>
        </p:nvGraphicFramePr>
        <p:xfrm>
          <a:off x="323528" y="477496"/>
          <a:ext cx="6264696" cy="260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729258" y="4803234"/>
            <a:ext cx="414742" cy="261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5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6350" y="0"/>
                  <a:ext cx="6110288" cy="3051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603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480"/>
            <a:ext cx="8219256" cy="378042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РАСХОДОВ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669947"/>
              </p:ext>
            </p:extLst>
          </p:nvPr>
        </p:nvGraphicFramePr>
        <p:xfrm>
          <a:off x="611560" y="581859"/>
          <a:ext cx="7848000" cy="233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4757225"/>
              </p:ext>
            </p:extLst>
          </p:nvPr>
        </p:nvGraphicFramePr>
        <p:xfrm>
          <a:off x="1619672" y="3075806"/>
          <a:ext cx="583264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339502"/>
            <a:ext cx="1440160" cy="242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1480"/>
            <a:ext cx="8938622" cy="216024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БЮДЖЕТА ГОРОДА в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90918970"/>
              </p:ext>
            </p:extLst>
          </p:nvPr>
        </p:nvGraphicFramePr>
        <p:xfrm>
          <a:off x="1075662" y="482786"/>
          <a:ext cx="6480000" cy="223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897930"/>
              </p:ext>
            </p:extLst>
          </p:nvPr>
        </p:nvGraphicFramePr>
        <p:xfrm>
          <a:off x="564703" y="2859782"/>
          <a:ext cx="8064897" cy="2202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932"/>
                <a:gridCol w="357831"/>
                <a:gridCol w="902645"/>
                <a:gridCol w="1296872"/>
                <a:gridCol w="896100"/>
                <a:gridCol w="1059026"/>
                <a:gridCol w="1140491"/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Рз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2020 года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на 2021 год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2021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года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2020 году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Общегосударственные вопросы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1 013,9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1 060,4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1 047,4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98,8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+ 33,5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Национальная экономика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1 119,0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1 329,1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1 299,4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97,8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180,4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819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Жилищно-коммунальное хозяйство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1 574,9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1 615,7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1 605,7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+ 30,8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Образование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7 914,6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9 477,5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9 223,2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97,3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+ 1 308,6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76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438,7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526,1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521,7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+ 83,0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69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Социальная политика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791,5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696,4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682,3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98,0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- 109,2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Физическая культура и спорт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177,5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271,0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271,0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800" b="1" baseline="0" dirty="0" smtClean="0">
                          <a:latin typeface="Arial Narrow" panose="020B0606020202030204" pitchFamily="34" charset="0"/>
                        </a:rPr>
                        <a:t> 93,5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6461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Другие расходы (03, 06,13)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4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197,9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219,7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218,9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99,6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00" b="1" dirty="0" smtClean="0">
                          <a:latin typeface="Arial Narrow" panose="020B0606020202030204" pitchFamily="34" charset="0"/>
                        </a:rPr>
                        <a:t>+ 21,0</a:t>
                      </a:r>
                      <a:endParaRPr lang="ru-RU" sz="800" b="1" dirty="0"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740352" y="2571750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r" defTabSz="914265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662" y="627534"/>
            <a:ext cx="14904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Всего расходов за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2021 год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–</a:t>
            </a:r>
          </a:p>
          <a:p>
            <a:pPr algn="ctr" defTabSz="914265"/>
            <a:r>
              <a:rPr lang="ru-RU" sz="2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14 869,6</a:t>
            </a:r>
            <a:endParaRPr lang="ru-RU" sz="2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defTabSz="914265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руб.</a:t>
            </a:r>
          </a:p>
          <a:p>
            <a:pPr algn="ctr" defTabSz="914265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04" y="84693"/>
            <a:ext cx="8606076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МУНИЦИПАЛЬНЫе ПРОГРАММы СОЦИАЛЬНОЙ НАПРАВЛЕННОСТИ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46188" y="1851670"/>
            <a:ext cx="1196176" cy="216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075727"/>
              </p:ext>
            </p:extLst>
          </p:nvPr>
        </p:nvGraphicFramePr>
        <p:xfrm>
          <a:off x="273413" y="2308860"/>
          <a:ext cx="8568951" cy="2529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02443"/>
                <a:gridCol w="1224136"/>
                <a:gridCol w="1224136"/>
                <a:gridCol w="1152128"/>
                <a:gridCol w="1008112"/>
                <a:gridCol w="957996"/>
              </a:tblGrid>
              <a:tr h="460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2020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2021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2020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Развитие образования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7 265,1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9 097,8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8 843,5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+1 578,4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Развитие физической культуры и спорта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256,9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269,1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269,1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+12,2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 города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738,9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813,4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813,4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+74,5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Жилище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293,2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69,7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69,4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-223,8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15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Гармонизация межнациональных (межэтнических),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межконфессиональных и межкультурных отношений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0,7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15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Обеспечение социальной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поддержкой, гарантиями и выплатами отдельных категорий граждан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781,2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685,7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671,7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-109,5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Переселение граждан из аварийного жилищного фонда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25,1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+19,7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5526"/>
            <a:ext cx="2576092" cy="160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5526"/>
            <a:ext cx="2640013" cy="160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5526"/>
            <a:ext cx="2644268" cy="160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3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04" y="84693"/>
            <a:ext cx="8606076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 ПРОГРАММы поддержки отраслей экономики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46188" y="2498660"/>
            <a:ext cx="1196176" cy="144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401698"/>
              </p:ext>
            </p:extLst>
          </p:nvPr>
        </p:nvGraphicFramePr>
        <p:xfrm>
          <a:off x="323528" y="2715766"/>
          <a:ext cx="8518836" cy="22067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99644"/>
                <a:gridCol w="1145390"/>
                <a:gridCol w="1073803"/>
                <a:gridCol w="1145390"/>
                <a:gridCol w="1002216"/>
                <a:gridCol w="952393"/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2020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2021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2020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Развитие жилищно-коммунального комплекса </a:t>
                      </a:r>
                      <a:b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 энергосбережение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459,7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382,2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378,7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81,0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Благоустройство города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894,2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816,5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816,4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- 77,8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Дорожное хозяйство и развитие транспортной системы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1 080,5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1 260,7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1 236,2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+ 155,7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Охрана окружающей среды в городе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62,2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56,2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90,4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+ 33,2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Формирование современной городской среды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228,6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369,4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364,4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+ 135,8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Адресная инвестиционная программа города 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35,7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14,2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- 22,9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40" y="467916"/>
            <a:ext cx="2828925" cy="203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3518"/>
            <a:ext cx="2620684" cy="201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 descr="C:\Users\Ковенева.BUDGET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83518"/>
            <a:ext cx="2536825" cy="191622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6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7668344" y="2450819"/>
            <a:ext cx="1133773" cy="24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 dirty="0">
                <a:solidFill>
                  <a:srgbClr val="000000"/>
                </a:solidFill>
                <a:latin typeface="Arial Narrow" pitchFamily="34" charset="0"/>
              </a:rPr>
              <a:t>(млн. рублей</a:t>
            </a: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2195735" y="296244"/>
            <a:ext cx="4824189" cy="128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ПРОГРАММЫ, НАПРАВЛЕННЫЕ </a:t>
            </a:r>
            <a:r>
              <a:rPr lang="ru-RU" altLang="ru-RU" sz="20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НА РЕШЕНИЕ </a:t>
            </a:r>
            <a:r>
              <a:rPr lang="ru-RU" altLang="ru-RU" sz="2000" b="1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ВОПРОСОВ ОРГАНОВ МЕСТНОГО САМОУПРАВЛЕНИЯ</a:t>
            </a:r>
            <a:endParaRPr lang="ru-RU" altLang="ru-RU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0872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36" y="537493"/>
            <a:ext cx="2314575" cy="1843087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73" name="Picture 73" descr="C:\Users\КОВЕНЕВА.BUDGET\Desktop\kartink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483517"/>
            <a:ext cx="2314800" cy="189706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479802"/>
              </p:ext>
            </p:extLst>
          </p:nvPr>
        </p:nvGraphicFramePr>
        <p:xfrm>
          <a:off x="395536" y="2740473"/>
          <a:ext cx="8378007" cy="20787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46749"/>
                <a:gridCol w="1126455"/>
                <a:gridCol w="1056052"/>
                <a:gridCol w="1126455"/>
                <a:gridCol w="985648"/>
                <a:gridCol w="936648"/>
              </a:tblGrid>
              <a:tr h="5501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1000" baseline="0" dirty="0" smtClean="0">
                          <a:latin typeface="Arial Narrow" panose="020B0606020202030204" pitchFamily="34" charset="0"/>
                        </a:rPr>
                        <a:t>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2020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2021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2020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41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Повышение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эффективности муниципального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управления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937,0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956,2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954,7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49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Стимулирование </a:t>
                      </a: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развития экономики в городе </a:t>
                      </a: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2,6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131,9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127,5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+ 124,9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90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Профилактика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правонарушений в городе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13,9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16,5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16,5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49839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Повышение </a:t>
                      </a: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эффективности управления муниципальными </a:t>
                      </a: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финансами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79,0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81,9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81,6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345450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Развитие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территориального общественного самоуправления в городе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Рязани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3,0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2,8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1404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468"/>
            <a:ext cx="8208912" cy="45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83518"/>
            <a:ext cx="8496944" cy="4572508"/>
          </a:xfr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32868540"/>
              </p:ext>
            </p:extLst>
          </p:nvPr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984" y="2181307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308304" y="4328868"/>
            <a:ext cx="1440160" cy="600164"/>
          </a:xfrm>
          <a:prstGeom prst="wedgeRectCallout">
            <a:avLst>
              <a:gd name="adj1" fmla="val -61127"/>
              <a:gd name="adj2" fmla="val -84253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3306820"/>
            <a:ext cx="1408868" cy="600164"/>
          </a:xfrm>
          <a:prstGeom prst="wedgeRectCallout">
            <a:avLst>
              <a:gd name="adj1" fmla="val 92"/>
              <a:gd name="adj2" fmla="val 74824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61492" y="1719228"/>
            <a:ext cx="1440160" cy="600164"/>
          </a:xfrm>
          <a:prstGeom prst="wedgeRectCallout">
            <a:avLst>
              <a:gd name="adj1" fmla="val 21928"/>
              <a:gd name="adj2" fmla="val 85615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740352" y="1516622"/>
            <a:ext cx="1235224" cy="938719"/>
          </a:xfrm>
          <a:prstGeom prst="wedgeRectCallout">
            <a:avLst>
              <a:gd name="adj1" fmla="val -32684"/>
              <a:gd name="adj2" fmla="val 6484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05512" y="483518"/>
            <a:ext cx="1152128" cy="600164"/>
          </a:xfrm>
          <a:prstGeom prst="wedgeRectCallout">
            <a:avLst>
              <a:gd name="adj1" fmla="val 53958"/>
              <a:gd name="adj2" fmla="val 94590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5527" y="597136"/>
            <a:ext cx="1396125" cy="648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15244" y="248248"/>
            <a:ext cx="1235224" cy="938719"/>
          </a:xfrm>
          <a:prstGeom prst="wedgeRectCallout">
            <a:avLst>
              <a:gd name="adj1" fmla="val -59746"/>
              <a:gd name="adj2" fmla="val 90577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05527" y="3990313"/>
            <a:ext cx="1224136" cy="938719"/>
          </a:xfrm>
          <a:prstGeom prst="wedgeRectCallout">
            <a:avLst>
              <a:gd name="adj1" fmla="val 76146"/>
              <a:gd name="adj2" fmla="val 6873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2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84693"/>
            <a:ext cx="9361040" cy="378042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образование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2021 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5356" y="249492"/>
            <a:ext cx="1196176" cy="3060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205257"/>
              </p:ext>
            </p:extLst>
          </p:nvPr>
        </p:nvGraphicFramePr>
        <p:xfrm>
          <a:off x="251521" y="2931790"/>
          <a:ext cx="8568951" cy="2072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86875"/>
                <a:gridCol w="1234510"/>
                <a:gridCol w="1234510"/>
                <a:gridCol w="1177736"/>
                <a:gridCol w="1146047"/>
                <a:gridCol w="1089273"/>
              </a:tblGrid>
              <a:tr h="4609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«Образование»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2020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2021 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2020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Дошкольное образование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3 284,4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890,9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793,4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+ 509,0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90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Общее</a:t>
                      </a:r>
                      <a:r>
                        <a:rPr lang="ru-RU" sz="1000" b="0" i="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 образование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3 678,5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4 581,7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4 432,5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+ 754,0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341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Дополнительное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образование детей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795,1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825,2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821,5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+ 26,4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9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Проф. подготовка</a:t>
                      </a:r>
                      <a:r>
                        <a:rPr lang="ru-RU" sz="10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 повышение квалификации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-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- 0,2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15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Молодежная политика</a:t>
                      </a:r>
                      <a:r>
                        <a:rPr lang="ru-RU" sz="1000" b="0" i="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37,8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59,4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56,5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2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вопросы в области образования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118,6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120,3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119,3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77905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7 914,6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9 477,5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9 223,2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97,3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+ 1 308,6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82706336"/>
              </p:ext>
            </p:extLst>
          </p:nvPr>
        </p:nvGraphicFramePr>
        <p:xfrm>
          <a:off x="3851919" y="483518"/>
          <a:ext cx="5040561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39" name="Picture 3" descr="C:\Users\КОВЕНЕВА.BUDGET\Desktop\9cc74691b335fca25832cdbde77ab5f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4" y="556295"/>
            <a:ext cx="3465047" cy="223224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0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9"/>
            <a:ext cx="9361040" cy="459046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культуру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2021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15658188"/>
              </p:ext>
            </p:extLst>
          </p:nvPr>
        </p:nvGraphicFramePr>
        <p:xfrm>
          <a:off x="3707905" y="681540"/>
          <a:ext cx="5184576" cy="286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84370" y="411510"/>
            <a:ext cx="1152128" cy="27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24511"/>
              </p:ext>
            </p:extLst>
          </p:nvPr>
        </p:nvGraphicFramePr>
        <p:xfrm>
          <a:off x="323530" y="3651870"/>
          <a:ext cx="8496944" cy="12344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«Культура»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2020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2021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2020 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Культура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418,6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505,2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500,8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82,2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культуры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+ 0,8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438,7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526,1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521,7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83,0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КОВЕНЕВА.BUDGET\Desktop\a6c32080a070619fa8a9ce83d4b7fd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15566"/>
            <a:ext cx="3423949" cy="237626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8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70"/>
            <a:ext cx="9361040" cy="405045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физическую культуру и спорт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2021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9" y="357504"/>
            <a:ext cx="119617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893406"/>
              </p:ext>
            </p:extLst>
          </p:nvPr>
        </p:nvGraphicFramePr>
        <p:xfrm>
          <a:off x="323527" y="3003798"/>
          <a:ext cx="8496944" cy="19053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6"/>
                <a:gridCol w="1296146"/>
                <a:gridCol w="1243120"/>
                <a:gridCol w="1148855"/>
                <a:gridCol w="1136417"/>
                <a:gridCol w="1080120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«Физическая культура и спорт»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Факт </a:t>
                      </a:r>
                    </a:p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 года,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2021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2020 году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Физическая культура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Массовый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спорт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73,6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68,5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 Спорт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высших достижений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75,6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235,4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235,4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159,8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 smtClean="0">
                          <a:latin typeface="Arial Narrow" panose="020B0606020202030204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0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177,5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271,0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271,0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+ 93,5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22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30755220"/>
              </p:ext>
            </p:extLst>
          </p:nvPr>
        </p:nvGraphicFramePr>
        <p:xfrm>
          <a:off x="3851920" y="603531"/>
          <a:ext cx="5040561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КОВЕНЕВА.BUDGET\Desktop\Ljm4oCCqa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73528"/>
            <a:ext cx="3406409" cy="227694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469"/>
            <a:ext cx="9361040" cy="351039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социальную политику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2021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30666798"/>
              </p:ext>
            </p:extLst>
          </p:nvPr>
        </p:nvGraphicFramePr>
        <p:xfrm>
          <a:off x="3707904" y="555526"/>
          <a:ext cx="5189587" cy="265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28384" y="339502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799610"/>
              </p:ext>
            </p:extLst>
          </p:nvPr>
        </p:nvGraphicFramePr>
        <p:xfrm>
          <a:off x="323528" y="3305496"/>
          <a:ext cx="8496944" cy="170424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4296"/>
                <a:gridCol w="1224136"/>
                <a:gridCol w="1243120"/>
                <a:gridCol w="1148855"/>
                <a:gridCol w="1136417"/>
                <a:gridCol w="1080120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«Социальная политика»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2020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2021 год,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(-)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2020 году,</a:t>
                      </a:r>
                    </a:p>
                    <a:p>
                      <a:pPr algn="ctr"/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288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Пенсионное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обеспечение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38,8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</a:rPr>
                        <a:t>Социальное обеспечение населения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531,6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423,7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413,8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- 117,8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Охрана семьи и детства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205,9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215,8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212,0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+ 6,1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0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социальной политики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+ 0,8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791,5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696,4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682,3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- 109,2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23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9542"/>
            <a:ext cx="3168352" cy="237626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00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7474"/>
            <a:ext cx="8136904" cy="750567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РАСХОДы бюджета города на ДОРОЖНОЕ ХОЗЯЙСТВО </a:t>
            </a:r>
            <a:r>
              <a:rPr lang="ru-RU" sz="2000" cap="none" dirty="0" smtClean="0">
                <a:latin typeface="Arial Narrow" panose="020B0606020202030204" pitchFamily="34" charset="0"/>
              </a:rPr>
              <a:t>в 2021 году</a:t>
            </a:r>
            <a:endParaRPr lang="ru-RU" sz="2000" cap="none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08" y="434390"/>
            <a:ext cx="1008112" cy="243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 рублей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519821"/>
              </p:ext>
            </p:extLst>
          </p:nvPr>
        </p:nvGraphicFramePr>
        <p:xfrm>
          <a:off x="153225" y="2643758"/>
          <a:ext cx="8712967" cy="2423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274759"/>
                <a:gridCol w="792088"/>
                <a:gridCol w="792088"/>
                <a:gridCol w="792088"/>
                <a:gridCol w="792088"/>
                <a:gridCol w="1269856"/>
              </a:tblGrid>
              <a:tr h="449541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«Дорожное хозяйство</a:t>
                      </a:r>
                      <a:r>
                        <a:rPr lang="ru-RU" sz="950" baseline="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2020 года,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 2021 год,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 smtClean="0">
                          <a:latin typeface="Arial Narrow" panose="020B0606020202030204" pitchFamily="34" charset="0"/>
                        </a:rPr>
                        <a:t>Рост (+),</a:t>
                      </a:r>
                      <a:r>
                        <a:rPr lang="ru-RU" sz="950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  <a:r>
                        <a:rPr lang="ru-RU" sz="95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2020 году,</a:t>
                      </a:r>
                    </a:p>
                    <a:p>
                      <a:pPr algn="ctr"/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5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19239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Дорожное</a:t>
                      </a:r>
                      <a:r>
                        <a:rPr lang="ru-RU" sz="900" b="0" i="0" baseline="0" dirty="0" smtClean="0">
                          <a:latin typeface="Arial Narrow" panose="020B0606020202030204" pitchFamily="34" charset="0"/>
                        </a:rPr>
                        <a:t> хо</a:t>
                      </a: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зяйство,</a:t>
                      </a:r>
                    </a:p>
                    <a:p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    в т.ч. за счет субсидий из областного бюджета</a:t>
                      </a:r>
                      <a:endParaRPr lang="ru-RU" sz="900" b="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1 111,8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977,9</a:t>
                      </a:r>
                      <a:endParaRPr kumimoji="0" lang="ru-RU" sz="9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1 261,1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1 102,2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1 236,6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1 078,3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98,1</a:t>
                      </a:r>
                    </a:p>
                    <a:p>
                      <a:pPr algn="ctr"/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97,8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+ 124,8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900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+ 100,4</a:t>
                      </a:r>
                      <a:endParaRPr lang="ru-RU" sz="900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8937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Проведение работ, направленных на улучшение состояния улично-дорожной сети города Рязани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918,3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1 150,9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1 126,4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97,9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+ 208,1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8937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Адаптация остановочных пунктов общественного транспорта и подходов к остановочным пунктам для обеспечения доступности инвалидам и </a:t>
                      </a:r>
                      <a:r>
                        <a:rPr lang="ru-RU" sz="900" b="0" i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другим маломобильным</a:t>
                      </a:r>
                      <a:r>
                        <a:rPr lang="ru-RU" sz="900" b="0" i="0" baseline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0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группам населения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- 0,2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8937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Проведение работ, направленных на  повышение безопасности дорожного движения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62,1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62,1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188937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Проведение работ по созданию автоматизированных информационных и управляющих систем в городе Рязани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71,9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1,7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- 70,2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3661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Благоустройство дворовых территорий города и проездов к ним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60,4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46,0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46,0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900" i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- 14,4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44875095"/>
              </p:ext>
            </p:extLst>
          </p:nvPr>
        </p:nvGraphicFramePr>
        <p:xfrm>
          <a:off x="3635896" y="645327"/>
          <a:ext cx="4968612" cy="185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единительная линия 10"/>
          <p:cNvCxnSpPr>
            <a:stCxn id="15" idx="6"/>
            <a:endCxn id="19" idx="6"/>
          </p:cNvCxnSpPr>
          <p:nvPr/>
        </p:nvCxnSpPr>
        <p:spPr>
          <a:xfrm flipV="1">
            <a:off x="5566492" y="956694"/>
            <a:ext cx="1419356" cy="6726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458492" y="96995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877848" y="902694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78264" y="625695"/>
            <a:ext cx="648000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1 236,6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24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74308" y="649894"/>
            <a:ext cx="648000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1 111,8</a:t>
            </a:r>
            <a:endParaRPr lang="ru-RU" sz="12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16386" name="Picture 2" descr="C:\Users\Ковенева.BUDGET\Desktop\tPCntJllI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5695"/>
            <a:ext cx="2880320" cy="186299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87476"/>
            <a:ext cx="9361040" cy="252027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РАСХОДЫ бюджета города НА Жилищно-Коммунальное Хозяйство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cap="none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2021 </a:t>
            </a:r>
            <a:r>
              <a:rPr lang="ru-RU" sz="2000" cap="none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году </a:t>
            </a:r>
            <a:endParaRPr lang="ru-RU" sz="20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98075817"/>
              </p:ext>
            </p:extLst>
          </p:nvPr>
        </p:nvGraphicFramePr>
        <p:xfrm>
          <a:off x="3419872" y="771550"/>
          <a:ext cx="5555211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483517"/>
            <a:ext cx="1080120" cy="28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892391"/>
              </p:ext>
            </p:extLst>
          </p:nvPr>
        </p:nvGraphicFramePr>
        <p:xfrm>
          <a:off x="251520" y="3273841"/>
          <a:ext cx="8568952" cy="17354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92288"/>
                <a:gridCol w="1224136"/>
                <a:gridCol w="1152128"/>
                <a:gridCol w="1224136"/>
                <a:gridCol w="1224136"/>
                <a:gridCol w="1152128"/>
              </a:tblGrid>
              <a:tr h="6172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«Жилищно-коммунальное хозяйство»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2020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2021 год,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2021 года,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% исполнения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Рост (+),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снижение (-)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 2020 году,</a:t>
                      </a:r>
                    </a:p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млн. руб.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264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Жилищное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90,1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111,3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109,3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98,2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+ 19,2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13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Коммунальное хозяйство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319,0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237,6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237,6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- 81,4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Благоустройство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998,5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1 093,5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1 087,0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+ 88,5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17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Другие вопросы в области ЖКХ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167,3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173,3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171,8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+ 4,5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7"/>
                    </a:solidFill>
                  </a:tcPr>
                </a:tc>
              </a:tr>
              <a:tr h="207100">
                <a:tc>
                  <a:txBody>
                    <a:bodyPr/>
                    <a:lstStyle/>
                    <a:p>
                      <a:r>
                        <a:rPr lang="ru-RU" sz="900" b="0" i="0" dirty="0" smtClean="0">
                          <a:latin typeface="Arial Narrow" panose="020B0606020202030204" pitchFamily="34" charset="0"/>
                        </a:rPr>
                        <a:t>Всего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1 574,9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1 615,7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1 605,7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99,4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+ 30,8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5566"/>
            <a:ext cx="2952328" cy="208823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58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673" y="87474"/>
            <a:ext cx="5940661" cy="270030"/>
          </a:xfrm>
          <a:noFill/>
          <a:ln w="15875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008367"/>
              </p:ext>
            </p:extLst>
          </p:nvPr>
        </p:nvGraphicFramePr>
        <p:xfrm>
          <a:off x="5004048" y="483518"/>
          <a:ext cx="367240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273295"/>
              </p:ext>
            </p:extLst>
          </p:nvPr>
        </p:nvGraphicFramePr>
        <p:xfrm>
          <a:off x="593627" y="483518"/>
          <a:ext cx="383435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87560" y="556027"/>
            <a:ext cx="2335573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01.01.2022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573529"/>
            <a:ext cx="3024336" cy="270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01.01.2021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542335" y="4894008"/>
            <a:ext cx="458669" cy="242166"/>
          </a:xfrm>
          <a:prstGeom prst="rect">
            <a:avLst/>
          </a:prstGeom>
        </p:spPr>
        <p:txBody>
          <a:bodyPr lIns="68579" tIns="34289" rIns="68579" bIns="34289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100" b="1" dirty="0">
              <a:solidFill>
                <a:prstClr val="black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96524188"/>
              </p:ext>
            </p:extLst>
          </p:nvPr>
        </p:nvGraphicFramePr>
        <p:xfrm>
          <a:off x="1393339" y="3363838"/>
          <a:ext cx="6354706" cy="1707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26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279" y="-17266"/>
            <a:ext cx="432048" cy="5143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65517"/>
            <a:ext cx="792089" cy="64807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12160" y="3759882"/>
            <a:ext cx="281669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71A2DD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50974" y="1599642"/>
            <a:ext cx="5040560" cy="1242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Спасибо</a:t>
            </a:r>
          </a:p>
          <a:p>
            <a:pPr lvl="1" algn="ctr"/>
            <a:r>
              <a:rPr lang="ru-RU" sz="60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 внимание.</a:t>
            </a:r>
            <a:endParaRPr lang="ru-RU" sz="60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480"/>
            <a:ext cx="8640960" cy="4890570"/>
          </a:xfrm>
          <a:prstGeom prst="rect">
            <a:avLst/>
          </a:prstGeom>
          <a:solidFill>
            <a:srgbClr val="FFFFDD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1400" b="1" u="sng" dirty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исполнения </a:t>
            </a:r>
            <a:r>
              <a:rPr lang="ru-RU" sz="1400" b="1" u="sng" dirty="0" smtClean="0">
                <a:solidFill>
                  <a:srgbClr val="DF3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>
              <a:lnSpc>
                <a:spcPct val="70000"/>
              </a:lnSpc>
            </a:pPr>
            <a:endParaRPr lang="ru-RU" sz="1400" b="1" u="sng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- это процесс, который обеспечивает полное своевременное поступление доходов в целом и по каждому источнику, а также финансирование организаций и учреждений в пределах утвержденных по бюджету сумм в течение финансового года.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Можно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 две стороны этого процесса: </a:t>
            </a:r>
          </a:p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исполнения бюджета по доходам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Его задачей которого является обеспечение полного и своевременного поступления в бюджет отдельных видов доходов, в первую очередь, налогов и других обязательных платежей, по каждому источнику в соответствии с утвержденным бюджетным планом; 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Участниками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процесса являются: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налогоплательщики и плательщики сборов (юридические и физические лица), которые перечисляют в бюджет установленные налоги и другие обязательные платежи;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учреждения Центрального банка и коммерческие банки, производящие безналичные расчеты между плательщиками и получателем средств;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органы Федерального казначейства, которые получают перечисленные в бюджет средства и ведут их учет;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•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налоговые органы (Министерство РФ по налогам и сборам), ведущие учет налогоплательщиков, контролирующие правильность исполнения ими своих налоговых обязательств, а также регулирующие отношения по возврату и зачету уплаченных налогов.</a:t>
            </a:r>
          </a:p>
          <a:p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исполнение по расходам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означает последовательное финансирование мероприятий, предусмотренных законом о бюджете, в пределах утвержденных сумм. 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Особенностью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 по расходам является то, что эта часть формируется расчетно и полностью зависит от объема доходных поступлений. Расходы осуществляются в пределах фактического наличия бюджетных средств на едином бюджетном счете. При этом обязательно соблюдаются две последовательные процедуры – санкционирование и финансирование. Финансирование заключается в расходовании бюджетных средств. Задача санкционирования расходов заключается в том, чтобы обеспечить принятие к финансированию только тех расходов, которые предусмотрены утвержденным законом о бюджете и обеспечены поступлениями в бюджет доходов и заимствований. 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Бюджетный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завершается составлением и утверждением отчета об исполнении бюджета, что является важной формой контроля за исполнением бюджета.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Отчет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по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основным показателям доходов и расходов в установленном порядке с необходимым анализом исполнения доходов  и расходования средств. </a:t>
            </a:r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70534452"/>
              </p:ext>
            </p:extLst>
          </p:nvPr>
        </p:nvGraphicFramePr>
        <p:xfrm>
          <a:off x="467544" y="617042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580112" y="2274717"/>
            <a:ext cx="3274137" cy="172819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>
              <a:solidFill>
                <a:prstClr val="black"/>
              </a:solidFill>
            </a:endParaRPr>
          </a:p>
          <a:p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 smtClean="0">
              <a:solidFill>
                <a:prstClr val="black"/>
              </a:solidFill>
            </a:endParaRPr>
          </a:p>
          <a:p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87474"/>
            <a:ext cx="8229600" cy="529568"/>
          </a:xfrm>
          <a:prstGeom prst="rect">
            <a:avLst/>
          </a:prstGeom>
          <a:noFill/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36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15932" y="2663748"/>
            <a:ext cx="3240361" cy="918102"/>
          </a:xfrm>
          <a:prstGeom prst="rect">
            <a:avLst/>
          </a:prstGeom>
          <a:solidFill>
            <a:srgbClr val="FFFFBD"/>
          </a:solidFill>
          <a:ln w="25400" cmpd="sng">
            <a:solidFill>
              <a:schemeClr val="tx1"/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275856" y="4443958"/>
            <a:ext cx="5112568" cy="648072"/>
          </a:xfrm>
          <a:prstGeom prst="rect">
            <a:avLst/>
          </a:prstGeom>
          <a:solidFill>
            <a:srgbClr val="FFFFBD"/>
          </a:solidFill>
          <a:ln w="25400">
            <a:solidFill>
              <a:schemeClr val="tx1"/>
            </a:solidFill>
          </a:ln>
          <a:effectLst/>
        </p:spPr>
        <p:txBody>
          <a:bodyPr wrap="square" lIns="36000" tIns="108000" rIns="36000" bIns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210543"/>
              </p:ext>
            </p:extLst>
          </p:nvPr>
        </p:nvGraphicFramePr>
        <p:xfrm>
          <a:off x="35496" y="755530"/>
          <a:ext cx="9073008" cy="4168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685835" y="4517257"/>
            <a:ext cx="2016224" cy="422952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14083" y="4080351"/>
            <a:ext cx="2016224" cy="278942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86091" y="4728733"/>
            <a:ext cx="2016224" cy="263170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5720" y="2236607"/>
            <a:ext cx="2006579" cy="379884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3417" y="3168676"/>
            <a:ext cx="1692187" cy="419483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91839" y="3157180"/>
            <a:ext cx="1800200" cy="550553"/>
          </a:xfrm>
          <a:prstGeom prst="rect">
            <a:avLst/>
          </a:prstGeom>
          <a:solidFill>
            <a:srgbClr val="FFFFBD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06013" y="2204567"/>
            <a:ext cx="2088232" cy="411924"/>
          </a:xfrm>
          <a:prstGeom prst="rect">
            <a:avLst/>
          </a:prstGeom>
          <a:solidFill>
            <a:srgbClr val="FFFFBD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7370" y="1027543"/>
            <a:ext cx="2016224" cy="700508"/>
          </a:xfrm>
          <a:prstGeom prst="rect">
            <a:avLst/>
          </a:prstGeom>
          <a:solidFill>
            <a:srgbClr val="FFFFBD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48392" y="555526"/>
            <a:ext cx="2428444" cy="400008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1334438"/>
            <a:ext cx="2016224" cy="389025"/>
          </a:xfrm>
          <a:prstGeom prst="rect">
            <a:avLst/>
          </a:prstGeom>
          <a:solidFill>
            <a:srgbClr val="FFFFBD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19514"/>
            <a:ext cx="8208912" cy="346002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02290"/>
            <a:ext cx="576064" cy="41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77" y="1293915"/>
            <a:ext cx="586567" cy="4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14" y="2155166"/>
            <a:ext cx="601192" cy="44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72" y="4282637"/>
            <a:ext cx="607894" cy="4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5260328" y="4012439"/>
            <a:ext cx="579262" cy="4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614" y="1050913"/>
            <a:ext cx="616352" cy="39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88" y="3157180"/>
            <a:ext cx="601220" cy="3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47" y="2155166"/>
            <a:ext cx="617509" cy="36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36" y="3168676"/>
            <a:ext cx="579420" cy="4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1289449"/>
            <a:ext cx="551523" cy="44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395184" y="3510280"/>
            <a:ext cx="4653657" cy="1397361"/>
            <a:chOff x="251735" y="-268357"/>
            <a:chExt cx="2918865" cy="1670946"/>
          </a:xfrm>
          <a:solidFill>
            <a:srgbClr val="FFFFE7"/>
          </a:solidFill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308809" y="-198684"/>
              <a:ext cx="2801067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spcBef>
                  <a:spcPct val="0"/>
                </a:spcBef>
              </a:pPr>
              <a:r>
                <a:rPr lang="ru-RU" sz="1600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Уточненные плановые назначения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80000"/>
                </a:lnSpc>
                <a:spcBef>
                  <a:spcPct val="0"/>
                </a:spcBef>
              </a:pPr>
              <a:endPara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lnSpc>
                  <a:spcPct val="80000"/>
                </a:lnSpc>
                <a:spcBef>
                  <a:spcPct val="0"/>
                </a:spcBef>
              </a:pP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доходы – 14 669 778,9 тыс. руб.;</a:t>
              </a:r>
            </a:p>
            <a:p>
              <a:pPr algn="ctr" defTabSz="711092">
                <a:spcBef>
                  <a:spcPct val="0"/>
                </a:spcBef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15 195  946,6 тыс. руб.;</a:t>
              </a:r>
            </a:p>
            <a:p>
              <a:pPr algn="ctr" defTabSz="711092">
                <a:spcBef>
                  <a:spcPct val="0"/>
                </a:spcBef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ефицит -  526 167,7 тыс. руб.</a:t>
              </a:r>
              <a:endPara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68321" y="699542"/>
            <a:ext cx="4680520" cy="1283463"/>
            <a:chOff x="251735" y="-268357"/>
            <a:chExt cx="2981300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81300" cy="1670946"/>
            </a:xfrm>
            <a:prstGeom prst="roundRect">
              <a:avLst>
                <a:gd name="adj" fmla="val 10000"/>
              </a:avLst>
            </a:prstGeom>
            <a:solidFill>
              <a:srgbClr val="FFFFE7"/>
            </a:solidFill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8037" y="-217330"/>
              <a:ext cx="2807171" cy="1568889"/>
            </a:xfrm>
            <a:prstGeom prst="rect">
              <a:avLst/>
            </a:prstGeom>
            <a:solidFill>
              <a:srgbClr val="FFFFE7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lnSpc>
                  <a:spcPct val="70000"/>
                </a:lnSpc>
                <a:spcBef>
                  <a:spcPct val="0"/>
                </a:spcBef>
              </a:pPr>
              <a:r>
                <a:rPr lang="ru-RU" sz="1600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Первоначальный бюджет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80000"/>
                </a:lnSpc>
                <a:spcBef>
                  <a:spcPct val="0"/>
                </a:spcBef>
              </a:pPr>
              <a:endParaRPr 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spcBef>
                  <a:spcPct val="0"/>
                </a:spcBef>
              </a:pP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доходы – 10 518 925,5 тыс. руб.;</a:t>
              </a:r>
            </a:p>
            <a:p>
              <a:pPr algn="ctr" defTabSz="711092"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10 916 125,5 тыс. руб.;</a:t>
              </a:r>
            </a:p>
            <a:p>
              <a:pPr algn="ctr" defTabSz="711092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sz="16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ефицит – 397 200,0 тыс. руб.</a:t>
              </a:r>
              <a:endPara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26" name="Заголовок 1"/>
          <p:cNvSpPr txBox="1">
            <a:spLocks/>
          </p:cNvSpPr>
          <p:nvPr/>
        </p:nvSpPr>
        <p:spPr>
          <a:xfrm>
            <a:off x="8532452" y="4299953"/>
            <a:ext cx="611559" cy="181625"/>
          </a:xfrm>
          <a:prstGeom prst="rect">
            <a:avLst/>
          </a:prstGeom>
        </p:spPr>
        <p:txBody>
          <a:bodyPr lIns="91428" tIns="45714" rIns="91428" bIns="45714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395536" y="249494"/>
            <a:ext cx="8291264" cy="243027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за </a:t>
            </a: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2021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686800" y="4894008"/>
            <a:ext cx="457210" cy="242166"/>
          </a:xfrm>
          <a:prstGeom prst="rect">
            <a:avLst/>
          </a:prstGeom>
        </p:spPr>
        <p:txBody>
          <a:bodyPr lIns="91428" tIns="45714" rIns="91428" bIns="45714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cap="small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436096" y="1779662"/>
            <a:ext cx="3479309" cy="2173671"/>
            <a:chOff x="251735" y="-268357"/>
            <a:chExt cx="2981300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1735" y="-268357"/>
              <a:ext cx="2981300" cy="1670946"/>
            </a:xfrm>
            <a:prstGeom prst="roundRect">
              <a:avLst>
                <a:gd name="adj" fmla="val 10000"/>
              </a:avLst>
            </a:prstGeom>
            <a:solidFill>
              <a:srgbClr val="FFFFE7"/>
            </a:solidFill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28037" y="-217328"/>
              <a:ext cx="2807171" cy="1568888"/>
            </a:xfrm>
            <a:prstGeom prst="rect">
              <a:avLst/>
            </a:prstGeom>
            <a:solidFill>
              <a:srgbClr val="FFFFE7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092">
                <a:lnSpc>
                  <a:spcPct val="50000"/>
                </a:lnSpc>
                <a:spcBef>
                  <a:spcPct val="0"/>
                </a:spcBef>
              </a:pPr>
              <a:r>
                <a:rPr lang="ru-RU" b="1" u="sng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Исполнено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: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доходы – 14 627 228,2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р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асходы – 14 869 559,4 тыс. руб.;</a:t>
              </a:r>
            </a:p>
            <a:p>
              <a:pPr algn="ctr" defTabSz="7110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д</a:t>
              </a:r>
              <a:r>
                <a:rPr lang="ru-RU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itchFamily="18" charset="0"/>
                </a:rPr>
                <a:t>ефицит – 242 331,2 тыс. руб.</a:t>
              </a:r>
              <a:endParaRPr lang="ru-RU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</p:grpSp>
      <p:sp>
        <p:nvSpPr>
          <p:cNvPr id="2" name="Стрелка вниз 1"/>
          <p:cNvSpPr/>
          <p:nvPr/>
        </p:nvSpPr>
        <p:spPr>
          <a:xfrm>
            <a:off x="977099" y="2139702"/>
            <a:ext cx="3429169" cy="1224136"/>
          </a:xfrm>
          <a:prstGeom prst="downArrow">
            <a:avLst>
              <a:gd name="adj1" fmla="val 71332"/>
              <a:gd name="adj2" fmla="val 48677"/>
            </a:avLst>
          </a:prstGeom>
          <a:solidFill>
            <a:schemeClr val="bg1"/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65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кругленный прямоугольник 4"/>
          <p:cNvSpPr/>
          <p:nvPr/>
        </p:nvSpPr>
        <p:spPr>
          <a:xfrm>
            <a:off x="1475656" y="2174756"/>
            <a:ext cx="2448272" cy="973058"/>
          </a:xfrm>
          <a:prstGeom prst="rect">
            <a:avLst/>
          </a:prstGeom>
          <a:noFill/>
          <a:ln w="3175"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092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5 решений городской Думы о внесении изменений и дополнений в решение Рязанской городской Думы «Об утверждении  бюджета города Рязани на 2021 и на плановый период 2022 и 2023 годов 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8032"/>
            <a:ext cx="8352928" cy="324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ОСНОВНЫЕ ПАРАМЕТРЫ БЮДЖЕТА ГОРОДА Рязани  </a:t>
            </a:r>
            <a:r>
              <a:rPr lang="ru-RU" sz="2000" cap="none" dirty="0" smtClean="0">
                <a:latin typeface="Arial Narrow" panose="020B0606020202030204" pitchFamily="34" charset="0"/>
              </a:rPr>
              <a:t>за</a:t>
            </a:r>
            <a:r>
              <a:rPr lang="ru-RU" sz="2000" dirty="0" smtClean="0">
                <a:latin typeface="Arial Narrow" panose="020B0606020202030204" pitchFamily="34" charset="0"/>
              </a:rPr>
              <a:t> 2021 </a:t>
            </a:r>
            <a:r>
              <a:rPr lang="ru-RU" sz="2000" cap="none" dirty="0" smtClean="0">
                <a:latin typeface="Arial Narrow" panose="020B0606020202030204" pitchFamily="34" charset="0"/>
              </a:rPr>
              <a:t>год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891578"/>
              </p:ext>
            </p:extLst>
          </p:nvPr>
        </p:nvGraphicFramePr>
        <p:xfrm>
          <a:off x="323529" y="587038"/>
          <a:ext cx="8640963" cy="4377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9765"/>
                <a:gridCol w="1165963"/>
                <a:gridCol w="1165963"/>
                <a:gridCol w="1165963"/>
                <a:gridCol w="1105193"/>
                <a:gridCol w="1008116"/>
              </a:tblGrid>
              <a:tr h="2358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06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2021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2020 г.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38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98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12 900,3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14 669,8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14 627,2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1 726,9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6911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 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5 103,8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5 253,7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5 513,1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409,3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3924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7 792,1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9 395,0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9 094,5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1 302,4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39245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в бюджет в виде добровольных пожертвований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52748"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от возврата учреждениями остатков субсидий прошлых лет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353411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13 228,0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15 196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14 869,5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1 641,5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за счет собственных доходных источников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5 584,8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6 007,7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5 985,4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400,6</a:t>
                      </a:r>
                      <a:endParaRPr lang="ru-RU" sz="11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170304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/ ПРОФИЦИТ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- 327,7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- 526,2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- 242,3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6135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собственных доходов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  <a:tr h="235898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1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1 924,0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2 296,7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2 185,0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45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собственных доходов</a:t>
                      </a:r>
                    </a:p>
                  </a:txBody>
                  <a:tcPr marT="34290" marB="34290" anchor="ctr">
                    <a:lnL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8028384" y="286651"/>
            <a:ext cx="1008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млн. руб.</a:t>
            </a:r>
            <a:endParaRPr lang="ru-RU" alt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7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5323" y="422110"/>
            <a:ext cx="2716413" cy="132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619985" y="4151188"/>
            <a:ext cx="2542983" cy="940841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619983" y="3086672"/>
            <a:ext cx="2542984" cy="963330"/>
          </a:xfrm>
          <a:prstGeom prst="ellipse">
            <a:avLst/>
          </a:prstGeom>
          <a:solidFill>
            <a:schemeClr val="bg1"/>
          </a:solidFill>
          <a:ln w="50800"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4677" y="1"/>
            <a:ext cx="8569325" cy="422672"/>
          </a:xfrm>
          <a:effectLst/>
        </p:spPr>
        <p:txBody>
          <a:bodyPr>
            <a:normAutofit/>
          </a:bodyPr>
          <a:lstStyle/>
          <a:p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ХАРАКТЕРИСТИКИ БЮДЖЕТА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ГОРОДА РЯЗАНИ </a:t>
            </a:r>
            <a:r>
              <a:rPr lang="ru-RU" altLang="ru-RU" sz="2000" b="1" dirty="0" smtClean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3А 2021 </a:t>
            </a:r>
            <a:r>
              <a:rPr lang="ru-RU" altLang="ru-RU" sz="2000" b="1" dirty="0"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altLang="ru-RU" sz="2000" b="1" dirty="0" smtClean="0">
              <a:solidFill>
                <a:srgbClr val="000000"/>
              </a:solidFill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194930" y="446870"/>
            <a:ext cx="8855028" cy="4658425"/>
            <a:chOff x="41755" y="841384"/>
            <a:chExt cx="8449445" cy="5727829"/>
          </a:xfrm>
        </p:grpSpPr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300923" y="3042356"/>
              <a:ext cx="2435937" cy="1021764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2400" b="1" u="sng" dirty="0" smtClean="0">
                  <a:solidFill>
                    <a:srgbClr val="1F497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Бюджетная обеспеченность</a:t>
              </a:r>
              <a:endParaRPr lang="en-US" altLang="ru-RU" sz="2400" b="1" u="sng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471439" y="5396078"/>
              <a:ext cx="2056953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sz="1400" b="1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sz="1400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27 803,9</a:t>
              </a:r>
              <a:endParaRPr lang="ru-RU" altLang="ru-RU" sz="14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469742" y="4082506"/>
              <a:ext cx="2058650" cy="117313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</a:t>
              </a:r>
              <a:r>
                <a:rPr lang="ru-RU" alt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 1 </a:t>
              </a:r>
              <a:r>
                <a:rPr lang="ru-RU" alt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 </a:t>
              </a:r>
              <a:r>
                <a:rPr lang="ru-RU" altLang="ru-RU" sz="14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27 350,8</a:t>
              </a:r>
              <a:endParaRPr lang="en-US" altLang="ru-RU" sz="1400" b="1" dirty="0">
                <a:solidFill>
                  <a:prstClr val="black"/>
                </a:solidFill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6" name="Группа 167"/>
            <p:cNvGrpSpPr>
              <a:grpSpLocks/>
            </p:cNvGrpSpPr>
            <p:nvPr/>
          </p:nvGrpSpPr>
          <p:grpSpPr bwMode="auto">
            <a:xfrm>
              <a:off x="903476" y="2332845"/>
              <a:ext cx="2220363" cy="721265"/>
              <a:chOff x="723964" y="2044813"/>
              <a:chExt cx="2220363" cy="721265"/>
            </a:xfrm>
          </p:grpSpPr>
          <p:sp>
            <p:nvSpPr>
              <p:cNvPr id="163" name="Прямоугольник 162"/>
              <p:cNvSpPr/>
              <p:nvPr/>
            </p:nvSpPr>
            <p:spPr>
              <a:xfrm>
                <a:off x="723964" y="2044813"/>
                <a:ext cx="2219081" cy="464775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</a:t>
                </a: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 </a:t>
                </a: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имущество физических лиц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725246" y="2487760"/>
                <a:ext cx="2219081" cy="27831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666,1 (4,6%)</a:t>
                </a:r>
                <a:endParaRPr lang="ru-RU" sz="16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41755" y="1499039"/>
              <a:ext cx="3080803" cy="760341"/>
              <a:chOff x="-137757" y="130887"/>
              <a:chExt cx="3080803" cy="760341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-137757" y="130887"/>
                <a:ext cx="2363809" cy="452706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70000"/>
                  </a:lnSpc>
                  <a:defRPr/>
                </a:pPr>
                <a:r>
                  <a:rPr lang="ru-RU" sz="135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35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-137757" y="583591"/>
                <a:ext cx="2363808" cy="30763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2 676,6 (18,3 %)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2312077" y="130888"/>
                <a:ext cx="630969" cy="74245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45982" y="5751710"/>
              <a:ext cx="3137336" cy="765994"/>
              <a:chOff x="-133530" y="3303438"/>
              <a:chExt cx="3137336" cy="765994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25246" y="3303438"/>
                <a:ext cx="2278560" cy="44264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35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Безвозмездные поступления</a:t>
                </a: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723964" y="3742780"/>
                <a:ext cx="2279842" cy="32665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9 114,1 (62,3%)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-133530" y="3322450"/>
                <a:ext cx="751825" cy="731302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45981" y="5045962"/>
              <a:ext cx="3137337" cy="615204"/>
              <a:chOff x="-133531" y="1517570"/>
              <a:chExt cx="3137337" cy="615204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-133531" y="1517570"/>
                <a:ext cx="2277478" cy="316303"/>
              </a:xfrm>
              <a:prstGeom prst="rect">
                <a:avLst/>
              </a:prstGeom>
              <a:solidFill>
                <a:srgbClr val="D5EAFF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-133529" y="1827153"/>
                <a:ext cx="2277476" cy="30561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670,1 (4,6%)</a:t>
                </a:r>
                <a:endParaRPr lang="ru-RU" sz="16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2226051" y="1517570"/>
                <a:ext cx="777755" cy="61520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6613913" y="2259377"/>
              <a:ext cx="1837270" cy="619154"/>
              <a:chOff x="7297481" y="3854468"/>
              <a:chExt cx="1837270" cy="742988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7297481" y="3854468"/>
                <a:ext cx="1830787" cy="424938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ru-RU" sz="125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</a:t>
                </a:r>
                <a:r>
                  <a:rPr lang="ru-RU" sz="12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7297481" y="4279405"/>
                <a:ext cx="1837270" cy="31805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1 299,4 (8,7%)</a:t>
                </a:r>
                <a:endParaRPr lang="ru-RU" sz="15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6455275" y="3845042"/>
              <a:ext cx="1998718" cy="531169"/>
              <a:chOff x="7138843" y="4806765"/>
              <a:chExt cx="1998718" cy="637405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7138843" y="4806765"/>
                <a:ext cx="1998718" cy="31870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7138843" y="5125468"/>
                <a:ext cx="1998717" cy="31870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9 223,2 (62,0%)</a:t>
                </a:r>
                <a:endParaRPr lang="ru-RU" sz="15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6613913" y="5172975"/>
              <a:ext cx="1848643" cy="609247"/>
              <a:chOff x="7297481" y="5449744"/>
              <a:chExt cx="1848643" cy="731094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7297481" y="5449744"/>
                <a:ext cx="184864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7297481" y="5821568"/>
                <a:ext cx="1848643" cy="35927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682,3 (4,6%)</a:t>
                </a:r>
                <a:endParaRPr lang="ru-RU" sz="15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22753" y="4464744"/>
              <a:ext cx="1996553" cy="619698"/>
              <a:chOff x="6606321" y="2698877"/>
              <a:chExt cx="1996553" cy="743637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06321" y="2698877"/>
                <a:ext cx="1996553" cy="371819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06323" y="3070693"/>
                <a:ext cx="1996550" cy="3718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521,7 (3,5%)</a:t>
                </a:r>
                <a:endParaRPr lang="ru-RU" sz="1500" b="1" dirty="0">
                  <a:solidFill>
                    <a:prstClr val="black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14488" y="5881200"/>
              <a:ext cx="1898101" cy="646379"/>
              <a:chOff x="6598056" y="3448120"/>
              <a:chExt cx="1898101" cy="775656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598056" y="3448120"/>
                <a:ext cx="1898101" cy="387635"/>
              </a:xfrm>
              <a:prstGeom prst="rect">
                <a:avLst/>
              </a:prstGeom>
              <a:solidFill>
                <a:srgbClr val="FFFFBD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598056" y="3835755"/>
                <a:ext cx="1889834" cy="38802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C00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500" b="1" dirty="0" smtClean="0">
                    <a:solidFill>
                      <a:prstClr val="black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489,8 (3,3%)</a:t>
                </a:r>
                <a:endParaRPr lang="ru-RU" sz="15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45982" y="841385"/>
              <a:ext cx="2797648" cy="47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>
                <a:defRPr/>
              </a:pPr>
              <a:r>
                <a:rPr lang="ru-RU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14 627,2 млн</a:t>
              </a:r>
              <a:r>
                <a:rPr lang="ru-RU" sz="2000" b="1" u="sng" dirty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руб.</a:t>
              </a:r>
            </a:p>
            <a:p>
              <a:pPr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70409" y="841384"/>
              <a:ext cx="2520791" cy="543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endParaRPr lang="ru-RU" b="1" u="sng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ru-RU" sz="2000" b="1" u="sng" dirty="0" smtClean="0">
                  <a:solidFill>
                    <a:srgbClr val="C00000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14 869,5 млн. руб.</a:t>
              </a:r>
            </a:p>
            <a:p>
              <a:pPr algn="ctr">
                <a:defRPr/>
              </a:pPr>
              <a:endParaRPr lang="ru-RU" b="1" u="sng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3300923" y="2558138"/>
              <a:ext cx="2426509" cy="53737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2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Численность населения</a:t>
              </a:r>
              <a:endParaRPr lang="ru-RU" altLang="ru-RU" sz="1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 dirty="0" smtClean="0">
                  <a:solidFill>
                    <a:prstClr val="black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534,8 тыс. чел.</a:t>
              </a:r>
              <a:endParaRPr lang="ru-RU" altLang="ru-RU" sz="14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404322" y="4566257"/>
            <a:ext cx="615617" cy="4843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24474" y="1681631"/>
            <a:ext cx="762799" cy="5648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359385" y="981740"/>
            <a:ext cx="2021135" cy="314260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359002" y="1296000"/>
            <a:ext cx="2021135" cy="20976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1 047,4 (7,0%)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329427" y="2538000"/>
            <a:ext cx="2018787" cy="22973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1 605,7 (10,8%)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29425" y="2191176"/>
            <a:ext cx="2018788" cy="346823"/>
          </a:xfrm>
          <a:prstGeom prst="rect">
            <a:avLst/>
          </a:prstGeom>
          <a:solidFill>
            <a:srgbClr val="FFFFBD"/>
          </a:solidFill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  <a:endParaRPr lang="ru-RU" sz="13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15" y="3962209"/>
            <a:ext cx="624980" cy="5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973130" y="3025123"/>
            <a:ext cx="2462798" cy="534794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гос.  и муниципальной собственности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972310" y="3548609"/>
            <a:ext cx="2462797" cy="2368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575,4 (3,9%)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2" y="3086674"/>
            <a:ext cx="652651" cy="6850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62" y="1614133"/>
            <a:ext cx="608020" cy="43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008" y="970071"/>
            <a:ext cx="582919" cy="5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95" y="3393738"/>
            <a:ext cx="537633" cy="5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434341" y="2191177"/>
            <a:ext cx="601837" cy="5671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62" y="2843997"/>
            <a:ext cx="496867" cy="4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30" y="2349000"/>
            <a:ext cx="826275" cy="5888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Прямоугольник 61"/>
          <p:cNvSpPr/>
          <p:nvPr/>
        </p:nvSpPr>
        <p:spPr bwMode="auto">
          <a:xfrm>
            <a:off x="195335" y="2323702"/>
            <a:ext cx="2325600" cy="359487"/>
          </a:xfrm>
          <a:prstGeom prst="rect">
            <a:avLst/>
          </a:prstGeom>
          <a:solidFill>
            <a:srgbClr val="D5EAFF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Земельный налог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 bwMode="auto">
          <a:xfrm>
            <a:off x="195335" y="2684864"/>
            <a:ext cx="2325600" cy="2530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925,0 (6,3%)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6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11952" y="4942396"/>
            <a:ext cx="432048" cy="201104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24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5399"/>
            <a:ext cx="8147248" cy="378042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ДОХОДОВ БЮДЖЕТА ГОРОДА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52320" y="475698"/>
            <a:ext cx="1440160" cy="162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лн.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58016850"/>
              </p:ext>
            </p:extLst>
          </p:nvPr>
        </p:nvGraphicFramePr>
        <p:xfrm>
          <a:off x="1763688" y="3097158"/>
          <a:ext cx="583264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061686"/>
              </p:ext>
            </p:extLst>
          </p:nvPr>
        </p:nvGraphicFramePr>
        <p:xfrm>
          <a:off x="467544" y="699543"/>
          <a:ext cx="8229600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 flipH="1">
            <a:off x="2636558" y="1185727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4040632" y="1067107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431476" y="1067107"/>
            <a:ext cx="107988" cy="1517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630094" y="4894008"/>
            <a:ext cx="513906" cy="2421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dissolve/>
      </p:transition>
    </mc:Choice>
    <mc:Fallback xmlns="">
      <p:transition advClick="0" advTm="1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28501</TotalTime>
  <Words>3226</Words>
  <Application>Microsoft Office PowerPoint</Application>
  <PresentationFormat>Экран (16:9)</PresentationFormat>
  <Paragraphs>1007</Paragraphs>
  <Slides>27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6_Тема Office</vt:lpstr>
      <vt:lpstr>11_Тема Office</vt:lpstr>
      <vt:lpstr>12_Тема Office</vt:lpstr>
      <vt:lpstr>13_Тема Office</vt:lpstr>
      <vt:lpstr>4_Тема Office</vt:lpstr>
      <vt:lpstr>15_Тема Office</vt:lpstr>
      <vt:lpstr>8_Тема Office</vt:lpstr>
      <vt:lpstr>Тема Office</vt:lpstr>
      <vt:lpstr>7_Тема Office</vt:lpstr>
      <vt:lpstr>9_Тема Office</vt:lpstr>
      <vt:lpstr>ЧТО ТАКОЕ муниципальный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ПАРАМЕТРЫ БЮДЖЕТА ГОРОДА Рязани  за 2021 год</vt:lpstr>
      <vt:lpstr>ОСНОВНЫЕ ХАРАКТЕРИСТИКИ БЮДЖЕТА ГОРОДА РЯЗАНИ 3А 2021 ГОД</vt:lpstr>
      <vt:lpstr>СТРУКТУРА ДОХОДОВ БЮДЖЕТА ГОРОДА</vt:lpstr>
      <vt:lpstr>Презентация PowerPoint</vt:lpstr>
      <vt:lpstr>Презентация PowerPoint</vt:lpstr>
      <vt:lpstr>Презентация PowerPoint</vt:lpstr>
      <vt:lpstr>НЕНАЛОГОВЫЕ  ДОХОДЫ</vt:lpstr>
      <vt:lpstr>Презентация PowerPoint</vt:lpstr>
      <vt:lpstr>ДИНАМИКА РАСХОДОВ БЮДЖЕТА ГОРОДА</vt:lpstr>
      <vt:lpstr>СТРУКТУРА РАСХОДОВ БЮДЖЕТА ГОРОДА в 2021 году </vt:lpstr>
      <vt:lpstr>МУНИЦИПАЛЬНЫе ПРОГРАММы СОЦИАЛЬНОЙ НАПРАВЛЕННОСТИ</vt:lpstr>
      <vt:lpstr> ПРОГРАММы поддержки отраслей экономики</vt:lpstr>
      <vt:lpstr>Презентация PowerPoint</vt:lpstr>
      <vt:lpstr>РАСХОДЫ бюджета города НА образование в 2021 году </vt:lpstr>
      <vt:lpstr>РАСХОДЫ бюджета города НА культуру в 2021 году </vt:lpstr>
      <vt:lpstr>РАСХОДЫ бюджета города НА физическую культуру и спорт в 2021 году </vt:lpstr>
      <vt:lpstr>РАСХОДЫ бюджета города НА социальную политику в 2021 году </vt:lpstr>
      <vt:lpstr>РАСХОДы бюджета города на ДОРОЖНОЕ ХОЗЯЙСТВО в 2021 году</vt:lpstr>
      <vt:lpstr>РАСХОДЫ бюджета города НА Жилищно-Коммунальное Хозяйство  в 2021 году </vt:lpstr>
      <vt:lpstr>СТРУКТУРА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2139</cp:revision>
  <cp:lastPrinted>2022-05-17T13:03:05Z</cp:lastPrinted>
  <dcterms:created xsi:type="dcterms:W3CDTF">2013-10-29T07:14:12Z</dcterms:created>
  <dcterms:modified xsi:type="dcterms:W3CDTF">2022-05-17T13:23:28Z</dcterms:modified>
</cp:coreProperties>
</file>