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6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21" r:id="rId4"/>
    <p:sldMasterId id="2147486345" r:id="rId5"/>
    <p:sldMasterId id="2147486675" r:id="rId6"/>
    <p:sldMasterId id="2147487502" r:id="rId7"/>
    <p:sldMasterId id="2147489746" r:id="rId8"/>
    <p:sldMasterId id="2147489758" r:id="rId9"/>
    <p:sldMasterId id="2147489961" r:id="rId10"/>
    <p:sldMasterId id="2147491063" r:id="rId11"/>
    <p:sldMasterId id="2147491075" r:id="rId12"/>
  </p:sldMasterIdLst>
  <p:notesMasterIdLst>
    <p:notesMasterId r:id="rId58"/>
  </p:notesMasterIdLst>
  <p:sldIdLst>
    <p:sldId id="496" r:id="rId13"/>
    <p:sldId id="497" r:id="rId14"/>
    <p:sldId id="498" r:id="rId15"/>
    <p:sldId id="499" r:id="rId16"/>
    <p:sldId id="500" r:id="rId17"/>
    <p:sldId id="501" r:id="rId18"/>
    <p:sldId id="503" r:id="rId19"/>
    <p:sldId id="571" r:id="rId20"/>
    <p:sldId id="569" r:id="rId21"/>
    <p:sldId id="570" r:id="rId22"/>
    <p:sldId id="572" r:id="rId23"/>
    <p:sldId id="573" r:id="rId24"/>
    <p:sldId id="574" r:id="rId25"/>
    <p:sldId id="575" r:id="rId26"/>
    <p:sldId id="576" r:id="rId27"/>
    <p:sldId id="577" r:id="rId28"/>
    <p:sldId id="578" r:id="rId29"/>
    <p:sldId id="579" r:id="rId30"/>
    <p:sldId id="580" r:id="rId31"/>
    <p:sldId id="505" r:id="rId32"/>
    <p:sldId id="506" r:id="rId33"/>
    <p:sldId id="581" r:id="rId34"/>
    <p:sldId id="568" r:id="rId35"/>
    <p:sldId id="596" r:id="rId36"/>
    <p:sldId id="597" r:id="rId37"/>
    <p:sldId id="508" r:id="rId38"/>
    <p:sldId id="598" r:id="rId39"/>
    <p:sldId id="599" r:id="rId40"/>
    <p:sldId id="600" r:id="rId41"/>
    <p:sldId id="510" r:id="rId42"/>
    <p:sldId id="511" r:id="rId43"/>
    <p:sldId id="602" r:id="rId44"/>
    <p:sldId id="603" r:id="rId45"/>
    <p:sldId id="604" r:id="rId46"/>
    <p:sldId id="513" r:id="rId47"/>
    <p:sldId id="606" r:id="rId48"/>
    <p:sldId id="516" r:id="rId49"/>
    <p:sldId id="515" r:id="rId50"/>
    <p:sldId id="605" r:id="rId51"/>
    <p:sldId id="601" r:id="rId52"/>
    <p:sldId id="607" r:id="rId53"/>
    <p:sldId id="593" r:id="rId54"/>
    <p:sldId id="594" r:id="rId55"/>
    <p:sldId id="595" r:id="rId56"/>
    <p:sldId id="542" r:id="rId57"/>
  </p:sldIdLst>
  <p:sldSz cx="9144000" cy="5143500" type="screen16x9"/>
  <p:notesSz cx="67945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CF9"/>
    <a:srgbClr val="97CBFF"/>
    <a:srgbClr val="FFFFEB"/>
    <a:srgbClr val="FFFFCC"/>
    <a:srgbClr val="009900"/>
    <a:srgbClr val="005EA4"/>
    <a:srgbClr val="0066FF"/>
    <a:srgbClr val="00CC66"/>
    <a:srgbClr val="33CC33"/>
    <a:srgbClr val="F5B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5203" autoAdjust="0"/>
  </p:normalViewPr>
  <p:slideViewPr>
    <p:cSldViewPr>
      <p:cViewPr>
        <p:scale>
          <a:sx n="100" d="100"/>
          <a:sy n="100" d="100"/>
        </p:scale>
        <p:origin x="-1133" y="-269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621,</a:t>
                    </a:r>
                    <a:r>
                      <a:rPr lang="ru-RU" smtClean="0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688.5</c:v>
                </c:pt>
                <c:pt idx="1">
                  <c:v>591.5</c:v>
                </c:pt>
                <c:pt idx="2">
                  <c:v>621.4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4944.1000000000004</c:v>
                </c:pt>
                <c:pt idx="1">
                  <c:v>5188.5</c:v>
                </c:pt>
                <c:pt idx="2">
                  <c:v>5432.3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47438208"/>
        <c:axId val="148607360"/>
        <c:axId val="0"/>
      </c:bar3DChart>
      <c:catAx>
        <c:axId val="14743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48607360"/>
        <c:crosses val="autoZero"/>
        <c:auto val="0"/>
        <c:lblAlgn val="ctr"/>
        <c:lblOffset val="100"/>
        <c:noMultiLvlLbl val="0"/>
      </c:catAx>
      <c:valAx>
        <c:axId val="148607360"/>
        <c:scaling>
          <c:orientation val="minMax"/>
          <c:max val="6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47438208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41951078910478E-2"/>
                  <c:y val="0.18798846705500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13666387083246E-2"/>
                  <c:y val="0.15062037058672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8602659751063E-2"/>
                  <c:y val="0.1051956736059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35</c:v>
                </c:pt>
                <c:pt idx="1">
                  <c:v>36.9</c:v>
                </c:pt>
                <c:pt idx="2">
                  <c:v>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47435904"/>
        <c:axId val="160650752"/>
        <c:axId val="184332288"/>
      </c:bar3DChart>
      <c:catAx>
        <c:axId val="14743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0650752"/>
        <c:crosses val="autoZero"/>
        <c:auto val="0"/>
        <c:lblAlgn val="ctr"/>
        <c:lblOffset val="100"/>
        <c:noMultiLvlLbl val="0"/>
      </c:catAx>
      <c:valAx>
        <c:axId val="160650752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147435904"/>
        <c:crosses val="autoZero"/>
        <c:crossBetween val="between"/>
      </c:valAx>
      <c:serAx>
        <c:axId val="18433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160650752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2409904821518E-2"/>
          <c:y val="5.6899004267425323E-3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1541325711390986E-2"/>
                  <c:y val="2.84495021337126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(</a:t>
                    </a:r>
                    <a:r>
                      <a:rPr lang="ru-RU" dirty="0" smtClean="0"/>
                      <a:t>59,0 </a:t>
                    </a:r>
                    <a:r>
                      <a:rPr lang="ru-RU" dirty="0"/>
                      <a:t>млн.руб.)
8,6%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111255020222528E-2"/>
                  <c:y val="9.8211265554821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47865053558437"/>
                  <c:y val="0.14956194487068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0556917260572497"/>
                  <c:y val="0.12609132962220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(509,7 млн.руб.)</c:v>
                </c:pt>
                <c:pt idx="1">
                  <c:v>Доходы от продажи материальных и нематериальных активов                                          (58,9 млн.руб.)</c:v>
                </c:pt>
                <c:pt idx="2">
                  <c:v>Доходы от оказания платных услуг и компенсации затрат государства                 (4,0 млн.руб.)</c:v>
                </c:pt>
                <c:pt idx="3">
                  <c:v>Штрафы, санкции, возмещение ущерба (25,6 млн.руб.)</c:v>
                </c:pt>
                <c:pt idx="4">
                  <c:v>Прочие неналоговые доходы (2,6 млн.руб.)</c:v>
                </c:pt>
                <c:pt idx="5">
                  <c:v>Платежи при пользовании природными ресурсами                                         (87,6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74.035312669618122</c:v>
                </c:pt>
                <c:pt idx="1">
                  <c:v>8.5595816150325543</c:v>
                </c:pt>
                <c:pt idx="2">
                  <c:v>0.57926338183089465</c:v>
                </c:pt>
                <c:pt idx="3">
                  <c:v>3.7201862438817646</c:v>
                </c:pt>
                <c:pt idx="4">
                  <c:v>0.37852121242402453</c:v>
                </c:pt>
                <c:pt idx="5">
                  <c:v>12.727134877212634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(509,7 млн.руб.)</c:v>
                </c:pt>
                <c:pt idx="1">
                  <c:v>Доходы от продажи материальных и нематериальных активов                                          (58,9 млн.руб.)</c:v>
                </c:pt>
                <c:pt idx="2">
                  <c:v>Доходы от оказания платных услуг и компенсации затрат государства                 (4,0 млн.руб.)</c:v>
                </c:pt>
                <c:pt idx="3">
                  <c:v>Штрафы, санкции, возмещение ущерба (25,6 млн.руб.)</c:v>
                </c:pt>
                <c:pt idx="4">
                  <c:v>Прочие неналоговые доходы (2,6 млн.руб.)</c:v>
                </c:pt>
                <c:pt idx="5">
                  <c:v>Платежи при пользовании природными ресурсами                                         (87,6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509729.5</c:v>
                </c:pt>
                <c:pt idx="1">
                  <c:v>58932.3</c:v>
                </c:pt>
                <c:pt idx="2">
                  <c:v>3988.2</c:v>
                </c:pt>
                <c:pt idx="3">
                  <c:v>25613.3</c:v>
                </c:pt>
                <c:pt idx="4">
                  <c:v>2606.1</c:v>
                </c:pt>
                <c:pt idx="5">
                  <c:v>87625.7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(509,7 млн.руб.)</c:v>
                </c:pt>
                <c:pt idx="1">
                  <c:v>Доходы от продажи материальных и нематериальных активов                                          (58,9 млн.руб.)</c:v>
                </c:pt>
                <c:pt idx="2">
                  <c:v>Доходы от оказания платных услуг и компенсации затрат государства                 (4,0 млн.руб.)</c:v>
                </c:pt>
                <c:pt idx="3">
                  <c:v>Штрафы, санкции, возмещение ущерба (25,6 млн.руб.)</c:v>
                </c:pt>
                <c:pt idx="4">
                  <c:v>Прочие неналоговые доходы (2,6 млн.руб.)</c:v>
                </c:pt>
                <c:pt idx="5">
                  <c:v>Платежи при пользовании природными ресурсами                                         (87,6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688495.1</c:v>
                </c:pt>
                <c:pt idx="1">
                  <c:v>688495.1</c:v>
                </c:pt>
                <c:pt idx="2">
                  <c:v>688495.1</c:v>
                </c:pt>
                <c:pt idx="3">
                  <c:v>688495.1</c:v>
                </c:pt>
                <c:pt idx="4">
                  <c:v>688495.1</c:v>
                </c:pt>
                <c:pt idx="5">
                  <c:v>688495.1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97395820112721"/>
          <c:y val="5.5580102250251895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480545822755E-3"/>
                  <c:y val="0.13103369780199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76324504808735E-3"/>
                  <c:y val="0.1354800910549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3804828889896E-2"/>
                  <c:y val="0.1419408889054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94875902029E-2"/>
                  <c:y val="0.12325596148822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305.39999999999998</c:v>
                </c:pt>
                <c:pt idx="1">
                  <c:v>316.7</c:v>
                </c:pt>
                <c:pt idx="2">
                  <c:v>302</c:v>
                </c:pt>
                <c:pt idx="3">
                  <c:v>301.3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67229696"/>
        <c:axId val="167239680"/>
        <c:axId val="184333184"/>
      </c:bar3DChart>
      <c:catAx>
        <c:axId val="16722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239680"/>
        <c:crosses val="autoZero"/>
        <c:auto val="0"/>
        <c:lblAlgn val="ctr"/>
        <c:lblOffset val="100"/>
        <c:noMultiLvlLbl val="0"/>
      </c:catAx>
      <c:valAx>
        <c:axId val="167239680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67229696"/>
        <c:crosses val="autoZero"/>
        <c:crossBetween val="between"/>
      </c:valAx>
      <c:serAx>
        <c:axId val="184333184"/>
        <c:scaling>
          <c:orientation val="minMax"/>
        </c:scaling>
        <c:delete val="1"/>
        <c:axPos val="b"/>
        <c:majorTickMark val="out"/>
        <c:minorTickMark val="none"/>
        <c:tickLblPos val="nextTo"/>
        <c:crossAx val="167239680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1616737563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72160376504E-2"/>
                  <c:y val="0.16620467306591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28108124415482E-3"/>
                  <c:y val="0.17202247503074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01589887478E-2"/>
                  <c:y val="0.1387253759853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9.798340371888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24.9</c:v>
                </c:pt>
                <c:pt idx="1">
                  <c:v>23.2</c:v>
                </c:pt>
                <c:pt idx="2">
                  <c:v>18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67642240"/>
        <c:axId val="167643776"/>
        <c:axId val="167041664"/>
      </c:bar3DChart>
      <c:catAx>
        <c:axId val="16764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643776"/>
        <c:crosses val="autoZero"/>
        <c:auto val="0"/>
        <c:lblAlgn val="ctr"/>
        <c:lblOffset val="100"/>
        <c:noMultiLvlLbl val="0"/>
      </c:catAx>
      <c:valAx>
        <c:axId val="167643776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167642240"/>
        <c:crosses val="autoZero"/>
        <c:crossBetween val="between"/>
      </c:valAx>
      <c:serAx>
        <c:axId val="167041664"/>
        <c:scaling>
          <c:orientation val="minMax"/>
        </c:scaling>
        <c:delete val="1"/>
        <c:axPos val="b"/>
        <c:majorTickMark val="out"/>
        <c:minorTickMark val="none"/>
        <c:tickLblPos val="nextTo"/>
        <c:crossAx val="167643776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288185699930898E-3"/>
                  <c:y val="0.2494874414969678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62,5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75421234202927E-2"/>
                  <c:y val="0.206314103565555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30,0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22313706531946E-2"/>
                  <c:y val="7.993791050487446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804127677561252E-3"/>
                  <c:y val="7.8388759085738349E-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62.5</c:v>
                </c:pt>
                <c:pt idx="1">
                  <c:v>30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67946880"/>
        <c:axId val="167977344"/>
        <c:axId val="184332736"/>
      </c:bar3DChart>
      <c:catAx>
        <c:axId val="16794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7977344"/>
        <c:crosses val="autoZero"/>
        <c:auto val="0"/>
        <c:lblAlgn val="ctr"/>
        <c:lblOffset val="100"/>
        <c:noMultiLvlLbl val="0"/>
      </c:catAx>
      <c:valAx>
        <c:axId val="167977344"/>
        <c:scaling>
          <c:orientation val="minMax"/>
          <c:max val="6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67946880"/>
        <c:crosses val="autoZero"/>
        <c:crossBetween val="between"/>
        <c:minorUnit val="1"/>
      </c:valAx>
      <c:serAx>
        <c:axId val="184332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7977344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41635773250561"/>
          <c:y val="3.6949658543866851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827551418762888E-2"/>
                  <c:y val="0.18793297757211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30.7</c:v>
                </c:pt>
                <c:pt idx="1">
                  <c:v>33.4</c:v>
                </c:pt>
                <c:pt idx="2">
                  <c:v>33.4</c:v>
                </c:pt>
                <c:pt idx="3">
                  <c:v>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8179200"/>
        <c:axId val="168180736"/>
        <c:axId val="167303360"/>
      </c:bar3DChart>
      <c:catAx>
        <c:axId val="168179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8180736"/>
        <c:crosses val="autoZero"/>
        <c:auto val="0"/>
        <c:lblAlgn val="ctr"/>
        <c:lblOffset val="100"/>
        <c:noMultiLvlLbl val="0"/>
      </c:catAx>
      <c:valAx>
        <c:axId val="16818073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68179200"/>
        <c:crosses val="autoZero"/>
        <c:crossBetween val="between"/>
      </c:valAx>
      <c:serAx>
        <c:axId val="167303360"/>
        <c:scaling>
          <c:orientation val="minMax"/>
        </c:scaling>
        <c:delete val="1"/>
        <c:axPos val="b"/>
        <c:majorTickMark val="out"/>
        <c:minorTickMark val="none"/>
        <c:tickLblPos val="nextTo"/>
        <c:crossAx val="168180736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7987415464043198E-2"/>
          <c:w val="0.85735336573558096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056517192199E-3"/>
                  <c:y val="0.12211636529717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315732310838E-2"/>
                  <c:y val="0.12793030981473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86771096453296E-2"/>
                  <c:y val="0.12402750003086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205415804255E-2"/>
                  <c:y val="0.14207402595599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00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69.2</c:v>
                </c:pt>
                <c:pt idx="1">
                  <c:v>83.7</c:v>
                </c:pt>
                <c:pt idx="2">
                  <c:v>58.1</c:v>
                </c:pt>
                <c:pt idx="3">
                  <c:v>99.3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8253312"/>
        <c:axId val="168254848"/>
        <c:axId val="184561152"/>
      </c:bar3DChart>
      <c:catAx>
        <c:axId val="16825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8254848"/>
        <c:crosses val="autoZero"/>
        <c:auto val="0"/>
        <c:lblAlgn val="ctr"/>
        <c:lblOffset val="100"/>
        <c:noMultiLvlLbl val="0"/>
      </c:catAx>
      <c:valAx>
        <c:axId val="168254848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3"/>
        </c:spPr>
        <c:txPr>
          <a:bodyPr/>
          <a:lstStyle/>
          <a:p>
            <a:pPr>
              <a:defRPr sz="1196" baseline="0">
                <a:latin typeface="Arial Narrow" panose="020B0606020202030204" pitchFamily="34" charset="0"/>
              </a:defRPr>
            </a:pPr>
            <a:endParaRPr lang="ru-RU"/>
          </a:p>
        </c:txPr>
        <c:crossAx val="168253312"/>
        <c:crosses val="autoZero"/>
        <c:crossBetween val="between"/>
        <c:majorUnit val="20"/>
        <c:minorUnit val="10"/>
      </c:valAx>
      <c:serAx>
        <c:axId val="184561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6825484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80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084076575736089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9715107154010415E-3"/>
                  <c:y val="9.3119005858864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76324504808735E-3"/>
                  <c:y val="0.1449587640407508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87,6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3804828889896E-2"/>
                  <c:y val="0.1419408889054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94875902029E-2"/>
                  <c:y val="0.142213307459790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34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15.6</c:v>
                </c:pt>
                <c:pt idx="1">
                  <c:v>87.6</c:v>
                </c:pt>
                <c:pt idx="2">
                  <c:v>87.6</c:v>
                </c:pt>
                <c:pt idx="3">
                  <c:v>87.6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81422720"/>
        <c:axId val="181481856"/>
        <c:axId val="168166720"/>
      </c:bar3DChart>
      <c:catAx>
        <c:axId val="18142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481856"/>
        <c:crosses val="autoZero"/>
        <c:auto val="0"/>
        <c:lblAlgn val="ctr"/>
        <c:lblOffset val="100"/>
        <c:noMultiLvlLbl val="0"/>
      </c:catAx>
      <c:valAx>
        <c:axId val="18148185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81422720"/>
        <c:crosses val="autoZero"/>
        <c:crossBetween val="between"/>
      </c:valAx>
      <c:serAx>
        <c:axId val="168166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81481856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7159221536282381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880954535855432E-3"/>
                  <c:y val="0.151507798986880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79,0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9094337345763E-2"/>
                  <c:y val="0.15242702867009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27598274353636E-2"/>
                  <c:y val="8.9735795721936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716776782212567E-2"/>
                  <c:y val="9.3084445692542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79</c:v>
                </c:pt>
                <c:pt idx="1">
                  <c:v>58.9</c:v>
                </c:pt>
                <c:pt idx="2">
                  <c:v>29</c:v>
                </c:pt>
                <c:pt idx="3">
                  <c:v>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81246208"/>
        <c:axId val="181440512"/>
        <c:axId val="168168064"/>
      </c:bar3DChart>
      <c:catAx>
        <c:axId val="181246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440512"/>
        <c:crosses val="autoZero"/>
        <c:auto val="0"/>
        <c:lblAlgn val="ctr"/>
        <c:lblOffset val="100"/>
        <c:noMultiLvlLbl val="0"/>
      </c:catAx>
      <c:valAx>
        <c:axId val="18144051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181246208"/>
        <c:crosses val="autoZero"/>
        <c:crossBetween val="between"/>
      </c:valAx>
      <c:serAx>
        <c:axId val="168168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8144051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2850891315165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412118373679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23.6</c:v>
                </c:pt>
                <c:pt idx="1">
                  <c:v>25.6</c:v>
                </c:pt>
                <c:pt idx="2">
                  <c:v>24.4</c:v>
                </c:pt>
                <c:pt idx="3">
                  <c:v>22.8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81828224"/>
        <c:axId val="181846400"/>
        <c:axId val="181834176"/>
      </c:bar3DChart>
      <c:catAx>
        <c:axId val="18182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846400"/>
        <c:crosses val="autoZero"/>
        <c:auto val="0"/>
        <c:lblAlgn val="ctr"/>
        <c:lblOffset val="100"/>
        <c:noMultiLvlLbl val="0"/>
      </c:catAx>
      <c:valAx>
        <c:axId val="181846400"/>
        <c:scaling>
          <c:orientation val="minMax"/>
          <c:max val="50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81828224"/>
        <c:crosses val="autoZero"/>
        <c:crossBetween val="between"/>
      </c:valAx>
      <c:serAx>
        <c:axId val="181834176"/>
        <c:scaling>
          <c:orientation val="minMax"/>
        </c:scaling>
        <c:delete val="1"/>
        <c:axPos val="b"/>
        <c:majorTickMark val="out"/>
        <c:minorTickMark val="none"/>
        <c:tickLblPos val="nextTo"/>
        <c:crossAx val="181846400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89668564699103E-3"/>
                  <c:y val="7.061975854306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0170071223197E-2"/>
                  <c:y val="7.203313153789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296224606769E-2"/>
                  <c:y val="6.35487199300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36">
                <a:noFill/>
              </a:ln>
            </c:spPr>
            <c:txPr>
              <a:bodyPr anchor="ctr" anchorCtr="0"/>
              <a:lstStyle/>
              <a:p>
                <a:pPr>
                  <a:defRPr sz="128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10.1</c:v>
                </c:pt>
                <c:pt idx="1">
                  <c:v>2.6</c:v>
                </c:pt>
                <c:pt idx="2">
                  <c:v>2.7</c:v>
                </c:pt>
                <c:pt idx="3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81679616"/>
        <c:axId val="181681152"/>
        <c:axId val="181835072"/>
      </c:bar3DChart>
      <c:catAx>
        <c:axId val="181679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1681152"/>
        <c:crosses val="autoZero"/>
        <c:auto val="0"/>
        <c:lblAlgn val="ctr"/>
        <c:lblOffset val="100"/>
        <c:noMultiLvlLbl val="0"/>
      </c:catAx>
      <c:valAx>
        <c:axId val="181681152"/>
        <c:scaling>
          <c:orientation val="minMax"/>
          <c:max val="15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372"/>
        </c:spPr>
        <c:txPr>
          <a:bodyPr/>
          <a:lstStyle/>
          <a:p>
            <a:pPr>
              <a:defRPr sz="1282" baseline="0">
                <a:latin typeface="Arial Narrow" panose="020B0606020202030204" pitchFamily="34" charset="0"/>
              </a:defRPr>
            </a:pPr>
            <a:endParaRPr lang="ru-RU"/>
          </a:p>
        </c:txPr>
        <c:crossAx val="181679616"/>
        <c:crosses val="autoZero"/>
        <c:crossBetween val="between"/>
        <c:minorUnit val="5"/>
      </c:valAx>
      <c:serAx>
        <c:axId val="181835072"/>
        <c:scaling>
          <c:orientation val="minMax"/>
        </c:scaling>
        <c:delete val="1"/>
        <c:axPos val="b"/>
        <c:majorTickMark val="out"/>
        <c:minorTickMark val="none"/>
        <c:tickLblPos val="nextTo"/>
        <c:crossAx val="181681152"/>
        <c:crosses val="autoZero"/>
      </c:ser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rgbClr val="FFFFD9"/>
    </a:solidFill>
    <a:ln w="5646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184323182395045E-2"/>
                  <c:y val="-2.28948292291489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13 068,7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249631561213223E-2"/>
                  <c:y val="-2.84675761071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744569167210179E-2"/>
                  <c:y val="-3.2609208084658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19032"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  <c:txPr>
              <a:bodyPr rot="-2100000"/>
              <a:lstStyle/>
              <a:p>
                <a:pPr>
                  <a:defRPr sz="14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13068.7</c:v>
                </c:pt>
                <c:pt idx="1">
                  <c:v>11544.5</c:v>
                </c:pt>
                <c:pt idx="2">
                  <c:v>11775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1.3886286719319718E-2"/>
                  <c:y val="-2.263002156577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642181800817204E-2"/>
                  <c:y val="-2.566101609910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992905314947251E-2"/>
                  <c:y val="-1.909524048347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3727679760966E-2"/>
                  <c:y val="-2.929873888656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  <a:ln w="15860">
                <a:solidFill>
                  <a:srgbClr val="C00000"/>
                </a:solidFill>
              </a:ln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 rot="-2100000"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5632.6</c:v>
                </c:pt>
                <c:pt idx="1">
                  <c:v>5780</c:v>
                </c:pt>
                <c:pt idx="2">
                  <c:v>6053.6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392847188519016E-2"/>
                  <c:y val="-1.1945853490785327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7 436,1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797766636025358E-2"/>
                  <c:y val="-1.9910727719544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176634756014221E-2"/>
                  <c:y val="-1.2741361151512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19032">
                <a:solidFill>
                  <a:srgbClr val="009900"/>
                </a:solidFill>
              </a:ln>
            </c:spPr>
            <c:txPr>
              <a:bodyPr rot="-2100000"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7436.1</c:v>
                </c:pt>
                <c:pt idx="1">
                  <c:v>5764.5</c:v>
                </c:pt>
                <c:pt idx="2">
                  <c:v>5721.4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82323072"/>
        <c:axId val="182324608"/>
        <c:axId val="0"/>
      </c:bar3DChart>
      <c:catAx>
        <c:axId val="18232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82324608"/>
        <c:crosses val="autoZero"/>
        <c:auto val="0"/>
        <c:lblAlgn val="ctr"/>
        <c:lblOffset val="100"/>
        <c:noMultiLvlLbl val="0"/>
      </c:catAx>
      <c:valAx>
        <c:axId val="1823246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82323072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7382400747498E-2"/>
          <c:y val="4.3339608933038481E-2"/>
          <c:w val="0.92596076293924323"/>
          <c:h val="0.9105837554533676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46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832997544033819E-2"/>
                  <c:y val="1.7993704753625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7350638648537288E-2"/>
                  <c:y val="2.5191186655075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7684384013185E-2"/>
                  <c:y val="6.47773371130503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Ведомственные программы
117,2
</a:t>
                    </a:r>
                    <a:r>
                      <a:rPr lang="ru-RU" dirty="0" smtClean="0"/>
                      <a:t>0,8%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0712814173877215"/>
                  <c:y val="-5.03823733101502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Ведомственные программы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10123.799999999999</c:v>
                </c:pt>
                <c:pt idx="1">
                  <c:v>2009.8</c:v>
                </c:pt>
                <c:pt idx="2">
                  <c:v>1116.2</c:v>
                </c:pt>
                <c:pt idx="3">
                  <c:v>117.2</c:v>
                </c:pt>
                <c:pt idx="4">
                  <c:v>138.1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15"/>
        <c:secondPieSize val="22"/>
        <c:serLines/>
      </c:ofPie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5</a:t>
                    </a:r>
                    <a:r>
                      <a:rPr lang="ru-RU" sz="1400" dirty="0" smtClean="0"/>
                      <a:t>6,0%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936067959509341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51,9%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6803397975467E-3"/>
                  <c:y val="-2.9724235550133708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45,</a:t>
                    </a:r>
                    <a:r>
                      <a:rPr lang="ru-RU" sz="140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84016989877335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46,</a:t>
                    </a:r>
                    <a:r>
                      <a:rPr lang="ru-RU" sz="1400" dirty="0" smtClean="0"/>
                      <a:t>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56</c:v>
                </c:pt>
                <c:pt idx="1">
                  <c:v>51.9</c:v>
                </c:pt>
                <c:pt idx="2">
                  <c:v>45.6</c:v>
                </c:pt>
                <c:pt idx="3">
                  <c:v>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1.1186506705376653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6165,6</a:t>
                    </a:r>
                    <a:r>
                      <a:rPr lang="ru-RU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dirty="0" smtClean="0"/>
                      <a:t>4</a:t>
                    </a:r>
                    <a:r>
                      <a:rPr lang="ru-RU" sz="1400" b="0" dirty="0" smtClean="0"/>
                      <a:t>4,0%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920084949386665E-3"/>
                  <c:y val="-1.651346419451872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6498,7</a:t>
                    </a:r>
                  </a:p>
                  <a:p>
                    <a:r>
                      <a:rPr lang="ru-RU" sz="1400" dirty="0" smtClean="0"/>
                      <a:t>48,1%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8686034512639E-2"/>
                  <c:y val="-1.638577740838472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6534,6</a:t>
                    </a:r>
                  </a:p>
                  <a:p>
                    <a:r>
                      <a:rPr lang="en-US" sz="1400" dirty="0" smtClean="0"/>
                      <a:t>54,</a:t>
                    </a:r>
                    <a:r>
                      <a:rPr lang="ru-RU" sz="1400" dirty="0" smtClean="0"/>
                      <a:t>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6573,9</a:t>
                    </a:r>
                  </a:p>
                  <a:p>
                    <a:r>
                      <a:rPr lang="en-US" sz="1400" dirty="0" smtClean="0"/>
                      <a:t>53,</a:t>
                    </a:r>
                    <a:r>
                      <a:rPr lang="ru-RU" sz="1400" dirty="0" smtClean="0"/>
                      <a:t>5%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44</c:v>
                </c:pt>
                <c:pt idx="1">
                  <c:v>48.1</c:v>
                </c:pt>
                <c:pt idx="2">
                  <c:v>54.4</c:v>
                </c:pt>
                <c:pt idx="3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83674368"/>
        <c:axId val="183675904"/>
        <c:axId val="0"/>
      </c:bar3DChart>
      <c:catAx>
        <c:axId val="18367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83675904"/>
        <c:crosses val="autoZero"/>
        <c:auto val="1"/>
        <c:lblAlgn val="ctr"/>
        <c:lblOffset val="100"/>
        <c:noMultiLvlLbl val="0"/>
      </c:catAx>
      <c:valAx>
        <c:axId val="183675904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83674368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449752859050801"/>
                  <c:y val="-3.8794327051643943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                 </a:t>
                    </a:r>
                    <a:r>
                      <a:rPr lang="ru-RU" dirty="0"/>
                      <a:t>(1 </a:t>
                    </a:r>
                    <a:r>
                      <a:rPr lang="ru-RU" dirty="0" smtClean="0"/>
                      <a:t>089,2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8,1%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                 (729,6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5,4%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53330216444807E-2"/>
                  <c:y val="7.456064363507536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</a:t>
                    </a:r>
                    <a:r>
                      <a:rPr lang="ru-RU" dirty="0" smtClean="0"/>
                      <a:t>(431,9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3,2%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1664841804552928"/>
                  <c:y val="9.058043724215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 (</a:t>
                    </a:r>
                    <a:r>
                      <a:rPr lang="ru-RU" dirty="0" smtClean="0"/>
                      <a:t>266,1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2,0%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932682695181428E-2"/>
                  <c:y val="-0.107184210827057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                             (8 552,8 млн.руб.)</c:v>
                </c:pt>
                <c:pt idx="1">
                  <c:v>Жилищно-коммунальное хозяйство                     (1 101,4 млн.руб.)</c:v>
                </c:pt>
                <c:pt idx="2">
                  <c:v>Общегосударственные вопросы (1 089,2 млн.руб.)</c:v>
                </c:pt>
                <c:pt idx="3">
                  <c:v>Социальная политика (729,6 млн.руб.)</c:v>
                </c:pt>
                <c:pt idx="4">
                  <c:v>Культура                       (431,8 млн.руб.)</c:v>
                </c:pt>
                <c:pt idx="5">
                  <c:v>Национальная экономика                 (1058,7 млн.руб.)</c:v>
                </c:pt>
                <c:pt idx="6">
                  <c:v>Другие расходы (266,0 млн.руб.)</c:v>
                </c:pt>
                <c:pt idx="7">
                  <c:v>Физическая культура и спорт                             (275,5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63.330462857331909</c:v>
                </c:pt>
                <c:pt idx="1">
                  <c:v>8.1554698554407388</c:v>
                </c:pt>
                <c:pt idx="2">
                  <c:v>8.0651986202640895</c:v>
                </c:pt>
                <c:pt idx="3">
                  <c:v>5.402309732816633</c:v>
                </c:pt>
                <c:pt idx="4">
                  <c:v>3.1976359231770997</c:v>
                </c:pt>
                <c:pt idx="5">
                  <c:v>7.8391806601446152</c:v>
                </c:pt>
                <c:pt idx="6">
                  <c:v>1.9699606011878259</c:v>
                </c:pt>
                <c:pt idx="7">
                  <c:v>2.039781749637092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(8 552,8 млн.руб.)</c:v>
                </c:pt>
                <c:pt idx="1">
                  <c:v>Жилищно-коммунальное хозяйство                     (1 101,4 млн.руб.)</c:v>
                </c:pt>
                <c:pt idx="2">
                  <c:v>Общегосударственные вопросы (1 089,2 млн.руб.)</c:v>
                </c:pt>
                <c:pt idx="3">
                  <c:v>Социальная политика (729,6 млн.руб.)</c:v>
                </c:pt>
                <c:pt idx="4">
                  <c:v>Культура                       (431,8 млн.руб.)</c:v>
                </c:pt>
                <c:pt idx="5">
                  <c:v>Национальная экономика                 (1058,7 млн.руб.)</c:v>
                </c:pt>
                <c:pt idx="6">
                  <c:v>Другие расходы (266,0 млн.руб.)</c:v>
                </c:pt>
                <c:pt idx="7">
                  <c:v>Физическая культура и спорт                             (275,5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8552827.9000000004</c:v>
                </c:pt>
                <c:pt idx="1">
                  <c:v>1101402.5</c:v>
                </c:pt>
                <c:pt idx="2">
                  <c:v>1089211.3</c:v>
                </c:pt>
                <c:pt idx="3">
                  <c:v>729586.1</c:v>
                </c:pt>
                <c:pt idx="4">
                  <c:v>431843.2</c:v>
                </c:pt>
                <c:pt idx="5">
                  <c:v>1058687.3999999999</c:v>
                </c:pt>
                <c:pt idx="6">
                  <c:v>266044.7</c:v>
                </c:pt>
                <c:pt idx="7">
                  <c:v>275474.09999999998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(8 552,8 млн.руб.)</c:v>
                </c:pt>
                <c:pt idx="1">
                  <c:v>Жилищно-коммунальное хозяйство                     (1 101,4 млн.руб.)</c:v>
                </c:pt>
                <c:pt idx="2">
                  <c:v>Общегосударственные вопросы (1 089,2 млн.руб.)</c:v>
                </c:pt>
                <c:pt idx="3">
                  <c:v>Социальная политика (729,6 млн.руб.)</c:v>
                </c:pt>
                <c:pt idx="4">
                  <c:v>Культура                       (431,8 млн.руб.)</c:v>
                </c:pt>
                <c:pt idx="5">
                  <c:v>Национальная экономика                 (1058,7 млн.руб.)</c:v>
                </c:pt>
                <c:pt idx="6">
                  <c:v>Другие расходы (266,0 млн.руб.)</c:v>
                </c:pt>
                <c:pt idx="7">
                  <c:v>Физическая культура и спорт                             (275,5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13505077.199999999</c:v>
                </c:pt>
                <c:pt idx="1">
                  <c:v>13505077.199999999</c:v>
                </c:pt>
                <c:pt idx="2">
                  <c:v>13505077.199999999</c:v>
                </c:pt>
                <c:pt idx="3">
                  <c:v>13505077.199999999</c:v>
                </c:pt>
                <c:pt idx="4">
                  <c:v>13505077.199999999</c:v>
                </c:pt>
                <c:pt idx="5">
                  <c:v>13505077.199999999</c:v>
                </c:pt>
                <c:pt idx="6">
                  <c:v>13505077.199999999</c:v>
                </c:pt>
                <c:pt idx="7">
                  <c:v>13505077.199999999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2022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28066009999102"/>
                  <c:y val="-7.04693054933861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2024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95667270968265E-2"/>
          <c:y val="5.6990188824874645E-2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4413546943261"/>
                  <c:y val="1.0927419965525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74.3</c:v>
                </c:pt>
                <c:pt idx="1">
                  <c:v>25.700000000000003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2023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73575026136752"/>
                  <c:y val="-0.25101597912902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04395419192756"/>
                  <c:y val="-8.228799902174321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75.599999999999994</c:v>
                </c:pt>
                <c:pt idx="1">
                  <c:v>24.400000000000006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6405064858673105E-2"/>
                  <c:y val="0.1779492187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99" b="1"/>
                    </a:pPr>
                    <a:r>
                      <a:rPr lang="en-US" sz="1199" b="1" dirty="0" smtClean="0"/>
                      <a:t>99,</a:t>
                    </a:r>
                    <a:r>
                      <a:rPr lang="ru-RU" sz="1199" b="1" dirty="0" smtClean="0"/>
                      <a:t>7</a:t>
                    </a:r>
                    <a:r>
                      <a:rPr lang="en-US" sz="1199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47532584130522"/>
                  <c:y val="-4.4769965277777775E-2"/>
                </c:manualLayout>
              </c:layout>
              <c:tx>
                <c:rich>
                  <a:bodyPr/>
                  <a:lstStyle/>
                  <a:p>
                    <a:r>
                      <a:rPr lang="en-US" sz="1399" dirty="0" smtClean="0"/>
                      <a:t>0,</a:t>
                    </a:r>
                    <a:r>
                      <a:rPr lang="ru-RU" sz="1399" dirty="0" smtClean="0"/>
                      <a:t>3</a:t>
                    </a:r>
                    <a:r>
                      <a:rPr lang="en-US" sz="1399" dirty="0" smtClean="0"/>
                      <a:t>%</a:t>
                    </a:r>
                    <a:endParaRPr lang="en-US" dirty="0" smtClean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7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99.743880575171048</c:v>
                </c:pt>
                <c:pt idx="1">
                  <c:v>0.25611942482894878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0710546354464115E-2"/>
                  <c:y val="0.23307074652777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en-US" sz="1200" b="1" dirty="0" smtClean="0"/>
                      <a:t>100</a:t>
                    </a:r>
                    <a:r>
                      <a:rPr lang="ru-RU" sz="1200" b="1" dirty="0" smtClean="0"/>
                      <a:t>,0</a:t>
                    </a:r>
                    <a:r>
                      <a:rPr lang="en-US" sz="1200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pPr>
              <a:noFill/>
              <a:ln w="254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100.00149873357012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13962264150943396"/>
          <c:y val="0.76543209876543206"/>
          <c:w val="0.72830188679245278"/>
          <c:h val="0.23045267489711935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2"/>
              <c:layout>
                <c:manualLayout>
                  <c:x val="-5.6881627088515588E-2"/>
                  <c:y val="0.16830772873483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2733.1</c:v>
                </c:pt>
                <c:pt idx="1">
                  <c:v>3205.3</c:v>
                </c:pt>
                <c:pt idx="2">
                  <c:v>3719.8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66496"/>
        <c:axId val="107068032"/>
      </c:lineChart>
      <c:catAx>
        <c:axId val="107066496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07068032"/>
        <c:crossesAt val="0"/>
        <c:auto val="1"/>
        <c:lblAlgn val="ctr"/>
        <c:lblOffset val="100"/>
        <c:tickLblSkip val="1"/>
        <c:noMultiLvlLbl val="0"/>
      </c:catAx>
      <c:valAx>
        <c:axId val="107068032"/>
        <c:scaling>
          <c:orientation val="minMax"/>
          <c:max val="4000"/>
          <c:min val="1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07066496"/>
        <c:crossesAt val="1"/>
        <c:crossBetween val="between"/>
        <c:majorUnit val="2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6.0710546354464115E-2"/>
                  <c:y val="0.2330707465277777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en-US" sz="1200" b="1" dirty="0" smtClean="0"/>
                      <a:t>100</a:t>
                    </a:r>
                    <a:r>
                      <a:rPr lang="ru-RU" sz="1200" b="1" dirty="0" smtClean="0"/>
                      <a:t>,0</a:t>
                    </a:r>
                    <a:r>
                      <a:rPr lang="en-US" sz="1200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spPr>
              <a:noFill/>
              <a:ln w="254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Кредиты кредитных организаций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100.00149873357012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13962264150943396"/>
          <c:y val="0.76543209876543206"/>
          <c:w val="0.72830188679245278"/>
          <c:h val="0.23045267489711935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609618183061905E-2"/>
                  <c:y val="8.2452786773000483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(2 807,6 млн. руб.)                                                                      </c:v>
                </c:pt>
                <c:pt idx="1">
                  <c:v>Земельный налог                                                                           (916,5 млн.руб.)</c:v>
                </c:pt>
                <c:pt idx="2">
                  <c:v>Налог на имущество физических лиц                                        (641,8 млн.руб.)</c:v>
                </c:pt>
                <c:pt idx="3">
                  <c:v>Налог на совокупный доход (449,1 млн.руб.)</c:v>
                </c:pt>
                <c:pt idx="4">
                  <c:v>Государственная пошлина (94,0 млн.руб.)</c:v>
                </c:pt>
                <c:pt idx="5">
                  <c:v>Акцизы (35,1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56.786640541053032</c:v>
                </c:pt>
                <c:pt idx="1">
                  <c:v>18.537204980721825</c:v>
                </c:pt>
                <c:pt idx="2">
                  <c:v>12.980600467732762</c:v>
                </c:pt>
                <c:pt idx="3">
                  <c:v>9.0844927627836416</c:v>
                </c:pt>
                <c:pt idx="4">
                  <c:v>1.9021543518108843</c:v>
                </c:pt>
                <c:pt idx="5">
                  <c:v>0.70888666961633273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(2 807,6 млн. руб.)                                                                      </c:v>
                </c:pt>
                <c:pt idx="1">
                  <c:v>Земельный налог                                                                           (916,5 млн.руб.)</c:v>
                </c:pt>
                <c:pt idx="2">
                  <c:v>Налог на имущество физических лиц                                        (641,8 млн.руб.)</c:v>
                </c:pt>
                <c:pt idx="3">
                  <c:v>Налог на совокупный доход (449,1 млн.руб.)</c:v>
                </c:pt>
                <c:pt idx="4">
                  <c:v>Государственная пошлина (94,0 млн.руб.)</c:v>
                </c:pt>
                <c:pt idx="5">
                  <c:v>Акцизы (35,1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2807567</c:v>
                </c:pt>
                <c:pt idx="1">
                  <c:v>916491</c:v>
                </c:pt>
                <c:pt idx="2">
                  <c:v>641769</c:v>
                </c:pt>
                <c:pt idx="3">
                  <c:v>449143</c:v>
                </c:pt>
                <c:pt idx="4">
                  <c:v>94043.7</c:v>
                </c:pt>
                <c:pt idx="5">
                  <c:v>35047.800000000003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(2 807,6 млн. руб.)                                                                      </c:v>
                </c:pt>
                <c:pt idx="1">
                  <c:v>Земельный налог                                                                           (916,5 млн.руб.)</c:v>
                </c:pt>
                <c:pt idx="2">
                  <c:v>Налог на имущество физических лиц                                        (641,8 млн.руб.)</c:v>
                </c:pt>
                <c:pt idx="3">
                  <c:v>Налог на совокупный доход (449,1 млн.руб.)</c:v>
                </c:pt>
                <c:pt idx="4">
                  <c:v>Государственная пошлина (94,0 млн.руб.)</c:v>
                </c:pt>
                <c:pt idx="5">
                  <c:v>Акцизы (35,1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4944062.5</c:v>
                </c:pt>
                <c:pt idx="1">
                  <c:v>4944062.5</c:v>
                </c:pt>
                <c:pt idx="2">
                  <c:v>4944062.5</c:v>
                </c:pt>
                <c:pt idx="3">
                  <c:v>4944062.5</c:v>
                </c:pt>
                <c:pt idx="4">
                  <c:v>4944062.5</c:v>
                </c:pt>
                <c:pt idx="5">
                  <c:v>4944062.5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169401106460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93256447033340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6056048318E-2"/>
                  <c:y val="0.22215320668559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2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2475.1999999999998</c:v>
                </c:pt>
                <c:pt idx="1">
                  <c:v>2807.6</c:v>
                </c:pt>
                <c:pt idx="2">
                  <c:v>2982.8</c:v>
                </c:pt>
                <c:pt idx="3">
                  <c:v>3157.2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70"/>
        <c:shape val="cylinder"/>
        <c:axId val="151345792"/>
        <c:axId val="151347584"/>
        <c:axId val="151037696"/>
      </c:bar3DChart>
      <c:catAx>
        <c:axId val="15134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1347584"/>
        <c:crosses val="autoZero"/>
        <c:auto val="0"/>
        <c:lblAlgn val="ctr"/>
        <c:lblOffset val="100"/>
        <c:noMultiLvlLbl val="0"/>
      </c:catAx>
      <c:valAx>
        <c:axId val="151347584"/>
        <c:scaling>
          <c:orientation val="minMax"/>
          <c:max val="35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151345792"/>
        <c:crosses val="autoZero"/>
        <c:crossBetween val="between"/>
        <c:majorUnit val="500"/>
        <c:minorUnit val="200"/>
      </c:valAx>
      <c:serAx>
        <c:axId val="151037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5134758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41951078910478E-2"/>
                  <c:y val="0.18798846705500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514457531410904E-2"/>
                  <c:y val="0.19697391915229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10886056048318E-2"/>
                  <c:y val="0.19984778854316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97">
                <a:noFill/>
              </a:ln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834</c:v>
                </c:pt>
                <c:pt idx="1">
                  <c:v>916.5</c:v>
                </c:pt>
                <c:pt idx="2">
                  <c:v>953.6</c:v>
                </c:pt>
                <c:pt idx="3">
                  <c:v>989.6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51496192"/>
        <c:axId val="151497728"/>
        <c:axId val="151039040"/>
      </c:bar3DChart>
      <c:catAx>
        <c:axId val="15149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1497728"/>
        <c:crosses val="autoZero"/>
        <c:auto val="0"/>
        <c:lblAlgn val="ctr"/>
        <c:lblOffset val="100"/>
        <c:noMultiLvlLbl val="0"/>
      </c:catAx>
      <c:valAx>
        <c:axId val="151497728"/>
        <c:scaling>
          <c:orientation val="minMax"/>
          <c:max val="1000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151496192"/>
        <c:crosses val="autoZero"/>
        <c:crossBetween val="between"/>
        <c:minorUnit val="250"/>
      </c:valAx>
      <c:serAx>
        <c:axId val="151039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51497728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6592404688838"/>
          <c:y val="5.234690450423554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702763603188E-2"/>
                  <c:y val="0.15946747770272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68379098400218E-3"/>
                  <c:y val="0.17813821847971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99624272483E-2"/>
                  <c:y val="0.179868642012165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912573488075E-2"/>
                  <c:y val="0.17539015561443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608.1</c:v>
                </c:pt>
                <c:pt idx="1">
                  <c:v>641.79999999999995</c:v>
                </c:pt>
                <c:pt idx="2">
                  <c:v>646.5</c:v>
                </c:pt>
                <c:pt idx="3">
                  <c:v>651.20000000000005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60151424"/>
        <c:axId val="160152960"/>
        <c:axId val="151499200"/>
      </c:bar3DChart>
      <c:catAx>
        <c:axId val="16015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0152960"/>
        <c:crosses val="autoZero"/>
        <c:auto val="0"/>
        <c:lblAlgn val="ctr"/>
        <c:lblOffset val="100"/>
        <c:noMultiLvlLbl val="0"/>
      </c:catAx>
      <c:valAx>
        <c:axId val="160152960"/>
        <c:scaling>
          <c:orientation val="minMax"/>
          <c:max val="8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160151424"/>
        <c:crosses val="autoZero"/>
        <c:crossBetween val="between"/>
        <c:majorUnit val="200"/>
      </c:valAx>
      <c:serAx>
        <c:axId val="151499200"/>
        <c:scaling>
          <c:orientation val="minMax"/>
        </c:scaling>
        <c:delete val="1"/>
        <c:axPos val="b"/>
        <c:majorTickMark val="out"/>
        <c:minorTickMark val="none"/>
        <c:tickLblPos val="nextTo"/>
        <c:crossAx val="160152960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372493623639671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906918300487356E-2"/>
                  <c:y val="0.17600027465024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646052900182E-2"/>
                  <c:y val="0.22101128380473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298034394377E-2"/>
                  <c:y val="0.20731040260948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205415804255E-2"/>
                  <c:y val="0.205763180511559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96.1</c:v>
                </c:pt>
                <c:pt idx="1">
                  <c:v>94</c:v>
                </c:pt>
                <c:pt idx="2">
                  <c:v>106.2</c:v>
                </c:pt>
                <c:pt idx="3">
                  <c:v>119.4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gapDepth val="129"/>
        <c:shape val="cylinder"/>
        <c:axId val="160241536"/>
        <c:axId val="160241152"/>
        <c:axId val="151500992"/>
      </c:bar3DChart>
      <c:catAx>
        <c:axId val="160241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0241152"/>
        <c:crosses val="autoZero"/>
        <c:auto val="0"/>
        <c:lblAlgn val="ctr"/>
        <c:lblOffset val="100"/>
        <c:noMultiLvlLbl val="0"/>
      </c:catAx>
      <c:valAx>
        <c:axId val="160241152"/>
        <c:scaling>
          <c:orientation val="minMax"/>
          <c:max val="13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160241536"/>
        <c:crosses val="autoZero"/>
        <c:crossBetween val="between"/>
        <c:majorUnit val="30"/>
      </c:valAx>
      <c:serAx>
        <c:axId val="151500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60241152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2850891315165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412118373679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449.1</c:v>
                </c:pt>
                <c:pt idx="1">
                  <c:v>462.5</c:v>
                </c:pt>
                <c:pt idx="2">
                  <c:v>476.4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95812608"/>
        <c:axId val="160645504"/>
        <c:axId val="160468992"/>
      </c:bar3DChart>
      <c:catAx>
        <c:axId val="9581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0645504"/>
        <c:crosses val="autoZero"/>
        <c:auto val="0"/>
        <c:lblAlgn val="ctr"/>
        <c:lblOffset val="100"/>
        <c:noMultiLvlLbl val="0"/>
      </c:catAx>
      <c:valAx>
        <c:axId val="160645504"/>
        <c:scaling>
          <c:orientation val="minMax"/>
          <c:max val="5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95812608"/>
        <c:crosses val="autoZero"/>
        <c:crossBetween val="between"/>
        <c:majorUnit val="20"/>
      </c:valAx>
      <c:serAx>
        <c:axId val="160468992"/>
        <c:scaling>
          <c:orientation val="minMax"/>
        </c:scaling>
        <c:delete val="1"/>
        <c:axPos val="b"/>
        <c:majorTickMark val="out"/>
        <c:minorTickMark val="none"/>
        <c:tickLblPos val="nextTo"/>
        <c:crossAx val="16064550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0.2647</cdr:x>
      <cdr:y>0.16214</cdr:y>
    </cdr:from>
    <cdr:to>
      <cdr:x>0.28306</cdr:x>
      <cdr:y>0.21092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34673" y="630623"/>
          <a:ext cx="148064" cy="1897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0.46113</cdr:x>
      <cdr:y>0.14363</cdr:y>
    </cdr:from>
    <cdr:to>
      <cdr:x>0.47948</cdr:x>
      <cdr:y>0.1924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8818" y="558626"/>
          <a:ext cx="147983" cy="189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0.65757</cdr:x>
      <cdr:y>0.12511</cdr:y>
    </cdr:from>
    <cdr:to>
      <cdr:x>0.67592</cdr:x>
      <cdr:y>0.17388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302994" y="486618"/>
          <a:ext cx="147984" cy="189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0.28306</cdr:x>
      <cdr:y>0.16801</cdr:y>
    </cdr:from>
    <cdr:to>
      <cdr:x>0.46113</cdr:x>
      <cdr:y>0.18653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82706" y="653469"/>
          <a:ext cx="1436112" cy="7202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0.47948</cdr:x>
      <cdr:y>0.1495</cdr:y>
    </cdr:from>
    <cdr:to>
      <cdr:x>0.65757</cdr:x>
      <cdr:y>0.16801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866801" y="581461"/>
          <a:ext cx="1436193" cy="72008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0.23791</cdr:x>
      <cdr:y>0.05106</cdr:y>
    </cdr:from>
    <cdr:to>
      <cdr:x>0.32764</cdr:x>
      <cdr:y>0.12511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918618" y="198586"/>
          <a:ext cx="72362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5 632,6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0.43435</cdr:x>
      <cdr:y>0.03254</cdr:y>
    </cdr:from>
    <cdr:to>
      <cdr:x>0.51982</cdr:x>
      <cdr:y>0.1066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502794" y="126578"/>
          <a:ext cx="68927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5 780,0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0.63079</cdr:x>
      <cdr:y>0.03254</cdr:y>
    </cdr:from>
    <cdr:to>
      <cdr:x>0.71626</cdr:x>
      <cdr:y>0.1066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87006" y="126579"/>
          <a:ext cx="689273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6 053,6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0.03397</cdr:y>
    </cdr:from>
    <cdr:to>
      <cdr:x>0.45984</cdr:x>
      <cdr:y>0.13614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6" y="130634"/>
          <a:ext cx="821161" cy="3928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13 505,1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err="1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0.03397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52" y="130634"/>
          <a:ext cx="821161" cy="3928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14 018,2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0.61392</cdr:x>
      <cdr:y>0.04124</cdr:y>
    </cdr:from>
    <cdr:to>
      <cdr:x>0.87811</cdr:x>
      <cdr:y>0.1606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438" y="180429"/>
          <a:ext cx="1970830" cy="523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2022 год</a:t>
          </a:r>
          <a:endParaRPr lang="ru-RU" sz="2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5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4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1363"/>
            <a:ext cx="6604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06148"/>
            <a:ext cx="5436235" cy="44561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08"/>
            <a:ext cx="294502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0" y="9409108"/>
            <a:ext cx="2945024" cy="4953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DA115-BDF5-482E-91E4-17851B94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29712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F323DF-17CE-4F6C-8390-38283CDBA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48214"/>
      </p:ext>
    </p:extLst>
  </p:cSld>
  <p:clrMapOvr>
    <a:masterClrMapping/>
  </p:clrMapOvr>
  <p:transition spd="slow" advClick="0" advTm="2000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708196-0DDB-45AB-99D6-650B0402F6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130800"/>
      </p:ext>
    </p:extLst>
  </p:cSld>
  <p:clrMapOvr>
    <a:masterClrMapping/>
  </p:clrMapOvr>
  <p:transition spd="slow" advClick="0" advTm="2000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E56B38A-E0D3-482E-9204-7C0E217A0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68447"/>
      </p:ext>
    </p:extLst>
  </p:cSld>
  <p:clrMapOvr>
    <a:masterClrMapping/>
  </p:clrMapOvr>
  <p:transition spd="slow" advClick="0" advTm="2000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DD7E6E-0F78-46E9-A876-723E0F184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49604"/>
      </p:ext>
    </p:extLst>
  </p:cSld>
  <p:clrMapOvr>
    <a:masterClrMapping/>
  </p:clrMapOvr>
  <p:transition spd="slow" advClick="0" advTm="2000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76D918F-5792-480D-9E13-2DD4B46D7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98286"/>
      </p:ext>
    </p:extLst>
  </p:cSld>
  <p:clrMapOvr>
    <a:masterClrMapping/>
  </p:clrMapOvr>
  <p:transition spd="slow" advClick="0" advTm="2000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7D393D9-0598-4532-B3AF-5C66B75B8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86664"/>
      </p:ext>
    </p:extLst>
  </p:cSld>
  <p:clrMapOvr>
    <a:masterClrMapping/>
  </p:clrMapOvr>
  <p:transition spd="slow" advClick="0" advTm="2000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F7B6FB-6A8E-4328-AC8E-E9CA1040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336228"/>
      </p:ext>
    </p:extLst>
  </p:cSld>
  <p:clrMapOvr>
    <a:masterClrMapping/>
  </p:clrMapOvr>
  <p:transition spd="slow" advClick="0" advTm="2000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1C49993-BDB0-4BC5-976A-DB2871D17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58622"/>
      </p:ext>
    </p:extLst>
  </p:cSld>
  <p:clrMapOvr>
    <a:masterClrMapping/>
  </p:clrMapOvr>
  <p:transition spd="slow" advClick="0" advTm="2000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0BD92E-D188-45BD-A00E-BA9BB5B62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25321"/>
      </p:ext>
    </p:extLst>
  </p:cSld>
  <p:clrMapOvr>
    <a:masterClrMapping/>
  </p:clrMapOvr>
  <p:transition spd="slow" advClick="0" advTm="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CDD82-C592-4473-9571-02D9C20FA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74685"/>
      </p:ext>
    </p:extLst>
  </p:cSld>
  <p:clrMapOvr>
    <a:masterClrMapping/>
  </p:clrMapOvr>
  <p:transition spd="slow" advClick="0" advTm="2000">
    <p:circl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18D7F3-848B-4362-B99A-7B4D2CEBE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52317"/>
      </p:ext>
    </p:extLst>
  </p:cSld>
  <p:clrMapOvr>
    <a:masterClrMapping/>
  </p:clrMapOvr>
  <p:transition spd="slow" advClick="0" advTm="2000">
    <p:circl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22.12.2021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7236D9-BE1C-4362-B956-06A9A87E1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0390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BA56DE7-7476-4846-8BE8-06C238396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81994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E4DAB6-3AEB-49F5-9803-B720E3785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131289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F62B55-6D13-4B5A-A3CF-FC12EAFDB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2172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4FEA9F3-F336-48A1-A50A-26938987B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57985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D9B373D-9780-47C7-A4A1-73B0B8CDD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08487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6715403-5A8F-4297-B59C-DB4B51C5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263587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25C4EE-A9EC-48E4-9A29-1720C85E5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3528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37791FD-7C78-41D9-95EC-98F4EA20C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212260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9FED37-5271-4522-A857-4D5DE2743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04142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D56467-9A67-4027-ACAA-49DB15147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794946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51EB9A-73BB-4F4A-8138-32ABD4C01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4119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78C55F-3BE9-43E9-91EA-49A30094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52558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349399-719A-496E-8CD6-7BC409E5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63257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DEBDE0-0E51-4B14-A449-226C7612F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02093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47E19-4245-4FFD-829F-464BE0217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46970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21CA88-41D7-4E05-BBA6-BBFD9B4C8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4505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0BB88-E57F-4FCC-BD8F-ABF6AC70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5888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BC3833-D0BA-4068-B212-BB3C1948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7508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172FE-54F2-4C21-84A9-CDD2B01E0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2657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7F3FDC-BB08-417E-A836-A7043EAC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7851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04E5161B-792F-4095-A864-8C4B20219DD7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F24FCB4-8E1B-4DA2-999D-E2091EE9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52" r:id="rId1"/>
    <p:sldLayoutId id="2147491053" r:id="rId2"/>
    <p:sldLayoutId id="2147491054" r:id="rId3"/>
    <p:sldLayoutId id="2147491055" r:id="rId4"/>
    <p:sldLayoutId id="2147491056" r:id="rId5"/>
    <p:sldLayoutId id="2147491057" r:id="rId6"/>
    <p:sldLayoutId id="2147491058" r:id="rId7"/>
    <p:sldLayoutId id="2147491059" r:id="rId8"/>
    <p:sldLayoutId id="2147491060" r:id="rId9"/>
    <p:sldLayoutId id="2147491061" r:id="rId10"/>
    <p:sldLayoutId id="2147491062" r:id="rId11"/>
  </p:sldLayoutIdLst>
  <p:transition spd="slow" advClick="0" advTm="2000">
    <p:circle/>
  </p:transition>
  <p:hf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54665E2-D81B-475D-814A-C1640B7DB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08" r:id="rId1"/>
    <p:sldLayoutId id="2147491009" r:id="rId2"/>
    <p:sldLayoutId id="2147491010" r:id="rId3"/>
    <p:sldLayoutId id="2147491011" r:id="rId4"/>
    <p:sldLayoutId id="2147491012" r:id="rId5"/>
    <p:sldLayoutId id="2147491013" r:id="rId6"/>
    <p:sldLayoutId id="2147491014" r:id="rId7"/>
    <p:sldLayoutId id="2147491015" r:id="rId8"/>
    <p:sldLayoutId id="2147491016" r:id="rId9"/>
    <p:sldLayoutId id="2147491017" r:id="rId10"/>
    <p:sldLayoutId id="2147491018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D67D39-7A05-4366-9BAE-0C8F6843E477}" type="datetimeFigureOut">
              <a:rPr lang="ru-RU"/>
              <a:pPr>
                <a:defRPr/>
              </a:pPr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89F128-9A06-4E86-89A2-FA7A8D14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1" r:id="rId1"/>
    <p:sldLayoutId id="2147491042" r:id="rId2"/>
    <p:sldLayoutId id="2147491043" r:id="rId3"/>
    <p:sldLayoutId id="2147491044" r:id="rId4"/>
    <p:sldLayoutId id="2147491045" r:id="rId5"/>
    <p:sldLayoutId id="2147491046" r:id="rId6"/>
    <p:sldLayoutId id="2147491047" r:id="rId7"/>
    <p:sldLayoutId id="2147491048" r:id="rId8"/>
    <p:sldLayoutId id="2147491049" r:id="rId9"/>
    <p:sldLayoutId id="2147491050" r:id="rId10"/>
    <p:sldLayoutId id="214749105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6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16013" y="185738"/>
            <a:ext cx="6624637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2022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2023-2024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годов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1589"/>
            <a:ext cx="5544616" cy="3748629"/>
          </a:xfrm>
          <a:prstGeom prst="rect">
            <a:avLst/>
          </a:prstGeom>
          <a:noFill/>
          <a:ln w="104775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90500">
              <a:schemeClr val="bg1">
                <a:alpha val="98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0" y="3175"/>
            <a:ext cx="8928100" cy="51593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83130"/>
              </p:ext>
            </p:extLst>
          </p:nvPr>
        </p:nvGraphicFramePr>
        <p:xfrm>
          <a:off x="565150" y="788988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50" y="573088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243002"/>
              </p:ext>
            </p:extLst>
          </p:nvPr>
        </p:nvGraphicFramePr>
        <p:xfrm>
          <a:off x="684213" y="555625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2022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0" y="4100513"/>
            <a:ext cx="3521075" cy="80486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02650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19793379">
            <a:off x="1340197" y="1309775"/>
            <a:ext cx="823912" cy="390525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76363" y="984900"/>
            <a:ext cx="684212" cy="22715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8688" y="758673"/>
            <a:ext cx="682625" cy="2676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106,2%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0821040">
            <a:off x="2112961" y="1117346"/>
            <a:ext cx="854075" cy="384175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1352745">
            <a:off x="2965450" y="1015006"/>
            <a:ext cx="850900" cy="361950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658019"/>
            <a:ext cx="684212" cy="24209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855138"/>
              </p:ext>
            </p:extLst>
          </p:nvPr>
        </p:nvGraphicFramePr>
        <p:xfrm>
          <a:off x="4691063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21261197">
            <a:off x="6496050" y="933450"/>
            <a:ext cx="809625" cy="406400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5670550" y="1006475"/>
            <a:ext cx="841375" cy="411163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128049">
            <a:off x="7267575" y="812800"/>
            <a:ext cx="819150" cy="409575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41988" y="727075"/>
            <a:ext cx="684212" cy="2651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109,8%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11925" y="633413"/>
            <a:ext cx="684213" cy="2667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361238" y="525463"/>
            <a:ext cx="684212" cy="2651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230313" y="3270250"/>
            <a:ext cx="2519362" cy="98583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13" y="35877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314888"/>
              </p:ext>
            </p:extLst>
          </p:nvPr>
        </p:nvGraphicFramePr>
        <p:xfrm>
          <a:off x="774700" y="319088"/>
          <a:ext cx="343058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44738" y="609600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8313" y="601663"/>
            <a:ext cx="684212" cy="17938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458468"/>
              </p:ext>
            </p:extLst>
          </p:nvPr>
        </p:nvGraphicFramePr>
        <p:xfrm>
          <a:off x="5067300" y="1887538"/>
          <a:ext cx="3395663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37225" y="2187575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97,8%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7400" y="2036763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112,4%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13" y="358775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57288" y="3463925"/>
            <a:ext cx="25923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88" y="67310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21289173">
            <a:off x="2343150" y="914400"/>
            <a:ext cx="687388" cy="30956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1123149">
            <a:off x="1676400" y="903288"/>
            <a:ext cx="684213" cy="33178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97038" y="609600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105,5%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1033051">
            <a:off x="7134225" y="2303463"/>
            <a:ext cx="654050" cy="3079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53188" y="2093913"/>
            <a:ext cx="684212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113,0%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0728064">
            <a:off x="5819775" y="2452688"/>
            <a:ext cx="652463" cy="3206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289173">
            <a:off x="2992438" y="887413"/>
            <a:ext cx="687387" cy="3095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152547">
            <a:off x="6499225" y="2360613"/>
            <a:ext cx="652463" cy="3206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87349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960000">
            <a:off x="1638263" y="1335254"/>
            <a:ext cx="955857" cy="504000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57375" y="1050925"/>
            <a:ext cx="684213" cy="2651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87981" y="78898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8620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5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576746"/>
              </p:ext>
            </p:extLst>
          </p:nvPr>
        </p:nvGraphicFramePr>
        <p:xfrm>
          <a:off x="469265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011863" y="963613"/>
            <a:ext cx="684212" cy="2651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85000" y="862013"/>
            <a:ext cx="684213" cy="32226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50" y="4778375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>
            <a:spLocks/>
          </p:cNvSpPr>
          <p:nvPr/>
        </p:nvSpPr>
        <p:spPr>
          <a:xfrm rot="20940000">
            <a:off x="2560724" y="1062452"/>
            <a:ext cx="937140" cy="53760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>
            <a:spLocks/>
          </p:cNvSpPr>
          <p:nvPr/>
        </p:nvSpPr>
        <p:spPr>
          <a:xfrm rot="21366514">
            <a:off x="5800270" y="1254087"/>
            <a:ext cx="1014412" cy="463566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Выгнутая вверх стрелка 22"/>
          <p:cNvSpPr>
            <a:spLocks/>
          </p:cNvSpPr>
          <p:nvPr/>
        </p:nvSpPr>
        <p:spPr>
          <a:xfrm rot="21440731">
            <a:off x="6802243" y="1195355"/>
            <a:ext cx="985838" cy="490384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573637"/>
              </p:ext>
            </p:extLst>
          </p:nvPr>
        </p:nvGraphicFramePr>
        <p:xfrm>
          <a:off x="909638" y="430213"/>
          <a:ext cx="7272337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4" y="2923382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2022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8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267963"/>
              </p:ext>
            </p:extLst>
          </p:nvPr>
        </p:nvGraphicFramePr>
        <p:xfrm>
          <a:off x="806450" y="347663"/>
          <a:ext cx="3427413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70125" y="744538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38463" y="735013"/>
            <a:ext cx="684212" cy="2238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5589084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49938" y="2436813"/>
            <a:ext cx="609600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93,2%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575" y="2635250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72,2%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5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03625"/>
            <a:ext cx="2447925" cy="676275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" name="Выгнутая вверх стрелка 28"/>
          <p:cNvSpPr/>
          <p:nvPr/>
        </p:nvSpPr>
        <p:spPr>
          <a:xfrm rot="205892">
            <a:off x="1620838" y="998538"/>
            <a:ext cx="650875" cy="29368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618944">
            <a:off x="7145338" y="2938463"/>
            <a:ext cx="676275" cy="3587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82738" y="752475"/>
            <a:ext cx="704850" cy="2000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684898">
            <a:off x="6488113" y="2773363"/>
            <a:ext cx="692150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8962">
            <a:off x="5805488" y="2700338"/>
            <a:ext cx="703262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59538" y="2470150"/>
            <a:ext cx="735012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77,6%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76252">
            <a:off x="2306638" y="1004888"/>
            <a:ext cx="638175" cy="3095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385010">
            <a:off x="2963863" y="984250"/>
            <a:ext cx="649287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51213" y="534988"/>
            <a:ext cx="2411412" cy="180816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788" y="2916238"/>
            <a:ext cx="2565400" cy="167163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9413" y="3030538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261538"/>
              </p:ext>
            </p:extLst>
          </p:nvPr>
        </p:nvGraphicFramePr>
        <p:xfrm>
          <a:off x="5875338" y="246063"/>
          <a:ext cx="3160712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380312" y="934244"/>
            <a:ext cx="648072" cy="18970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33,3%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21613" y="1294208"/>
            <a:ext cx="639762" cy="32821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812455"/>
              </p:ext>
            </p:extLst>
          </p:nvPr>
        </p:nvGraphicFramePr>
        <p:xfrm>
          <a:off x="198438" y="236538"/>
          <a:ext cx="3055937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12875" y="45878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4225" y="493713"/>
            <a:ext cx="684213" cy="1746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941398"/>
              </p:ext>
            </p:extLst>
          </p:nvPr>
        </p:nvGraphicFramePr>
        <p:xfrm>
          <a:off x="3043238" y="2457450"/>
          <a:ext cx="302736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706813" y="2816003"/>
            <a:ext cx="609600" cy="21453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121,0%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2838" y="2643759"/>
            <a:ext cx="684212" cy="19526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170,9%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51213" y="555625"/>
            <a:ext cx="2447925" cy="10668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И РЕКЛАМНЫХ КОНСТРУКЦИЙ</a:t>
            </a:r>
            <a:endParaRPr lang="ru-RU" sz="6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6318250" y="3508375"/>
            <a:ext cx="2528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ПЕРЕЧИСЛЕНИЕ ЧАСТИ ПРИБЫЛИ МУНИЦИПАЛЬНЫХ УНИТАРНЫХ ПРЕДПРИЯТИЙ</a:t>
            </a:r>
            <a:endParaRPr lang="ru-RU" altLang="ru-RU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988" y="3479800"/>
            <a:ext cx="2447925" cy="814388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613" y="628650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78513" y="595313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>
            <a:off x="7729935" y="1692737"/>
            <a:ext cx="596900" cy="341312"/>
          </a:xfrm>
          <a:prstGeom prst="curvedDownArrow">
            <a:avLst>
              <a:gd name="adj1" fmla="val 16274"/>
              <a:gd name="adj2" fmla="val 50704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-2100000">
            <a:off x="4861599" y="2990439"/>
            <a:ext cx="793543" cy="43038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1688" y="45243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108,8%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54546" y="339503"/>
            <a:ext cx="684212" cy="19548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48,0%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46575" y="2715766"/>
            <a:ext cx="684213" cy="24650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69,4%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455738" y="754063"/>
            <a:ext cx="638175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260000">
            <a:off x="7138172" y="1247324"/>
            <a:ext cx="831242" cy="483169"/>
          </a:xfrm>
          <a:prstGeom prst="curvedDownArrow">
            <a:avLst>
              <a:gd name="adj1" fmla="val 16274"/>
              <a:gd name="adj2" fmla="val 50704"/>
              <a:gd name="adj3" fmla="val 5337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0921362">
            <a:off x="3733584" y="3076338"/>
            <a:ext cx="633413" cy="33496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1140000">
            <a:off x="4373385" y="3054478"/>
            <a:ext cx="676479" cy="378188"/>
          </a:xfrm>
          <a:prstGeom prst="curvedDownArrow">
            <a:avLst>
              <a:gd name="adj1" fmla="val 16614"/>
              <a:gd name="adj2" fmla="val 40068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2054225" y="763588"/>
            <a:ext cx="639763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-540000">
            <a:off x="849518" y="785880"/>
            <a:ext cx="636177" cy="40813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980000">
            <a:off x="6531263" y="616550"/>
            <a:ext cx="934593" cy="46042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6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552085"/>
              </p:ext>
            </p:extLst>
          </p:nvPr>
        </p:nvGraphicFramePr>
        <p:xfrm>
          <a:off x="806450" y="347663"/>
          <a:ext cx="347751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66950" y="655638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974975" y="642938"/>
            <a:ext cx="684213" cy="2238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528858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5" y="2570162"/>
            <a:ext cx="621555" cy="26781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74,6%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5" y="3003550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87,4%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48263" y="811213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51250"/>
            <a:ext cx="2447925" cy="79216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Выгнутая вверх стрелка 31"/>
          <p:cNvSpPr/>
          <p:nvPr/>
        </p:nvSpPr>
        <p:spPr>
          <a:xfrm rot="228587">
            <a:off x="7107628" y="3262273"/>
            <a:ext cx="723900" cy="38846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5302" y="742950"/>
            <a:ext cx="626418" cy="2000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561,5%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560000">
            <a:off x="6470174" y="3121613"/>
            <a:ext cx="725407" cy="39039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200000">
            <a:off x="5796205" y="2898664"/>
            <a:ext cx="728894" cy="34248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9700" y="2837980"/>
            <a:ext cx="735013" cy="27352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49,3%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66950" y="942975"/>
            <a:ext cx="684213" cy="30956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2987675" y="952500"/>
            <a:ext cx="671513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 rot="18600000">
            <a:off x="1207629" y="1216711"/>
            <a:ext cx="1088121" cy="43878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769059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600000">
            <a:off x="1302727" y="1629046"/>
            <a:ext cx="898383" cy="419799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1420813"/>
            <a:ext cx="720080" cy="19915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281238" y="1347615"/>
            <a:ext cx="682625" cy="21995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95,3%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2230735" y="1587642"/>
            <a:ext cx="684000" cy="432741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384703">
            <a:off x="2894428" y="1604148"/>
            <a:ext cx="684000" cy="517217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1347615"/>
            <a:ext cx="684212" cy="24002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93,4%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ПРОЧИЕ НЕНАЛОГОВЫЕ ДОХОДЫ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79812"/>
              </p:ext>
            </p:extLst>
          </p:nvPr>
        </p:nvGraphicFramePr>
        <p:xfrm>
          <a:off x="4692650" y="347663"/>
          <a:ext cx="3990975" cy="33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 rot="180000">
            <a:off x="6528935" y="1825107"/>
            <a:ext cx="954238" cy="505837"/>
          </a:xfrm>
          <a:prstGeom prst="curvedDownArrow">
            <a:avLst>
              <a:gd name="adj1" fmla="val 10468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371909">
            <a:off x="7444721" y="1878866"/>
            <a:ext cx="809601" cy="49750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2121" y="1307088"/>
            <a:ext cx="1023318" cy="21330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25,7%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08775" y="1520390"/>
            <a:ext cx="684213" cy="3048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88238" y="1520391"/>
            <a:ext cx="684212" cy="31519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88,9%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3" name="Выгнутая вверх стрелка 22"/>
          <p:cNvSpPr/>
          <p:nvPr/>
        </p:nvSpPr>
        <p:spPr>
          <a:xfrm rot="2160000">
            <a:off x="5580255" y="1624292"/>
            <a:ext cx="1159616" cy="430419"/>
          </a:xfrm>
          <a:prstGeom prst="curvedDownArrow">
            <a:avLst>
              <a:gd name="adj1" fmla="val 16274"/>
              <a:gd name="adj2" fmla="val 50704"/>
              <a:gd name="adj3" fmla="val 1981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440469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53281"/>
              </p:ext>
            </p:extLst>
          </p:nvPr>
        </p:nvGraphicFramePr>
        <p:xfrm>
          <a:off x="395289" y="686816"/>
          <a:ext cx="8443117" cy="4320953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809305"/>
              </a:tblGrid>
              <a:tr h="2283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2023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2024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5 764,5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5 721,4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 на выравнивание бюджетной обеспеченности поселений между городскими округами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создание  и осуществление деятельности комиссий по делам несовершеннолетних и защите их прав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11,1</a:t>
                      </a:r>
                      <a:endParaRPr lang="ru-RU" sz="10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образования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2 769,7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2 769,7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2 769,7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2 125,2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2 125,2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2 125,2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95,0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98,3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организацию и обеспечение отдыха и оздоровления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81,5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5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компенсацию родительской платы за присмотр и уход за детьми в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53,9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144,2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155,8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строительство (реконструкцию), капитальный ремонт, ремонт и содержание автомобильных дорог общего пользования местного значения и искусственных сооружений на них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619,2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8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251,6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строительство объекта «Общеобразовательная школа на 1100 мест в районе </a:t>
                      </a:r>
                      <a:r>
                        <a:rPr kumimoji="0" lang="ru-RU" alt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Кальное</a:t>
                      </a: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г. Рязани»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625,9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9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 на строительство (реконструкцию) объектов транспортной инфраструктуры в целях реализации проектов по развитию территорий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650" y="411163"/>
            <a:ext cx="11525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36638" y="735013"/>
            <a:ext cx="7867650" cy="4186237"/>
            <a:chOff x="1024160" y="980728"/>
            <a:chExt cx="7594833" cy="5580000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1016" y="1124619"/>
              <a:ext cx="7577977" cy="88238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увеличения оплаты труда отдельных категорий работников организаций в сферах образования, культуры, физкультуры и спорта в соответствии с «майскими» указами Президента Российской Федерации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(85,8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млн.рублей)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4160" y="2112809"/>
              <a:ext cx="7588703" cy="1123619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увеличения расходов на обеспечение функционирования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вводимых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 эксплуатацию в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2021- 2022 годах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вновь созданных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учреждений (яслей по ул. </a:t>
              </a:r>
              <a:r>
                <a:rPr lang="ru-RU" sz="1400" dirty="0" err="1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Бугровка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 и ул. Бирюзова,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пристроек к действующим детским садам,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нового корпуса ДШИ №7) – 97,4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24160" y="3359158"/>
              <a:ext cx="7577976" cy="64116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доведения минимального размера оплаты труда с 1 января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2022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до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13 617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 в месяц         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(27,7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млн.рублей)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41016" y="4127281"/>
              <a:ext cx="7577977" cy="37877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индексации 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(42,7 млн. рублей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780" y="1016371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40" y="2602828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4070262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30805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0"/>
            <a:ext cx="8229600" cy="487363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1042988" y="3492500"/>
            <a:ext cx="7851775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индексации отдельных расходов (связь, транспортные услуги, питание и приобретение ГСМ)                                       на прогнозируемый уровень инфляции в размере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4,0%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36638" y="4068763"/>
            <a:ext cx="7858125" cy="3016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8740" y="3575219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18481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464050"/>
            <a:ext cx="7489825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определения 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240" y="4537970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2022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13 367,0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98,8 %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475791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8" y="260350"/>
            <a:ext cx="8929687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196061"/>
              </p:ext>
            </p:extLst>
          </p:nvPr>
        </p:nvGraphicFramePr>
        <p:xfrm>
          <a:off x="587375" y="920750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1058863"/>
            <a:ext cx="820738" cy="3841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12 016,7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1058863"/>
            <a:ext cx="822325" cy="3841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12 289,5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25" y="627063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2869208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3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804226"/>
              </p:ext>
            </p:extLst>
          </p:nvPr>
        </p:nvGraphicFramePr>
        <p:xfrm>
          <a:off x="806376" y="588963"/>
          <a:ext cx="7488237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84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351919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3" y="4686300"/>
            <a:ext cx="490537" cy="107950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651375"/>
            <a:ext cx="3521075" cy="18097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502318"/>
              </p:ext>
            </p:extLst>
          </p:nvPr>
        </p:nvGraphicFramePr>
        <p:xfrm>
          <a:off x="4824413" y="2463800"/>
          <a:ext cx="4319587" cy="17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5559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0038" y="1484313"/>
          <a:ext cx="8424862" cy="3409949"/>
        </p:xfrm>
        <a:graphic>
          <a:graphicData uri="http://schemas.openxmlformats.org/drawingml/2006/table">
            <a:tbl>
              <a:tblPr/>
              <a:tblGrid>
                <a:gridCol w="6858895"/>
                <a:gridCol w="522551"/>
                <a:gridCol w="520865"/>
                <a:gridCol w="522551"/>
              </a:tblGrid>
              <a:tr h="374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8191,6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7351,7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7373,9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6559,2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6604,7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6637,3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для укрепления здоровья детей школьного возраста из малообеспеченных, многодетных семей, детей-сирот и детей, оставшихся без попечения родителей, детей-инвалидов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647,5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109,2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41,3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41,4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41,5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223,2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227,3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231,5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368,2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9550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95263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328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64734"/>
              </p:ext>
            </p:extLst>
          </p:nvPr>
        </p:nvGraphicFramePr>
        <p:xfrm>
          <a:off x="539750" y="1851670"/>
          <a:ext cx="8064500" cy="3155656"/>
        </p:xfrm>
        <a:graphic>
          <a:graphicData uri="http://schemas.openxmlformats.org/drawingml/2006/table">
            <a:tbl>
              <a:tblPr/>
              <a:tblGrid>
                <a:gridCol w="6565900"/>
                <a:gridCol w="500063"/>
                <a:gridCol w="498475"/>
                <a:gridCol w="50006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765,5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776,6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784,3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9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381,3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387,4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393,7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319,4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322,0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39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1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6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Модернизация (капитальный ремонт, реконструкция) муниципальных детских школ искусств по видам искусств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8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5" y="487363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3350"/>
            <a:ext cx="24082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8" name="Picture 67" descr="C:\Users\КОВЕНЕВА.BUDGET\Desktop\окск_ме_идиан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3188"/>
            <a:ext cx="2355850" cy="15605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061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641825"/>
              </p:ext>
            </p:extLst>
          </p:nvPr>
        </p:nvGraphicFramePr>
        <p:xfrm>
          <a:off x="558800" y="2060575"/>
          <a:ext cx="7934325" cy="2955996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367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291,3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5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236,0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243,4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по обеспечению доступа к спортивным объектам для проведения занятий с населением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9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5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5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28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8750"/>
            <a:ext cx="259873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8" descr="C:\Users\КОВЕНЕВА.BUDGET\Desktop\9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8750"/>
            <a:ext cx="266858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9103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386635"/>
              </p:ext>
            </p:extLst>
          </p:nvPr>
        </p:nvGraphicFramePr>
        <p:xfrm>
          <a:off x="179388" y="2283718"/>
          <a:ext cx="8785225" cy="2595746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08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повышения качества туристских услуг в Рязани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Строительство (реконструкция) обеспечивающей инфраструктуры для функционирования объектов на территории объекта культурного наследия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3" y="225425"/>
            <a:ext cx="41036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МП «СТИМУЛИРОВАНИЕ РАЗВИТИЯ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 ЭКОНОМИКИ В 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65254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0"/>
            <a:ext cx="40560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43298"/>
              </p:ext>
            </p:extLst>
          </p:nvPr>
        </p:nvGraphicFramePr>
        <p:xfrm>
          <a:off x="669925" y="2500313"/>
          <a:ext cx="7934325" cy="2498725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165,4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161,7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76,9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75113" y="2208213"/>
            <a:ext cx="9223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75" y="349250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163"/>
            <a:ext cx="2592387" cy="176688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411163"/>
            <a:ext cx="2501900" cy="18065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090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8800" y="2727325"/>
          <a:ext cx="7935913" cy="1839914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2125"/>
                <a:gridCol w="492125"/>
              </a:tblGrid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847,1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869,3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886,4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563,5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577,4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586,6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 освещения на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109,5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114,9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111,2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112,5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УБГ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64,8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454275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3" y="2682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148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288"/>
            <a:ext cx="2808287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0" name="Picture 2" descr="C:\Users\КОВЕНЕВА.BUDGET\Desktop\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58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27147"/>
              </p:ext>
            </p:extLst>
          </p:nvPr>
        </p:nvGraphicFramePr>
        <p:xfrm>
          <a:off x="2123728" y="904524"/>
          <a:ext cx="6768752" cy="2315520"/>
        </p:xfrm>
        <a:graphic>
          <a:graphicData uri="http://schemas.openxmlformats.org/drawingml/2006/table">
            <a:tbl>
              <a:tblPr/>
              <a:tblGrid>
                <a:gridCol w="4824536"/>
                <a:gridCol w="648072"/>
                <a:gridCol w="648072"/>
                <a:gridCol w="648072"/>
              </a:tblGrid>
              <a:tr h="371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862,1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244,2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250,7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14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784,4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173,6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177,0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93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452320" y="688500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38114" y="14116"/>
            <a:ext cx="6192688" cy="9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МП «Дорожное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хозяйство  </a:t>
            </a: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и развитие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улично-дорожной сети в городе Рязани» </a:t>
            </a:r>
            <a:endParaRPr lang="ru-RU" altLang="ru-RU" sz="18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4"/>
            <a:ext cx="1693962" cy="123177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9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" y="3368540"/>
            <a:ext cx="1770454" cy="131578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115" y="3255979"/>
            <a:ext cx="673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 в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32241"/>
              </p:ext>
            </p:extLst>
          </p:nvPr>
        </p:nvGraphicFramePr>
        <p:xfrm>
          <a:off x="2152627" y="3629935"/>
          <a:ext cx="6739853" cy="126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734"/>
                <a:gridCol w="644856"/>
                <a:gridCol w="573206"/>
                <a:gridCol w="688057"/>
              </a:tblGrid>
              <a:tr h="20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752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38113" y="3648197"/>
            <a:ext cx="6736011" cy="1246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s4-ssl.mzstatic.com/image/thumb/Purple127/v4/57/2b/74/572b74e1-132c-34fb-341f-7ed85cc2db48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0513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642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880655"/>
              </p:ext>
            </p:extLst>
          </p:nvPr>
        </p:nvGraphicFramePr>
        <p:xfrm>
          <a:off x="207963" y="2427734"/>
          <a:ext cx="8694737" cy="2232248"/>
        </p:xfrm>
        <a:graphic>
          <a:graphicData uri="http://schemas.openxmlformats.org/drawingml/2006/table">
            <a:tbl>
              <a:tblPr/>
              <a:tblGrid>
                <a:gridCol w="7078609"/>
                <a:gridCol w="539289"/>
                <a:gridCol w="537550"/>
                <a:gridCol w="539289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9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обитающих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Формирование земельных участков под массивы зеленых насаждений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7" name="Прямоугольник 6"/>
          <p:cNvSpPr>
            <a:spLocks noChangeArrowheads="1"/>
          </p:cNvSpPr>
          <p:nvPr/>
        </p:nvSpPr>
        <p:spPr bwMode="auto">
          <a:xfrm>
            <a:off x="3976688" y="183197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649538" y="-22225"/>
            <a:ext cx="3578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МП «Охрана окружающей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4752" name="Picture 2" descr="https://radissonblubelorusskaya.files.wordpress.com/2014/06/green.jpg?w=1024"/>
          <p:cNvSpPr>
            <a:spLocks noChangeAspect="1" noChangeArrowheads="1"/>
          </p:cNvSpPr>
          <p:nvPr/>
        </p:nvSpPr>
        <p:spPr bwMode="auto">
          <a:xfrm>
            <a:off x="6084888" y="123825"/>
            <a:ext cx="2789237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4753" name="Рисунок 11"/>
          <p:cNvSpPr>
            <a:spLocks noChangeAspect="1" noChangeArrowheads="1"/>
          </p:cNvSpPr>
          <p:nvPr/>
        </p:nvSpPr>
        <p:spPr bwMode="auto">
          <a:xfrm>
            <a:off x="207963" y="123825"/>
            <a:ext cx="2563812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4754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20650"/>
            <a:ext cx="2982913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23825"/>
            <a:ext cx="2779712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6618"/>
              </p:ext>
            </p:extLst>
          </p:nvPr>
        </p:nvGraphicFramePr>
        <p:xfrm>
          <a:off x="539552" y="1900239"/>
          <a:ext cx="7953573" cy="3055753"/>
        </p:xfrm>
        <a:graphic>
          <a:graphicData uri="http://schemas.openxmlformats.org/drawingml/2006/table">
            <a:tbl>
              <a:tblPr/>
              <a:tblGrid>
                <a:gridCol w="6475208"/>
                <a:gridCol w="493319"/>
                <a:gridCol w="491727"/>
                <a:gridCol w="493319"/>
              </a:tblGrid>
              <a:tr h="383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166,0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Расходы на реализацию федерального проекта «Жилье» (строительство улиц «Перспективная – 2» и «Перспективная -3)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95,1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38113"/>
            <a:ext cx="2922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chemeClr val="tx2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5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35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53988"/>
            <a:ext cx="2835275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8"/>
            <a:ext cx="2925762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968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94834"/>
              </p:ext>
            </p:extLst>
          </p:nvPr>
        </p:nvGraphicFramePr>
        <p:xfrm>
          <a:off x="467544" y="2066925"/>
          <a:ext cx="8333556" cy="2508851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43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1 074,7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1 092,8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1 157,4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389,6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386,3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387,6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470,4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446,0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448,3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207,3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архива электронных документов администрации города Рязани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95738" y="18113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5413"/>
            <a:ext cx="250190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413"/>
            <a:ext cx="247015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50043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1,12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1,16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636838" y="166688"/>
            <a:ext cx="388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10" name="Picture 52" descr="C:\Users\КОВЕНЕВА.BUDGET\Desktop\5c17ab4cec5c30.67043972_mnogonacionalniyKr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1" y="140320"/>
            <a:ext cx="2376488" cy="17049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650" y="3135313"/>
          <a:ext cx="7372350" cy="1835150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7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760413"/>
            <a:ext cx="2636838" cy="224155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816225"/>
            <a:ext cx="9223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50" y="92075"/>
            <a:ext cx="583247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МП 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760413"/>
            <a:ext cx="2743200" cy="224155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564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665288"/>
          <a:ext cx="8280400" cy="3338516"/>
        </p:xfrm>
        <a:graphic>
          <a:graphicData uri="http://schemas.openxmlformats.org/drawingml/2006/table">
            <a:tbl>
              <a:tblPr/>
              <a:tblGrid>
                <a:gridCol w="6552473"/>
                <a:gridCol w="576042"/>
                <a:gridCol w="574431"/>
                <a:gridCol w="577454"/>
              </a:tblGrid>
              <a:tr h="395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725,3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643,5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661,0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375,0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275,9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276,4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144,2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155,8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23825"/>
            <a:ext cx="1835150" cy="13382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137795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914525" cy="13382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102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736216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643,5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661,0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211710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</a:t>
            </a:r>
            <a:r>
              <a:rPr lang="ru-RU" altLang="ru-RU" sz="2000" b="1" dirty="0" err="1" smtClean="0">
                <a:solidFill>
                  <a:srgbClr val="1F497D"/>
                </a:solidFill>
                <a:latin typeface="Arial Narrow" pitchFamily="34" charset="0"/>
              </a:rPr>
              <a:t>Цифровизация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758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94769"/>
              </p:ext>
            </p:extLst>
          </p:nvPr>
        </p:nvGraphicFramePr>
        <p:xfrm>
          <a:off x="646113" y="3076575"/>
          <a:ext cx="7934325" cy="1870031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1 100,5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1 117,4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1182,5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«Повышение эффективности муниципального управления»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1 074,7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1 092,8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1 157,4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«Профилактика правонарушений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«Стимулирование развития экономики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Цифровизация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городской среды»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79613" y="-11113"/>
            <a:ext cx="5040312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НА ПОВЫШЕНИЕ ИНВЕСТИЦИОННОЙ ПРИВЛЕКАТЕЛЬНОСТИ ГОРОДА И РЕШЕНИЕ ВОПРОСОВ ОРГАНОВ МЕСТНОГО САМОУПРАВЛЕНИЯ</a:t>
            </a:r>
            <a:endParaRPr lang="ru-RU" altLang="ru-RU" sz="2000" b="1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84296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42963"/>
            <a:ext cx="2125663" cy="18970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69121"/>
              </p:ext>
            </p:extLst>
          </p:nvPr>
        </p:nvGraphicFramePr>
        <p:xfrm>
          <a:off x="611188" y="2932113"/>
          <a:ext cx="8108950" cy="1631951"/>
        </p:xfrm>
        <a:graphic>
          <a:graphicData uri="http://schemas.openxmlformats.org/drawingml/2006/table">
            <a:tbl>
              <a:tblPr/>
              <a:tblGrid>
                <a:gridCol w="6092825"/>
                <a:gridCol w="647700"/>
                <a:gridCol w="701675"/>
                <a:gridCol w="666750"/>
              </a:tblGrid>
              <a:tr h="474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117,2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125,8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127,7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«Адресная инвестиционная программа г.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«Развитие территориального общественного самоуправления в городе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«Повышение эффективности управления муниципальными финансами» 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81,6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1890" name="Прямоугольник 6"/>
          <p:cNvSpPr>
            <a:spLocks noChangeArrowheads="1"/>
          </p:cNvSpPr>
          <p:nvPr/>
        </p:nvSpPr>
        <p:spPr bwMode="auto">
          <a:xfrm>
            <a:off x="7815263" y="26622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189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ВЕДОМСТВЕННЫЕ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ЦЕЛЕВЫЕ ПРОГРАММЫ</a:t>
            </a:r>
          </a:p>
        </p:txBody>
      </p:sp>
      <p:sp>
        <p:nvSpPr>
          <p:cNvPr id="12189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3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1896" name="Picture 2" descr="C:\Users\КОВЕНЕВА.BUDGET\Desktop\to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01738"/>
            <a:ext cx="2519363" cy="16573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7" name="Picture 4" descr="C:\Users\КОВЕНЕВА.BUDGET\Desktop\2df6a041ad6c4e6c77e1675a52cc7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7338"/>
            <a:ext cx="2452688" cy="1568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8" name="Picture 5" descr="C:\Users\КОВЕНЕВА.BUDGET\Desktop\10-samyh-vygodnyh-vkladov-v-nadezhnyh-bankah-2019-2020_1576252008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8288"/>
            <a:ext cx="2479675" cy="15875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88" y="87313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695575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819036"/>
              </p:ext>
            </p:extLst>
          </p:nvPr>
        </p:nvGraphicFramePr>
        <p:xfrm>
          <a:off x="417512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1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0" y="69056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3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813" y="4883150"/>
            <a:ext cx="611187" cy="20161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755815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15659"/>
              </p:ext>
            </p:extLst>
          </p:nvPr>
        </p:nvGraphicFramePr>
        <p:xfrm>
          <a:off x="1547664" y="3147813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38517"/>
              </p:ext>
            </p:extLst>
          </p:nvPr>
        </p:nvGraphicFramePr>
        <p:xfrm>
          <a:off x="3285331" y="555526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в ред. 06.12.2011 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интересы). 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638300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002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25525" y="762000"/>
            <a:ext cx="7734300" cy="4186238"/>
            <a:chOff x="993127" y="980728"/>
            <a:chExt cx="7589848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5590" y="1930831"/>
              <a:ext cx="7577385" cy="69194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93127" y="2796291"/>
              <a:ext cx="7589848" cy="65174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21 июля 2020 года № 474  «О национальных целях развития Российской Федерации на период до 2030 года»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93127" y="4427759"/>
              <a:ext cx="7589848" cy="55651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2022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2023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608" y="953107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39970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08" y="395241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08" y="2813132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</a:t>
            </a:r>
            <a:r>
              <a:rPr lang="ru-RU" sz="7200" b="1" cap="all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7200" b="1" cap="all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</a:t>
            </a:r>
            <a:r>
              <a:rPr lang="ru-RU" sz="7200" b="1" cap="all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период </a:t>
            </a:r>
            <a:r>
              <a:rPr lang="ru-RU" sz="7200" b="1" cap="all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7200" b="1" cap="all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464050"/>
            <a:ext cx="7734300" cy="3778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8608" y="1579891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3" y="869950"/>
            <a:ext cx="7721600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 апреля 2021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25525" y="2735263"/>
            <a:ext cx="7734300" cy="4699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25525" y="3887788"/>
            <a:ext cx="7734300" cy="4445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221171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068" name="Прямоугольник 3"/>
          <p:cNvSpPr>
            <a:spLocks noChangeArrowheads="1"/>
          </p:cNvSpPr>
          <p:nvPr/>
        </p:nvSpPr>
        <p:spPr bwMode="auto">
          <a:xfrm>
            <a:off x="1025525" y="1476375"/>
            <a:ext cx="772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 Narrow" pitchFamily="34" charset="0"/>
              </a:rPr>
              <a:t>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9572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35813"/>
              </p:ext>
            </p:extLst>
          </p:nvPr>
        </p:nvGraphicFramePr>
        <p:xfrm>
          <a:off x="250825" y="842963"/>
          <a:ext cx="8713788" cy="39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2022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2022 к 2021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2023 к 2022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к 2023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13 492,1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13 068,7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96,9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11 544,5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88,3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11 775,0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4 997,0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5 632,6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112,7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5 780,0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6 053,6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104,7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4 339,0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4 944,1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113,9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5 188,5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5 432,3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104,7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658,0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688,5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591,5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621,3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105,0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8 495,1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7 436,1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87,5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5 764,5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5 721,4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14 018,3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505,1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96,3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016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89,0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12 289,5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-526,2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-436,4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-472,2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-514,5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5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2022 год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2023 и 2024 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23101</TotalTime>
  <Words>4009</Words>
  <Application>Microsoft Office PowerPoint</Application>
  <PresentationFormat>Экран (16:9)</PresentationFormat>
  <Paragraphs>1190</Paragraphs>
  <Slides>45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2_Тема Office</vt:lpstr>
      <vt:lpstr>3_Тема Office</vt:lpstr>
      <vt:lpstr>Тема Office</vt:lpstr>
      <vt:lpstr>1_Тема Office</vt:lpstr>
      <vt:lpstr>7_Тема Office</vt:lpstr>
      <vt:lpstr>8_Тема Office</vt:lpstr>
      <vt:lpstr>12_Тема Office</vt:lpstr>
      <vt:lpstr>9_Тема Office</vt:lpstr>
      <vt:lpstr>11_Тема Office</vt:lpstr>
      <vt:lpstr>15_Тема Office</vt:lpstr>
      <vt:lpstr>4_Тема Office</vt:lpstr>
      <vt:lpstr>5_Тема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</vt:lpstr>
      <vt:lpstr>Презентация PowerPoint</vt:lpstr>
      <vt:lpstr>Презентация PowerPoint</vt:lpstr>
      <vt:lpstr>доля фонда оплаты труда работников социальной сферы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КОВЕНЕВА</cp:lastModifiedBy>
  <cp:revision>2062</cp:revision>
  <cp:lastPrinted>2021-11-23T12:58:07Z</cp:lastPrinted>
  <dcterms:created xsi:type="dcterms:W3CDTF">2013-10-29T07:14:12Z</dcterms:created>
  <dcterms:modified xsi:type="dcterms:W3CDTF">2021-12-22T09:19:30Z</dcterms:modified>
</cp:coreProperties>
</file>