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activeX/activeX3.xml" ContentType="application/vnd.ms-office.activeX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drawings/drawing5.xml" ContentType="application/vnd.openxmlformats-officedocument.drawingml.chartshapes+xml"/>
  <Override PartName="/ppt/charts/chart21.xml" ContentType="application/vnd.openxmlformats-officedocument.drawingml.chart+xml"/>
  <Override PartName="/ppt/drawings/drawing6.xml" ContentType="application/vnd.openxmlformats-officedocument.drawingml.chartshapes+xml"/>
  <Override PartName="/ppt/charts/chart22.xml" ContentType="application/vnd.openxmlformats-officedocument.drawingml.chart+xml"/>
  <Override PartName="/ppt/drawings/drawing7.xml" ContentType="application/vnd.openxmlformats-officedocument.drawingml.chartshapes+xml"/>
  <Override PartName="/ppt/charts/chart23.xml" ContentType="application/vnd.openxmlformats-officedocument.drawingml.chart+xml"/>
  <Override PartName="/ppt/drawings/drawing8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822" r:id="rId5"/>
    <p:sldMasterId id="2147483956" r:id="rId6"/>
    <p:sldMasterId id="2147483981" r:id="rId7"/>
    <p:sldMasterId id="2147483994" r:id="rId8"/>
    <p:sldMasterId id="2147484006" r:id="rId9"/>
    <p:sldMasterId id="2147484018" r:id="rId10"/>
    <p:sldMasterId id="2147484030" r:id="rId11"/>
    <p:sldMasterId id="2147484043" r:id="rId12"/>
    <p:sldMasterId id="2147484056" r:id="rId13"/>
    <p:sldMasterId id="2147484068" r:id="rId14"/>
  </p:sldMasterIdLst>
  <p:notesMasterIdLst>
    <p:notesMasterId r:id="rId39"/>
  </p:notesMasterIdLst>
  <p:sldIdLst>
    <p:sldId id="424" r:id="rId15"/>
    <p:sldId id="425" r:id="rId16"/>
    <p:sldId id="344" r:id="rId17"/>
    <p:sldId id="426" r:id="rId18"/>
    <p:sldId id="441" r:id="rId19"/>
    <p:sldId id="491" r:id="rId20"/>
    <p:sldId id="402" r:id="rId21"/>
    <p:sldId id="428" r:id="rId22"/>
    <p:sldId id="492" r:id="rId23"/>
    <p:sldId id="493" r:id="rId24"/>
    <p:sldId id="494" r:id="rId25"/>
    <p:sldId id="495" r:id="rId26"/>
    <p:sldId id="496" r:id="rId27"/>
    <p:sldId id="366" r:id="rId28"/>
    <p:sldId id="497" r:id="rId29"/>
    <p:sldId id="498" r:id="rId30"/>
    <p:sldId id="499" r:id="rId31"/>
    <p:sldId id="500" r:id="rId32"/>
    <p:sldId id="501" r:id="rId33"/>
    <p:sldId id="502" r:id="rId34"/>
    <p:sldId id="503" r:id="rId35"/>
    <p:sldId id="504" r:id="rId36"/>
    <p:sldId id="505" r:id="rId37"/>
    <p:sldId id="474" r:id="rId38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424"/>
            <p14:sldId id="425"/>
            <p14:sldId id="344"/>
            <p14:sldId id="426"/>
            <p14:sldId id="441"/>
            <p14:sldId id="491"/>
            <p14:sldId id="402"/>
            <p14:sldId id="428"/>
            <p14:sldId id="492"/>
            <p14:sldId id="493"/>
            <p14:sldId id="494"/>
            <p14:sldId id="495"/>
            <p14:sldId id="496"/>
            <p14:sldId id="36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4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  <a:srgbClr val="FFFFDB"/>
    <a:srgbClr val="3399FF"/>
    <a:srgbClr val="33CCFF"/>
    <a:srgbClr val="C6E6A2"/>
    <a:srgbClr val="ABFFE3"/>
    <a:srgbClr val="FFFFC8"/>
    <a:srgbClr val="FFFF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9519" autoAdjust="0"/>
  </p:normalViewPr>
  <p:slideViewPr>
    <p:cSldViewPr>
      <p:cViewPr>
        <p:scale>
          <a:sx n="86" d="100"/>
          <a:sy n="86" d="100"/>
        </p:scale>
        <p:origin x="38" y="-5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002977721E-2"/>
          <c:y val="0.10606906772263398"/>
          <c:w val="0.83191991013344191"/>
          <c:h val="0.6996127414414271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81C0FF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 (план)</c:v>
                </c:pt>
                <c:pt idx="2">
                  <c:v>2019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45.2</c:v>
                </c:pt>
                <c:pt idx="1">
                  <c:v>39.799999999999997</c:v>
                </c:pt>
                <c:pt idx="2">
                  <c:v>40.799999999999997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 (план)</c:v>
                </c:pt>
                <c:pt idx="2">
                  <c:v>2019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54.8</c:v>
                </c:pt>
                <c:pt idx="1">
                  <c:v>60.2</c:v>
                </c:pt>
                <c:pt idx="2">
                  <c:v>59.2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529216"/>
        <c:axId val="32785536"/>
        <c:axId val="0"/>
      </c:bar3DChart>
      <c:catAx>
        <c:axId val="33529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32785536"/>
        <c:crosses val="autoZero"/>
        <c:auto val="1"/>
        <c:lblAlgn val="ctr"/>
        <c:lblOffset val="100"/>
        <c:noMultiLvlLbl val="0"/>
      </c:catAx>
      <c:valAx>
        <c:axId val="327855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33529216"/>
        <c:crosses val="autoZero"/>
        <c:crossBetween val="between"/>
      </c:valAx>
      <c:spPr>
        <a:noFill/>
        <a:ln w="53975" cmpd="tri">
          <a:solidFill>
            <a:schemeClr val="accent1"/>
          </a:solidFill>
        </a:ln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30270931133283"/>
          <c:y val="7.6039478566978402E-2"/>
          <c:w val="0.75393144126403422"/>
          <c:h val="0.697343469660809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6678240740740742E-2"/>
                  <c:y val="0.21923865195469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603410577218889E-2"/>
                  <c:y val="0.13368825178871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38.1</c:v>
                </c:pt>
                <c:pt idx="1">
                  <c:v>14.9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32905216"/>
        <c:axId val="144146432"/>
        <c:axId val="132858304"/>
      </c:bar3DChart>
      <c:catAx>
        <c:axId val="132905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44146432"/>
        <c:crosses val="autoZero"/>
        <c:auto val="0"/>
        <c:lblAlgn val="ctr"/>
        <c:lblOffset val="100"/>
        <c:tickMarkSkip val="2"/>
        <c:noMultiLvlLbl val="0"/>
      </c:catAx>
      <c:valAx>
        <c:axId val="144146432"/>
        <c:scaling>
          <c:orientation val="minMax"/>
          <c:max val="5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32905216"/>
        <c:crosses val="autoZero"/>
        <c:crossBetween val="between"/>
        <c:majorUnit val="15"/>
      </c:valAx>
      <c:serAx>
        <c:axId val="132858304"/>
        <c:scaling>
          <c:orientation val="minMax"/>
        </c:scaling>
        <c:delete val="1"/>
        <c:axPos val="b"/>
        <c:majorTickMark val="out"/>
        <c:minorTickMark val="none"/>
        <c:tickLblPos val="nextTo"/>
        <c:crossAx val="144146432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51591806982014"/>
          <c:y val="7.0359072478372919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878712420196371E-2"/>
                  <c:y val="0.1760016633954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046265414249456E-3"/>
                  <c:y val="0.25258997238951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17.5</c:v>
                </c:pt>
                <c:pt idx="1">
                  <c:v>33.1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49730432"/>
        <c:axId val="149731968"/>
        <c:axId val="132860096"/>
      </c:bar3DChart>
      <c:catAx>
        <c:axId val="14973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49731968"/>
        <c:crosses val="autoZero"/>
        <c:auto val="0"/>
        <c:lblAlgn val="ctr"/>
        <c:lblOffset val="100"/>
        <c:tickMarkSkip val="2"/>
        <c:noMultiLvlLbl val="0"/>
      </c:catAx>
      <c:valAx>
        <c:axId val="149731968"/>
        <c:scaling>
          <c:orientation val="minMax"/>
          <c:max val="5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49730432"/>
        <c:crosses val="autoZero"/>
        <c:crossBetween val="between"/>
        <c:majorUnit val="15"/>
      </c:valAx>
      <c:serAx>
        <c:axId val="132860096"/>
        <c:scaling>
          <c:orientation val="minMax"/>
        </c:scaling>
        <c:delete val="1"/>
        <c:axPos val="b"/>
        <c:majorTickMark val="out"/>
        <c:minorTickMark val="none"/>
        <c:tickLblPos val="nextTo"/>
        <c:crossAx val="149731968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1705246913581"/>
          <c:y val="7.0359072478372919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878712420196371E-2"/>
                  <c:y val="0.1760016633954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603009259259258E-2"/>
                  <c:y val="0.30663638932485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1.7</c:v>
                </c:pt>
                <c:pt idx="1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50118400"/>
        <c:axId val="150119936"/>
        <c:axId val="132861440"/>
      </c:bar3DChart>
      <c:catAx>
        <c:axId val="150118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0119936"/>
        <c:crosses val="autoZero"/>
        <c:auto val="0"/>
        <c:lblAlgn val="ctr"/>
        <c:lblOffset val="100"/>
        <c:tickMarkSkip val="2"/>
        <c:noMultiLvlLbl val="0"/>
      </c:catAx>
      <c:valAx>
        <c:axId val="150119936"/>
        <c:scaling>
          <c:orientation val="minMax"/>
          <c:max val="5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50118400"/>
        <c:crosses val="autoZero"/>
        <c:crossBetween val="between"/>
        <c:majorUnit val="2"/>
        <c:minorUnit val="1"/>
      </c:valAx>
      <c:serAx>
        <c:axId val="132861440"/>
        <c:scaling>
          <c:orientation val="minMax"/>
        </c:scaling>
        <c:delete val="1"/>
        <c:axPos val="b"/>
        <c:majorTickMark val="out"/>
        <c:minorTickMark val="none"/>
        <c:tickLblPos val="nextTo"/>
        <c:crossAx val="150119936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51581790123457"/>
          <c:y val="7.0359072478372919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6678240740740742E-2"/>
                  <c:y val="0.21923865195469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804012345679101E-2"/>
                  <c:y val="0.23097055449070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26.3</c:v>
                </c:pt>
                <c:pt idx="1">
                  <c:v>29.2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50129280"/>
        <c:axId val="22217088"/>
        <c:axId val="149705152"/>
      </c:bar3DChart>
      <c:catAx>
        <c:axId val="15012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2217088"/>
        <c:crosses val="autoZero"/>
        <c:auto val="0"/>
        <c:lblAlgn val="ctr"/>
        <c:lblOffset val="100"/>
        <c:tickMarkSkip val="2"/>
        <c:noMultiLvlLbl val="0"/>
      </c:catAx>
      <c:valAx>
        <c:axId val="22217088"/>
        <c:scaling>
          <c:orientation val="minMax"/>
          <c:max val="4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50129280"/>
        <c:crosses val="autoZero"/>
        <c:crossBetween val="between"/>
        <c:majorUnit val="15"/>
      </c:valAx>
      <c:serAx>
        <c:axId val="149705152"/>
        <c:scaling>
          <c:orientation val="minMax"/>
        </c:scaling>
        <c:delete val="1"/>
        <c:axPos val="b"/>
        <c:majorTickMark val="out"/>
        <c:minorTickMark val="none"/>
        <c:tickLblPos val="nextTo"/>
        <c:crossAx val="22217088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hPercent val="100"/>
      <c:rotY val="2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741883085787409E-2"/>
          <c:y val="6.3490427597069979E-2"/>
          <c:w val="0.84997292765682486"/>
          <c:h val="0.794771711341982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bubble3D val="0"/>
            <c:explosion val="10"/>
            <c:spPr>
              <a:solidFill>
                <a:srgbClr val="81C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0"/>
            <c:spPr>
              <a:solidFill>
                <a:srgbClr val="D8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CC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3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00FF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2879651303111914"/>
                  <c:y val="0.17310851594682647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b="1" dirty="0"/>
                      <a:t>Субвенции
</a:t>
                    </a:r>
                    <a:r>
                      <a:rPr lang="ru-RU" sz="1800" b="1" dirty="0" smtClean="0"/>
                      <a:t>65,4%</a:t>
                    </a:r>
                    <a:endParaRPr lang="ru-RU" sz="1800" b="1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0649333982047971"/>
                  <c:y val="-0.24458350894788169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b="1" dirty="0" smtClean="0"/>
                      <a:t>Субсидии</a:t>
                    </a:r>
                    <a:r>
                      <a:rPr lang="ru-RU" sz="1600" b="1" dirty="0"/>
                      <a:t>
</a:t>
                    </a:r>
                    <a:r>
                      <a:rPr lang="ru-RU" sz="1600" b="1" dirty="0" smtClean="0"/>
                      <a:t>32,6%</a:t>
                    </a:r>
                    <a:endParaRPr lang="ru-RU" sz="1600" b="1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782028689021782"/>
                  <c:y val="6.7212943279320965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Возврат целевых остатков межбюджетных трансфертов в областной бюджет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4593804.8</c:v>
                </c:pt>
                <c:pt idx="1">
                  <c:v>2291454</c:v>
                </c:pt>
                <c:pt idx="2">
                  <c:v>156060.6</c:v>
                </c:pt>
                <c:pt idx="3">
                  <c:v>-16981.400000000001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DB"/>
        </a:solidFill>
        <a:ln>
          <a:noFill/>
        </a:ln>
      </c:spPr>
    </c:plotArea>
    <c:plotVisOnly val="1"/>
    <c:dispBlanksAs val="zero"/>
    <c:showDLblsOverMax val="0"/>
  </c:chart>
  <c:spPr>
    <a:solidFill>
      <a:srgbClr val="FFFFDB"/>
    </a:solidFill>
    <a:ln w="66675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41004077471967"/>
          <c:y val="0.15095074615928206"/>
          <c:w val="0.7270194099990791"/>
          <c:h val="0.6687333912439044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 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693705216132287E-3"/>
                  <c:y val="-2.528672027894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355867414912373E-3"/>
                  <c:y val="-2.687913593646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015771508676109E-3"/>
                  <c:y val="-1.987261386911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58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 (план)</c:v>
                </c:pt>
                <c:pt idx="2">
                  <c:v>2019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5293.4</c:v>
                </c:pt>
                <c:pt idx="1">
                  <c:v>5422.1</c:v>
                </c:pt>
                <c:pt idx="2">
                  <c:v>5396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8439775887593627E-3"/>
                  <c:y val="-6.7018906731160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02923071781547E-3"/>
                  <c:y val="-7.3456937833118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56515491052039E-3"/>
                  <c:y val="-4.7626474551260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58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 (план)</c:v>
                </c:pt>
                <c:pt idx="2">
                  <c:v>2019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5764.7</c:v>
                </c:pt>
                <c:pt idx="1">
                  <c:v>7072.3</c:v>
                </c:pt>
                <c:pt idx="2">
                  <c:v>6885.3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51215104"/>
        <c:axId val="151101824"/>
        <c:axId val="0"/>
      </c:bar3DChart>
      <c:catAx>
        <c:axId val="15121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1101824"/>
        <c:crosses val="autoZero"/>
        <c:auto val="0"/>
        <c:lblAlgn val="ctr"/>
        <c:lblOffset val="100"/>
        <c:noMultiLvlLbl val="0"/>
      </c:catAx>
      <c:valAx>
        <c:axId val="151101824"/>
        <c:scaling>
          <c:orientation val="minMax"/>
          <c:max val="10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51215104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78051401630988793"/>
          <c:y val="0.14267689768887468"/>
          <c:w val="0.21948598369011219"/>
          <c:h val="0.65927905029522471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7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58E-2"/>
          <c:y val="5.567772163246229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доходов</c:v>
                </c:pt>
              </c:strCache>
            </c:strRef>
          </c:tx>
          <c:spPr>
            <a:solidFill>
              <a:srgbClr val="97CB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 (план)</c:v>
                </c:pt>
                <c:pt idx="2">
                  <c:v>2019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47.9</c:v>
                </c:pt>
                <c:pt idx="1">
                  <c:v>43.4</c:v>
                </c:pt>
                <c:pt idx="2">
                  <c:v>43.9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 (план)</c:v>
                </c:pt>
                <c:pt idx="2">
                  <c:v>2019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52.1</c:v>
                </c:pt>
                <c:pt idx="1">
                  <c:v>56.6</c:v>
                </c:pt>
                <c:pt idx="2">
                  <c:v>56.1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151744"/>
        <c:axId val="151153280"/>
        <c:axId val="0"/>
      </c:bar3DChart>
      <c:catAx>
        <c:axId val="15115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51153280"/>
        <c:crosses val="autoZero"/>
        <c:auto val="1"/>
        <c:lblAlgn val="ctr"/>
        <c:lblOffset val="100"/>
        <c:noMultiLvlLbl val="0"/>
      </c:catAx>
      <c:valAx>
        <c:axId val="1511532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511517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 rotWithShape="1">
      <a:gsLst>
        <a:gs pos="0">
          <a:srgbClr val="97CBFF"/>
        </a:gs>
        <a:gs pos="43000">
          <a:srgbClr val="FFFFDD"/>
        </a:gs>
        <a:gs pos="100000">
          <a:srgbClr val="97CBFF"/>
        </a:gs>
      </a:gsLst>
      <a:lin ang="16200000" scaled="1"/>
    </a:gradFill>
    <a:ln w="25400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270392066152429"/>
          <c:w val="1"/>
          <c:h val="0.877295891854310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6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EE0000"/>
              </a:solidFill>
              <a:ln w="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rgbClr val="F6842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6704976851851852"/>
                  <c:y val="-0.19877101094071276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/>
                      <a:t>59,</a:t>
                    </a:r>
                    <a:r>
                      <a:rPr lang="ru-RU" sz="1600" smtClean="0"/>
                      <a:t>0</a:t>
                    </a:r>
                    <a:r>
                      <a:rPr lang="en-US" sz="160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2327160493827147E-2"/>
                  <c:y val="-3.95116363431305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4566512345679015E-2"/>
                  <c:y val="4.74619381196181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908564814814815E-2"/>
                  <c:y val="-4.42880456784647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8314197530864196E-2"/>
                  <c:y val="-2.6407862432677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9722839506172843E-2"/>
                  <c:y val="-6.8351048832157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7968672839506246E-2"/>
                  <c:y val="-6.8351048832157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59.056451678568237</c:v>
                </c:pt>
                <c:pt idx="1">
                  <c:v>13.403304210466318</c:v>
                </c:pt>
                <c:pt idx="2">
                  <c:v>7.0611417358097288</c:v>
                </c:pt>
                <c:pt idx="3">
                  <c:v>7.6685692882675296</c:v>
                </c:pt>
                <c:pt idx="4">
                  <c:v>6.6711178784004952</c:v>
                </c:pt>
                <c:pt idx="5">
                  <c:v>4.0020193302012004</c:v>
                </c:pt>
                <c:pt idx="6">
                  <c:v>0.92335501941976839</c:v>
                </c:pt>
                <c:pt idx="7">
                  <c:v>1.2140408588667324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7252.9</c:v>
                </c:pt>
                <c:pt idx="1">
                  <c:v>1646.1</c:v>
                </c:pt>
                <c:pt idx="2">
                  <c:v>867.2</c:v>
                </c:pt>
                <c:pt idx="3">
                  <c:v>941.8</c:v>
                </c:pt>
                <c:pt idx="4">
                  <c:v>819.3</c:v>
                </c:pt>
                <c:pt idx="5">
                  <c:v>491.5</c:v>
                </c:pt>
                <c:pt idx="6">
                  <c:v>113.4</c:v>
                </c:pt>
                <c:pt idx="7">
                  <c:v>149.1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12281.3</c:v>
                </c:pt>
                <c:pt idx="1">
                  <c:v>12281.3</c:v>
                </c:pt>
                <c:pt idx="2">
                  <c:v>12281.3</c:v>
                </c:pt>
                <c:pt idx="3">
                  <c:v>12281.3</c:v>
                </c:pt>
                <c:pt idx="4">
                  <c:v>12281.3</c:v>
                </c:pt>
                <c:pt idx="5">
                  <c:v>12281.3</c:v>
                </c:pt>
                <c:pt idx="6">
                  <c:v>12281.3</c:v>
                </c:pt>
                <c:pt idx="7">
                  <c:v>12281.3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</c:spPr>
    </c:plotArea>
    <c:plotVisOnly val="1"/>
    <c:dispBlanksAs val="zero"/>
    <c:showDLblsOverMax val="0"/>
  </c:chart>
  <c:spPr>
    <a:solidFill>
      <a:srgbClr val="FFFFE7"/>
    </a:solidFill>
    <a:ln w="5715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2731.8</c:v>
                </c:pt>
                <c:pt idx="1">
                  <c:v>3073.9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3030.2</c:v>
                </c:pt>
                <c:pt idx="1">
                  <c:v>3115.5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rgbClr val="66FF66"/>
            </a:solidFill>
            <a:ln w="9525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730.8</c:v>
                </c:pt>
                <c:pt idx="1">
                  <c:v>865.3</c:v>
                </c:pt>
              </c:numCache>
            </c:numRef>
          </c:val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87.1</c:v>
                </c:pt>
                <c:pt idx="1">
                  <c:v>79.900000000000006</c:v>
                </c:pt>
              </c:numCache>
            </c:numRef>
          </c:val>
        </c:ser>
        <c:ser>
          <c:idx val="2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D85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99.5</c:v>
                </c:pt>
                <c:pt idx="1">
                  <c:v>118.1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121920"/>
        <c:axId val="155402240"/>
        <c:axId val="0"/>
      </c:bar3DChart>
      <c:catAx>
        <c:axId val="15512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55402240"/>
        <c:crosses val="autoZero"/>
        <c:auto val="1"/>
        <c:lblAlgn val="ctr"/>
        <c:lblOffset val="100"/>
        <c:noMultiLvlLbl val="0"/>
      </c:catAx>
      <c:valAx>
        <c:axId val="15540224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55121920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2227504041712818"/>
          <c:h val="0.84494517970225536"/>
        </c:manualLayout>
      </c:layout>
      <c:overlay val="0"/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431.9</c:v>
                </c:pt>
                <c:pt idx="1">
                  <c:v>471.9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Другие вопросы в области культуры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18.3</c:v>
                </c:pt>
                <c:pt idx="1">
                  <c:v>18.3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137920"/>
        <c:axId val="155139456"/>
        <c:axId val="0"/>
      </c:bar3DChart>
      <c:catAx>
        <c:axId val="15513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55139456"/>
        <c:crosses val="autoZero"/>
        <c:auto val="1"/>
        <c:lblAlgn val="ctr"/>
        <c:lblOffset val="100"/>
        <c:noMultiLvlLbl val="0"/>
      </c:catAx>
      <c:valAx>
        <c:axId val="155139456"/>
        <c:scaling>
          <c:orientation val="minMax"/>
          <c:max val="6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55137920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1726601908657132"/>
          <c:h val="0.60876024668283046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239768640031113E-2"/>
          <c:y val="4.3437531956689979E-2"/>
          <c:w val="0.70478793672785189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rgbClr val="00B0F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1693642461359277E-3"/>
                  <c:y val="1.880564434057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35637212015165E-3"/>
                  <c:y val="1.7213372651898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447555166715268E-3"/>
                  <c:y val="1.8707998897691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 (план)</c:v>
                </c:pt>
                <c:pt idx="2">
                  <c:v>2019 год (факт)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4816.3999999999996</c:v>
                </c:pt>
                <c:pt idx="1">
                  <c:v>4779.1000000000004</c:v>
                </c:pt>
                <c:pt idx="2">
                  <c:v>4855.5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sx="1000" sy="1000" algn="ctr" rotWithShape="0">
                <a:srgbClr val="FFFF00"/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1728395061728392E-3"/>
                  <c:y val="1.068905251649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1.603357877474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864197530864196E-3"/>
                  <c:y val="2.137810503298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 (план)</c:v>
                </c:pt>
                <c:pt idx="2">
                  <c:v>2019 год (факт)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5844.4</c:v>
                </c:pt>
                <c:pt idx="1">
                  <c:v>7238.2</c:v>
                </c:pt>
                <c:pt idx="2">
                  <c:v>7034.3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32803456"/>
        <c:axId val="33607680"/>
        <c:axId val="0"/>
      </c:bar3DChart>
      <c:catAx>
        <c:axId val="32803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33607680"/>
        <c:crosses val="autoZero"/>
        <c:auto val="0"/>
        <c:lblAlgn val="ctr"/>
        <c:lblOffset val="100"/>
        <c:noMultiLvlLbl val="0"/>
      </c:catAx>
      <c:valAx>
        <c:axId val="33607680"/>
        <c:scaling>
          <c:orientation val="minMax"/>
          <c:max val="150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32803456"/>
        <c:crosses val="autoZero"/>
        <c:crossBetween val="between"/>
        <c:majorUnit val="5000"/>
      </c:valAx>
      <c:spPr>
        <a:solidFill>
          <a:srgbClr val="FFFFDD"/>
        </a:solidFill>
        <a:ln cmpd="sng"/>
      </c:spPr>
    </c:plotArea>
    <c:legend>
      <c:legendPos val="r"/>
      <c:layout>
        <c:manualLayout>
          <c:xMode val="edge"/>
          <c:yMode val="edge"/>
          <c:x val="0.74146349761835328"/>
          <c:y val="0.33150160567243608"/>
          <c:w val="0.22988820841839214"/>
          <c:h val="0.32827931925043652"/>
        </c:manualLayout>
      </c:layout>
      <c:overlay val="0"/>
      <c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10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12.8</c:v>
                </c:pt>
                <c:pt idx="1">
                  <c:v>13.3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37.4</c:v>
                </c:pt>
                <c:pt idx="1">
                  <c:v>12.1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Спорт высших достижений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77.2</c:v>
                </c:pt>
                <c:pt idx="1">
                  <c:v>75.599999999999994</c:v>
                </c:pt>
              </c:numCache>
            </c:numRef>
          </c:val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12.6</c:v>
                </c:pt>
                <c:pt idx="1">
                  <c:v>12.4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471232"/>
        <c:axId val="155514368"/>
        <c:axId val="0"/>
      </c:bar3DChart>
      <c:catAx>
        <c:axId val="15547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55514368"/>
        <c:crosses val="autoZero"/>
        <c:auto val="1"/>
        <c:lblAlgn val="ctr"/>
        <c:lblOffset val="100"/>
        <c:noMultiLvlLbl val="0"/>
      </c:catAx>
      <c:valAx>
        <c:axId val="155514368"/>
        <c:scaling>
          <c:orientation val="minMax"/>
          <c:max val="160"/>
          <c:min val="0"/>
        </c:scaling>
        <c:delete val="0"/>
        <c:axPos val="l"/>
        <c:majorGridlines>
          <c:spPr>
            <a:ln w="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5547123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2227504041712818"/>
          <c:h val="0.84494517970225536"/>
        </c:manualLayout>
      </c:layout>
      <c:overlay val="0"/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9.6819507867086499E-2"/>
          <c:y val="2.8976432765142841E-2"/>
          <c:w val="0.56602646999576423"/>
          <c:h val="0.881655660074924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Лист1!$B$3:$B$4</c:f>
              <c:numCache>
                <c:formatCode>#,##0.0</c:formatCode>
                <c:ptCount val="2"/>
                <c:pt idx="0">
                  <c:v>32.799999999999997</c:v>
                </c:pt>
                <c:pt idx="1">
                  <c:v>34.1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Лист1!$A$3:$A$4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564.5</c:v>
                </c:pt>
                <c:pt idx="1">
                  <c:v>580.29999999999995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Лист1!$D$3:$D$4</c:f>
              <c:numCache>
                <c:formatCode>#,##0.0</c:formatCode>
                <c:ptCount val="2"/>
                <c:pt idx="0">
                  <c:v>136.5</c:v>
                </c:pt>
                <c:pt idx="1">
                  <c:v>193.6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Лист1!$E$3:$E$4</c:f>
              <c:numCache>
                <c:formatCode>#,##0.0</c:formatCode>
                <c:ptCount val="2"/>
                <c:pt idx="0">
                  <c:v>10.9</c:v>
                </c:pt>
                <c:pt idx="1">
                  <c:v>11.3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604480"/>
        <c:axId val="155606016"/>
        <c:axId val="0"/>
      </c:bar3DChart>
      <c:catAx>
        <c:axId val="15560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55606016"/>
        <c:crosses val="autoZero"/>
        <c:auto val="1"/>
        <c:lblAlgn val="ctr"/>
        <c:lblOffset val="100"/>
        <c:noMultiLvlLbl val="0"/>
      </c:catAx>
      <c:valAx>
        <c:axId val="155606016"/>
        <c:scaling>
          <c:orientation val="minMax"/>
          <c:max val="9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0" baseline="0">
                <a:latin typeface="Arial Narrow" panose="020B0606020202030204" pitchFamily="34" charset="0"/>
              </a:defRPr>
            </a:pPr>
            <a:endParaRPr lang="ru-RU"/>
          </a:p>
        </c:txPr>
        <c:crossAx val="155604480"/>
        <c:crosses val="autoZero"/>
        <c:crossBetween val="between"/>
        <c:majorUnit val="200"/>
        <c:minorUnit val="40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282579519333618"/>
          <c:y val="5.1105269424878863E-2"/>
          <c:w val="0.31726601908657132"/>
          <c:h val="0.9122882767121151"/>
        </c:manualLayout>
      </c:layout>
      <c:overlay val="0"/>
      <c:txPr>
        <a:bodyPr/>
        <a:lstStyle/>
        <a:p>
          <a:pPr algn="l"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51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9.5626762191588416E-2"/>
          <c:y val="4.7593322964115115E-2"/>
          <c:w val="0.59249028636457834"/>
          <c:h val="0.785479113431841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Дорожное хозяйство</c:v>
                </c:pt>
              </c:strCache>
            </c:strRef>
          </c:tx>
          <c:spPr>
            <a:solidFill>
              <a:srgbClr val="558ED5"/>
            </a:solidFill>
            <a:ln w="3175">
              <a:solidFill>
                <a:srgbClr val="71A2DD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531.4</c:v>
                </c:pt>
                <c:pt idx="1">
                  <c:v>862.4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136</c:v>
                </c:pt>
                <c:pt idx="1">
                  <c:v>72.900000000000006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585984"/>
        <c:axId val="160587776"/>
        <c:axId val="0"/>
      </c:bar3DChart>
      <c:catAx>
        <c:axId val="16058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60587776"/>
        <c:crosses val="autoZero"/>
        <c:auto val="1"/>
        <c:lblAlgn val="ctr"/>
        <c:lblOffset val="100"/>
        <c:noMultiLvlLbl val="0"/>
      </c:catAx>
      <c:valAx>
        <c:axId val="16058777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0">
                <a:latin typeface="Arial Narrow" panose="020B0606020202030204" pitchFamily="34" charset="0"/>
              </a:defRPr>
            </a:pPr>
            <a:endParaRPr lang="ru-RU"/>
          </a:p>
        </c:txPr>
        <c:crossAx val="160585984"/>
        <c:crosses val="autoZero"/>
        <c:crossBetween val="between"/>
      </c:valAx>
      <c:spPr>
        <a:noFill/>
      </c:spPr>
    </c:plotArea>
    <c:legend>
      <c:legendPos val="r"/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8653670613175122"/>
          <c:y val="0.26036821659389753"/>
          <c:w val="0.3110799250533724"/>
          <c:h val="0.42445985344818027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200">
              <a:solidFill>
                <a:schemeClr val="tx1"/>
              </a:solidFill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FFFFDD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9"/>
          <c:y val="6.1615772850635644E-2"/>
          <c:w val="0.56602646999576411"/>
          <c:h val="0.768414620597711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Лист1!$B$3:$B$4</c:f>
              <c:numCache>
                <c:formatCode>0.0</c:formatCode>
                <c:ptCount val="2"/>
                <c:pt idx="0">
                  <c:v>73.3</c:v>
                </c:pt>
                <c:pt idx="1">
                  <c:v>92.6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Лист1!$C$3:$C$4</c:f>
              <c:numCache>
                <c:formatCode>0.0</c:formatCode>
                <c:ptCount val="2"/>
                <c:pt idx="0">
                  <c:v>899.6</c:v>
                </c:pt>
                <c:pt idx="1">
                  <c:v>1059.7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Лист1!$D$3:$D$4</c:f>
              <c:numCache>
                <c:formatCode>0.0</c:formatCode>
                <c:ptCount val="2"/>
                <c:pt idx="0">
                  <c:v>228.5</c:v>
                </c:pt>
                <c:pt idx="1">
                  <c:v>281.10000000000002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Лист1!$E$3:$E$4</c:f>
              <c:numCache>
                <c:formatCode>0.0</c:formatCode>
                <c:ptCount val="2"/>
                <c:pt idx="0">
                  <c:v>152.9</c:v>
                </c:pt>
                <c:pt idx="1">
                  <c:v>212.7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2018 года</c:v>
                </c:pt>
                <c:pt idx="1">
                  <c:v>Факт 2019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595968"/>
        <c:axId val="160597504"/>
        <c:axId val="0"/>
      </c:bar3DChart>
      <c:catAx>
        <c:axId val="160595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60597504"/>
        <c:crosses val="autoZero"/>
        <c:auto val="1"/>
        <c:lblAlgn val="ctr"/>
        <c:lblOffset val="100"/>
        <c:noMultiLvlLbl val="0"/>
      </c:catAx>
      <c:valAx>
        <c:axId val="160597504"/>
        <c:scaling>
          <c:orientation val="minMax"/>
          <c:max val="18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Arial Narrow" panose="020B0606020202030204" pitchFamily="34" charset="0"/>
              </a:defRPr>
            </a:pPr>
            <a:endParaRPr lang="ru-RU"/>
          </a:p>
        </c:txPr>
        <c:crossAx val="160595968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56"/>
          <c:y val="6.007804688367957E-2"/>
          <c:w val="0.31726601908657132"/>
          <c:h val="0.87819871866088939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6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7170619386517"/>
          <c:y val="2.5747495292545844E-2"/>
          <c:w val="0.79110953902725401"/>
          <c:h val="0.886752255447400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"/>
          <c:dPt>
            <c:idx val="0"/>
            <c:bubble3D val="0"/>
            <c:explosion val="1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2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C9E7A7"/>
              </a:solidFill>
              <a:ln>
                <a:solidFill>
                  <a:srgbClr val="C9E7A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4.6862953655417448E-2"/>
                  <c:y val="0.25688556534654045"/>
                </c:manualLayout>
              </c:layout>
              <c:tx>
                <c:rich>
                  <a:bodyPr/>
                  <a:lstStyle/>
                  <a:p>
                    <a:pPr>
                      <a:defRPr sz="1800" b="1" baseline="0"/>
                    </a:pPr>
                    <a:r>
                      <a:rPr lang="en-US" dirty="0" smtClean="0"/>
                      <a:t>94,6%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728624924028056E-2"/>
                  <c:y val="-0.19543376946721019"/>
                </c:manualLayout>
              </c:layout>
              <c:tx>
                <c:rich>
                  <a:bodyPr/>
                  <a:lstStyle/>
                  <a:p>
                    <a:pPr>
                      <a:defRPr sz="1600" b="1" baseline="0"/>
                    </a:pPr>
                    <a:r>
                      <a:rPr lang="en-US" sz="1600" dirty="0" smtClean="0"/>
                      <a:t>5,4</a:t>
                    </a:r>
                    <a:r>
                      <a:rPr lang="ru-RU" sz="1600" dirty="0" smtClean="0"/>
                      <a:t>%</a:t>
                    </a:r>
                    <a:endParaRPr lang="en-US" sz="160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0624595484925746E-2"/>
                  <c:y val="-0.2512409886555814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1448.9</c:v>
                </c:pt>
                <c:pt idx="1">
                  <c:v>82</c:v>
                </c:pt>
              </c:numCache>
            </c:numRef>
          </c:val>
          <c:extLst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3.6335015063685736E-2"/>
          <c:y val="0.79635489219146594"/>
          <c:w val="0.67891737227609628"/>
          <c:h val="0.18780854833793395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0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96453469422468"/>
          <c:y val="9.0804699457087046E-4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22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3.455911903873319E-2"/>
                  <c:y val="0.2360403687339583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/>
                    </a:pPr>
                    <a:r>
                      <a:rPr lang="en-US" sz="1800" b="1" dirty="0" smtClean="0"/>
                      <a:t>90,2%</a:t>
                    </a:r>
                    <a:endParaRPr lang="en-US" sz="2000" b="1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118790973297479E-2"/>
                  <c:y val="-0.18399059648643029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 b="1"/>
                    </a:pPr>
                    <a:r>
                      <a:rPr lang="en-US" sz="1600" dirty="0" smtClean="0"/>
                      <a:t>9,8%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90.189018901890194</c:v>
                </c:pt>
                <c:pt idx="1">
                  <c:v>9.8109810981098118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2.9766440881568716E-2"/>
          <c:y val="0.79284731149801713"/>
          <c:w val="0.6591064504853853"/>
          <c:h val="0.19024098733297712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0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объема муниципального долга, млн. руб.</c:v>
                </c:pt>
              </c:strCache>
            </c:strRef>
          </c:tx>
          <c:spPr>
            <a:ln w="44450" cap="sq" cmpd="sng">
              <a:solidFill>
                <a:srgbClr val="72A2DC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C00000"/>
              </a:solidFill>
              <a:ln>
                <a:solidFill>
                  <a:srgbClr val="72A2DC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dLbl>
              <c:idx val="0"/>
              <c:layout>
                <c:manualLayout>
                  <c:x val="-5.1951577303497594E-2"/>
                  <c:y val="0.1342028303157431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718,0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036840414017583E-2"/>
                  <c:y val="0.141639934085007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1111,0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8872737778899601E-2"/>
                  <c:y val="0.131121995439357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1530,9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103145605791995E-2"/>
                      <c:h val="0.14941141472452851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 cap="rnd">
                <a:solidFill>
                  <a:schemeClr val="accent1"/>
                </a:solidFill>
                <a:prstDash val="solid"/>
                <a:round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718</c:v>
                </c:pt>
                <c:pt idx="1">
                  <c:v>1111</c:v>
                </c:pt>
                <c:pt idx="2">
                  <c:v>1530.9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24352"/>
        <c:axId val="161125888"/>
      </c:lineChart>
      <c:catAx>
        <c:axId val="161124352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cross"/>
        <c:tickLblPos val="low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61125888"/>
        <c:crossesAt val="0"/>
        <c:auto val="1"/>
        <c:lblAlgn val="ctr"/>
        <c:lblOffset val="100"/>
        <c:tickLblSkip val="1"/>
        <c:noMultiLvlLbl val="0"/>
      </c:catAx>
      <c:valAx>
        <c:axId val="161125888"/>
        <c:scaling>
          <c:orientation val="minMax"/>
          <c:max val="16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in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61124352"/>
        <c:crossesAt val="1"/>
        <c:crossBetween val="between"/>
        <c:majorUnit val="500"/>
        <c:minorUnit val="100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noFill/>
    <a:ln w="38100" cap="sq">
      <a:solidFill>
        <a:schemeClr val="tx1"/>
      </a:solidFill>
      <a:prstDash val="solid"/>
      <a:beve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9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851352433708918E-3"/>
          <c:y val="0.12090144528991237"/>
          <c:w val="0.99441486475662866"/>
          <c:h val="0.80600262566222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bubble3D val="0"/>
            <c:explosion val="18"/>
            <c:spPr>
              <a:solidFill>
                <a:srgbClr val="97CB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.2398290133726351"/>
                  <c:y val="-0.3386606735054129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 </a:t>
                    </a:r>
                    <a:r>
                      <a:rPr lang="en-US" sz="2400" b="1" dirty="0"/>
                      <a:t>83,5%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8235895730291571"/>
                  <c:y val="7.55780221950647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доходы </c:v>
                </c:pt>
                <c:pt idx="1">
                  <c:v>Неналоговые доходы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4053.4</c:v>
                </c:pt>
                <c:pt idx="1">
                  <c:v>802.1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E7"/>
    </a:solidFill>
    <a:ln w="57150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090144528991237"/>
          <c:w val="0.99441486475662866"/>
          <c:h val="0.80600262566222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bubble3D val="0"/>
            <c:spPr>
              <a:solidFill>
                <a:srgbClr val="97CB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3474649457553811"/>
                  <c:y val="-0.165669510620254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0664751720093118E-2"/>
                  <c:y val="2.8825383859668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4634753115286935E-2"/>
                  <c:y val="0.1324022899055078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57369626889002"/>
                  <c:y val="5.12239651805699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2021371010456204E-2"/>
                  <c:y val="-4.55029047052468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5302459933392415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6.0914904803859006E-2"/>
                  <c:y val="2.015650121229980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smtClean="0"/>
                      <a:t>6,</a:t>
                    </a:r>
                    <a:r>
                      <a:rPr lang="ru-RU" sz="1600" b="1" smtClean="0"/>
                      <a:t>4</a:t>
                    </a:r>
                    <a:r>
                      <a:rPr lang="en-US" sz="1600" b="1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Плата за негативное воздействие на окружающую среду</c:v>
                </c:pt>
                <c:pt idx="6">
                  <c:v>Доходы от использования имущества, находящегося в государственной и муниципальной собственности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2194</c:v>
                </c:pt>
                <c:pt idx="1">
                  <c:v>401.4</c:v>
                </c:pt>
                <c:pt idx="2">
                  <c:v>479.6</c:v>
                </c:pt>
                <c:pt idx="3">
                  <c:v>864</c:v>
                </c:pt>
                <c:pt idx="4">
                  <c:v>80.900000000000006</c:v>
                </c:pt>
                <c:pt idx="5">
                  <c:v>14.9</c:v>
                </c:pt>
                <c:pt idx="6">
                  <c:v>504.4</c:v>
                </c:pt>
                <c:pt idx="7">
                  <c:v>316.3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DD"/>
        </a:solidFill>
        <a:ln>
          <a:noFill/>
        </a:ln>
      </c:spPr>
    </c:plotArea>
    <c:plotVisOnly val="1"/>
    <c:dispBlanksAs val="zero"/>
    <c:showDLblsOverMax val="0"/>
  </c:chart>
  <c:spPr>
    <a:solidFill>
      <a:srgbClr val="FFFFDD"/>
    </a:solidFill>
    <a:ln w="57150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90440074762203"/>
          <c:y val="3.4322598299083122E-2"/>
          <c:w val="0.81915164562428078"/>
          <c:h val="0.855641871010116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4427532077494988E-2"/>
                  <c:y val="0.167360102708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728520150005252E-2"/>
                  <c:y val="0.20613405521117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27706763484993E-2"/>
                  <c:y val="0.33502624036853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180427101717587E-3"/>
                  <c:y val="0.30374711451813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403.1</c:v>
                </c:pt>
                <c:pt idx="1">
                  <c:v>479.6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shape val="cylinder"/>
        <c:axId val="32765056"/>
        <c:axId val="81831808"/>
        <c:axId val="33541632"/>
      </c:bar3DChart>
      <c:catAx>
        <c:axId val="3276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81831808"/>
        <c:crosses val="autoZero"/>
        <c:auto val="0"/>
        <c:lblAlgn val="ctr"/>
        <c:lblOffset val="100"/>
        <c:noMultiLvlLbl val="0"/>
      </c:catAx>
      <c:valAx>
        <c:axId val="81831808"/>
        <c:scaling>
          <c:orientation val="minMax"/>
          <c:max val="5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32765056"/>
        <c:crosses val="autoZero"/>
        <c:crossBetween val="between"/>
        <c:majorUnit val="100"/>
      </c:valAx>
      <c:serAx>
        <c:axId val="33541632"/>
        <c:scaling>
          <c:orientation val="minMax"/>
        </c:scaling>
        <c:delete val="1"/>
        <c:axPos val="b"/>
        <c:majorTickMark val="out"/>
        <c:minorTickMark val="none"/>
        <c:tickLblPos val="nextTo"/>
        <c:crossAx val="81831808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46249234718601"/>
          <c:y val="5.2346744133139667E-2"/>
          <c:w val="0.83540954078388452"/>
          <c:h val="0.8399101092058937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0728193321309454E-2"/>
                  <c:y val="0.2216433095280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926012948915843E-2"/>
                  <c:y val="0.234944469457008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06859828765449E-3"/>
                  <c:y val="0.35051213940015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875061710946E-2"/>
                  <c:y val="0.32232888967849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700.5</c:v>
                </c:pt>
                <c:pt idx="1">
                  <c:v>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16052352"/>
        <c:axId val="116053888"/>
        <c:axId val="116446080"/>
      </c:bar3DChart>
      <c:catAx>
        <c:axId val="11605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6053888"/>
        <c:crosses val="autoZero"/>
        <c:auto val="0"/>
        <c:lblAlgn val="ctr"/>
        <c:lblOffset val="100"/>
        <c:tickMarkSkip val="10"/>
        <c:noMultiLvlLbl val="0"/>
      </c:catAx>
      <c:valAx>
        <c:axId val="116053888"/>
        <c:scaling>
          <c:orientation val="minMax"/>
          <c:max val="8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6052352"/>
        <c:crosses val="autoZero"/>
        <c:crossBetween val="between"/>
        <c:majorUnit val="200"/>
      </c:valAx>
      <c:serAx>
        <c:axId val="116446080"/>
        <c:scaling>
          <c:orientation val="minMax"/>
        </c:scaling>
        <c:delete val="1"/>
        <c:axPos val="b"/>
        <c:majorTickMark val="out"/>
        <c:minorTickMark val="none"/>
        <c:tickLblPos val="nextTo"/>
        <c:crossAx val="116053888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pattFill prst="solidDmnd">
          <a:fgClr>
            <a:srgbClr val="0070C0"/>
          </a:fgClr>
          <a:bgClr>
            <a:schemeClr val="bg1"/>
          </a:bgClr>
        </a:pattFill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94811054811"/>
          <c:y val="0.1264275990453223"/>
          <c:w val="0.77905889990549415"/>
          <c:h val="0.592997588438291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962743335775503E-2"/>
                  <c:y val="0.22651312571011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923888777856592E-2"/>
                  <c:y val="0.21487492095142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825.8</c:v>
                </c:pt>
                <c:pt idx="1">
                  <c:v>802.1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50288256"/>
        <c:axId val="150289792"/>
        <c:axId val="33538944"/>
      </c:bar3DChart>
      <c:catAx>
        <c:axId val="15028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0289792"/>
        <c:crosses val="autoZero"/>
        <c:auto val="0"/>
        <c:lblAlgn val="ctr"/>
        <c:lblOffset val="100"/>
        <c:tickMarkSkip val="2"/>
        <c:noMultiLvlLbl val="0"/>
      </c:catAx>
      <c:valAx>
        <c:axId val="15028979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none"/>
        <c:minorTickMark val="none"/>
        <c:tickLblPos val="none"/>
        <c:spPr>
          <a:ln w="31750">
            <a:noFill/>
          </a:ln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0288256"/>
        <c:crosses val="autoZero"/>
        <c:crossBetween val="between"/>
        <c:majorUnit val="200"/>
      </c:valAx>
      <c:serAx>
        <c:axId val="33538944"/>
        <c:scaling>
          <c:orientation val="minMax"/>
        </c:scaling>
        <c:delete val="1"/>
        <c:axPos val="b"/>
        <c:majorTickMark val="out"/>
        <c:minorTickMark val="none"/>
        <c:tickLblPos val="nextTo"/>
        <c:crossAx val="150289792"/>
        <c:crosses val="autoZero"/>
      </c:serAx>
      <c:spPr>
        <a:noFill/>
        <a:ln cmpd="sng"/>
      </c:spPr>
    </c:plotArea>
    <c:plotVisOnly val="1"/>
    <c:dispBlanksAs val="gap"/>
    <c:showDLblsOverMax val="0"/>
  </c:chart>
  <c:spPr>
    <a:noFill/>
    <a:ln w="57150">
      <a:noFill/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6098227352013"/>
          <c:y val="8.4197066910591381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878858024691357E-2"/>
                  <c:y val="0.23010906612133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418595679012346E-2"/>
                  <c:y val="0.16047886843899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66.3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32854528"/>
        <c:axId val="132856064"/>
        <c:axId val="116446976"/>
      </c:bar3DChart>
      <c:catAx>
        <c:axId val="13285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2856064"/>
        <c:crosses val="autoZero"/>
        <c:auto val="0"/>
        <c:lblAlgn val="ctr"/>
        <c:lblOffset val="100"/>
        <c:tickMarkSkip val="2"/>
        <c:noMultiLvlLbl val="0"/>
      </c:catAx>
      <c:valAx>
        <c:axId val="132856064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32854528"/>
        <c:crosses val="autoZero"/>
        <c:crossBetween val="between"/>
        <c:majorUnit val="40"/>
      </c:valAx>
      <c:serAx>
        <c:axId val="116446976"/>
        <c:scaling>
          <c:orientation val="minMax"/>
        </c:scaling>
        <c:delete val="1"/>
        <c:axPos val="b"/>
        <c:majorTickMark val="out"/>
        <c:minorTickMark val="none"/>
        <c:tickLblPos val="nextTo"/>
        <c:crossAx val="132856064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92167208194013"/>
          <c:y val="5.6521272498159941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979166666666667E-2"/>
                  <c:y val="0.21928766189502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57445987654321E-2"/>
                  <c:y val="0.15142893660531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76</c:v>
                </c:pt>
                <c:pt idx="1">
                  <c:v>37.5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44117120"/>
        <c:axId val="144127104"/>
        <c:axId val="116448320"/>
      </c:bar3DChart>
      <c:catAx>
        <c:axId val="14411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44127104"/>
        <c:crosses val="autoZero"/>
        <c:auto val="0"/>
        <c:lblAlgn val="ctr"/>
        <c:lblOffset val="100"/>
        <c:tickMarkSkip val="2"/>
        <c:noMultiLvlLbl val="0"/>
      </c:catAx>
      <c:valAx>
        <c:axId val="144127104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44117120"/>
        <c:crosses val="autoZero"/>
        <c:crossBetween val="between"/>
        <c:majorUnit val="30"/>
      </c:valAx>
      <c:serAx>
        <c:axId val="116448320"/>
        <c:scaling>
          <c:orientation val="minMax"/>
        </c:scaling>
        <c:delete val="1"/>
        <c:axPos val="b"/>
        <c:majorTickMark val="out"/>
        <c:minorTickMark val="none"/>
        <c:tickLblPos val="nextTo"/>
        <c:crossAx val="144127104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1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270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И ОСУЩЕСТВЛЕНИЕ МУНИЦИПАЛЬНОГО ФИНАНСОВОГО КОНТРОЛЯ</a:t>
          </a:r>
          <a:endParaRPr lang="ru-RU" sz="11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08191" custScaleY="225692" custRadScaleRad="84124" custRadScaleInc="-37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6736" custScaleY="202103" custRadScaleRad="116084" custRadScaleInc="86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161153" custRadScaleInc="40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66112" custScaleY="156189" custRadScaleRad="128974" custRadScaleInc="-39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63690" custScaleY="146941" custRadScaleRad="133079" custRadScaleInc="51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2945" custScaleY="168216" custRadScaleRad="170613" custRadScaleInc="-34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9010" custScaleY="169230" custRadScaleRad="124885" custRadScaleInc="-117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A2CD79C8-6D73-4F39-BD0F-8B2940A42FB3}" type="presOf" srcId="{CE6B3773-E288-4ED6-8D2D-7A94A1E9116E}" destId="{B61698C4-7017-4D89-87F7-56075D701F9E}" srcOrd="0" destOrd="0" presId="urn:microsoft.com/office/officeart/2005/8/layout/cycle5"/>
    <dgm:cxn modelId="{0F897CD6-E1E9-4542-8D2B-0531BE9D2E0D}" type="presOf" srcId="{443ECAFA-A6D7-41FF-AC7E-E0473AEE9907}" destId="{18E1BD14-653F-47B3-BB46-667C8FB2497F}" srcOrd="0" destOrd="0" presId="urn:microsoft.com/office/officeart/2005/8/layout/cycle5"/>
    <dgm:cxn modelId="{E376C98E-2B5C-42F2-970F-E223748F4AF3}" type="presOf" srcId="{FD2A65F7-0EFD-427A-9350-4EE82EF8A3A3}" destId="{E20084B0-DED3-4DEB-8998-F77FEE57635D}" srcOrd="0" destOrd="0" presId="urn:microsoft.com/office/officeart/2005/8/layout/cycle5"/>
    <dgm:cxn modelId="{02838146-8DE5-4900-A58F-C7ABEEC795AA}" type="presOf" srcId="{AC3117F4-22F7-4278-9E67-6CE483EEA235}" destId="{644BD4D3-8D2A-489F-BC0B-191B4AEF9533}" srcOrd="0" destOrd="0" presId="urn:microsoft.com/office/officeart/2005/8/layout/cycle5"/>
    <dgm:cxn modelId="{49C83EC0-07A4-4CD5-BB7D-FA8F461C789E}" type="presOf" srcId="{2F3150F9-E42C-4C20-8C2E-D3A5F4293F34}" destId="{26BC9EC0-F33D-4C53-893E-E607BC23B58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84E02CF6-3C55-4224-BFBD-B2CF74CD3C10}" type="presOf" srcId="{CBBE3567-C6F7-4BAB-9067-FDC8A32F0041}" destId="{191E1915-7B43-453A-9B3B-8BE365BAB7F0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3ABCC1E5-25D1-4E71-BF23-80320D69042A}" type="presOf" srcId="{3E04EBF9-6BCF-4C97-97CC-16053D8ADECA}" destId="{D76CEF15-AD37-4FF7-A9D9-F30101483B47}" srcOrd="0" destOrd="0" presId="urn:microsoft.com/office/officeart/2005/8/layout/cycle5"/>
    <dgm:cxn modelId="{8C86DA1B-E661-4B93-A1F1-623D9BA7C683}" type="presOf" srcId="{181EA984-4962-4DC5-8CDA-71251781BB72}" destId="{6B2E63ED-B4B9-4312-8B34-C6298E61E31E}" srcOrd="0" destOrd="0" presId="urn:microsoft.com/office/officeart/2005/8/layout/cycle5"/>
    <dgm:cxn modelId="{B8520031-18AF-4923-9A37-3B57F3BC0973}" type="presOf" srcId="{83D8F672-682C-4EEF-83C3-46A0F47A1E51}" destId="{2C814299-90FC-466A-8C27-58BBE7C3AD9B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7B421080-9D41-4CD0-BE48-873057AC7E4E}" type="presOf" srcId="{8FBAAD1B-5BAC-4AC0-8BA9-6D0621EB872A}" destId="{5C1B40A2-C95B-481E-9090-4B7BCF3B56CE}" srcOrd="0" destOrd="0" presId="urn:microsoft.com/office/officeart/2005/8/layout/cycle5"/>
    <dgm:cxn modelId="{AB32BD23-51E1-4D8B-A106-1F9408765CBC}" type="presOf" srcId="{1B6EB8D1-E4C2-40F7-BAF0-BED45F5C904D}" destId="{37B34B6A-4DCE-4DE3-951A-2EF6B41DAEEC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73AB4DD4-617B-4907-91DE-B3BB2335098E}" type="presOf" srcId="{724D7F1B-A1E0-49D7-BF3E-FEFCD1C743CE}" destId="{A54D8CAD-B47B-492A-A92F-69E42EBB0CBD}" srcOrd="0" destOrd="0" presId="urn:microsoft.com/office/officeart/2005/8/layout/cycle5"/>
    <dgm:cxn modelId="{58060FFE-9A27-4C9D-A5B7-C81C8A5A2E76}" type="presOf" srcId="{7D26771F-14FC-487C-BE39-6B56926D70D0}" destId="{DA554C6D-A2BD-4B94-802C-6C55DB9F2BF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70085833-F215-40EC-9CAC-5A8FD3A563DF}" type="presOf" srcId="{582979A8-C384-483D-9063-70433550210F}" destId="{03867FA4-A613-4921-92BD-CBD0DE5AF6C1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5C9B9662-EE51-4603-A03B-08DDA80F4BDE}" type="presOf" srcId="{1F9A309A-9FC0-485D-BD9D-D3AA06914A86}" destId="{43434E4B-C4FB-4DAC-9533-71DBE9279538}" srcOrd="0" destOrd="0" presId="urn:microsoft.com/office/officeart/2005/8/layout/cycle5"/>
    <dgm:cxn modelId="{4EB13B4A-B45B-4108-844E-82E2F91693B3}" type="presOf" srcId="{8BA3E322-4EFF-422F-8958-15FC13EBBE0A}" destId="{F93ECD45-54D8-465B-A0C2-914295F3C5BD}" srcOrd="0" destOrd="0" presId="urn:microsoft.com/office/officeart/2005/8/layout/cycle5"/>
    <dgm:cxn modelId="{5B5D8437-C0F9-4D24-B108-88E51B68B978}" type="presOf" srcId="{99AA82BB-5D7A-4078-8B23-18C254D0DC4B}" destId="{529DDF86-EE24-4644-BF9F-F7994B1A08DB}" srcOrd="0" destOrd="0" presId="urn:microsoft.com/office/officeart/2005/8/layout/cycle5"/>
    <dgm:cxn modelId="{989AB1C0-84C1-45A8-B28B-3FFC6625EA64}" type="presParOf" srcId="{5C1B40A2-C95B-481E-9090-4B7BCF3B56CE}" destId="{18E1BD14-653F-47B3-BB46-667C8FB2497F}" srcOrd="0" destOrd="0" presId="urn:microsoft.com/office/officeart/2005/8/layout/cycle5"/>
    <dgm:cxn modelId="{6C6D26CB-DD33-4B0F-B283-DC7D918B77C2}" type="presParOf" srcId="{5C1B40A2-C95B-481E-9090-4B7BCF3B56CE}" destId="{63F2586D-5C2A-47F2-8FBF-D647F1535402}" srcOrd="1" destOrd="0" presId="urn:microsoft.com/office/officeart/2005/8/layout/cycle5"/>
    <dgm:cxn modelId="{5FB3CDBF-2ABA-4E3A-BD2A-23177B373DBE}" type="presParOf" srcId="{5C1B40A2-C95B-481E-9090-4B7BCF3B56CE}" destId="{43434E4B-C4FB-4DAC-9533-71DBE9279538}" srcOrd="2" destOrd="0" presId="urn:microsoft.com/office/officeart/2005/8/layout/cycle5"/>
    <dgm:cxn modelId="{85E15E76-C759-4692-8ADB-19E6936B43C9}" type="presParOf" srcId="{5C1B40A2-C95B-481E-9090-4B7BCF3B56CE}" destId="{A54D8CAD-B47B-492A-A92F-69E42EBB0CBD}" srcOrd="3" destOrd="0" presId="urn:microsoft.com/office/officeart/2005/8/layout/cycle5"/>
    <dgm:cxn modelId="{DCEE0F08-09A3-4C83-9DA4-15BD93E287CA}" type="presParOf" srcId="{5C1B40A2-C95B-481E-9090-4B7BCF3B56CE}" destId="{C1BE9F86-1024-42B7-8000-210EB09C538A}" srcOrd="4" destOrd="0" presId="urn:microsoft.com/office/officeart/2005/8/layout/cycle5"/>
    <dgm:cxn modelId="{F6B42000-03A3-4A6A-8796-E5039E8FB8D1}" type="presParOf" srcId="{5C1B40A2-C95B-481E-9090-4B7BCF3B56CE}" destId="{F93ECD45-54D8-465B-A0C2-914295F3C5BD}" srcOrd="5" destOrd="0" presId="urn:microsoft.com/office/officeart/2005/8/layout/cycle5"/>
    <dgm:cxn modelId="{83C094E7-B449-4418-A256-99E2991F8337}" type="presParOf" srcId="{5C1B40A2-C95B-481E-9090-4B7BCF3B56CE}" destId="{D76CEF15-AD37-4FF7-A9D9-F30101483B47}" srcOrd="6" destOrd="0" presId="urn:microsoft.com/office/officeart/2005/8/layout/cycle5"/>
    <dgm:cxn modelId="{8B94A169-995D-4FA3-B80A-4EE33771DDC6}" type="presParOf" srcId="{5C1B40A2-C95B-481E-9090-4B7BCF3B56CE}" destId="{89825730-0866-4745-85D0-1D1DCFBF2A18}" srcOrd="7" destOrd="0" presId="urn:microsoft.com/office/officeart/2005/8/layout/cycle5"/>
    <dgm:cxn modelId="{2CEE83D4-C5AF-4738-9FFE-1D6398A75212}" type="presParOf" srcId="{5C1B40A2-C95B-481E-9090-4B7BCF3B56CE}" destId="{DA554C6D-A2BD-4B94-802C-6C55DB9F2BF8}" srcOrd="8" destOrd="0" presId="urn:microsoft.com/office/officeart/2005/8/layout/cycle5"/>
    <dgm:cxn modelId="{4B881774-8523-44A0-A1A0-2BAC18C6500E}" type="presParOf" srcId="{5C1B40A2-C95B-481E-9090-4B7BCF3B56CE}" destId="{644BD4D3-8D2A-489F-BC0B-191B4AEF9533}" srcOrd="9" destOrd="0" presId="urn:microsoft.com/office/officeart/2005/8/layout/cycle5"/>
    <dgm:cxn modelId="{F3A81933-2DF5-4321-873C-A6875BC8E697}" type="presParOf" srcId="{5C1B40A2-C95B-481E-9090-4B7BCF3B56CE}" destId="{DAC3B005-4E2A-4348-9B77-486F2914FE10}" srcOrd="10" destOrd="0" presId="urn:microsoft.com/office/officeart/2005/8/layout/cycle5"/>
    <dgm:cxn modelId="{84686E4D-D039-407B-B8AB-2140C7322DA8}" type="presParOf" srcId="{5C1B40A2-C95B-481E-9090-4B7BCF3B56CE}" destId="{2C814299-90FC-466A-8C27-58BBE7C3AD9B}" srcOrd="11" destOrd="0" presId="urn:microsoft.com/office/officeart/2005/8/layout/cycle5"/>
    <dgm:cxn modelId="{C86F5D6A-328F-4500-9549-ADA23ACF7B00}" type="presParOf" srcId="{5C1B40A2-C95B-481E-9090-4B7BCF3B56CE}" destId="{03867FA4-A613-4921-92BD-CBD0DE5AF6C1}" srcOrd="12" destOrd="0" presId="urn:microsoft.com/office/officeart/2005/8/layout/cycle5"/>
    <dgm:cxn modelId="{0A4A7287-E7CB-4D50-A81D-939F97014528}" type="presParOf" srcId="{5C1B40A2-C95B-481E-9090-4B7BCF3B56CE}" destId="{A543EB03-7087-4967-BA16-52B020590675}" srcOrd="13" destOrd="0" presId="urn:microsoft.com/office/officeart/2005/8/layout/cycle5"/>
    <dgm:cxn modelId="{00A16D26-165A-4A4B-97B9-E8532F40DCBB}" type="presParOf" srcId="{5C1B40A2-C95B-481E-9090-4B7BCF3B56CE}" destId="{191E1915-7B43-453A-9B3B-8BE365BAB7F0}" srcOrd="14" destOrd="0" presId="urn:microsoft.com/office/officeart/2005/8/layout/cycle5"/>
    <dgm:cxn modelId="{C1141CE0-5C28-43A3-B156-A4C410C84F55}" type="presParOf" srcId="{5C1B40A2-C95B-481E-9090-4B7BCF3B56CE}" destId="{529DDF86-EE24-4644-BF9F-F7994B1A08DB}" srcOrd="15" destOrd="0" presId="urn:microsoft.com/office/officeart/2005/8/layout/cycle5"/>
    <dgm:cxn modelId="{98A04233-E31F-441A-A2CF-207847AAAF04}" type="presParOf" srcId="{5C1B40A2-C95B-481E-9090-4B7BCF3B56CE}" destId="{273D6908-0A8E-4F45-889A-67CE25D68E3E}" srcOrd="16" destOrd="0" presId="urn:microsoft.com/office/officeart/2005/8/layout/cycle5"/>
    <dgm:cxn modelId="{3750B389-6F72-4AC6-BB2B-745F85ADDB4E}" type="presParOf" srcId="{5C1B40A2-C95B-481E-9090-4B7BCF3B56CE}" destId="{B61698C4-7017-4D89-87F7-56075D701F9E}" srcOrd="17" destOrd="0" presId="urn:microsoft.com/office/officeart/2005/8/layout/cycle5"/>
    <dgm:cxn modelId="{B79E0B09-5706-4A46-BEA0-52B80E582AEA}" type="presParOf" srcId="{5C1B40A2-C95B-481E-9090-4B7BCF3B56CE}" destId="{E20084B0-DED3-4DEB-8998-F77FEE57635D}" srcOrd="18" destOrd="0" presId="urn:microsoft.com/office/officeart/2005/8/layout/cycle5"/>
    <dgm:cxn modelId="{6E0A7FE4-20DF-4866-9403-ADD36DC9BFD8}" type="presParOf" srcId="{5C1B40A2-C95B-481E-9090-4B7BCF3B56CE}" destId="{284E5A02-1953-4AC1-8DE5-B9171905FABE}" srcOrd="19" destOrd="0" presId="urn:microsoft.com/office/officeart/2005/8/layout/cycle5"/>
    <dgm:cxn modelId="{F84E5C7C-7C99-46C3-9056-EB91477F6E9E}" type="presParOf" srcId="{5C1B40A2-C95B-481E-9090-4B7BCF3B56CE}" destId="{37B34B6A-4DCE-4DE3-951A-2EF6B41DAEEC}" srcOrd="20" destOrd="0" presId="urn:microsoft.com/office/officeart/2005/8/layout/cycle5"/>
    <dgm:cxn modelId="{951A0CA1-E06F-425B-97D2-3D7CBD0461BA}" type="presParOf" srcId="{5C1B40A2-C95B-481E-9090-4B7BCF3B56CE}" destId="{26BC9EC0-F33D-4C53-893E-E607BC23B588}" srcOrd="21" destOrd="0" presId="urn:microsoft.com/office/officeart/2005/8/layout/cycle5"/>
    <dgm:cxn modelId="{2F1DFABF-6458-409F-8FBA-E741D3A7EA6A}" type="presParOf" srcId="{5C1B40A2-C95B-481E-9090-4B7BCF3B56CE}" destId="{AAF36583-BB7F-476C-A980-E0851D9947DB}" srcOrd="22" destOrd="0" presId="urn:microsoft.com/office/officeart/2005/8/layout/cycle5"/>
    <dgm:cxn modelId="{11AFC76B-CAD2-4A2A-8128-480E884A7AC0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67025" custScaleY="75391" custRadScaleRad="125567" custRadScaleInc="-196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54870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119154" custRadScaleInc="94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A6642D7B-4736-4A6E-9F48-0FCE754C66AD}" type="presOf" srcId="{30BF6DE8-1E0A-4F3F-9C5D-54B1D0FEA649}" destId="{BF1427F8-47F7-429E-8B9A-D7AD3446727D}" srcOrd="0" destOrd="0" presId="urn:microsoft.com/office/officeart/2008/layout/RadialCluster"/>
    <dgm:cxn modelId="{4CD56E9D-4E38-4F7A-A335-6E2AFCE1C37D}" type="presOf" srcId="{51B0975B-EA65-4A15-BAF2-DB307B86BC96}" destId="{341F0CCF-4C81-46C6-BAD1-DDC17631079D}" srcOrd="0" destOrd="0" presId="urn:microsoft.com/office/officeart/2008/layout/RadialCluster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4B4EA776-5D5A-48C1-9B3F-4D15CD8FF688}" type="presOf" srcId="{FB48CFB2-2144-464F-99B0-7B4517BBF385}" destId="{55E128A9-086C-4AB0-9BB3-7B78F9CA19C8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E581D3D4-8D0B-40FB-AC88-C264ABFDA42D}" type="presOf" srcId="{B48DC76A-8C89-4A47-A084-03205D8C4A2A}" destId="{A1F9C609-4FDF-427E-A3A7-017CF8E0D1F8}" srcOrd="0" destOrd="0" presId="urn:microsoft.com/office/officeart/2008/layout/RadialCluster"/>
    <dgm:cxn modelId="{F1EFFF2D-B9CD-4B06-9154-9C4E7397DB0D}" type="presOf" srcId="{BF147029-5588-4C67-A975-3EDDF959302B}" destId="{A7E70BED-E9F9-4186-91D6-4C4AD5C34513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C24BEED4-DBC8-418F-9085-4AD5DFF847CE}" type="presOf" srcId="{9D6328B3-3D5F-410C-9275-2F3B736C0074}" destId="{0999DAA6-78E7-4C62-AD9F-BB89E1F317A5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7C834EC0-FD8D-4E1E-B52D-30508FB86A96}" type="presOf" srcId="{2C971819-3A7E-44D6-A607-E41E2CC546CA}" destId="{2A42BF92-E0CA-4C74-94D9-9AE3F4260038}" srcOrd="0" destOrd="0" presId="urn:microsoft.com/office/officeart/2008/layout/RadialCluster"/>
    <dgm:cxn modelId="{8565CB21-43BA-4170-959B-0F9A0C1C9EEB}" type="presOf" srcId="{C9BABCCA-8569-4ABA-B03B-D830CDA9F6D4}" destId="{8B244CFF-22F3-49C3-BAD4-562F5B34DCEA}" srcOrd="0" destOrd="0" presId="urn:microsoft.com/office/officeart/2008/layout/RadialCluster"/>
    <dgm:cxn modelId="{2087269A-79EF-4447-9E7A-26F60E6ADC12}" type="presParOf" srcId="{8B244CFF-22F3-49C3-BAD4-562F5B34DCEA}" destId="{767A95D3-4209-465C-93E1-7443651645A0}" srcOrd="0" destOrd="0" presId="urn:microsoft.com/office/officeart/2008/layout/RadialCluster"/>
    <dgm:cxn modelId="{39BAF226-3A3F-45C4-8B0C-9E9DAC9C34B2}" type="presParOf" srcId="{767A95D3-4209-465C-93E1-7443651645A0}" destId="{55E128A9-086C-4AB0-9BB3-7B78F9CA19C8}" srcOrd="0" destOrd="0" presId="urn:microsoft.com/office/officeart/2008/layout/RadialCluster"/>
    <dgm:cxn modelId="{0B549A98-5FB3-470B-B54F-0ACA793497B5}" type="presParOf" srcId="{767A95D3-4209-465C-93E1-7443651645A0}" destId="{2A42BF92-E0CA-4C74-94D9-9AE3F4260038}" srcOrd="1" destOrd="0" presId="urn:microsoft.com/office/officeart/2008/layout/RadialCluster"/>
    <dgm:cxn modelId="{EB0FDB09-2818-4796-8778-C385046EEDA6}" type="presParOf" srcId="{767A95D3-4209-465C-93E1-7443651645A0}" destId="{A7E70BED-E9F9-4186-91D6-4C4AD5C34513}" srcOrd="2" destOrd="0" presId="urn:microsoft.com/office/officeart/2008/layout/RadialCluster"/>
    <dgm:cxn modelId="{38F405BD-F9E6-4A90-A342-CD9415E2B07B}" type="presParOf" srcId="{767A95D3-4209-465C-93E1-7443651645A0}" destId="{0999DAA6-78E7-4C62-AD9F-BB89E1F317A5}" srcOrd="3" destOrd="0" presId="urn:microsoft.com/office/officeart/2008/layout/RadialCluster"/>
    <dgm:cxn modelId="{C8987CE6-0449-4421-A09D-218E9FBE16B9}" type="presParOf" srcId="{767A95D3-4209-465C-93E1-7443651645A0}" destId="{A1F9C609-4FDF-427E-A3A7-017CF8E0D1F8}" srcOrd="4" destOrd="0" presId="urn:microsoft.com/office/officeart/2008/layout/RadialCluster"/>
    <dgm:cxn modelId="{EEF685F1-7EC3-4967-AC44-33A230362233}" type="presParOf" srcId="{767A95D3-4209-465C-93E1-7443651645A0}" destId="{BF1427F8-47F7-429E-8B9A-D7AD3446727D}" srcOrd="5" destOrd="0" presId="urn:microsoft.com/office/officeart/2008/layout/RadialCluster"/>
    <dgm:cxn modelId="{C6C6E6C5-39D5-4544-86D7-8808477ADDE3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81259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5529B-224C-4640-9CCE-E697C7CC187D}" type="presOf" srcId="{66E51CD7-05D6-4658-BDAA-92C6F3E19708}" destId="{553B84E4-4A31-43DB-B3BF-8E8EF2B79F2D}" srcOrd="0" destOrd="0" presId="urn:microsoft.com/office/officeart/2005/8/layout/radial5"/>
    <dgm:cxn modelId="{08F7DB4D-A54C-4AE3-88E9-BC5EED91E146}" type="presOf" srcId="{BC4B6763-2F33-4CCB-B9CC-377BBD0F0800}" destId="{A0B7EB92-DF16-476D-BB87-6C0D26E26F61}" srcOrd="0" destOrd="0" presId="urn:microsoft.com/office/officeart/2005/8/layout/radial5"/>
    <dgm:cxn modelId="{F4FC283A-9799-4FF2-8338-76389ED3D878}" type="presOf" srcId="{4B1A8440-411B-4A5D-AFC7-3583C59ADD0E}" destId="{73BC26A8-8D0F-45E6-9E3B-37EADD227262}" srcOrd="0" destOrd="0" presId="urn:microsoft.com/office/officeart/2005/8/layout/radial5"/>
    <dgm:cxn modelId="{5A28CD79-23B9-4E1B-A293-ACDBFBBC4B2B}" type="presOf" srcId="{9F96D360-CB55-48DB-9778-BF90DCE1129E}" destId="{69EA0517-EDCB-4CEB-899F-D56DCF7B4404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BF561CBC-4533-40A0-8A24-0675A97DFB48}" type="presOf" srcId="{8D513BD1-7137-4BB2-A1F4-1B02EFB0F34F}" destId="{4731EA70-1FA8-49F5-A6BF-4AE9CB97C303}" srcOrd="0" destOrd="0" presId="urn:microsoft.com/office/officeart/2005/8/layout/radial5"/>
    <dgm:cxn modelId="{A1F6BB65-7E3C-4C4B-A13A-68D9C787F1DA}" type="presOf" srcId="{C021BE46-16AF-4372-B2A0-67875E2C82CF}" destId="{06F93DE9-E67A-4CE1-BC6B-5C458B1137B0}" srcOrd="0" destOrd="0" presId="urn:microsoft.com/office/officeart/2005/8/layout/radial5"/>
    <dgm:cxn modelId="{C15F8314-BD28-450E-A9F5-7CE24BFA9E65}" type="presOf" srcId="{C021BE46-16AF-4372-B2A0-67875E2C82CF}" destId="{DA660ED5-C4B7-4208-928A-B8DD66837486}" srcOrd="1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80A68978-5DBB-4736-9903-0B4C3606EC96}" type="presOf" srcId="{8D513BD1-7137-4BB2-A1F4-1B02EFB0F34F}" destId="{8D15C70B-27DC-4BC4-8B54-1A6B8CC1DBC1}" srcOrd="1" destOrd="0" presId="urn:microsoft.com/office/officeart/2005/8/layout/radial5"/>
    <dgm:cxn modelId="{65F22893-375F-4FE3-9955-A619DF7CC2D2}" type="presOf" srcId="{08170AFC-8E89-4179-A96D-636AFFD8C3F3}" destId="{DF27FC25-052B-426A-9E06-117E992234F6}" srcOrd="0" destOrd="0" presId="urn:microsoft.com/office/officeart/2005/8/layout/radial5"/>
    <dgm:cxn modelId="{3D5EE3FC-BD89-4C20-A324-B928331EF31B}" type="presOf" srcId="{082CE592-953F-441B-B0C2-F864433A8493}" destId="{A0E222DD-64BD-4A89-BBB9-2B80D8318D4A}" srcOrd="0" destOrd="0" presId="urn:microsoft.com/office/officeart/2005/8/layout/radial5"/>
    <dgm:cxn modelId="{7E1D3037-9A51-432E-AFD0-AEE43BE7C06B}" type="presOf" srcId="{082CE592-953F-441B-B0C2-F864433A8493}" destId="{839DF450-14DD-4280-9AEE-DA73938E9B9D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D5686897-1719-4AC5-B782-C9A329C03ACA}" type="presOf" srcId="{9DEE7B50-C1CB-48D2-999B-DF1098A88396}" destId="{881BA4B6-6173-4BE7-ACB0-127409627ABA}" srcOrd="1" destOrd="0" presId="urn:microsoft.com/office/officeart/2005/8/layout/radial5"/>
    <dgm:cxn modelId="{42295564-CB4B-4F62-80B9-1BF0943099E5}" type="presOf" srcId="{D78F1D4C-A2EF-4C56-940B-FB3F18A7298D}" destId="{EDA34655-9131-4731-957F-5382F53A0660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1569B11B-69BF-4442-8578-C51257A39FD9}" type="presOf" srcId="{08170AFC-8E89-4179-A96D-636AFFD8C3F3}" destId="{53D78D63-5F88-4163-9535-46A64127BD3A}" srcOrd="1" destOrd="0" presId="urn:microsoft.com/office/officeart/2005/8/layout/radial5"/>
    <dgm:cxn modelId="{7B133F5F-3D5F-41E9-9C54-A4124EAB3751}" type="presOf" srcId="{3BA0FA79-0F0A-4F39-8C6F-85BF113366C3}" destId="{E0AC84DD-2093-416F-85DE-E547FE520660}" srcOrd="0" destOrd="0" presId="urn:microsoft.com/office/officeart/2005/8/layout/radial5"/>
    <dgm:cxn modelId="{18EC0F6A-8392-4A30-9559-263DD59C30AE}" type="presOf" srcId="{D63A74EC-A1EC-4823-AB28-835C2DE63D58}" destId="{E2EC1D87-F728-458A-8AB1-7A3D78F9D25E}" srcOrd="0" destOrd="0" presId="urn:microsoft.com/office/officeart/2005/8/layout/radial5"/>
    <dgm:cxn modelId="{C1B29BB9-6AEE-4C17-A85E-EC35F9BB98CF}" type="presOf" srcId="{D2A69AB7-A0A6-4501-95CD-2902A3384DE3}" destId="{FED909B6-8F19-4D98-AAC2-EBEEF4830C2B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E7BEA168-89AC-4412-9ADB-ABFDCB0722EB}" type="presOf" srcId="{77DF95E1-3397-43CE-99EF-E82D1E9B2066}" destId="{7A035AEB-3A20-4DC3-9A60-032AB2743B03}" srcOrd="0" destOrd="0" presId="urn:microsoft.com/office/officeart/2005/8/layout/radial5"/>
    <dgm:cxn modelId="{7AB9AB8D-EEE1-4756-97A3-7A4811ADB6F4}" type="presOf" srcId="{66E51CD7-05D6-4658-BDAA-92C6F3E19708}" destId="{C47D9E4B-AD47-4E79-B529-9B264E8F4F6B}" srcOrd="1" destOrd="0" presId="urn:microsoft.com/office/officeart/2005/8/layout/radial5"/>
    <dgm:cxn modelId="{CFF37B6F-B3C1-4000-8042-7A4C801798CB}" type="presOf" srcId="{637E412C-91EE-486E-8354-15F2384BE3EA}" destId="{D8B200F5-4D07-49B2-A587-C2FE6CEC49F8}" srcOrd="0" destOrd="0" presId="urn:microsoft.com/office/officeart/2005/8/layout/radial5"/>
    <dgm:cxn modelId="{4517BA68-519F-4089-B7AA-87593FAFB1B2}" type="presOf" srcId="{A8FC0520-4E1C-47C9-9459-5A566E2A3269}" destId="{47F0322C-5978-482D-A409-1280E22C6D82}" srcOrd="1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7F441432-02B8-40A2-BEF1-EDAB01CF0ACC}" type="presOf" srcId="{A8FC0520-4E1C-47C9-9459-5A566E2A3269}" destId="{E7EAB10C-E176-4610-B2C6-BE8F83AD0F9B}" srcOrd="0" destOrd="0" presId="urn:microsoft.com/office/officeart/2005/8/layout/radial5"/>
    <dgm:cxn modelId="{D2DC592B-1D83-4C1E-A95E-0C2DF924BD87}" type="presOf" srcId="{6F647F05-65E5-443B-9310-4AF895EEC1B0}" destId="{ED72E44C-8498-48F8-9652-E5DD6AC5818D}" srcOrd="0" destOrd="0" presId="urn:microsoft.com/office/officeart/2005/8/layout/radial5"/>
    <dgm:cxn modelId="{C0F23A2B-9D8D-4415-B7DE-3960281384E3}" type="presOf" srcId="{AA0A2BD5-A368-4F17-8E9D-23F1FC377812}" destId="{EB1C3899-7B42-47CD-912B-DD035472498D}" srcOrd="0" destOrd="0" presId="urn:microsoft.com/office/officeart/2005/8/layout/radial5"/>
    <dgm:cxn modelId="{AB474BA0-4018-4523-8BB4-6E5E99CC69AF}" type="presOf" srcId="{62E153EB-408C-4CB3-B6CA-2A439518E14B}" destId="{83F11675-07D9-406F-853D-13FD28BBB805}" srcOrd="0" destOrd="0" presId="urn:microsoft.com/office/officeart/2005/8/layout/radial5"/>
    <dgm:cxn modelId="{33EE4000-A3F4-47D1-82E5-D580468137B6}" type="presOf" srcId="{6598F354-400C-439C-BDD5-729D663E252E}" destId="{FA950D33-9BD9-4D37-A533-789F5554AFB5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8622DD2F-16FE-46A8-827E-838AF0C80A31}" type="presOf" srcId="{6B4A9C71-5243-4375-98C7-BA189146832B}" destId="{8B82EA68-B59A-424E-9756-C221A13DB47F}" srcOrd="0" destOrd="0" presId="urn:microsoft.com/office/officeart/2005/8/layout/radial5"/>
    <dgm:cxn modelId="{E5D322C3-2E05-4C3A-8E3C-03768FA6D27A}" type="presOf" srcId="{6598F354-400C-439C-BDD5-729D663E252E}" destId="{F326903B-AF5C-41D9-A950-9DE60C069BDF}" srcOrd="1" destOrd="0" presId="urn:microsoft.com/office/officeart/2005/8/layout/radial5"/>
    <dgm:cxn modelId="{1974AC4D-CA2E-4488-94CA-D1D0B158AB4F}" type="presOf" srcId="{420BA717-63F2-4ED1-9193-BDF0AD7BC7EB}" destId="{FFE63D16-C443-42C8-BB30-4CA61876A647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CAA82762-6B32-4902-8585-3181B943E7D1}" type="presOf" srcId="{9DEE7B50-C1CB-48D2-999B-DF1098A88396}" destId="{2F5553CB-2478-4421-B002-5FA728364A78}" srcOrd="0" destOrd="0" presId="urn:microsoft.com/office/officeart/2005/8/layout/radial5"/>
    <dgm:cxn modelId="{A7B1BF1E-10A6-408E-BE50-DAE8770E3786}" type="presOf" srcId="{77DF95E1-3397-43CE-99EF-E82D1E9B2066}" destId="{4273F29E-B93C-44D6-A671-FCDC77ED9BA3}" srcOrd="1" destOrd="0" presId="urn:microsoft.com/office/officeart/2005/8/layout/radial5"/>
    <dgm:cxn modelId="{AF8BC866-9E93-41E0-A411-11D8BBC0BBF7}" type="presOf" srcId="{BC4B6763-2F33-4CCB-B9CC-377BBD0F0800}" destId="{E3A5A4EE-729B-477E-AEA8-7FC61FA6B941}" srcOrd="1" destOrd="0" presId="urn:microsoft.com/office/officeart/2005/8/layout/radial5"/>
    <dgm:cxn modelId="{4B09CC5A-7DF2-4693-9218-71F3B7E5EADC}" type="presParOf" srcId="{8B82EA68-B59A-424E-9756-C221A13DB47F}" destId="{ED72E44C-8498-48F8-9652-E5DD6AC5818D}" srcOrd="0" destOrd="0" presId="urn:microsoft.com/office/officeart/2005/8/layout/radial5"/>
    <dgm:cxn modelId="{8323CD32-2BA0-45CD-8AB5-63FFC35B22FC}" type="presParOf" srcId="{8B82EA68-B59A-424E-9756-C221A13DB47F}" destId="{4731EA70-1FA8-49F5-A6BF-4AE9CB97C303}" srcOrd="1" destOrd="0" presId="urn:microsoft.com/office/officeart/2005/8/layout/radial5"/>
    <dgm:cxn modelId="{D9DB84C6-4D13-4D1A-B165-641D1F187082}" type="presParOf" srcId="{4731EA70-1FA8-49F5-A6BF-4AE9CB97C303}" destId="{8D15C70B-27DC-4BC4-8B54-1A6B8CC1DBC1}" srcOrd="0" destOrd="0" presId="urn:microsoft.com/office/officeart/2005/8/layout/radial5"/>
    <dgm:cxn modelId="{F6F8CC8A-BF8F-4336-9821-8E406C055243}" type="presParOf" srcId="{8B82EA68-B59A-424E-9756-C221A13DB47F}" destId="{E2EC1D87-F728-458A-8AB1-7A3D78F9D25E}" srcOrd="2" destOrd="0" presId="urn:microsoft.com/office/officeart/2005/8/layout/radial5"/>
    <dgm:cxn modelId="{06758F8A-C593-4194-8231-4C679EC30D12}" type="presParOf" srcId="{8B82EA68-B59A-424E-9756-C221A13DB47F}" destId="{A0E222DD-64BD-4A89-BBB9-2B80D8318D4A}" srcOrd="3" destOrd="0" presId="urn:microsoft.com/office/officeart/2005/8/layout/radial5"/>
    <dgm:cxn modelId="{8E59F2D4-EE4E-4BC4-A910-73F0686E786E}" type="presParOf" srcId="{A0E222DD-64BD-4A89-BBB9-2B80D8318D4A}" destId="{839DF450-14DD-4280-9AEE-DA73938E9B9D}" srcOrd="0" destOrd="0" presId="urn:microsoft.com/office/officeart/2005/8/layout/radial5"/>
    <dgm:cxn modelId="{A3C165B0-4D02-4CC8-9058-7F47AB4D7B47}" type="presParOf" srcId="{8B82EA68-B59A-424E-9756-C221A13DB47F}" destId="{73BC26A8-8D0F-45E6-9E3B-37EADD227262}" srcOrd="4" destOrd="0" presId="urn:microsoft.com/office/officeart/2005/8/layout/radial5"/>
    <dgm:cxn modelId="{72B0E116-63DD-4830-BBF8-C68858E38A65}" type="presParOf" srcId="{8B82EA68-B59A-424E-9756-C221A13DB47F}" destId="{06F93DE9-E67A-4CE1-BC6B-5C458B1137B0}" srcOrd="5" destOrd="0" presId="urn:microsoft.com/office/officeart/2005/8/layout/radial5"/>
    <dgm:cxn modelId="{7FD30A5E-4CF6-4BB4-A4C1-E1AA9F6A4536}" type="presParOf" srcId="{06F93DE9-E67A-4CE1-BC6B-5C458B1137B0}" destId="{DA660ED5-C4B7-4208-928A-B8DD66837486}" srcOrd="0" destOrd="0" presId="urn:microsoft.com/office/officeart/2005/8/layout/radial5"/>
    <dgm:cxn modelId="{8171188D-18B4-4A83-8A16-B6545386134C}" type="presParOf" srcId="{8B82EA68-B59A-424E-9756-C221A13DB47F}" destId="{D8B200F5-4D07-49B2-A587-C2FE6CEC49F8}" srcOrd="6" destOrd="0" presId="urn:microsoft.com/office/officeart/2005/8/layout/radial5"/>
    <dgm:cxn modelId="{6ACD7178-252F-4764-8127-F1F104A1AE1D}" type="presParOf" srcId="{8B82EA68-B59A-424E-9756-C221A13DB47F}" destId="{E7EAB10C-E176-4610-B2C6-BE8F83AD0F9B}" srcOrd="7" destOrd="0" presId="urn:microsoft.com/office/officeart/2005/8/layout/radial5"/>
    <dgm:cxn modelId="{D210CB25-F0CD-4EDC-B9BC-5B43F54A16F0}" type="presParOf" srcId="{E7EAB10C-E176-4610-B2C6-BE8F83AD0F9B}" destId="{47F0322C-5978-482D-A409-1280E22C6D82}" srcOrd="0" destOrd="0" presId="urn:microsoft.com/office/officeart/2005/8/layout/radial5"/>
    <dgm:cxn modelId="{2AA71684-BD56-4ED9-AB4D-DA24F8597E9F}" type="presParOf" srcId="{8B82EA68-B59A-424E-9756-C221A13DB47F}" destId="{FFE63D16-C443-42C8-BB30-4CA61876A647}" srcOrd="8" destOrd="0" presId="urn:microsoft.com/office/officeart/2005/8/layout/radial5"/>
    <dgm:cxn modelId="{2F75C286-2444-42B5-A88B-9EC043FFF1AC}" type="presParOf" srcId="{8B82EA68-B59A-424E-9756-C221A13DB47F}" destId="{FA950D33-9BD9-4D37-A533-789F5554AFB5}" srcOrd="9" destOrd="0" presId="urn:microsoft.com/office/officeart/2005/8/layout/radial5"/>
    <dgm:cxn modelId="{0EB3334C-A729-4C4D-8557-5D69C05CA592}" type="presParOf" srcId="{FA950D33-9BD9-4D37-A533-789F5554AFB5}" destId="{F326903B-AF5C-41D9-A950-9DE60C069BDF}" srcOrd="0" destOrd="0" presId="urn:microsoft.com/office/officeart/2005/8/layout/radial5"/>
    <dgm:cxn modelId="{0AD65998-EFC6-49DA-98BF-AAE970479005}" type="presParOf" srcId="{8B82EA68-B59A-424E-9756-C221A13DB47F}" destId="{EB1C3899-7B42-47CD-912B-DD035472498D}" srcOrd="10" destOrd="0" presId="urn:microsoft.com/office/officeart/2005/8/layout/radial5"/>
    <dgm:cxn modelId="{AC8AAE09-251B-402A-9CD8-41F220109561}" type="presParOf" srcId="{8B82EA68-B59A-424E-9756-C221A13DB47F}" destId="{2F5553CB-2478-4421-B002-5FA728364A78}" srcOrd="11" destOrd="0" presId="urn:microsoft.com/office/officeart/2005/8/layout/radial5"/>
    <dgm:cxn modelId="{C17B1E68-6ED8-4229-967B-DE58AA06EC05}" type="presParOf" srcId="{2F5553CB-2478-4421-B002-5FA728364A78}" destId="{881BA4B6-6173-4BE7-ACB0-127409627ABA}" srcOrd="0" destOrd="0" presId="urn:microsoft.com/office/officeart/2005/8/layout/radial5"/>
    <dgm:cxn modelId="{C6AC2479-FFAB-4777-AA3C-75BC9B694501}" type="presParOf" srcId="{8B82EA68-B59A-424E-9756-C221A13DB47F}" destId="{FED909B6-8F19-4D98-AAC2-EBEEF4830C2B}" srcOrd="12" destOrd="0" presId="urn:microsoft.com/office/officeart/2005/8/layout/radial5"/>
    <dgm:cxn modelId="{1FB1BACC-FB04-4BC1-ADD2-9577BD659509}" type="presParOf" srcId="{8B82EA68-B59A-424E-9756-C221A13DB47F}" destId="{A0B7EB92-DF16-476D-BB87-6C0D26E26F61}" srcOrd="13" destOrd="0" presId="urn:microsoft.com/office/officeart/2005/8/layout/radial5"/>
    <dgm:cxn modelId="{289A566F-7B20-4B2E-9258-4118CB2831A9}" type="presParOf" srcId="{A0B7EB92-DF16-476D-BB87-6C0D26E26F61}" destId="{E3A5A4EE-729B-477E-AEA8-7FC61FA6B941}" srcOrd="0" destOrd="0" presId="urn:microsoft.com/office/officeart/2005/8/layout/radial5"/>
    <dgm:cxn modelId="{89C90E07-00FE-4366-9F85-36FB4BCFCCBE}" type="presParOf" srcId="{8B82EA68-B59A-424E-9756-C221A13DB47F}" destId="{69EA0517-EDCB-4CEB-899F-D56DCF7B4404}" srcOrd="14" destOrd="0" presId="urn:microsoft.com/office/officeart/2005/8/layout/radial5"/>
    <dgm:cxn modelId="{42E2771C-24A6-4042-A9C8-50337F8EB034}" type="presParOf" srcId="{8B82EA68-B59A-424E-9756-C221A13DB47F}" destId="{7A035AEB-3A20-4DC3-9A60-032AB2743B03}" srcOrd="15" destOrd="0" presId="urn:microsoft.com/office/officeart/2005/8/layout/radial5"/>
    <dgm:cxn modelId="{41ABC234-B4C8-4396-BE93-D04331AEF33A}" type="presParOf" srcId="{7A035AEB-3A20-4DC3-9A60-032AB2743B03}" destId="{4273F29E-B93C-44D6-A671-FCDC77ED9BA3}" srcOrd="0" destOrd="0" presId="urn:microsoft.com/office/officeart/2005/8/layout/radial5"/>
    <dgm:cxn modelId="{FE87E274-3CEB-45BE-B8AA-4CAF493122A6}" type="presParOf" srcId="{8B82EA68-B59A-424E-9756-C221A13DB47F}" destId="{83F11675-07D9-406F-853D-13FD28BBB805}" srcOrd="16" destOrd="0" presId="urn:microsoft.com/office/officeart/2005/8/layout/radial5"/>
    <dgm:cxn modelId="{1C2A2CBC-8848-4AF9-BD89-F0EED988037D}" type="presParOf" srcId="{8B82EA68-B59A-424E-9756-C221A13DB47F}" destId="{DF27FC25-052B-426A-9E06-117E992234F6}" srcOrd="17" destOrd="0" presId="urn:microsoft.com/office/officeart/2005/8/layout/radial5"/>
    <dgm:cxn modelId="{7EC6B234-5376-4083-B53D-06CD54B7225B}" type="presParOf" srcId="{DF27FC25-052B-426A-9E06-117E992234F6}" destId="{53D78D63-5F88-4163-9535-46A64127BD3A}" srcOrd="0" destOrd="0" presId="urn:microsoft.com/office/officeart/2005/8/layout/radial5"/>
    <dgm:cxn modelId="{909C2923-A95D-433A-B110-C0CFFFD3E9A2}" type="presParOf" srcId="{8B82EA68-B59A-424E-9756-C221A13DB47F}" destId="{EDA34655-9131-4731-957F-5382F53A0660}" srcOrd="18" destOrd="0" presId="urn:microsoft.com/office/officeart/2005/8/layout/radial5"/>
    <dgm:cxn modelId="{C444D071-6AF3-4C5C-96E8-E209B63350E5}" type="presParOf" srcId="{8B82EA68-B59A-424E-9756-C221A13DB47F}" destId="{553B84E4-4A31-43DB-B3BF-8E8EF2B79F2D}" srcOrd="19" destOrd="0" presId="urn:microsoft.com/office/officeart/2005/8/layout/radial5"/>
    <dgm:cxn modelId="{93EBD79A-EF9C-4888-8F81-B58E2F594CA7}" type="presParOf" srcId="{553B84E4-4A31-43DB-B3BF-8E8EF2B79F2D}" destId="{C47D9E4B-AD47-4E79-B529-9B264E8F4F6B}" srcOrd="0" destOrd="0" presId="urn:microsoft.com/office/officeart/2005/8/layout/radial5"/>
    <dgm:cxn modelId="{1F57367A-FD52-4A34-93FD-03CC8DE7A08B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963488" y="45141"/>
          <a:ext cx="1674629" cy="1180011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021091" y="102744"/>
        <a:ext cx="1559423" cy="1064805"/>
      </dsp:txXfrm>
    </dsp:sp>
    <dsp:sp modelId="{43434E4B-C4FB-4DAC-9533-71DBE9279538}">
      <dsp:nvSpPr>
        <dsp:cNvPr id="0" name=""/>
        <dsp:cNvSpPr/>
      </dsp:nvSpPr>
      <dsp:spPr>
        <a:xfrm>
          <a:off x="3864900" y="46238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889034" y="254648"/>
              </a:moveTo>
              <a:arcTo wR="1816574" hR="1816574" stAng="14357778" swAng="79109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86623" y="510152"/>
          <a:ext cx="1502051" cy="1056678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38206" y="561735"/>
        <a:ext cx="1398885" cy="953512"/>
      </dsp:txXfrm>
    </dsp:sp>
    <dsp:sp modelId="{F93ECD45-54D8-465B-A0C2-914295F3C5BD}">
      <dsp:nvSpPr>
        <dsp:cNvPr id="0" name=""/>
        <dsp:cNvSpPr/>
      </dsp:nvSpPr>
      <dsp:spPr>
        <a:xfrm>
          <a:off x="3850681" y="1540719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317697" y="70487"/>
              </a:moveTo>
              <a:arcTo wR="1816574" hR="1816574" stAng="17160800" swAng="1156154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6264693" y="1998222"/>
          <a:ext cx="1192143" cy="928927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310039" y="2043568"/>
        <a:ext cx="1101451" cy="838235"/>
      </dsp:txXfrm>
    </dsp:sp>
    <dsp:sp modelId="{DA554C6D-A2BD-4B94-802C-6C55DB9F2BF8}">
      <dsp:nvSpPr>
        <dsp:cNvPr id="0" name=""/>
        <dsp:cNvSpPr/>
      </dsp:nvSpPr>
      <dsp:spPr>
        <a:xfrm>
          <a:off x="3929551" y="-3875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709092" y="3398775"/>
              </a:moveTo>
              <a:arcTo wR="1816574" hR="1816574" stAng="3634362" swAng="91466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5101984" y="3222358"/>
          <a:ext cx="1336158" cy="816621"/>
        </a:xfrm>
        <a:prstGeom prst="roundRect">
          <a:avLst/>
        </a:prstGeom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141848" y="3262222"/>
        <a:ext cx="1256430" cy="736893"/>
      </dsp:txXfrm>
    </dsp:sp>
    <dsp:sp modelId="{2C814299-90FC-466A-8C27-58BBE7C3AD9B}">
      <dsp:nvSpPr>
        <dsp:cNvPr id="0" name=""/>
        <dsp:cNvSpPr/>
      </dsp:nvSpPr>
      <dsp:spPr>
        <a:xfrm>
          <a:off x="3571357" y="406369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602081" y="3620442"/>
              </a:moveTo>
              <a:arcTo wR="1816574" hR="1816574" stAng="5806864" swAng="98437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327007" y="3476732"/>
          <a:ext cx="1192143" cy="872612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69604" y="3519329"/>
        <a:ext cx="1106949" cy="787418"/>
      </dsp:txXfrm>
    </dsp:sp>
    <dsp:sp modelId="{191E1915-7B43-453A-9B3B-8BE365BAB7F0}">
      <dsp:nvSpPr>
        <dsp:cNvPr id="0" name=""/>
        <dsp:cNvSpPr/>
      </dsp:nvSpPr>
      <dsp:spPr>
        <a:xfrm>
          <a:off x="665840" y="37444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487325" y="3504780"/>
              </a:moveTo>
              <a:arcTo wR="1816574" hR="1816574" stAng="4099879" swAng="110836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368160" y="3237094"/>
          <a:ext cx="1316676" cy="768268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405664" y="3274598"/>
        <a:ext cx="1241668" cy="693260"/>
      </dsp:txXfrm>
    </dsp:sp>
    <dsp:sp modelId="{B61698C4-7017-4D89-87F7-56075D701F9E}">
      <dsp:nvSpPr>
        <dsp:cNvPr id="0" name=""/>
        <dsp:cNvSpPr/>
      </dsp:nvSpPr>
      <dsp:spPr>
        <a:xfrm>
          <a:off x="227476" y="-37778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378208" y="3579464"/>
              </a:moveTo>
              <a:arcTo wR="1816574" hR="1816574" stAng="6237850" swAng="106920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288029" y="1998224"/>
          <a:ext cx="1149809" cy="879503"/>
        </a:xfrm>
        <a:prstGeom prst="roundRect">
          <a:avLst/>
        </a:prstGeom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1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0963" y="2041158"/>
        <a:ext cx="1063941" cy="793635"/>
      </dsp:txXfrm>
    </dsp:sp>
    <dsp:sp modelId="{37B34B6A-4DCE-4DE3-951A-2EF6B41DAEEC}">
      <dsp:nvSpPr>
        <dsp:cNvPr id="0" name=""/>
        <dsp:cNvSpPr/>
      </dsp:nvSpPr>
      <dsp:spPr>
        <a:xfrm>
          <a:off x="253910" y="1530862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757195" y="340885"/>
              </a:moveTo>
              <a:arcTo wR="1816574" hR="1816574" stAng="14059553" swAng="117055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13809" y="672581"/>
          <a:ext cx="1439905" cy="884804"/>
        </a:xfrm>
        <a:prstGeom prst="roundRect">
          <a:avLst/>
        </a:prstGeom>
        <a:solidFill>
          <a:srgbClr val="FFFFDD"/>
        </a:solidFill>
        <a:ln w="1270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И ОСУЩЕСТВЛЕНИЕ МУНИЦИПАЛЬНОГО ФИНАНСОВОГО КОНТРОЛЯ</a:t>
          </a:r>
          <a:endParaRPr lang="ru-RU" sz="11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257002" y="715774"/>
        <a:ext cx="1353519" cy="798418"/>
      </dsp:txXfrm>
    </dsp:sp>
    <dsp:sp modelId="{6B2E63ED-B4B9-4312-8B34-C6298E61E31E}">
      <dsp:nvSpPr>
        <dsp:cNvPr id="0" name=""/>
        <dsp:cNvSpPr/>
      </dsp:nvSpPr>
      <dsp:spPr>
        <a:xfrm>
          <a:off x="78133" y="640797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309785" y="68236"/>
              </a:moveTo>
              <a:arcTo wR="1816574" hR="1816574" stAng="17145233" swAng="915950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924891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9356" y="101809"/>
        <a:ext cx="6033753" cy="637092"/>
      </dsp:txXfrm>
    </dsp:sp>
    <dsp:sp modelId="{2A42BF92-E0CA-4C74-94D9-9AE3F4260038}">
      <dsp:nvSpPr>
        <dsp:cNvPr id="0" name=""/>
        <dsp:cNvSpPr/>
      </dsp:nvSpPr>
      <dsp:spPr>
        <a:xfrm rot="7410745">
          <a:off x="1235382" y="2120123"/>
          <a:ext cx="32305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0537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144009" y="3466879"/>
          <a:ext cx="3195046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76047" y="3498917"/>
        <a:ext cx="3130970" cy="592221"/>
      </dsp:txXfrm>
    </dsp:sp>
    <dsp:sp modelId="{0999DAA6-78E7-4C62-AD9F-BB89E1F317A5}">
      <dsp:nvSpPr>
        <dsp:cNvPr id="0" name=""/>
        <dsp:cNvSpPr/>
      </dsp:nvSpPr>
      <dsp:spPr>
        <a:xfrm rot="1981715">
          <a:off x="4488051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3930602" y="983679"/>
          <a:ext cx="3089234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3970748" y="1023825"/>
        <a:ext cx="3008942" cy="742093"/>
      </dsp:txXfrm>
    </dsp:sp>
    <dsp:sp modelId="{BF1427F8-47F7-429E-8B9A-D7AD3446727D}">
      <dsp:nvSpPr>
        <dsp:cNvPr id="0" name=""/>
        <dsp:cNvSpPr/>
      </dsp:nvSpPr>
      <dsp:spPr>
        <a:xfrm rot="9136716">
          <a:off x="2515659" y="967999"/>
          <a:ext cx="8368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821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611122" y="1162632"/>
          <a:ext cx="2452514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48385" y="1199895"/>
        <a:ext cx="2377988" cy="68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648268" y="1241947"/>
          <a:ext cx="1715830" cy="1798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00" b="1" kern="1200" dirty="0"/>
        </a:p>
      </dsp:txBody>
      <dsp:txXfrm>
        <a:off x="3899545" y="1505318"/>
        <a:ext cx="1213276" cy="1271666"/>
      </dsp:txXfrm>
    </dsp:sp>
    <dsp:sp modelId="{4731EA70-1FA8-49F5-A6BF-4AE9CB97C303}">
      <dsp:nvSpPr>
        <dsp:cNvPr id="0" name=""/>
        <dsp:cNvSpPr/>
      </dsp:nvSpPr>
      <dsp:spPr>
        <a:xfrm rot="16260366">
          <a:off x="4411503" y="864570"/>
          <a:ext cx="22827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45143" y="966274"/>
        <a:ext cx="159791" cy="202403"/>
      </dsp:txXfrm>
    </dsp:sp>
    <dsp:sp modelId="{E2EC1D87-F728-458A-8AB1-7A3D78F9D25E}">
      <dsp:nvSpPr>
        <dsp:cNvPr id="0" name=""/>
        <dsp:cNvSpPr/>
      </dsp:nvSpPr>
      <dsp:spPr>
        <a:xfrm>
          <a:off x="4139633" y="17782"/>
          <a:ext cx="793741" cy="7937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55874" y="134023"/>
        <a:ext cx="561259" cy="561259"/>
      </dsp:txXfrm>
    </dsp:sp>
    <dsp:sp modelId="{A0E222DD-64BD-4A89-BBB9-2B80D8318D4A}">
      <dsp:nvSpPr>
        <dsp:cNvPr id="0" name=""/>
        <dsp:cNvSpPr/>
      </dsp:nvSpPr>
      <dsp:spPr>
        <a:xfrm rot="18342319">
          <a:off x="5030543" y="1076196"/>
          <a:ext cx="239627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45509" y="1172852"/>
        <a:ext cx="167739" cy="202403"/>
      </dsp:txXfrm>
    </dsp:sp>
    <dsp:sp modelId="{73BC26A8-8D0F-45E6-9E3B-37EADD227262}">
      <dsp:nvSpPr>
        <dsp:cNvPr id="0" name=""/>
        <dsp:cNvSpPr/>
      </dsp:nvSpPr>
      <dsp:spPr>
        <a:xfrm>
          <a:off x="5120999" y="336647"/>
          <a:ext cx="793741" cy="7937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237240" y="452888"/>
        <a:ext cx="561259" cy="561259"/>
      </dsp:txXfrm>
    </dsp:sp>
    <dsp:sp modelId="{06F93DE9-E67A-4CE1-BC6B-5C458B1137B0}">
      <dsp:nvSpPr>
        <dsp:cNvPr id="0" name=""/>
        <dsp:cNvSpPr/>
      </dsp:nvSpPr>
      <dsp:spPr>
        <a:xfrm rot="20430380">
          <a:off x="5406923" y="1610708"/>
          <a:ext cx="24247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09008" y="1690313"/>
        <a:ext cx="169731" cy="202403"/>
      </dsp:txXfrm>
    </dsp:sp>
    <dsp:sp modelId="{D8B200F5-4D07-49B2-A587-C2FE6CEC49F8}">
      <dsp:nvSpPr>
        <dsp:cNvPr id="0" name=""/>
        <dsp:cNvSpPr/>
      </dsp:nvSpPr>
      <dsp:spPr>
        <a:xfrm>
          <a:off x="5727517" y="1171447"/>
          <a:ext cx="793741" cy="793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843758" y="1287688"/>
        <a:ext cx="561259" cy="561259"/>
      </dsp:txXfrm>
    </dsp:sp>
    <dsp:sp modelId="{E7EAB10C-E176-4610-B2C6-BE8F83AD0F9B}">
      <dsp:nvSpPr>
        <dsp:cNvPr id="0" name=""/>
        <dsp:cNvSpPr/>
      </dsp:nvSpPr>
      <dsp:spPr>
        <a:xfrm rot="950221">
          <a:off x="5419857" y="2263565"/>
          <a:ext cx="22492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21138" y="2321826"/>
        <a:ext cx="157446" cy="202403"/>
      </dsp:txXfrm>
    </dsp:sp>
    <dsp:sp modelId="{FFE63D16-C443-42C8-BB30-4CA61876A647}">
      <dsp:nvSpPr>
        <dsp:cNvPr id="0" name=""/>
        <dsp:cNvSpPr/>
      </dsp:nvSpPr>
      <dsp:spPr>
        <a:xfrm>
          <a:off x="5727517" y="2203316"/>
          <a:ext cx="793741" cy="7937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843758" y="2319557"/>
        <a:ext cx="561259" cy="561259"/>
      </dsp:txXfrm>
    </dsp:sp>
    <dsp:sp modelId="{FA950D33-9BD9-4D37-A533-789F5554AFB5}">
      <dsp:nvSpPr>
        <dsp:cNvPr id="0" name=""/>
        <dsp:cNvSpPr/>
      </dsp:nvSpPr>
      <dsp:spPr>
        <a:xfrm rot="3118628">
          <a:off x="5062236" y="2806531"/>
          <a:ext cx="192228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73309" y="2851285"/>
        <a:ext cx="134560" cy="202403"/>
      </dsp:txXfrm>
    </dsp:sp>
    <dsp:sp modelId="{EB1C3899-7B42-47CD-912B-DD035472498D}">
      <dsp:nvSpPr>
        <dsp:cNvPr id="0" name=""/>
        <dsp:cNvSpPr/>
      </dsp:nvSpPr>
      <dsp:spPr>
        <a:xfrm>
          <a:off x="5120999" y="3038116"/>
          <a:ext cx="793741" cy="7937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237240" y="3154357"/>
        <a:ext cx="561259" cy="561259"/>
      </dsp:txXfrm>
    </dsp:sp>
    <dsp:sp modelId="{2F5553CB-2478-4421-B002-5FA728364A78}">
      <dsp:nvSpPr>
        <dsp:cNvPr id="0" name=""/>
        <dsp:cNvSpPr/>
      </dsp:nvSpPr>
      <dsp:spPr>
        <a:xfrm rot="5335375">
          <a:off x="4441990" y="3025194"/>
          <a:ext cx="167970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66712" y="3067471"/>
        <a:ext cx="117579" cy="202403"/>
      </dsp:txXfrm>
    </dsp:sp>
    <dsp:sp modelId="{FED909B6-8F19-4D98-AAC2-EBEEF4830C2B}">
      <dsp:nvSpPr>
        <dsp:cNvPr id="0" name=""/>
        <dsp:cNvSpPr/>
      </dsp:nvSpPr>
      <dsp:spPr>
        <a:xfrm>
          <a:off x="4139633" y="3356981"/>
          <a:ext cx="793741" cy="7937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55874" y="3473222"/>
        <a:ext cx="561259" cy="561259"/>
      </dsp:txXfrm>
    </dsp:sp>
    <dsp:sp modelId="{A0B7EB92-DF16-476D-BB87-6C0D26E26F61}">
      <dsp:nvSpPr>
        <dsp:cNvPr id="0" name=""/>
        <dsp:cNvSpPr/>
      </dsp:nvSpPr>
      <dsp:spPr>
        <a:xfrm rot="7579087">
          <a:off x="3803191" y="2811743"/>
          <a:ext cx="172169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844312" y="2858402"/>
        <a:ext cx="120518" cy="202403"/>
      </dsp:txXfrm>
    </dsp:sp>
    <dsp:sp modelId="{69EA0517-EDCB-4CEB-899F-D56DCF7B4404}">
      <dsp:nvSpPr>
        <dsp:cNvPr id="0" name=""/>
        <dsp:cNvSpPr/>
      </dsp:nvSpPr>
      <dsp:spPr>
        <a:xfrm>
          <a:off x="3158267" y="3038116"/>
          <a:ext cx="793741" cy="793741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274508" y="3154357"/>
        <a:ext cx="561259" cy="561259"/>
      </dsp:txXfrm>
    </dsp:sp>
    <dsp:sp modelId="{7A035AEB-3A20-4DC3-9A60-032AB2743B03}">
      <dsp:nvSpPr>
        <dsp:cNvPr id="0" name=""/>
        <dsp:cNvSpPr/>
      </dsp:nvSpPr>
      <dsp:spPr>
        <a:xfrm rot="9814743">
          <a:off x="3413095" y="2266052"/>
          <a:ext cx="193937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470089" y="2325296"/>
        <a:ext cx="135756" cy="202403"/>
      </dsp:txXfrm>
    </dsp:sp>
    <dsp:sp modelId="{83F11675-07D9-406F-853D-13FD28BBB805}">
      <dsp:nvSpPr>
        <dsp:cNvPr id="0" name=""/>
        <dsp:cNvSpPr/>
      </dsp:nvSpPr>
      <dsp:spPr>
        <a:xfrm>
          <a:off x="2551749" y="2203316"/>
          <a:ext cx="793741" cy="793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667990" y="2319557"/>
        <a:ext cx="561259" cy="561259"/>
      </dsp:txXfrm>
    </dsp:sp>
    <dsp:sp modelId="{DF27FC25-052B-426A-9E06-117E992234F6}">
      <dsp:nvSpPr>
        <dsp:cNvPr id="0" name=""/>
        <dsp:cNvSpPr/>
      </dsp:nvSpPr>
      <dsp:spPr>
        <a:xfrm rot="12011539">
          <a:off x="3408471" y="1607769"/>
          <a:ext cx="212081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470140" y="1686218"/>
        <a:ext cx="148457" cy="202403"/>
      </dsp:txXfrm>
    </dsp:sp>
    <dsp:sp modelId="{EDA34655-9131-4731-957F-5382F53A0660}">
      <dsp:nvSpPr>
        <dsp:cNvPr id="0" name=""/>
        <dsp:cNvSpPr/>
      </dsp:nvSpPr>
      <dsp:spPr>
        <a:xfrm>
          <a:off x="2551749" y="1171447"/>
          <a:ext cx="793741" cy="7937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667990" y="1287688"/>
        <a:ext cx="561259" cy="561259"/>
      </dsp:txXfrm>
    </dsp:sp>
    <dsp:sp modelId="{553B84E4-4A31-43DB-B3BF-8E8EF2B79F2D}">
      <dsp:nvSpPr>
        <dsp:cNvPr id="0" name=""/>
        <dsp:cNvSpPr/>
      </dsp:nvSpPr>
      <dsp:spPr>
        <a:xfrm rot="14157341">
          <a:off x="3787025" y="1071345"/>
          <a:ext cx="220639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838649" y="1166237"/>
        <a:ext cx="154447" cy="202403"/>
      </dsp:txXfrm>
    </dsp:sp>
    <dsp:sp modelId="{E0AC84DD-2093-416F-85DE-E547FE520660}">
      <dsp:nvSpPr>
        <dsp:cNvPr id="0" name=""/>
        <dsp:cNvSpPr/>
      </dsp:nvSpPr>
      <dsp:spPr>
        <a:xfrm>
          <a:off x="3158267" y="336647"/>
          <a:ext cx="793741" cy="7937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274508" y="452888"/>
        <a:ext cx="561259" cy="561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0.27257</cdr:x>
      <cdr:y>0.21478</cdr:y>
    </cdr:from>
    <cdr:to>
      <cdr:x>0.43776</cdr:x>
      <cdr:y>0.27256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2243114" y="510372"/>
          <a:ext cx="1359438" cy="13731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0.44131</cdr:x>
      <cdr:y>0.20499</cdr:y>
    </cdr:from>
    <cdr:to>
      <cdr:x>0.60633</cdr:x>
      <cdr:y>0.22457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3631836" y="487108"/>
          <a:ext cx="1358049" cy="46528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0.22526</cdr:x>
      <cdr:y>0.12729</cdr:y>
    </cdr:from>
    <cdr:to>
      <cdr:x>0.31499</cdr:x>
      <cdr:y>0.21478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853787" y="302472"/>
          <a:ext cx="738442" cy="2079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10 660,8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0.38963</cdr:x>
      <cdr:y>0.06061</cdr:y>
    </cdr:from>
    <cdr:to>
      <cdr:x>0.48589</cdr:x>
      <cdr:y>0.1481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206461" y="144015"/>
          <a:ext cx="792181" cy="2078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12 017,3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0.56578</cdr:x>
      <cdr:y>0.08944</cdr:y>
    </cdr:from>
    <cdr:to>
      <cdr:x>0.66</cdr:x>
      <cdr:y>0.17693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656183" y="212526"/>
          <a:ext cx="775392" cy="2078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11 889,8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0.29361</cdr:x>
      <cdr:y>0.23558</cdr:y>
    </cdr:from>
    <cdr:to>
      <cdr:x>0.30737</cdr:x>
      <cdr:y>0.28187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04256" y="549731"/>
          <a:ext cx="107989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0.45877</cdr:x>
      <cdr:y>0.20473</cdr:y>
    </cdr:from>
    <cdr:to>
      <cdr:x>0.47253</cdr:x>
      <cdr:y>0.25101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00400" y="477723"/>
          <a:ext cx="107989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0.62392</cdr:x>
      <cdr:y>0.20473</cdr:y>
    </cdr:from>
    <cdr:to>
      <cdr:x>0.63768</cdr:x>
      <cdr:y>0.25101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4896544" y="477723"/>
          <a:ext cx="107988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0.30737</cdr:x>
      <cdr:y>0.22787</cdr:y>
    </cdr:from>
    <cdr:to>
      <cdr:x>0.45877</cdr:x>
      <cdr:y>0.25873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412245" y="531723"/>
          <a:ext cx="1188155" cy="72008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0.47253</cdr:x>
      <cdr:y>0.22787</cdr:y>
    </cdr:from>
    <cdr:to>
      <cdr:x>0.62392</cdr:x>
      <cdr:y>0.22787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>
          <a:off x="3708389" y="531723"/>
          <a:ext cx="1188155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0.26608</cdr:x>
      <cdr:y>0.08129</cdr:y>
    </cdr:from>
    <cdr:to>
      <cdr:x>0.36701</cdr:x>
      <cdr:y>0.17386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2088196" y="189689"/>
          <a:ext cx="792124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11 058,1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0.42207</cdr:x>
      <cdr:y>0.08129</cdr:y>
    </cdr:from>
    <cdr:to>
      <cdr:x>0.5184</cdr:x>
      <cdr:y>0.17386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312368" y="189691"/>
          <a:ext cx="756000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12 494,4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0.58722</cdr:x>
      <cdr:y>0.08129</cdr:y>
    </cdr:from>
    <cdr:to>
      <cdr:x>0.68355</cdr:x>
      <cdr:y>0.17386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608512" y="189691"/>
          <a:ext cx="756000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12 281,3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0.27143</cdr:x>
      <cdr:y>0.19355</cdr:y>
    </cdr:from>
    <cdr:to>
      <cdr:x>0.29286</cdr:x>
      <cdr:y>0.24193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3" y="432048"/>
          <a:ext cx="108020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0.1405</cdr:y>
    </cdr:from>
    <cdr:to>
      <cdr:x>0.52143</cdr:x>
      <cdr:y>0.18888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0" y="313630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0.29286</cdr:x>
      <cdr:y>0.16469</cdr:y>
    </cdr:from>
    <cdr:to>
      <cdr:x>0.5</cdr:x>
      <cdr:y>0.21774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76173" y="367629"/>
          <a:ext cx="1044108" cy="11841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0.21429</cdr:x>
      <cdr:y>0.06452</cdr:y>
    </cdr:from>
    <cdr:to>
      <cdr:x>0.3357</cdr:x>
      <cdr:y>0.18516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80121" y="144016"/>
          <a:ext cx="611974" cy="2693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lvl="0" algn="ctr"/>
          <a:r>
            <a:rPr lang="ru-RU" sz="1150" b="1" dirty="0" smtClean="0">
              <a:solidFill>
                <a:prstClr val="black"/>
              </a:solidFill>
              <a:latin typeface="Arial Narrow" panose="020B0606020202030204" pitchFamily="34" charset="0"/>
            </a:rPr>
            <a:t>6 679,6</a:t>
          </a:r>
          <a:endParaRPr lang="ru-RU" sz="1150" b="1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0.44286</cdr:x>
      <cdr:y>0.0019</cdr:y>
    </cdr:from>
    <cdr:to>
      <cdr:x>0.56428</cdr:x>
      <cdr:y>0.12254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232263" y="4239"/>
          <a:ext cx="612025" cy="2693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7 252,9</a:t>
          </a:r>
        </a:p>
      </cdr:txBody>
    </cdr:sp>
  </cdr:relSizeAnchor>
  <cdr:relSizeAnchor xmlns:cdr="http://schemas.openxmlformats.org/drawingml/2006/chartDrawing">
    <cdr:from>
      <cdr:x>0.68571</cdr:x>
      <cdr:y>0.06452</cdr:y>
    </cdr:from>
    <cdr:to>
      <cdr:x>0.70714</cdr:x>
      <cdr:y>0.1129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4401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 smtClean="0">
              <a:solidFill>
                <a:prstClr val="black"/>
              </a:solidFill>
              <a:latin typeface="Arial Narrow" panose="020B0606020202030204" pitchFamily="34" charset="0"/>
            </a:rPr>
            <a:t>  </a:t>
          </a:r>
          <a:r>
            <a:rPr lang="ru-RU" sz="1100" dirty="0" smtClean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  <a:endParaRPr lang="ru-RU" sz="1100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0.26389</cdr:x>
      <cdr:y>0.2327</cdr:y>
    </cdr:from>
    <cdr:to>
      <cdr:x>0.28472</cdr:x>
      <cdr:y>0.27043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1" y="666074"/>
          <a:ext cx="107994" cy="10799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0.18239</cdr:y>
    </cdr:from>
    <cdr:to>
      <cdr:x>0.52083</cdr:x>
      <cdr:y>0.22012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92287" y="522058"/>
          <a:ext cx="107995" cy="10799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0.28472</cdr:x>
      <cdr:y>0.20125</cdr:y>
    </cdr:from>
    <cdr:to>
      <cdr:x>0.5</cdr:x>
      <cdr:y>0.25157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76145" y="576055"/>
          <a:ext cx="1116142" cy="14401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0.22222</cdr:x>
      <cdr:y>0.10692</cdr:y>
    </cdr:from>
    <cdr:to>
      <cdr:x>0.34026</cdr:x>
      <cdr:y>0.201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7" y="306034"/>
          <a:ext cx="611988" cy="2693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450,1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0.45833</cdr:x>
      <cdr:y>0.0566</cdr:y>
    </cdr:from>
    <cdr:to>
      <cdr:x>0.57638</cdr:x>
      <cdr:y>0.15068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76263" y="162018"/>
          <a:ext cx="612039" cy="2692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491,5</a:t>
          </a:r>
        </a:p>
      </cdr:txBody>
    </cdr:sp>
  </cdr:relSizeAnchor>
  <cdr:relSizeAnchor xmlns:cdr="http://schemas.openxmlformats.org/drawingml/2006/chartDrawing">
    <cdr:from>
      <cdr:x>0.71622</cdr:x>
      <cdr:y>0.19608</cdr:y>
    </cdr:from>
    <cdr:to>
      <cdr:x>0.73011</cdr:x>
      <cdr:y>0.22123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713297" y="561243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0.27143</cdr:x>
      <cdr:y>0.16129</cdr:y>
    </cdr:from>
    <cdr:to>
      <cdr:x>0.29286</cdr:x>
      <cdr:y>0.20967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3" y="360040"/>
          <a:ext cx="108020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0.25806</cdr:y>
    </cdr:from>
    <cdr:to>
      <cdr:x>0.52143</cdr:x>
      <cdr:y>0.30644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1" y="576064"/>
          <a:ext cx="108019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0.29286</cdr:x>
      <cdr:y>0.18548</cdr:y>
    </cdr:from>
    <cdr:to>
      <cdr:x>0.5</cdr:x>
      <cdr:y>0.28225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>
          <a:off x="1476173" y="414038"/>
          <a:ext cx="1044108" cy="21602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0.22857</cdr:x>
      <cdr:y>0.00806</cdr:y>
    </cdr:from>
    <cdr:to>
      <cdr:x>0.34998</cdr:x>
      <cdr:y>0.12871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9" y="18002"/>
          <a:ext cx="611975" cy="2693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140,0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0.45714</cdr:x>
      <cdr:y>0.12903</cdr:y>
    </cdr:from>
    <cdr:to>
      <cdr:x>0.57856</cdr:x>
      <cdr:y>0.24967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04257" y="288032"/>
          <a:ext cx="612025" cy="2693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113,4</a:t>
          </a:r>
        </a:p>
      </cdr:txBody>
    </cdr:sp>
  </cdr:relSizeAnchor>
  <cdr:relSizeAnchor xmlns:cdr="http://schemas.openxmlformats.org/drawingml/2006/chartDrawing">
    <cdr:from>
      <cdr:x>0.68571</cdr:x>
      <cdr:y>0.06452</cdr:y>
    </cdr:from>
    <cdr:to>
      <cdr:x>0.70714</cdr:x>
      <cdr:y>0.1129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4401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 smtClean="0">
              <a:solidFill>
                <a:prstClr val="black"/>
              </a:solidFill>
              <a:latin typeface="Arial Narrow" panose="020B0606020202030204" pitchFamily="34" charset="0"/>
            </a:rPr>
            <a:t>  </a:t>
          </a:r>
          <a:r>
            <a:rPr lang="ru-RU" sz="1100" dirty="0" smtClean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  <a:endParaRPr lang="ru-RU" sz="1100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0.27057</cdr:x>
      <cdr:y>0.13786</cdr:y>
    </cdr:from>
    <cdr:to>
      <cdr:x>0.5034</cdr:x>
      <cdr:y>0.21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10" idx="5"/>
        </cdr:cNvCxnSpPr>
      </cdr:nvCxnSpPr>
      <cdr:spPr>
        <a:xfrm xmlns:a="http://schemas.openxmlformats.org/drawingml/2006/main" flipV="1">
          <a:off x="1404144" y="366355"/>
          <a:ext cx="1208310" cy="19170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0.24976</cdr:x>
      <cdr:y>0.18968</cdr:y>
    </cdr:from>
    <cdr:to>
      <cdr:x>0.27057</cdr:x>
      <cdr:y>0.23032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296144" y="50405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0.48564</cdr:x>
      <cdr:y>0.07915</cdr:y>
    </cdr:from>
    <cdr:to>
      <cdr:x>0.49953</cdr:x>
      <cdr:y>0.10553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0" y="216024"/>
          <a:ext cx="72083" cy="7200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0.19426</cdr:x>
      <cdr:y>0.08129</cdr:y>
    </cdr:from>
    <cdr:to>
      <cdr:x>0.31913</cdr:x>
      <cdr:y>0.18263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08112" y="216024"/>
          <a:ext cx="648024" cy="2693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744,7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0.44402</cdr:x>
      <cdr:y>0.00775</cdr:y>
    </cdr:from>
    <cdr:to>
      <cdr:x>0.56889</cdr:x>
      <cdr:y>0.10909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04256" y="20598"/>
          <a:ext cx="648024" cy="2693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819,3</a:t>
          </a:r>
        </a:p>
      </cdr:txBody>
    </cdr:sp>
  </cdr:relSizeAnchor>
  <cdr:relSizeAnchor xmlns:cdr="http://schemas.openxmlformats.org/drawingml/2006/chartDrawing">
    <cdr:from>
      <cdr:x>0.6799</cdr:x>
      <cdr:y>0.06338</cdr:y>
    </cdr:from>
    <cdr:to>
      <cdr:x>0.70071</cdr:x>
      <cdr:y>0.10402</cdr:y>
    </cdr:to>
    <cdr:sp macro="" textlink="">
      <cdr:nvSpPr>
        <cdr:cNvPr id="19" name="Овал 18"/>
        <cdr:cNvSpPr/>
      </cdr:nvSpPr>
      <cdr:spPr>
        <a:xfrm xmlns:a="http://schemas.openxmlformats.org/drawingml/2006/main" flipH="1" flipV="1">
          <a:off x="3528400" y="16842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0" cy="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0.48564</cdr:x>
      <cdr:y>0.13191</cdr:y>
    </cdr:from>
    <cdr:to>
      <cdr:x>0.50645</cdr:x>
      <cdr:y>0.17255</cdr:y>
    </cdr:to>
    <cdr:sp macro="" textlink="">
      <cdr:nvSpPr>
        <cdr:cNvPr id="10" name="Овал 9"/>
        <cdr:cNvSpPr/>
      </cdr:nvSpPr>
      <cdr:spPr>
        <a:xfrm xmlns:a="http://schemas.openxmlformats.org/drawingml/2006/main" flipV="1">
          <a:off x="2520270" y="350539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0.71233</cdr:x>
      <cdr:y>0.31336</cdr:y>
    </cdr:from>
    <cdr:to>
      <cdr:x>0.73287</cdr:x>
      <cdr:y>0.35612</cdr:y>
    </cdr:to>
    <cdr:sp macro="" textlink="">
      <cdr:nvSpPr>
        <cdr:cNvPr id="2" name="Овал 1"/>
        <cdr:cNvSpPr/>
      </cdr:nvSpPr>
      <cdr:spPr>
        <a:xfrm xmlns:a="http://schemas.openxmlformats.org/drawingml/2006/main" flipH="1" flipV="1">
          <a:off x="3744416" y="791490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0.27221</cdr:x>
      <cdr:y>0.24242</cdr:y>
    </cdr:from>
    <cdr:to>
      <cdr:x>0.29165</cdr:x>
      <cdr:y>0.28787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512168" y="576064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0.49257</cdr:x>
      <cdr:y>0.15152</cdr:y>
    </cdr:from>
    <cdr:to>
      <cdr:x>0.51201</cdr:x>
      <cdr:y>0.19696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2736304" y="360040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0.29165</cdr:x>
      <cdr:y>0.17424</cdr:y>
    </cdr:from>
    <cdr:to>
      <cdr:x>0.49257</cdr:x>
      <cdr:y>0.26515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620168" y="414040"/>
          <a:ext cx="1116136" cy="21602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0.22036</cdr:x>
      <cdr:y>0.12121</cdr:y>
    </cdr:from>
    <cdr:to>
      <cdr:x>0.33701</cdr:x>
      <cdr:y>0.23777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224136" y="288032"/>
          <a:ext cx="648016" cy="2769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lvl="0" algn="ctr"/>
          <a:r>
            <a:rPr lang="ru-RU" sz="1200" b="1" dirty="0" smtClean="0">
              <a:solidFill>
                <a:prstClr val="black"/>
              </a:solidFill>
              <a:latin typeface="Arial Narrow" panose="020B0606020202030204" pitchFamily="34" charset="0"/>
            </a:rPr>
            <a:t> 1 354,3</a:t>
          </a:r>
          <a:endParaRPr lang="ru-RU" sz="1200" b="1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0.45368</cdr:x>
      <cdr:y>0.00232</cdr:y>
    </cdr:from>
    <cdr:to>
      <cdr:x>0.57033</cdr:x>
      <cdr:y>0.11889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520280" y="5515"/>
          <a:ext cx="648015" cy="2770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1 646,1</a:t>
          </a:r>
        </a:p>
      </cdr:txBody>
    </cdr:sp>
  </cdr:relSizeAnchor>
  <cdr:relSizeAnchor xmlns:cdr="http://schemas.openxmlformats.org/drawingml/2006/chartDrawing">
    <cdr:from>
      <cdr:x>0.69996</cdr:x>
      <cdr:y>0.09091</cdr:y>
    </cdr:from>
    <cdr:to>
      <cdr:x>0.71292</cdr:x>
      <cdr:y>0.12641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888432" y="216024"/>
          <a:ext cx="72015" cy="8436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48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/>
              <a:pPr eaLnBrk="1" hangingPunct="1"/>
              <a:t>8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95372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>
                <a:solidFill>
                  <a:prstClr val="black"/>
                </a:solidFill>
              </a:rPr>
              <a:pPr algn="r"/>
              <a:t>10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3663" y="568325"/>
            <a:ext cx="7127876" cy="40100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3" y="4721126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79193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>
                <a:solidFill>
                  <a:prstClr val="black"/>
                </a:solidFill>
              </a:rPr>
              <a:pPr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>
                <a:solidFill>
                  <a:prstClr val="black"/>
                </a:solidFill>
              </a:rPr>
              <a:pPr algn="r"/>
              <a:t>11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3663" y="568325"/>
            <a:ext cx="7127876" cy="40100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3" y="4721126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79193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/>
              <a:pPr algn="r"/>
              <a:t>14</a:t>
            </a:fld>
            <a:endParaRPr lang="ru-RU" altLang="ru-RU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3663" y="568325"/>
            <a:ext cx="7127876" cy="40100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3" y="4721126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419841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0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5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8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F94D-2EF3-4394-8E3F-64F95E2E9391}" type="datetime1">
              <a:rPr lang="ru-RU" smtClean="0"/>
              <a:t>23.12.2020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62825"/>
      </p:ext>
    </p:extLst>
  </p:cSld>
  <p:clrMapOvr>
    <a:masterClrMapping/>
  </p:clrMapOvr>
  <p:transition spd="med"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82006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5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6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0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8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18606"/>
      </p:ext>
    </p:extLst>
  </p:cSld>
  <p:clrMapOvr>
    <a:masterClrMapping/>
  </p:clrMapOvr>
  <p:transition spd="med"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5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7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3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2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7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1465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7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44315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3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6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23539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2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61117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7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79035"/>
      </p:ext>
    </p:extLst>
  </p:cSld>
  <p:clrMapOvr>
    <a:masterClrMapping/>
  </p:clrMapOvr>
  <p:transition spd="med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2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7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1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81230"/>
      </p:ext>
    </p:extLst>
  </p:cSld>
  <p:clrMapOvr>
    <a:masterClrMapping/>
  </p:clrMapOvr>
  <p:transition spd="med"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3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3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3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1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0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0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0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9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0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8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2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1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chart" Target="../charts/chart14.xml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6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47.xml"/><Relationship Id="rId4" Type="http://schemas.openxmlformats.org/officeDocument/2006/relationships/chart" Target="../charts/char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diagramData" Target="../diagrams/data3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3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emf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474"/>
            <a:ext cx="8291264" cy="324036"/>
          </a:xfrm>
        </p:spPr>
        <p:txBody>
          <a:bodyPr>
            <a:noAutofit/>
          </a:bodyPr>
          <a:lstStyle/>
          <a:p>
            <a:r>
              <a:rPr lang="ru-RU" sz="26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6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6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188056"/>
            <a:ext cx="6097438" cy="504000"/>
          </a:xfrm>
          <a:prstGeom prst="curved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97235" y="134982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9" y="1040608"/>
            <a:ext cx="1626655" cy="9165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012484" y="134982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40803" cy="3204023"/>
            <a:chOff x="744" y="0"/>
            <a:chExt cx="1950737" cy="422992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716" y="165923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1877242"/>
            <a:ext cx="2268000" cy="231468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00336"/>
            <a:ext cx="2259024" cy="2291594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111488" y="1877242"/>
            <a:ext cx="2619553" cy="2314689"/>
            <a:chOff x="4359579" y="1188957"/>
            <a:chExt cx="1691647" cy="126545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359579" y="1188957"/>
              <a:ext cx="1627712" cy="1258300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509999"/>
            <a:ext cx="8496944" cy="738664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4515966"/>
            <a:ext cx="8208909" cy="475128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sz="15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2750489"/>
            <a:ext cx="6120000" cy="576000"/>
          </a:xfrm>
          <a:prstGeom prst="curvedUp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84000" y="4927500"/>
            <a:ext cx="360000" cy="216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2771800" y="771550"/>
            <a:ext cx="3384376" cy="707878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  <a:extLst/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  <a:t>Собственные доходы</a:t>
            </a:r>
          </a:p>
          <a:p>
            <a:pPr algn="ctr"/>
            <a:r>
              <a:rPr lang="ru-RU" altLang="ru-RU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2000" b="1" u="sng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  <a:t>4 855,5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2000" dirty="0">
                <a:solidFill>
                  <a:srgbClr val="1F497D"/>
                </a:solidFill>
                <a:latin typeface="Arial Narrow" panose="020B0606020202030204" pitchFamily="34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НАЛОГОВЫЕ И НЕНАЛОГОВЫЕ ДОХОДЫ БЮДЖЕТА ГОРОДА в 2019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489438"/>
              </p:ext>
            </p:extLst>
          </p:nvPr>
        </p:nvGraphicFramePr>
        <p:xfrm>
          <a:off x="1547664" y="1923678"/>
          <a:ext cx="568863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8784000" y="4894008"/>
            <a:ext cx="360000" cy="216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323528" y="3651870"/>
            <a:ext cx="1944216" cy="648072"/>
          </a:xfrm>
          <a:prstGeom prst="wedgeRectCallout">
            <a:avLst>
              <a:gd name="adj1" fmla="val 98032"/>
              <a:gd name="adj2" fmla="val -8220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Налоговые доходы</a:t>
            </a:r>
          </a:p>
          <a:p>
            <a:pPr algn="ctr"/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4053,4 млн. руб.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351422" y="2211710"/>
            <a:ext cx="1469050" cy="737693"/>
          </a:xfrm>
          <a:prstGeom prst="wedgeRectCallout">
            <a:avLst>
              <a:gd name="adj1" fmla="val -140892"/>
              <a:gd name="adj2" fmla="val 4171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Неналоговые доходы</a:t>
            </a:r>
          </a:p>
          <a:p>
            <a:pPr algn="ctr"/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802,1 млн. руб.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343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28486979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1869283"/>
            <a:ext cx="719138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864383"/>
              </p:ext>
            </p:extLst>
          </p:nvPr>
        </p:nvGraphicFramePr>
        <p:xfrm>
          <a:off x="178272" y="2597788"/>
          <a:ext cx="8642200" cy="2339942"/>
        </p:xfrm>
        <a:graphic>
          <a:graphicData uri="http://schemas.openxmlformats.org/drawingml/2006/table">
            <a:tbl>
              <a:tblPr/>
              <a:tblGrid>
                <a:gridCol w="3516733"/>
                <a:gridCol w="219717"/>
                <a:gridCol w="915030"/>
                <a:gridCol w="1125268"/>
                <a:gridCol w="914280"/>
                <a:gridCol w="714304"/>
                <a:gridCol w="1236868"/>
              </a:tblGrid>
              <a:tr h="44577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2018 года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2019 год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2019 года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 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2018 году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12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2 449,7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2 207,2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2 194,0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99,4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- 255,7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5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совокупный доход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331,4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387,8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401,4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103,5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+ 70,0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05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403,1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463,5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479,6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103,5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+ 76,5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5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700,5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839,0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864,0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103,0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+ 163,5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05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76,4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78,1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103,6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+ 4,5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8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38,1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126,3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- 23,2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744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558,4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482,2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504,4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104,6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- 54,0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Прочие доходы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74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258,7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309,5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316,3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102,2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+ 57,6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7361832" y="730518"/>
            <a:ext cx="1656184" cy="11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Собственные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доходы за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2019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год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altLang="ru-RU" sz="2000" b="1" u="sng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4 855,5</a:t>
            </a:r>
            <a:r>
              <a:rPr lang="ru-RU" alt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в 2019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933686"/>
              </p:ext>
            </p:extLst>
          </p:nvPr>
        </p:nvGraphicFramePr>
        <p:xfrm>
          <a:off x="1123879" y="519524"/>
          <a:ext cx="6192688" cy="189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453601" y="2283718"/>
            <a:ext cx="1331913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руб</a:t>
            </a: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altLang="ru-RU" sz="1400" b="1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367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43872928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971600" y="3241437"/>
            <a:ext cx="2808312" cy="104307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 rot="10800000">
            <a:off x="5461999" y="3291830"/>
            <a:ext cx="2808307" cy="99268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247111"/>
              </p:ext>
            </p:extLst>
          </p:nvPr>
        </p:nvGraphicFramePr>
        <p:xfrm>
          <a:off x="5148064" y="417499"/>
          <a:ext cx="3312369" cy="251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223817"/>
              </p:ext>
            </p:extLst>
          </p:nvPr>
        </p:nvGraphicFramePr>
        <p:xfrm>
          <a:off x="683568" y="417499"/>
          <a:ext cx="3384376" cy="251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5215993" y="3363838"/>
            <a:ext cx="3300320" cy="122413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ИМУЩЕСТВО ФИЗИЧЕСКИХ ЛИЦ</a:t>
            </a: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899591" y="3363838"/>
            <a:ext cx="2952327" cy="115212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3568" y="949600"/>
            <a:ext cx="661179" cy="25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48065" y="949600"/>
            <a:ext cx="729108" cy="222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 rot="21204900">
            <a:off x="1898964" y="665379"/>
            <a:ext cx="1238072" cy="476318"/>
          </a:xfrm>
          <a:prstGeom prst="curvedDownArrow">
            <a:avLst>
              <a:gd name="adj1" fmla="val 16274"/>
              <a:gd name="adj2" fmla="val 50704"/>
              <a:gd name="adj3" fmla="val 48782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76000" y="439896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23,3%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05740" y="505833"/>
            <a:ext cx="684000" cy="18025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19,0%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630094" y="4920300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21204900">
            <a:off x="6321183" y="726302"/>
            <a:ext cx="1253114" cy="438202"/>
          </a:xfrm>
          <a:prstGeom prst="curvedDownArrow">
            <a:avLst>
              <a:gd name="adj1" fmla="val 16274"/>
              <a:gd name="adj2" fmla="val 50704"/>
              <a:gd name="adj3" fmla="val 48782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809258"/>
              </p:ext>
            </p:extLst>
          </p:nvPr>
        </p:nvGraphicFramePr>
        <p:xfrm>
          <a:off x="5225182" y="92896"/>
          <a:ext cx="3868397" cy="120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490507"/>
              </p:ext>
            </p:extLst>
          </p:nvPr>
        </p:nvGraphicFramePr>
        <p:xfrm>
          <a:off x="206053" y="1448617"/>
          <a:ext cx="2592000" cy="11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391784" y="2317546"/>
            <a:ext cx="684000" cy="30193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90,7%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630094" y="4920300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-618575" y="148622"/>
            <a:ext cx="8280920" cy="478911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НЕНАЛОГОВЫЕ  ДОХОДЫ</a:t>
            </a:r>
            <a:endParaRPr lang="ru-RU" sz="2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Выгнутая вверх стрелка 34"/>
          <p:cNvSpPr/>
          <p:nvPr/>
        </p:nvSpPr>
        <p:spPr>
          <a:xfrm rot="229654">
            <a:off x="6696085" y="73951"/>
            <a:ext cx="1288800" cy="321422"/>
          </a:xfrm>
          <a:prstGeom prst="curvedDownArrow">
            <a:avLst>
              <a:gd name="adj1" fmla="val 21055"/>
              <a:gd name="adj2" fmla="val 52328"/>
              <a:gd name="adj3" fmla="val 62438"/>
            </a:avLst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graphicFrame>
        <p:nvGraphicFramePr>
          <p:cNvPr id="4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7647"/>
              </p:ext>
            </p:extLst>
          </p:nvPr>
        </p:nvGraphicFramePr>
        <p:xfrm>
          <a:off x="3262150" y="1447200"/>
          <a:ext cx="2592000" cy="11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260318"/>
              </p:ext>
            </p:extLst>
          </p:nvPr>
        </p:nvGraphicFramePr>
        <p:xfrm>
          <a:off x="6389377" y="1447200"/>
          <a:ext cx="2592000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4391784" y="1434550"/>
            <a:ext cx="684000" cy="41048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50,7%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3257" y="1673542"/>
            <a:ext cx="648079" cy="209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3770" y="1673542"/>
            <a:ext cx="720080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59471" y="1491630"/>
            <a:ext cx="742477" cy="30866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60,8%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946346" y="123479"/>
            <a:ext cx="742477" cy="21602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2,9%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995107"/>
              </p:ext>
            </p:extLst>
          </p:nvPr>
        </p:nvGraphicFramePr>
        <p:xfrm>
          <a:off x="206338" y="3312000"/>
          <a:ext cx="2592001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5" name="Выноска со стрелкой вниз 44"/>
          <p:cNvSpPr/>
          <p:nvPr/>
        </p:nvSpPr>
        <p:spPr>
          <a:xfrm rot="10800000">
            <a:off x="206340" y="4428000"/>
            <a:ext cx="2592000" cy="57113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072778"/>
              </p:ext>
            </p:extLst>
          </p:nvPr>
        </p:nvGraphicFramePr>
        <p:xfrm>
          <a:off x="3311294" y="3312000"/>
          <a:ext cx="2592000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850560"/>
              </p:ext>
            </p:extLst>
          </p:nvPr>
        </p:nvGraphicFramePr>
        <p:xfrm>
          <a:off x="6318925" y="3312000"/>
          <a:ext cx="2592000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8" name="Выноска со стрелкой вниз 47"/>
          <p:cNvSpPr/>
          <p:nvPr/>
        </p:nvSpPr>
        <p:spPr>
          <a:xfrm rot="10800000">
            <a:off x="6295045" y="4428000"/>
            <a:ext cx="2592000" cy="57113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Выноска со стрелкой вниз 48"/>
          <p:cNvSpPr/>
          <p:nvPr/>
        </p:nvSpPr>
        <p:spPr>
          <a:xfrm rot="10800000">
            <a:off x="3299357" y="4428000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7505" y="3577926"/>
            <a:ext cx="648072" cy="211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208572" y="3566832"/>
            <a:ext cx="648072" cy="211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197849" y="3577926"/>
            <a:ext cx="648072" cy="211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Заголовок 1"/>
          <p:cNvSpPr txBox="1">
            <a:spLocks noChangeAspect="1"/>
          </p:cNvSpPr>
          <p:nvPr/>
        </p:nvSpPr>
        <p:spPr>
          <a:xfrm>
            <a:off x="206339" y="4659981"/>
            <a:ext cx="2592001" cy="33915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платежи за </a:t>
            </a:r>
            <a:r>
              <a:rPr lang="ru-RU" sz="10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размещение временных сооружений</a:t>
            </a:r>
            <a:endParaRPr lang="ru-RU" sz="10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Заголовок 1"/>
          <p:cNvSpPr txBox="1">
            <a:spLocks noChangeAspect="1"/>
          </p:cNvSpPr>
          <p:nvPr/>
        </p:nvSpPr>
        <p:spPr>
          <a:xfrm>
            <a:off x="6311788" y="4659980"/>
            <a:ext cx="2592001" cy="33915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плата </a:t>
            </a:r>
            <a:r>
              <a:rPr lang="ru-RU" sz="10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за </a:t>
            </a:r>
            <a:r>
              <a:rPr lang="ru-RU" sz="10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наем муниципального жилищного фонда</a:t>
            </a:r>
            <a:endParaRPr lang="ru-RU" sz="10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Заголовок 1"/>
          <p:cNvSpPr txBox="1">
            <a:spLocks noChangeAspect="1"/>
          </p:cNvSpPr>
          <p:nvPr/>
        </p:nvSpPr>
        <p:spPr>
          <a:xfrm>
            <a:off x="3299356" y="4642805"/>
            <a:ext cx="2592001" cy="33915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Прибыль </a:t>
            </a:r>
            <a:r>
              <a:rPr lang="ru-RU" sz="1000" b="1" cap="all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муп</a:t>
            </a:r>
            <a:endParaRPr lang="ru-RU" sz="10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Выгнутая вверх стрелка 54"/>
          <p:cNvSpPr/>
          <p:nvPr/>
        </p:nvSpPr>
        <p:spPr>
          <a:xfrm rot="20994199">
            <a:off x="1102546" y="3407014"/>
            <a:ext cx="1073797" cy="34182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78529" y="3411205"/>
            <a:ext cx="742477" cy="24990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89,7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Выгнутая вверх стрелка 57"/>
          <p:cNvSpPr/>
          <p:nvPr/>
        </p:nvSpPr>
        <p:spPr>
          <a:xfrm rot="20839491">
            <a:off x="4153521" y="3384785"/>
            <a:ext cx="1073797" cy="34690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318624" y="3315537"/>
            <a:ext cx="742477" cy="46233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182,2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Выгнутая вверх стрелка 59"/>
          <p:cNvSpPr/>
          <p:nvPr/>
        </p:nvSpPr>
        <p:spPr>
          <a:xfrm rot="21157772">
            <a:off x="7234101" y="3383275"/>
            <a:ext cx="1073797" cy="27525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340485" y="3411205"/>
            <a:ext cx="742477" cy="24990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10,9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Выноска со стрелкой вниз 61"/>
          <p:cNvSpPr/>
          <p:nvPr/>
        </p:nvSpPr>
        <p:spPr>
          <a:xfrm rot="10800000">
            <a:off x="193257" y="2601182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Выноска со стрелкой вниз 62"/>
          <p:cNvSpPr/>
          <p:nvPr/>
        </p:nvSpPr>
        <p:spPr>
          <a:xfrm rot="10800000">
            <a:off x="6283733" y="2601182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Выноска со стрелкой вниз 63"/>
          <p:cNvSpPr/>
          <p:nvPr/>
        </p:nvSpPr>
        <p:spPr>
          <a:xfrm rot="10800000">
            <a:off x="3299357" y="2601182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3293885" y="2814197"/>
            <a:ext cx="2592164" cy="3581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платежи за установку и эксплуатацию рекламных конструкций</a:t>
            </a: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206052" y="2790191"/>
            <a:ext cx="2592288" cy="40613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АРЕНДНАЯ ПЛАТА ЗА МУНИЦИПАЛЬНОЕ ИМУЩЕСТВО</a:t>
            </a:r>
            <a:endParaRPr lang="ru-RU" sz="10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6294835" y="2814197"/>
            <a:ext cx="2608954" cy="35889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65">
              <a:spcBef>
                <a:spcPts val="0"/>
              </a:spcBef>
            </a:pPr>
            <a:r>
              <a:rPr lang="ru-RU" sz="10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Плата за негативное воздействие на окружающую среду</a:t>
            </a:r>
          </a:p>
        </p:txBody>
      </p:sp>
      <p:sp>
        <p:nvSpPr>
          <p:cNvPr id="65" name="Выгнутая вверх стрелка 64"/>
          <p:cNvSpPr/>
          <p:nvPr/>
        </p:nvSpPr>
        <p:spPr>
          <a:xfrm rot="398691">
            <a:off x="1174149" y="1492046"/>
            <a:ext cx="1010522" cy="28889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6" name="Выгнутая вверх стрелка 65"/>
          <p:cNvSpPr/>
          <p:nvPr/>
        </p:nvSpPr>
        <p:spPr>
          <a:xfrm rot="398691">
            <a:off x="4312516" y="1549126"/>
            <a:ext cx="1010522" cy="28889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7" name="Выгнутая вверх стрелка 66"/>
          <p:cNvSpPr/>
          <p:nvPr/>
        </p:nvSpPr>
        <p:spPr>
          <a:xfrm rot="398691">
            <a:off x="7465641" y="1537021"/>
            <a:ext cx="1010522" cy="28889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268205" y="1479525"/>
            <a:ext cx="742477" cy="24990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47,2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354545" y="1679947"/>
            <a:ext cx="720080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8782494" y="50464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9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686103" y="2939393"/>
            <a:ext cx="1206377" cy="27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руб.)</a:t>
            </a:r>
          </a:p>
        </p:txBody>
      </p:sp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1869283"/>
            <a:ext cx="719138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038735"/>
              </p:ext>
            </p:extLst>
          </p:nvPr>
        </p:nvGraphicFramePr>
        <p:xfrm>
          <a:off x="251520" y="3216384"/>
          <a:ext cx="8548287" cy="1764196"/>
        </p:xfrm>
        <a:graphic>
          <a:graphicData uri="http://schemas.openxmlformats.org/drawingml/2006/table">
            <a:tbl>
              <a:tblPr/>
              <a:tblGrid>
                <a:gridCol w="3534381"/>
                <a:gridCol w="287707"/>
                <a:gridCol w="935048"/>
                <a:gridCol w="1150829"/>
                <a:gridCol w="935048"/>
                <a:gridCol w="717827"/>
                <a:gridCol w="987447"/>
              </a:tblGrid>
              <a:tr h="46749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2018 года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2019 год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2019 года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2018 году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3 967 088,7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4 602 083,5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4 593 804,8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99,8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+ 626 716,1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1 687 950,1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2 470 208,6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2 291 454,0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92,8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+ 603 503,9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98 275,6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156 060,6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156 060,6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+ 57 785,0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0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109 670,9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- 109 670,9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635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Возврат целевых остатков межбюджетных трансфертов в областной бюджет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- 29 758,2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- 16 981,4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6854864" y="915566"/>
            <a:ext cx="1874394" cy="15080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2019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7 024 338,0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 МЕЖБЮДЖЕТНЫХ  ТРАНСФЕРТОВ  ГОРОДА  в 2019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213663"/>
              </p:ext>
            </p:extLst>
          </p:nvPr>
        </p:nvGraphicFramePr>
        <p:xfrm>
          <a:off x="323528" y="477496"/>
          <a:ext cx="6264696" cy="260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920300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14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320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52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19256" cy="378042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РАСХОДОВ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415590"/>
              </p:ext>
            </p:extLst>
          </p:nvPr>
        </p:nvGraphicFramePr>
        <p:xfrm>
          <a:off x="611560" y="581859"/>
          <a:ext cx="7848000" cy="233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5072357"/>
              </p:ext>
            </p:extLst>
          </p:nvPr>
        </p:nvGraphicFramePr>
        <p:xfrm>
          <a:off x="1619672" y="3075806"/>
          <a:ext cx="583264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339502"/>
            <a:ext cx="1440160" cy="242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4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480"/>
            <a:ext cx="8280920" cy="216024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БЮДЖЕТА ГОРОДА в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2019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96647450"/>
              </p:ext>
            </p:extLst>
          </p:nvPr>
        </p:nvGraphicFramePr>
        <p:xfrm>
          <a:off x="1075662" y="483520"/>
          <a:ext cx="6480000" cy="223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538698"/>
              </p:ext>
            </p:extLst>
          </p:nvPr>
        </p:nvGraphicFramePr>
        <p:xfrm>
          <a:off x="564703" y="2859782"/>
          <a:ext cx="8064897" cy="220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932"/>
                <a:gridCol w="357831"/>
                <a:gridCol w="902645"/>
                <a:gridCol w="1296872"/>
                <a:gridCol w="896100"/>
                <a:gridCol w="1059026"/>
                <a:gridCol w="1140491"/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Рз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2018 года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на 2019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2019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2018 году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Общегосударственные вопросы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902,4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879,4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867,2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98,6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- 35,2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672,2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959,0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941,8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98,2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ru-RU" sz="800" b="1" baseline="0" dirty="0" smtClean="0">
                          <a:latin typeface="Arial Narrow" panose="020B0606020202030204" pitchFamily="34" charset="0"/>
                        </a:rPr>
                        <a:t>269,6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819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Жилищно-коммунальное хозяйство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1 354,3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1 716,4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1 646,1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95,9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+ 291,8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6 679,6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7349,4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7252,9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98,7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+ 573,3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450,1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499,3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491,5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98,4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+ 41,4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69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Социальная политика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744,7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828,2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819,3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98,9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+ 74,6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Физическая культура и спорт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140,0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113,4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113,4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800" b="1" baseline="0" dirty="0" smtClean="0">
                          <a:latin typeface="Arial Narrow" panose="020B0606020202030204" pitchFamily="34" charset="0"/>
                        </a:rPr>
                        <a:t> 26,6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Другие расходы (03, 06,13)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114,8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149,3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149,1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+ 34,3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2571750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r" defTabSz="914265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662" y="627534"/>
            <a:ext cx="14904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Всего расходов за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2019 год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–</a:t>
            </a:r>
          </a:p>
          <a:p>
            <a:pPr algn="ctr" defTabSz="914265"/>
            <a:r>
              <a:rPr lang="ru-RU" sz="2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12 281,3</a:t>
            </a:r>
            <a:endParaRPr lang="ru-RU" sz="2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</a:p>
          <a:p>
            <a:pPr algn="ctr" defTabSz="914265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84000" y="4927500"/>
            <a:ext cx="360000" cy="216000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16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0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84693"/>
            <a:ext cx="9361040" cy="37804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образование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2019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95356" y="249492"/>
            <a:ext cx="1196176" cy="306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147355"/>
              </p:ext>
            </p:extLst>
          </p:nvPr>
        </p:nvGraphicFramePr>
        <p:xfrm>
          <a:off x="251521" y="2931790"/>
          <a:ext cx="8568951" cy="2072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86875"/>
                <a:gridCol w="1234510"/>
                <a:gridCol w="1234510"/>
                <a:gridCol w="1177736"/>
                <a:gridCol w="1146047"/>
                <a:gridCol w="1089273"/>
              </a:tblGrid>
              <a:tr h="460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«Образование»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2018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2019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2019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2018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Дошкольное образование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2 731,8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3 165,3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3 073,9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+ 342,1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9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Общее</a:t>
                      </a:r>
                      <a:r>
                        <a:rPr lang="ru-RU" sz="1000" b="0" i="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 образование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3 030,2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3 118,6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3 115,5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85,3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Дополнительное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образование детей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730,8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865,3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865,3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+ 134,5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Проф. подготовка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 повышение квалификации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15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Молодежная политика</a:t>
                      </a:r>
                      <a:r>
                        <a:rPr lang="ru-RU" sz="1000" b="0" i="0" baseline="0" dirty="0" smtClean="0">
                          <a:latin typeface="Arial Narrow" panose="020B0606020202030204" pitchFamily="34" charset="0"/>
                        </a:rPr>
                        <a:t> и оздоровление детей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87,1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79,9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79,9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- 7,2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82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Другие вопросы в области образования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120,1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118,1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+ 18,6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6 679,6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7 349,4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7 252,9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+ 573,3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84000" y="4936990"/>
            <a:ext cx="360000" cy="216000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17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08964136"/>
              </p:ext>
            </p:extLst>
          </p:nvPr>
        </p:nvGraphicFramePr>
        <p:xfrm>
          <a:off x="3851919" y="555526"/>
          <a:ext cx="504056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339" name="Picture 3" descr="C:\Users\КОВЕНЕВА.BUDGET\Desktop\9cc74691b335fca25832cdbde77ab5f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4" y="556295"/>
            <a:ext cx="3465047" cy="223224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9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9"/>
            <a:ext cx="9361040" cy="459046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культуру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2019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13045338"/>
              </p:ext>
            </p:extLst>
          </p:nvPr>
        </p:nvGraphicFramePr>
        <p:xfrm>
          <a:off x="3707905" y="681540"/>
          <a:ext cx="5184576" cy="286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70" y="411510"/>
            <a:ext cx="1152128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901784"/>
              </p:ext>
            </p:extLst>
          </p:nvPr>
        </p:nvGraphicFramePr>
        <p:xfrm>
          <a:off x="323530" y="3651870"/>
          <a:ext cx="8496944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«Культура»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2018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2019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2019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2018 году,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431,9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473,3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471,9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+ 40,0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культуры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75,4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450,1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499,3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491,5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+ 41,4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84000" y="4936990"/>
            <a:ext cx="360000" cy="216000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18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2" name="Picture 2" descr="C:\Users\КОВЕНЕВА.BUDGET\Desktop\a6c32080a070619fa8a9ce83d4b7fd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5566"/>
            <a:ext cx="3423949" cy="237626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0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70"/>
            <a:ext cx="9361040" cy="405045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физическую культуру и спорт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2019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69" y="357504"/>
            <a:ext cx="1196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938083"/>
              </p:ext>
            </p:extLst>
          </p:nvPr>
        </p:nvGraphicFramePr>
        <p:xfrm>
          <a:off x="323527" y="3003798"/>
          <a:ext cx="8496944" cy="19053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6"/>
                <a:gridCol w="1296146"/>
                <a:gridCol w="1243120"/>
                <a:gridCol w="1148855"/>
                <a:gridCol w="1136417"/>
                <a:gridCol w="1080120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«Физическая культура и спорт»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 </a:t>
                      </a:r>
                    </a:p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2018 года,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2019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2019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2018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Физическая культура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Массовый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спорт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- 25,3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Спорт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высших достижений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77,2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75,6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75,6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140,0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113,4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113,4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- 26,6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84000" y="4927500"/>
            <a:ext cx="360000" cy="216000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87525864"/>
              </p:ext>
            </p:extLst>
          </p:nvPr>
        </p:nvGraphicFramePr>
        <p:xfrm>
          <a:off x="3851920" y="603531"/>
          <a:ext cx="504056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КОВЕНЕВА.BUDGET\Desktop\Ljm4oCCqa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73528"/>
            <a:ext cx="3406409" cy="227694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6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468"/>
            <a:ext cx="8208912" cy="45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83518"/>
            <a:ext cx="8496944" cy="4572508"/>
          </a:xfr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81427654"/>
              </p:ext>
            </p:extLst>
          </p:nvPr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84" y="2181307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308304" y="4328868"/>
            <a:ext cx="1440160" cy="600164"/>
          </a:xfrm>
          <a:prstGeom prst="wedgeRectCallout">
            <a:avLst>
              <a:gd name="adj1" fmla="val -61127"/>
              <a:gd name="adj2" fmla="val -84253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3306820"/>
            <a:ext cx="1408868" cy="600164"/>
          </a:xfrm>
          <a:prstGeom prst="wedgeRectCallout">
            <a:avLst>
              <a:gd name="adj1" fmla="val 92"/>
              <a:gd name="adj2" fmla="val 74824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361492" y="1719228"/>
            <a:ext cx="1440160" cy="600164"/>
          </a:xfrm>
          <a:prstGeom prst="wedgeRectCallout">
            <a:avLst>
              <a:gd name="adj1" fmla="val 21928"/>
              <a:gd name="adj2" fmla="val 85615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740352" y="1516622"/>
            <a:ext cx="1235224" cy="938719"/>
          </a:xfrm>
          <a:prstGeom prst="wedgeRectCallout">
            <a:avLst>
              <a:gd name="adj1" fmla="val -32684"/>
              <a:gd name="adj2" fmla="val 6484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05512" y="483518"/>
            <a:ext cx="1152128" cy="600164"/>
          </a:xfrm>
          <a:prstGeom prst="wedgeRectCallout">
            <a:avLst>
              <a:gd name="adj1" fmla="val 53958"/>
              <a:gd name="adj2" fmla="val 9459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5527" y="597136"/>
            <a:ext cx="1396125" cy="648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15244" y="248248"/>
            <a:ext cx="1235224" cy="938719"/>
          </a:xfrm>
          <a:prstGeom prst="wedgeRectCallout">
            <a:avLst>
              <a:gd name="adj1" fmla="val -59746"/>
              <a:gd name="adj2" fmla="val 90577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05527" y="3990313"/>
            <a:ext cx="1224136" cy="938719"/>
          </a:xfrm>
          <a:prstGeom prst="wedgeRectCallout">
            <a:avLst>
              <a:gd name="adj1" fmla="val 76146"/>
              <a:gd name="adj2" fmla="val 6873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81548" y="4927500"/>
            <a:ext cx="360000" cy="216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69"/>
            <a:ext cx="9361040" cy="351039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социальную политику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2019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3748233"/>
              </p:ext>
            </p:extLst>
          </p:nvPr>
        </p:nvGraphicFramePr>
        <p:xfrm>
          <a:off x="3707904" y="555526"/>
          <a:ext cx="5189587" cy="265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28384" y="339502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907787"/>
              </p:ext>
            </p:extLst>
          </p:nvPr>
        </p:nvGraphicFramePr>
        <p:xfrm>
          <a:off x="323528" y="3305496"/>
          <a:ext cx="8496944" cy="17042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«Социальная политика»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2018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2019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2019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2018 году,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28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Пенсионное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обеспечение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32,8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Социальное обеспечение населения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564,5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584,4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580,3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+ 15,8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Охрана семьи и детства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136,5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198,3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193,6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+ 57,1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0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социальной политики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+0,4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744,7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828,2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819,3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+ 74,6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84000" y="4927500"/>
            <a:ext cx="360000" cy="216000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9542"/>
            <a:ext cx="3168352" cy="237626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18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7474"/>
            <a:ext cx="8136904" cy="750567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ДОРОЖНОЕ ХОЗЯЙСТВО И ТРАНСПОРТ </a:t>
            </a:r>
            <a:r>
              <a:rPr lang="ru-RU" sz="2000" cap="none" dirty="0" smtClean="0">
                <a:latin typeface="Arial Narrow" panose="020B0606020202030204" pitchFamily="34" charset="0"/>
              </a:rPr>
              <a:t>в 2019 году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68" y="594650"/>
            <a:ext cx="1008112" cy="243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537088"/>
              </p:ext>
            </p:extLst>
          </p:nvPr>
        </p:nvGraphicFramePr>
        <p:xfrm>
          <a:off x="179512" y="3507854"/>
          <a:ext cx="8712967" cy="14469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18339"/>
                <a:gridCol w="1147447"/>
                <a:gridCol w="1133083"/>
                <a:gridCol w="1092950"/>
                <a:gridCol w="1008981"/>
                <a:gridCol w="1512167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«Национальная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экономика»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2018 года,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2019 год,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2019 года,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2018 году,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29932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Транспорт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72,9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72,9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468992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Дорожное</a:t>
                      </a:r>
                      <a:r>
                        <a:rPr lang="ru-RU" sz="1200" b="0" i="0" baseline="0" dirty="0" smtClean="0">
                          <a:latin typeface="Arial Narrow" panose="020B0606020202030204" pitchFamily="34" charset="0"/>
                        </a:rPr>
                        <a:t> хо</a:t>
                      </a: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зяйство,</a:t>
                      </a:r>
                    </a:p>
                    <a:p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   в т.ч. за счет субсидий из областного бюджета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531,4</a:t>
                      </a:r>
                    </a:p>
                    <a:p>
                      <a:pPr algn="ctr"/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337,0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879,6</a:t>
                      </a:r>
                    </a:p>
                    <a:p>
                      <a:pPr algn="ctr"/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698,6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862,4</a:t>
                      </a:r>
                    </a:p>
                    <a:p>
                      <a:pPr algn="ctr"/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684,1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98,0</a:t>
                      </a:r>
                    </a:p>
                    <a:p>
                      <a:pPr algn="ctr"/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97,9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331,0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347,1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5792593"/>
              </p:ext>
            </p:extLst>
          </p:nvPr>
        </p:nvGraphicFramePr>
        <p:xfrm>
          <a:off x="3635896" y="838042"/>
          <a:ext cx="5256584" cy="2525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единительная линия 10"/>
          <p:cNvCxnSpPr>
            <a:stCxn id="15" idx="6"/>
            <a:endCxn id="19" idx="6"/>
          </p:cNvCxnSpPr>
          <p:nvPr/>
        </p:nvCxnSpPr>
        <p:spPr>
          <a:xfrm flipV="1">
            <a:off x="5179282" y="1192565"/>
            <a:ext cx="1243874" cy="44050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071282" y="157907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15156" y="113856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45156" y="838041"/>
            <a:ext cx="648000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935,3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84000" y="4927500"/>
            <a:ext cx="360000" cy="216000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21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01282" y="1246565"/>
            <a:ext cx="648000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667,4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8" y="838041"/>
            <a:ext cx="3168016" cy="2525797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06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6"/>
            <a:ext cx="9361040" cy="252027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Жилищно-Коммунальное Хозяйство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2019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98750446"/>
              </p:ext>
            </p:extLst>
          </p:nvPr>
        </p:nvGraphicFramePr>
        <p:xfrm>
          <a:off x="3419872" y="771550"/>
          <a:ext cx="555521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483517"/>
            <a:ext cx="1080120" cy="288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759621"/>
              </p:ext>
            </p:extLst>
          </p:nvPr>
        </p:nvGraphicFramePr>
        <p:xfrm>
          <a:off x="251520" y="3273841"/>
          <a:ext cx="8568952" cy="17354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8"/>
                <a:gridCol w="1224136"/>
                <a:gridCol w="1152128"/>
                <a:gridCol w="1224136"/>
                <a:gridCol w="1224136"/>
                <a:gridCol w="1152128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«Жилищно-коммунальное хозяйство»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2018 года,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2019 год,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2019 года,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2018 году,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64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Жилищное хозяйство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73,3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92,7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92,6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+ 19,3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1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228,5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345,6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281,1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+ 52,6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Благоустройство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899,6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1 064,8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1 059,7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160,1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152,9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213,3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212,7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59,8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7100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1354,3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1 716,4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1 646,1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95,9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+ 291,8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84000" y="4927500"/>
            <a:ext cx="360000" cy="216000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5566"/>
            <a:ext cx="2952328" cy="208823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5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673" y="87474"/>
            <a:ext cx="5940661" cy="270030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МУНИЦИПАЛЬНОГО ДОЛГА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089574"/>
              </p:ext>
            </p:extLst>
          </p:nvPr>
        </p:nvGraphicFramePr>
        <p:xfrm>
          <a:off x="5004048" y="483518"/>
          <a:ext cx="367240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936745"/>
              </p:ext>
            </p:extLst>
          </p:nvPr>
        </p:nvGraphicFramePr>
        <p:xfrm>
          <a:off x="593627" y="483518"/>
          <a:ext cx="383435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87560" y="556027"/>
            <a:ext cx="233557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01.01.2020 </a:t>
            </a: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573529"/>
            <a:ext cx="3024336" cy="27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01.01.2019 </a:t>
            </a: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42335" y="4894008"/>
            <a:ext cx="458669" cy="242166"/>
          </a:xfrm>
          <a:prstGeom prst="rect">
            <a:avLst/>
          </a:prstGeom>
        </p:spPr>
        <p:txBody>
          <a:bodyPr lIns="68579" tIns="34289" rIns="68579" bIns="34289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1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03652881"/>
              </p:ext>
            </p:extLst>
          </p:nvPr>
        </p:nvGraphicFramePr>
        <p:xfrm>
          <a:off x="1393339" y="3363838"/>
          <a:ext cx="6354706" cy="1707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84000" y="4927500"/>
            <a:ext cx="360000" cy="216000"/>
          </a:xfrm>
        </p:spPr>
        <p:txBody>
          <a:bodyPr/>
          <a:lstStyle/>
          <a:p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23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279" y="-17266"/>
            <a:ext cx="432048" cy="5143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65517"/>
            <a:ext cx="792089" cy="64807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12160" y="3759882"/>
            <a:ext cx="281669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71A2DD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50974" y="1599642"/>
            <a:ext cx="5040560" cy="1242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Спасибо</a:t>
            </a:r>
          </a:p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 внимание.</a:t>
            </a:r>
            <a:endParaRPr lang="ru-RU" sz="6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480"/>
            <a:ext cx="8640960" cy="4890570"/>
          </a:xfrm>
          <a:prstGeom prst="rect">
            <a:avLst/>
          </a:prstGeom>
          <a:solidFill>
            <a:srgbClr val="FFFFDD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1400" b="1" u="sng" dirty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исполнения </a:t>
            </a:r>
            <a:r>
              <a:rPr lang="ru-RU" sz="1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>
              <a:lnSpc>
                <a:spcPct val="70000"/>
              </a:lnSpc>
            </a:pPr>
            <a:endParaRPr lang="ru-RU" sz="1400" b="1" u="sng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это процесс, который обеспечивает полное своевременное поступление доходов в целом и по каждому источнику, а также финансирование организаций и учреждений в пределах утвержденных по бюджету сумм в течение финансового года.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Можно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две стороны этого процесса: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исполнения бюджета по доходам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Его задачей которого является обеспечение полного и своевременного поступления в бюджет отдельных видов доходов, в первую очередь, налогов и других обязательных платежей, по каждому источнику в соответствии с утвержденным бюджетным планом;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Участниками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процесса являются: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налогоплательщики и плательщики сборов (юридические и физические лица), которые перечисляют в бюджет установленные налоги и другие обязательные платежи;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учреждения Центрального банка и коммерческие банки, производящие безналичные расчеты между плательщиками и получателем средств;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органы Федерального казначейства, которые получают перечисленные в бюджет средства и ведут их учет;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налоговые органы (Министерство РФ по налогам и сборам), ведущие учет налогоплательщиков, контролирующие правильность исполнения ими своих налоговых обязательств, а также регулирующие отношения по возврату и зачету уплаченных налогов.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исполнение по расходам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означает последовательное финансирование мероприятий, предусмотренных законом о бюджете, в пределах утвержденных сумм.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Особенностью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бюджета по расходам является то, что эта часть формируется расчетно и полностью зависит от объема доходных поступлений. Расходы осуществляются в пределах фактического наличия бюджетных средств на едином бюджетном счете. При этом обязательно соблюдаются две последовательные процедуры – санкционирование и финансирование. Финансирование заключается в расходовании бюджетных средств. Задача санкционирования расходов заключается в том, чтобы обеспечить принятие к финансированию только тех расходов, которые предусмотрены утвержденным законом о бюджете и обеспечены поступлениями в бюджет доходов и заимствований.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Бюджетный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завершается составлением и утверждением отчета об исполнении бюджета, что является важной формой контроля за исполнением бюджета.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Отчет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основным показателям доходов и расходов в установленном порядке с необходимым анализом исполнения доходов  и расходования средств. </a:t>
            </a:r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84000" y="4929370"/>
            <a:ext cx="360000" cy="216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39942541"/>
              </p:ext>
            </p:extLst>
          </p:nvPr>
        </p:nvGraphicFramePr>
        <p:xfrm>
          <a:off x="467544" y="617042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580112" y="2274717"/>
            <a:ext cx="3274137" cy="1728192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>
              <a:solidFill>
                <a:prstClr val="black"/>
              </a:solidFill>
            </a:endParaRPr>
          </a:p>
          <a:p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87474"/>
            <a:ext cx="8229600" cy="529568"/>
          </a:xfrm>
          <a:prstGeom prst="rect">
            <a:avLst/>
          </a:prstGeom>
          <a:noFill/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15932" y="2663748"/>
            <a:ext cx="3240361" cy="918102"/>
          </a:xfrm>
          <a:prstGeom prst="rect">
            <a:avLst/>
          </a:prstGeom>
          <a:solidFill>
            <a:srgbClr val="FFFFBD"/>
          </a:solidFill>
          <a:ln w="25400" cmpd="sng">
            <a:solidFill>
              <a:schemeClr val="tx1"/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275856" y="4443958"/>
            <a:ext cx="5112568" cy="648072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36000" tIns="108000" rIns="36000" bIns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84000" y="4927500"/>
            <a:ext cx="360000" cy="216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98605604"/>
              </p:ext>
            </p:extLst>
          </p:nvPr>
        </p:nvGraphicFramePr>
        <p:xfrm>
          <a:off x="35496" y="755530"/>
          <a:ext cx="9073008" cy="4168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685835" y="4517257"/>
            <a:ext cx="2016224" cy="422952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4083" y="4080351"/>
            <a:ext cx="2016224" cy="278942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86091" y="4728733"/>
            <a:ext cx="2016224" cy="263170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5720" y="2236607"/>
            <a:ext cx="2006579" cy="379884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3417" y="3168676"/>
            <a:ext cx="1692187" cy="419483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91839" y="3157180"/>
            <a:ext cx="1800200" cy="550553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06013" y="2204567"/>
            <a:ext cx="2088232" cy="411924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027543"/>
            <a:ext cx="2016224" cy="700508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392" y="555526"/>
            <a:ext cx="2428444" cy="400008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1334438"/>
            <a:ext cx="2016224" cy="389025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9514"/>
            <a:ext cx="8208912" cy="346002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2290"/>
            <a:ext cx="576064" cy="4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77" y="1293915"/>
            <a:ext cx="586567" cy="4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14" y="2155166"/>
            <a:ext cx="601192" cy="44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72" y="4282637"/>
            <a:ext cx="607894" cy="4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260328" y="4012439"/>
            <a:ext cx="579262" cy="4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14" y="1050913"/>
            <a:ext cx="616352" cy="3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3157180"/>
            <a:ext cx="601220" cy="3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47" y="2155166"/>
            <a:ext cx="617509" cy="36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36" y="3168676"/>
            <a:ext cx="579420" cy="44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1289449"/>
            <a:ext cx="551523" cy="44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84000" y="4940209"/>
            <a:ext cx="360000" cy="216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8532452" y="4299953"/>
            <a:ext cx="611559" cy="181625"/>
          </a:xfrm>
          <a:prstGeom prst="rect">
            <a:avLst/>
          </a:prstGeom>
        </p:spPr>
        <p:txBody>
          <a:bodyPr lIns="91428" tIns="45714" rIns="91428" bIns="45714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95536" y="810012"/>
            <a:ext cx="3837860" cy="1833746"/>
            <a:chOff x="251735" y="-268357"/>
            <a:chExt cx="2981300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81300" cy="1670946"/>
            </a:xfrm>
            <a:prstGeom prst="roundRect">
              <a:avLst>
                <a:gd name="adj" fmla="val 10000"/>
              </a:avLst>
            </a:prstGeom>
            <a:solidFill>
              <a:srgbClr val="FFFFE7"/>
            </a:solidFill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8037" y="-217328"/>
              <a:ext cx="2807171" cy="1568888"/>
            </a:xfrm>
            <a:prstGeom prst="rect">
              <a:avLst/>
            </a:prstGeom>
            <a:solidFill>
              <a:srgbClr val="FFFFE7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lnSpc>
                  <a:spcPct val="50000"/>
                </a:lnSpc>
                <a:spcBef>
                  <a:spcPct val="0"/>
                </a:spcBef>
              </a:pPr>
              <a:r>
                <a:rPr lang="ru-RU" b="1" u="sng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Первоначальный бюджет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доходы – 9 361 201,4 тыс. руб.;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р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асходы – 9 361 201,4 тыс. руб.;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ефицит – 0,0 тыс. руб.</a:t>
              </a:r>
              <a:endParaRPr lang="ru-RU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34461" y="1815675"/>
            <a:ext cx="3941996" cy="1543510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7"/>
              <a:ext cx="2825619" cy="1200079"/>
            </a:xfrm>
            <a:prstGeom prst="rect">
              <a:avLst/>
            </a:prstGeom>
            <a:solidFill>
              <a:srgbClr val="FFFFE7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6 решений городской Думы о внесении изменений и дополнений в решение Рязанской городской Думы                  «Об утверждении  бюджета города Рязани на 2019 и на плановый период 2020 и 2021 годов </a:t>
              </a:r>
              <a:endPara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36" name="Стрелка углом 35"/>
          <p:cNvSpPr/>
          <p:nvPr/>
        </p:nvSpPr>
        <p:spPr>
          <a:xfrm rot="5400000">
            <a:off x="5479876" y="61702"/>
            <a:ext cx="560515" cy="2664301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10800000">
            <a:off x="4427983" y="3507853"/>
            <a:ext cx="2598008" cy="553411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395536" y="249494"/>
            <a:ext cx="8291264" cy="243027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ГОРОДА РЯЗАНИ за 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2019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778240" y="4894008"/>
            <a:ext cx="360000" cy="216000"/>
          </a:xfrm>
          <a:prstGeom prst="rect">
            <a:avLst/>
          </a:prstGeom>
        </p:spPr>
        <p:txBody>
          <a:bodyPr lIns="91428" tIns="45714" rIns="91428" bIns="45714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</a:t>
            </a:r>
            <a:endParaRPr lang="ru-RU" sz="1200" b="1" dirty="0">
              <a:solidFill>
                <a:prstClr val="black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95536" y="2841780"/>
            <a:ext cx="3888432" cy="2052228"/>
            <a:chOff x="251735" y="-268357"/>
            <a:chExt cx="2918865" cy="1670946"/>
          </a:xfrm>
          <a:solidFill>
            <a:srgbClr val="FFFFE7"/>
          </a:solidFill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325468" y="-198684"/>
              <a:ext cx="2807170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u="sng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Уточненные плановые назначения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</a:p>
            <a:p>
              <a:pPr algn="ctr" defTabSz="711092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оходы – 11 995 803,2 тыс. руб.;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р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асходы – 12 472 899,8 тыс. руб.;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ефицит -  477 096,6 тыс. руб.</a:t>
              </a:r>
              <a:endParaRPr lang="ru-RU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1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8032"/>
            <a:ext cx="8352928" cy="3240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ОСНОВНЫЕ ПАРАМЕТРЫ БЮДЖЕТА ГОРОДА Рязани  </a:t>
            </a:r>
            <a:r>
              <a:rPr lang="ru-RU" sz="2000" cap="none" dirty="0" smtClean="0">
                <a:latin typeface="Arial Narrow" panose="020B0606020202030204" pitchFamily="34" charset="0"/>
              </a:rPr>
              <a:t>за</a:t>
            </a:r>
            <a:r>
              <a:rPr lang="ru-RU" sz="2000" dirty="0" smtClean="0">
                <a:latin typeface="Arial Narrow" panose="020B0606020202030204" pitchFamily="34" charset="0"/>
              </a:rPr>
              <a:t> 2019 </a:t>
            </a:r>
            <a:r>
              <a:rPr lang="ru-RU" sz="2000" cap="none" dirty="0" smtClean="0">
                <a:latin typeface="Arial Narrow" panose="020B0606020202030204" pitchFamily="34" charset="0"/>
              </a:rPr>
              <a:t>год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626279"/>
              </p:ext>
            </p:extLst>
          </p:nvPr>
        </p:nvGraphicFramePr>
        <p:xfrm>
          <a:off x="323529" y="587038"/>
          <a:ext cx="8640963" cy="4377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9765"/>
                <a:gridCol w="1165963"/>
                <a:gridCol w="1165963"/>
                <a:gridCol w="1165963"/>
                <a:gridCol w="1105193"/>
                <a:gridCol w="1008116"/>
              </a:tblGrid>
              <a:tr h="2358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2019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2018 г.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38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98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10 660,8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12 017,3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11 889,8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3589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6911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 доходы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4 816,4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4 779,1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4 855,5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3924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5 833,2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7 228,4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7 024,3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120,4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39245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в бюджет в виде добровольных пожертвований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274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от возврата учреждениями остатков субсидий прошлых лет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5341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11 058,1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12 494,4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12 281,3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за счет собственных налоговых</a:t>
                      </a:r>
                    </a:p>
                    <a:p>
                      <a:r>
                        <a:rPr lang="ru-RU" sz="11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неналоговых доходов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5 293,4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5 422,1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5396,0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7030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/ ПРОФИЦИТ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-397,3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-477,1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-391,5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135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собственных доходов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589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1 111,0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1 531,0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1 530,9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собственных доходов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8028384" y="286651"/>
            <a:ext cx="1008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dirty="0" smtClean="0">
                <a:latin typeface="Arial Narrow" panose="020B0606020202030204" pitchFamily="34" charset="0"/>
                <a:cs typeface="Times New Roman" pitchFamily="18" charset="0"/>
              </a:rPr>
              <a:t>млн. руб.</a:t>
            </a:r>
            <a:endParaRPr lang="ru-RU" altLang="ru-RU" sz="14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84000" y="4927500"/>
            <a:ext cx="360000" cy="216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7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5323" y="422110"/>
            <a:ext cx="2716413" cy="132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619985" y="4151188"/>
            <a:ext cx="2542983" cy="940841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619983" y="3086672"/>
            <a:ext cx="2542984" cy="963330"/>
          </a:xfrm>
          <a:prstGeom prst="ellipse">
            <a:avLst/>
          </a:prstGeom>
          <a:solidFill>
            <a:schemeClr val="bg1"/>
          </a:solidFill>
          <a:ln w="508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4677" y="1"/>
            <a:ext cx="8569325" cy="422672"/>
          </a:xfrm>
          <a:effectLst/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ХАРАКТЕРИСТИКИ БЮДЖЕТА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ГОРОДА РЯЗАНИ </a:t>
            </a:r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3А 2019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altLang="ru-RU" sz="2000" b="1" dirty="0" smtClean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194930" y="446870"/>
            <a:ext cx="8855028" cy="4658425"/>
            <a:chOff x="41755" y="841384"/>
            <a:chExt cx="8449445" cy="5727829"/>
          </a:xfrm>
        </p:grpSpPr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300923" y="3042356"/>
              <a:ext cx="2435937" cy="102176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2400" b="1" u="sng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Бюджетная обеспеченность</a:t>
              </a:r>
              <a:endParaRPr lang="en-US" alt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471439" y="5396078"/>
              <a:ext cx="2056953" cy="1173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r>
                <a:rPr lang="ru-RU" altLang="ru-RU" sz="1400" b="1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sz="1400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22 772,7</a:t>
              </a:r>
              <a:endParaRPr lang="ru-RU" altLang="ru-RU" sz="14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469742" y="4082506"/>
              <a:ext cx="2058650" cy="1173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 1 </a:t>
              </a:r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 </a:t>
              </a:r>
              <a:r>
                <a:rPr lang="ru-RU" altLang="ru-RU" sz="1400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22 046,7</a:t>
              </a:r>
              <a:endParaRPr lang="en-US" altLang="ru-RU" sz="1400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03476" y="2332845"/>
              <a:ext cx="2220363" cy="721265"/>
              <a:chOff x="723964" y="2044813"/>
              <a:chExt cx="2220363" cy="721265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23964" y="2044813"/>
                <a:ext cx="2219081" cy="464775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имущество физических лиц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25246" y="2487760"/>
                <a:ext cx="2219081" cy="27831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479,6 (3,8%)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41755" y="1499039"/>
              <a:ext cx="3080803" cy="760341"/>
              <a:chOff x="-137757" y="130887"/>
              <a:chExt cx="3080803" cy="760341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-137757" y="130887"/>
                <a:ext cx="2363809" cy="452706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70000"/>
                  </a:lnSpc>
                  <a:defRPr/>
                </a:pPr>
                <a:r>
                  <a:rPr lang="ru-RU" sz="135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35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-137757" y="583591"/>
                <a:ext cx="2363808" cy="30763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2 194,0 (23,0 %)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2312077" y="130888"/>
                <a:ext cx="630969" cy="74245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45982" y="5751710"/>
              <a:ext cx="3137336" cy="765994"/>
              <a:chOff x="-133530" y="3303438"/>
              <a:chExt cx="3137336" cy="765994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25246" y="3303438"/>
                <a:ext cx="2278560" cy="442643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35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23964" y="3742780"/>
                <a:ext cx="2279842" cy="32665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7 034,3 (54,8%)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-133530" y="3322450"/>
                <a:ext cx="751825" cy="73130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45981" y="5045962"/>
              <a:ext cx="3137337" cy="615204"/>
              <a:chOff x="-133531" y="1517570"/>
              <a:chExt cx="3137337" cy="615204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-133531" y="1517570"/>
                <a:ext cx="2277478" cy="316303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-133529" y="1827153"/>
                <a:ext cx="2277476" cy="30561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813,4 (6,6%)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2226051" y="1517570"/>
                <a:ext cx="777755" cy="61520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6613913" y="2259377"/>
              <a:ext cx="1837270" cy="619154"/>
              <a:chOff x="7297481" y="3854468"/>
              <a:chExt cx="1837270" cy="74298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7297481" y="3854468"/>
                <a:ext cx="1830787" cy="424938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25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</a:t>
                </a:r>
                <a:r>
                  <a:rPr lang="ru-RU" sz="12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7297481" y="4279405"/>
                <a:ext cx="1837270" cy="31805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941,8 (7,7%)</a:t>
                </a:r>
                <a:endParaRPr lang="ru-RU" sz="15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6455275" y="3845042"/>
              <a:ext cx="1998718" cy="531169"/>
              <a:chOff x="7138843" y="4806765"/>
              <a:chExt cx="1998718" cy="637405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7138843" y="4806765"/>
                <a:ext cx="1998718" cy="318705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7138843" y="5125468"/>
                <a:ext cx="1998717" cy="31870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7 252,9 (59,0%)</a:t>
                </a:r>
                <a:endParaRPr lang="ru-RU" sz="15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6613913" y="5172975"/>
              <a:ext cx="1848643" cy="609247"/>
              <a:chOff x="7297481" y="5449744"/>
              <a:chExt cx="1848643" cy="731094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7297481" y="5449744"/>
                <a:ext cx="1848643" cy="371819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7297481" y="5821568"/>
                <a:ext cx="1848643" cy="3592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819,3 (6,7%)</a:t>
                </a:r>
                <a:endParaRPr lang="ru-RU" sz="15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22753" y="4464744"/>
              <a:ext cx="1996553" cy="619698"/>
              <a:chOff x="6606321" y="2698877"/>
              <a:chExt cx="1996553" cy="743637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06321" y="2698877"/>
                <a:ext cx="1996553" cy="371819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06323" y="3070693"/>
                <a:ext cx="1996550" cy="3718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491,5 (4,0%)</a:t>
                </a:r>
                <a:endParaRPr lang="ru-RU" sz="15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14488" y="5881200"/>
              <a:ext cx="1898101" cy="646379"/>
              <a:chOff x="6598056" y="3448120"/>
              <a:chExt cx="1898101" cy="775656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598056" y="3448120"/>
                <a:ext cx="1898101" cy="387635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598056" y="3835755"/>
                <a:ext cx="1889834" cy="3880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262,5 (2,1%)</a:t>
                </a:r>
                <a:endParaRPr lang="ru-RU" sz="15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45982" y="841385"/>
              <a:ext cx="2797648" cy="47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>
                <a:defRPr/>
              </a:pPr>
              <a:r>
                <a:rPr lang="ru-RU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11 889,8 млн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70409" y="841384"/>
              <a:ext cx="2520791" cy="543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endParaRPr lang="ru-RU" b="1" u="sng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r">
                <a:lnSpc>
                  <a:spcPct val="90000"/>
                </a:lnSpc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12 281,3 млн. руб.</a:t>
              </a:r>
            </a:p>
            <a:p>
              <a:pPr algn="ctr"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3300923" y="2558138"/>
              <a:ext cx="2426509" cy="53737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Численность населения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539,3 тыс. чел.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404322" y="4566257"/>
            <a:ext cx="615617" cy="4843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24474" y="1681631"/>
            <a:ext cx="762799" cy="5648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59385" y="981740"/>
            <a:ext cx="2021135" cy="314260"/>
          </a:xfrm>
          <a:prstGeom prst="rect">
            <a:avLst/>
          </a:prstGeom>
          <a:solidFill>
            <a:srgbClr val="FFFFBD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359002" y="1296000"/>
            <a:ext cx="2021135" cy="20976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867,2 (7,1%)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329427" y="2538000"/>
            <a:ext cx="2018787" cy="22973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1 646,1 (13,4%)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29425" y="2191176"/>
            <a:ext cx="2018788" cy="346823"/>
          </a:xfrm>
          <a:prstGeom prst="rect">
            <a:avLst/>
          </a:prstGeom>
          <a:solidFill>
            <a:srgbClr val="FFFFBD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15" y="3962209"/>
            <a:ext cx="624980" cy="5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973130" y="3025123"/>
            <a:ext cx="2462798" cy="534794"/>
          </a:xfrm>
          <a:prstGeom prst="rect">
            <a:avLst/>
          </a:prstGeom>
          <a:solidFill>
            <a:srgbClr val="D5EAFF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гос.  и муниципальной собственности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972310" y="3548609"/>
            <a:ext cx="2462797" cy="236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504,4 (5,2%)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2" y="3086674"/>
            <a:ext cx="652651" cy="6850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62" y="1614133"/>
            <a:ext cx="608020" cy="43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008" y="970071"/>
            <a:ext cx="582919" cy="5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95" y="3393738"/>
            <a:ext cx="537633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434341" y="2191177"/>
            <a:ext cx="601837" cy="5671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62" y="2843997"/>
            <a:ext cx="496867" cy="47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30" y="2349000"/>
            <a:ext cx="826275" cy="5888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Прямоугольник 61"/>
          <p:cNvSpPr/>
          <p:nvPr/>
        </p:nvSpPr>
        <p:spPr bwMode="auto">
          <a:xfrm>
            <a:off x="195335" y="2323702"/>
            <a:ext cx="2325600" cy="359487"/>
          </a:xfrm>
          <a:prstGeom prst="rect">
            <a:avLst/>
          </a:prstGeom>
          <a:solidFill>
            <a:srgbClr val="D5EAFF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Земельный налог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195335" y="2684864"/>
            <a:ext cx="2325600" cy="2530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864,0 (6,6%)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88847" y="4930998"/>
            <a:ext cx="360000" cy="216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8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83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5399"/>
            <a:ext cx="8147248" cy="378042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ДОХОДОВ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2320" y="475698"/>
            <a:ext cx="144016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46094015"/>
              </p:ext>
            </p:extLst>
          </p:nvPr>
        </p:nvGraphicFramePr>
        <p:xfrm>
          <a:off x="1763688" y="3097158"/>
          <a:ext cx="58326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509432"/>
              </p:ext>
            </p:extLst>
          </p:nvPr>
        </p:nvGraphicFramePr>
        <p:xfrm>
          <a:off x="467544" y="699543"/>
          <a:ext cx="8229600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 flipH="1">
            <a:off x="2636558" y="1270886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4016102" y="1134042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5403435" y="1160639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784000" y="4896000"/>
            <a:ext cx="360000" cy="216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26888</TotalTime>
  <Words>2761</Words>
  <Application>Microsoft Office PowerPoint</Application>
  <PresentationFormat>Экран (16:9)</PresentationFormat>
  <Paragraphs>821</Paragraphs>
  <Slides>24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24</vt:i4>
      </vt:variant>
    </vt:vector>
  </HeadingPairs>
  <TitlesOfParts>
    <vt:vector size="38" baseType="lpstr">
      <vt:lpstr>Тема Office</vt:lpstr>
      <vt:lpstr>1_Тема Office</vt:lpstr>
      <vt:lpstr>2_Тема Office</vt:lpstr>
      <vt:lpstr>3_Тема Office</vt:lpstr>
      <vt:lpstr>14_Тема Office</vt:lpstr>
      <vt:lpstr>6_Тема Office</vt:lpstr>
      <vt:lpstr>7_Тема Office</vt:lpstr>
      <vt:lpstr>11_Тема Office</vt:lpstr>
      <vt:lpstr>9_Тема Office</vt:lpstr>
      <vt:lpstr>12_Тема Office</vt:lpstr>
      <vt:lpstr>13_Тема Office</vt:lpstr>
      <vt:lpstr>4_Тема Office</vt:lpstr>
      <vt:lpstr>15_Тема Office</vt:lpstr>
      <vt:lpstr>5_Тема Office</vt:lpstr>
      <vt:lpstr>ЧТО ТАКОЕ муниципальный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БЮДЖЕТА ГОРОДА Рязани  за 2019 год</vt:lpstr>
      <vt:lpstr>ОСНОВНЫЕ ХАРАКТЕРИСТИКИ БЮДЖЕТА ГОРОДА РЯЗАНИ 3А 2019 ГОД</vt:lpstr>
      <vt:lpstr>СТРУКТУРА ДОХОДОВ БЮДЖЕТА ГОРОДА</vt:lpstr>
      <vt:lpstr>Презентация PowerPoint</vt:lpstr>
      <vt:lpstr>Презентация PowerPoint</vt:lpstr>
      <vt:lpstr>Презентация PowerPoint</vt:lpstr>
      <vt:lpstr>НЕНАЛОГОВЫЕ  ДОХОДЫ</vt:lpstr>
      <vt:lpstr>Презентация PowerPoint</vt:lpstr>
      <vt:lpstr>ДИНАМИКА РАСХОДОВ БЮДЖЕТА ГОРОДА</vt:lpstr>
      <vt:lpstr>СТРУКТУРА РАСХОДОВ БЮДЖЕТА ГОРОДА в 2019 году </vt:lpstr>
      <vt:lpstr>РАСХОДЫ бюджета города НА образование в 2019 году </vt:lpstr>
      <vt:lpstr>РАСХОДЫ бюджета города НА культуру в 2019 году </vt:lpstr>
      <vt:lpstr>РАСХОДЫ бюджета города НА физическую культуру и спорт в 2019 году </vt:lpstr>
      <vt:lpstr>РАСХОДЫ бюджета города НА социальную политику в 2019 году </vt:lpstr>
      <vt:lpstr>РАСХОДы бюджета города на ДОРОЖНОЕ ХОЗЯЙСТВО И ТРАНСПОРТ в 2019 году</vt:lpstr>
      <vt:lpstr>РАСХОДЫ бюджета города НА Жилищно-Коммунальное Хозяйство  в 2019 году </vt:lpstr>
      <vt:lpstr>СТРУКТУРА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1934</cp:revision>
  <cp:lastPrinted>2020-12-11T12:01:24Z</cp:lastPrinted>
  <dcterms:created xsi:type="dcterms:W3CDTF">2013-10-29T07:14:12Z</dcterms:created>
  <dcterms:modified xsi:type="dcterms:W3CDTF">2020-12-23T08:28:01Z</dcterms:modified>
</cp:coreProperties>
</file>