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activeX/activeX3.xml" ContentType="application/vnd.ms-office.activeX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activeX/activeX1.xml" ContentType="application/vnd.ms-office.activeX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activeX/activeX2.xml" ContentType="application/vnd.ms-office.activeX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charts/chart17.xml" ContentType="application/vnd.openxmlformats-officedocument.drawingml.char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3994" r:id="rId2"/>
    <p:sldMasterId id="2147484018" r:id="rId3"/>
    <p:sldMasterId id="2147484030" r:id="rId4"/>
    <p:sldMasterId id="2147484043" r:id="rId5"/>
    <p:sldMasterId id="2147484056" r:id="rId6"/>
    <p:sldMasterId id="2147484080" r:id="rId7"/>
    <p:sldMasterId id="2147484092" r:id="rId8"/>
    <p:sldMasterId id="2147484105" r:id="rId9"/>
    <p:sldMasterId id="2147484118" r:id="rId10"/>
  </p:sldMasterIdLst>
  <p:notesMasterIdLst>
    <p:notesMasterId r:id="rId39"/>
  </p:notesMasterIdLst>
  <p:sldIdLst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12" r:id="rId25"/>
    <p:sldId id="513" r:id="rId26"/>
    <p:sldId id="537" r:id="rId27"/>
    <p:sldId id="538" r:id="rId28"/>
    <p:sldId id="539" r:id="rId29"/>
    <p:sldId id="516" r:id="rId30"/>
    <p:sldId id="517" r:id="rId31"/>
    <p:sldId id="518" r:id="rId32"/>
    <p:sldId id="519" r:id="rId33"/>
    <p:sldId id="520" r:id="rId34"/>
    <p:sldId id="540" r:id="rId35"/>
    <p:sldId id="521" r:id="rId36"/>
    <p:sldId id="522" r:id="rId37"/>
    <p:sldId id="474" r:id="rId3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EEDAA72E-1455-429B-875A-C8AADDD7AB9E}">
          <p14:sldIdLst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12"/>
            <p14:sldId id="513"/>
            <p14:sldId id="537"/>
            <p14:sldId id="538"/>
            <p14:sldId id="539"/>
            <p14:sldId id="516"/>
            <p14:sldId id="517"/>
            <p14:sldId id="518"/>
            <p14:sldId id="519"/>
            <p14:sldId id="520"/>
            <p14:sldId id="540"/>
            <p14:sldId id="521"/>
            <p14:sldId id="522"/>
            <p14:sldId id="4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D7"/>
    <a:srgbClr val="C6E6A2"/>
    <a:srgbClr val="FFFF00"/>
    <a:srgbClr val="FFFFDB"/>
    <a:srgbClr val="FF00FF"/>
    <a:srgbClr val="3399FF"/>
    <a:srgbClr val="33CCFF"/>
    <a:srgbClr val="ABFFE3"/>
    <a:srgbClr val="FFFFC8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9" autoAdjust="0"/>
    <p:restoredTop sz="99568" autoAdjust="0"/>
  </p:normalViewPr>
  <p:slideViewPr>
    <p:cSldViewPr>
      <p:cViewPr varScale="1">
        <p:scale>
          <a:sx n="155" d="100"/>
          <a:sy n="155" d="100"/>
        </p:scale>
        <p:origin x="-630" y="-8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view3D>
      <c:rAngAx val="1"/>
    </c:view3D>
    <c:plotArea>
      <c:layout>
        <c:manualLayout>
          <c:layoutTarget val="inner"/>
          <c:xMode val="edge"/>
          <c:yMode val="edge"/>
          <c:x val="9.4881090029777224E-2"/>
          <c:y val="0.106069067722634"/>
          <c:w val="0.83191991013344202"/>
          <c:h val="0.6996127414414272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(план)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</c:v>
                </c:pt>
                <c:pt idx="1">
                  <c:v>32.5</c:v>
                </c:pt>
                <c:pt idx="2">
                  <c:v>34.200000000000003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(план)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66</c:v>
                </c:pt>
                <c:pt idx="1">
                  <c:v>67.5</c:v>
                </c:pt>
                <c:pt idx="2">
                  <c:v>65.8</c:v>
                </c:pt>
              </c:numCache>
            </c:numRef>
          </c:val>
        </c:ser>
        <c:dLbls/>
        <c:shape val="box"/>
        <c:axId val="181754496"/>
        <c:axId val="181755264"/>
        <c:axId val="0"/>
      </c:bar3DChart>
      <c:catAx>
        <c:axId val="1817544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1755264"/>
        <c:crosses val="autoZero"/>
        <c:auto val="1"/>
        <c:lblAlgn val="ctr"/>
        <c:lblOffset val="100"/>
      </c:catAx>
      <c:valAx>
        <c:axId val="18175526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81754496"/>
        <c:crosses val="autoZero"/>
        <c:crossBetween val="between"/>
      </c:valAx>
      <c:spPr>
        <a:noFill/>
        <a:ln w="53975" cmpd="tri">
          <a:solidFill>
            <a:schemeClr val="accent1"/>
          </a:solidFill>
        </a:ln>
      </c:spPr>
    </c:plotArea>
    <c:plotVisOnly val="1"/>
    <c:dispBlanksAs val="gap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4120563271604941"/>
          <c:y val="7.6039478566978388E-2"/>
          <c:w val="0.79802854938271606"/>
          <c:h val="0.6973434696608098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6678240740740745E-2"/>
                  <c:y val="0.21923865195469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703703703703712E-2"/>
                  <c:y val="0.220162122228312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703E-2"/>
                  <c:y val="0.3836819057141800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78E-3"/>
                  <c:y val="0.11268038119221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(план)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69.2</c:v>
                </c:pt>
                <c:pt idx="1">
                  <c:v>69.599999999999994</c:v>
                </c:pt>
              </c:numCache>
            </c:numRef>
          </c:val>
        </c:ser>
        <c:dLbls/>
        <c:gapWidth val="58"/>
        <c:shape val="cylinder"/>
        <c:axId val="197220224"/>
        <c:axId val="197221760"/>
        <c:axId val="195725952"/>
      </c:bar3DChart>
      <c:catAx>
        <c:axId val="197220224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7221760"/>
        <c:crosses val="autoZero"/>
        <c:lblAlgn val="ctr"/>
        <c:lblOffset val="100"/>
        <c:tickMarkSkip val="2"/>
      </c:catAx>
      <c:valAx>
        <c:axId val="197221760"/>
        <c:scaling>
          <c:orientation val="minMax"/>
          <c:min val="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7220224"/>
        <c:crosses val="autoZero"/>
        <c:crossBetween val="between"/>
        <c:majorUnit val="30"/>
      </c:valAx>
      <c:serAx>
        <c:axId val="195725952"/>
        <c:scaling>
          <c:orientation val="minMax"/>
        </c:scaling>
        <c:delete val="1"/>
        <c:axPos val="b"/>
        <c:tickLblPos val="none"/>
        <c:crossAx val="197221760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3851591806982017"/>
          <c:y val="7.0359072478372905E-2"/>
          <c:w val="0.81631387636162567"/>
          <c:h val="0.762199005305798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687885151278877E-2"/>
                  <c:y val="0.230047935341760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402763347699416E-2"/>
                  <c:y val="0.252589972389515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703E-2"/>
                  <c:y val="0.3836819057141800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78E-3"/>
                  <c:y val="0.11268038119221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(план)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335.5</c:v>
                </c:pt>
                <c:pt idx="1">
                  <c:v>353.3</c:v>
                </c:pt>
              </c:numCache>
            </c:numRef>
          </c:val>
        </c:ser>
        <c:dLbls/>
        <c:gapWidth val="58"/>
        <c:shape val="cylinder"/>
        <c:axId val="197321088"/>
        <c:axId val="197322624"/>
        <c:axId val="196803648"/>
      </c:bar3DChart>
      <c:catAx>
        <c:axId val="197321088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7322624"/>
        <c:crosses val="autoZero"/>
        <c:lblAlgn val="ctr"/>
        <c:lblOffset val="100"/>
        <c:tickMarkSkip val="2"/>
      </c:catAx>
      <c:valAx>
        <c:axId val="197322624"/>
        <c:scaling>
          <c:orientation val="minMax"/>
          <c:max val="400"/>
          <c:min val="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7321088"/>
        <c:crosses val="autoZero"/>
        <c:crossBetween val="between"/>
        <c:majorUnit val="200"/>
      </c:valAx>
      <c:serAx>
        <c:axId val="196803648"/>
        <c:scaling>
          <c:orientation val="minMax"/>
        </c:scaling>
        <c:delete val="1"/>
        <c:axPos val="b"/>
        <c:tickLblPos val="none"/>
        <c:crossAx val="197322624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1891705246913582"/>
          <c:y val="7.0359072478372905E-2"/>
          <c:w val="0.81631387636162567"/>
          <c:h val="0.762199005305798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6678240740740745E-2"/>
                  <c:y val="0.262475785502963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02237654321002E-2"/>
                  <c:y val="0.2633992557765831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703E-2"/>
                  <c:y val="0.3836819057141800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78E-3"/>
                  <c:y val="0.11268038119221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(план)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127.2</c:v>
                </c:pt>
                <c:pt idx="1">
                  <c:v>132.19999999999999</c:v>
                </c:pt>
              </c:numCache>
            </c:numRef>
          </c:val>
        </c:ser>
        <c:dLbls/>
        <c:gapWidth val="58"/>
        <c:shape val="cylinder"/>
        <c:axId val="197425792"/>
        <c:axId val="197427584"/>
        <c:axId val="196516480"/>
      </c:bar3DChart>
      <c:catAx>
        <c:axId val="19742579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7427584"/>
        <c:crosses val="autoZero"/>
        <c:lblAlgn val="ctr"/>
        <c:lblOffset val="100"/>
        <c:tickMarkSkip val="2"/>
      </c:catAx>
      <c:valAx>
        <c:axId val="197427584"/>
        <c:scaling>
          <c:orientation val="minMax"/>
          <c:max val="130"/>
          <c:min val="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7425792"/>
        <c:crosses val="autoZero"/>
        <c:crossBetween val="between"/>
        <c:majorUnit val="40"/>
        <c:minorUnit val="1"/>
      </c:valAx>
      <c:serAx>
        <c:axId val="196516480"/>
        <c:scaling>
          <c:orientation val="minMax"/>
        </c:scaling>
        <c:delete val="1"/>
        <c:axPos val="b"/>
        <c:tickLblPos val="none"/>
        <c:crossAx val="197427584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385158179012346"/>
          <c:y val="7.0359072478372905E-2"/>
          <c:w val="0.81631387636162567"/>
          <c:h val="0.762199005305798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1778549382716051E-2"/>
                  <c:y val="0.2300479353417606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03395061728493E-2"/>
                  <c:y val="0.2742076880389747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703E-2"/>
                  <c:y val="0.3836819057141800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78E-3"/>
                  <c:y val="0.11268038119221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(план)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29.2</c:v>
                </c:pt>
                <c:pt idx="1">
                  <c:v>34.4</c:v>
                </c:pt>
              </c:numCache>
            </c:numRef>
          </c:val>
        </c:ser>
        <c:dLbls/>
        <c:gapWidth val="58"/>
        <c:shape val="cylinder"/>
        <c:axId val="197502080"/>
        <c:axId val="197503616"/>
        <c:axId val="196513792"/>
      </c:bar3DChart>
      <c:catAx>
        <c:axId val="19750208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7503616"/>
        <c:crosses val="autoZero"/>
        <c:lblAlgn val="ctr"/>
        <c:lblOffset val="100"/>
        <c:tickMarkSkip val="2"/>
      </c:catAx>
      <c:valAx>
        <c:axId val="197503616"/>
        <c:scaling>
          <c:orientation val="minMax"/>
          <c:max val="45"/>
          <c:min val="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7502080"/>
        <c:crosses val="autoZero"/>
        <c:crossBetween val="between"/>
        <c:majorUnit val="20"/>
        <c:minorUnit val="10"/>
      </c:valAx>
      <c:serAx>
        <c:axId val="196513792"/>
        <c:scaling>
          <c:orientation val="minMax"/>
        </c:scaling>
        <c:delete val="1"/>
        <c:axPos val="b"/>
        <c:tickLblPos val="none"/>
        <c:crossAx val="197503616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hPercent val="100"/>
      <c:rotY val="212"/>
      <c:depthPercent val="100"/>
      <c:rAngAx val="1"/>
    </c:view3D>
    <c:plotArea>
      <c:layout>
        <c:manualLayout>
          <c:layoutTarget val="inner"/>
          <c:xMode val="edge"/>
          <c:yMode val="edge"/>
          <c:x val="0.15996737910347131"/>
          <c:y val="2.9303274275570768E-2"/>
          <c:w val="0.80537379627040162"/>
          <c:h val="0.755700678974554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D8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754460232387972"/>
                  <c:y val="0.1111082482948724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Субвенции
</a:t>
                    </a:r>
                    <a:r>
                      <a:rPr lang="ru-RU" dirty="0" smtClean="0"/>
                      <a:t>46,7%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723558174251387"/>
                  <c:y val="-0.15361991576654596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Субсидии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43,6%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128218192870016E-2"/>
                  <c:y val="6.7210635934889837E-2"/>
                </c:manualLayout>
              </c:layout>
              <c:tx>
                <c:rich>
                  <a:bodyPr/>
                  <a:lstStyle/>
                  <a:p>
                    <a:pPr>
                      <a:defRPr sz="1500"/>
                    </a:pPr>
                    <a:r>
                      <a:rPr lang="ru-RU" dirty="0" smtClean="0"/>
                      <a:t>Дотации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1,9%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076611538692385"/>
                  <c:y val="-7.2111820064051882E-2"/>
                </c:manualLayout>
              </c:layout>
              <c:tx>
                <c:rich>
                  <a:bodyPr/>
                  <a:lstStyle/>
                  <a:p>
                    <a:pPr>
                      <a:defRPr sz="1500"/>
                    </a:pPr>
                    <a:r>
                      <a:rPr lang="ru-RU" dirty="0"/>
                      <a:t>Иные межбюджетные трансферты
</a:t>
                    </a:r>
                    <a:r>
                      <a:rPr lang="ru-RU" dirty="0" smtClean="0"/>
                      <a:t>7,8%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6233036</c:v>
                </c:pt>
                <c:pt idx="1">
                  <c:v>5825540</c:v>
                </c:pt>
                <c:pt idx="2">
                  <c:v>257321.60000000001</c:v>
                </c:pt>
                <c:pt idx="3">
                  <c:v>1038294.4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rgbClr val="FFFFDB"/>
        </a:solidFill>
        <a:ln>
          <a:noFill/>
        </a:ln>
      </c:spPr>
    </c:plotArea>
    <c:plotVisOnly val="1"/>
    <c:dispBlanksAs val="zero"/>
  </c:chart>
  <c:spPr>
    <a:solidFill>
      <a:srgbClr val="FFFFDB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0041004077471968"/>
          <c:y val="0.15095074615928208"/>
          <c:w val="0.72701940999907921"/>
          <c:h val="0.668733391243904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и источников финансирования дефицита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9.2189092762487272E-4"/>
                  <c:y val="-2.52866637554248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086136595310943E-4"/>
                  <c:y val="-1.0551608903943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833588175331296E-3"/>
                  <c:y val="-1.44299315658181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(план)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6675.3</c:v>
                </c:pt>
                <c:pt idx="1">
                  <c:v>7772.6</c:v>
                </c:pt>
                <c:pt idx="2">
                  <c:v>7677.8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6.8439775887593635E-3"/>
                  <c:y val="-6.701890673116095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29561671763501E-3"/>
                  <c:y val="3.07518846291145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382772680937803E-3"/>
                  <c:y val="2.78922109139000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2.929873888656247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(план)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11981.5</c:v>
                </c:pt>
                <c:pt idx="1">
                  <c:v>13354.7</c:v>
                </c:pt>
                <c:pt idx="2">
                  <c:v>13096.7</c:v>
                </c:pt>
              </c:numCache>
            </c:numRef>
          </c:val>
        </c:ser>
        <c:dLbls/>
        <c:gapWidth val="78"/>
        <c:shape val="box"/>
        <c:axId val="198952832"/>
        <c:axId val="199107328"/>
        <c:axId val="0"/>
      </c:bar3DChart>
      <c:catAx>
        <c:axId val="19895283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107328"/>
        <c:crosses val="autoZero"/>
        <c:lblAlgn val="ctr"/>
        <c:lblOffset val="100"/>
      </c:catAx>
      <c:valAx>
        <c:axId val="199107328"/>
        <c:scaling>
          <c:orientation val="minMax"/>
          <c:max val="20000"/>
          <c:min val="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98952832"/>
        <c:crosses val="autoZero"/>
        <c:crossBetween val="between"/>
        <c:majorUnit val="5000"/>
      </c:valAx>
      <c:spPr>
        <a:noFill/>
        <a:ln cmpd="sng"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051401630988804"/>
          <c:y val="0.17416025743491595"/>
          <c:w val="0.21948598369011224"/>
          <c:h val="0.6462369770853269"/>
        </c:manualLayout>
      </c:layout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view3D>
      <c:rAngAx val="1"/>
    </c:view3D>
    <c:plotArea>
      <c:layout>
        <c:manualLayout>
          <c:layoutTarget val="inner"/>
          <c:xMode val="edge"/>
          <c:yMode val="edge"/>
          <c:x val="9.4881093797880886E-2"/>
          <c:y val="5.567772163246229E-2"/>
          <c:w val="0.78619456876267457"/>
          <c:h val="0.73740628145694209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(план)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35.800000000000011</c:v>
                </c:pt>
                <c:pt idx="1">
                  <c:v>36.800000000000011</c:v>
                </c:pt>
                <c:pt idx="2">
                  <c:v>36.9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(план)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64.2</c:v>
                </c:pt>
                <c:pt idx="1">
                  <c:v>63.2</c:v>
                </c:pt>
                <c:pt idx="2">
                  <c:v>63.1</c:v>
                </c:pt>
              </c:numCache>
            </c:numRef>
          </c:val>
        </c:ser>
        <c:dLbls/>
        <c:shape val="box"/>
        <c:axId val="201639424"/>
        <c:axId val="201640960"/>
        <c:axId val="0"/>
      </c:bar3DChart>
      <c:catAx>
        <c:axId val="2016394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01640960"/>
        <c:crosses val="autoZero"/>
        <c:auto val="1"/>
        <c:lblAlgn val="ctr"/>
        <c:lblOffset val="100"/>
      </c:catAx>
      <c:valAx>
        <c:axId val="20164096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01639424"/>
        <c:crosses val="autoZero"/>
        <c:crossBetween val="between"/>
      </c:valAx>
      <c:spPr>
        <a:noFill/>
      </c:spPr>
    </c:plotArea>
    <c:plotVisOnly val="1"/>
    <c:dispBlanksAs val="gap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1227039206615243"/>
          <c:w val="1"/>
          <c:h val="0.877295891854310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spPr>
              <a:solidFill>
                <a:srgbClr val="FFFF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4240385802469138"/>
                  <c:y val="-0.170692656633722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488425925925909E-2"/>
                  <c:y val="-3.87206427965376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050000000000016E-2"/>
                  <c:y val="-1.78474953029370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620216049382736E-2"/>
                  <c:y val="-1.03653450381364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543672839506178E-2"/>
                  <c:y val="-8.81936847462152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819444444444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42129629629629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9699074074074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52.776721461407007</c:v>
                </c:pt>
                <c:pt idx="1">
                  <c:v>18.770126838191043</c:v>
                </c:pt>
                <c:pt idx="2">
                  <c:v>13.379383378661341</c:v>
                </c:pt>
                <c:pt idx="3">
                  <c:v>5.9832968302486229</c:v>
                </c:pt>
                <c:pt idx="4">
                  <c:v>3.8426917615345744</c:v>
                </c:pt>
                <c:pt idx="5">
                  <c:v>2.4323088401646245</c:v>
                </c:pt>
                <c:pt idx="6">
                  <c:v>1.7531107848564345</c:v>
                </c:pt>
                <c:pt idx="7">
                  <c:v>1.0623601049363405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10964.1</c:v>
                </c:pt>
                <c:pt idx="1">
                  <c:v>3899.4</c:v>
                </c:pt>
                <c:pt idx="2">
                  <c:v>2779.5</c:v>
                </c:pt>
                <c:pt idx="3">
                  <c:v>1243</c:v>
                </c:pt>
                <c:pt idx="4">
                  <c:v>798.3</c:v>
                </c:pt>
                <c:pt idx="5">
                  <c:v>505.3</c:v>
                </c:pt>
                <c:pt idx="6">
                  <c:v>364.2</c:v>
                </c:pt>
                <c:pt idx="7">
                  <c:v>220.7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20774.5</c:v>
                </c:pt>
                <c:pt idx="1">
                  <c:v>20774.5</c:v>
                </c:pt>
                <c:pt idx="2">
                  <c:v>20774.5</c:v>
                </c:pt>
                <c:pt idx="3">
                  <c:v>20774.5</c:v>
                </c:pt>
                <c:pt idx="4">
                  <c:v>20774.5</c:v>
                </c:pt>
                <c:pt idx="5">
                  <c:v>20774.5</c:v>
                </c:pt>
                <c:pt idx="6">
                  <c:v>20774.5</c:v>
                </c:pt>
                <c:pt idx="7">
                  <c:v>20774.5</c:v>
                </c:pt>
              </c:numCache>
            </c:numRef>
          </c:val>
        </c:ser>
        <c:dLbls/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F2F2F2"/>
        </a:solidFill>
      </c:spPr>
    </c:floor>
    <c:side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2.4520053327408052E-2"/>
          <c:w val="0.56602646999576411"/>
          <c:h val="0.881655649372292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3722.1</c:v>
                </c:pt>
                <c:pt idx="1">
                  <c:v>3852.7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5184.6000000000004</c:v>
                </c:pt>
                <c:pt idx="1">
                  <c:v>5921.4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938.6</c:v>
                </c:pt>
                <c:pt idx="1">
                  <c:v>928.1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71.3</c:v>
                </c:pt>
                <c:pt idx="1">
                  <c:v>0.70000000000000007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D85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126.8</c:v>
                </c:pt>
                <c:pt idx="1">
                  <c:v>261.10000000000002</c:v>
                </c:pt>
              </c:numCache>
            </c:numRef>
          </c:val>
        </c:ser>
        <c:dLbls/>
        <c:shape val="cylinder"/>
        <c:axId val="217609728"/>
        <c:axId val="217611264"/>
        <c:axId val="0"/>
      </c:bar3DChart>
      <c:catAx>
        <c:axId val="21760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17611264"/>
        <c:crosses val="autoZero"/>
        <c:auto val="1"/>
        <c:lblAlgn val="ctr"/>
        <c:lblOffset val="100"/>
      </c:catAx>
      <c:valAx>
        <c:axId val="217611264"/>
        <c:scaling>
          <c:orientation val="minMax"/>
          <c:max val="12000"/>
          <c:min val="0"/>
        </c:scaling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217609728"/>
        <c:crosses val="autoZero"/>
        <c:crossBetween val="between"/>
        <c:majorUnit val="100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0.13615889084219404"/>
          <c:w val="0.32227504041712812"/>
          <c:h val="0.84494517970225536"/>
        </c:manualLayout>
      </c:layout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F2F2F2"/>
        </a:solidFill>
      </c:spPr>
    </c:floor>
    <c:side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2.4520053327408052E-2"/>
          <c:w val="0.56602646999576411"/>
          <c:h val="0.881655649372292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448.6</c:v>
                </c:pt>
                <c:pt idx="1">
                  <c:v>481.3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20.5</c:v>
                </c:pt>
                <c:pt idx="1">
                  <c:v>24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469.1</c:v>
                </c:pt>
                <c:pt idx="1">
                  <c:v>505.3</c:v>
                </c:pt>
              </c:numCache>
            </c:numRef>
          </c:val>
        </c:ser>
        <c:dLbls/>
        <c:shape val="cylinder"/>
        <c:axId val="211156992"/>
        <c:axId val="211158912"/>
        <c:axId val="0"/>
      </c:bar3DChart>
      <c:catAx>
        <c:axId val="211156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11158912"/>
        <c:crosses val="autoZero"/>
        <c:auto val="1"/>
        <c:lblAlgn val="ctr"/>
        <c:lblOffset val="100"/>
      </c:catAx>
      <c:valAx>
        <c:axId val="211158912"/>
        <c:scaling>
          <c:orientation val="minMax"/>
          <c:max val="600"/>
          <c:min val="0"/>
        </c:scaling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21115699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0.13615889084219404"/>
          <c:w val="0.26551679443024856"/>
          <c:h val="0.46782013738515438"/>
        </c:manualLayout>
      </c:layout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7.8239768640031113E-2"/>
          <c:y val="4.3437531956689993E-2"/>
          <c:w val="0.70478793672785189"/>
          <c:h val="0.8102384991411211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7.1693642461359277E-3"/>
                  <c:y val="1.88056443405786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285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6372120151667E-3"/>
                  <c:y val="1.72133726518983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562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47555166715268E-3"/>
                  <c:y val="1.87079988976914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930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(план)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6285.3</c:v>
                </c:pt>
                <c:pt idx="1">
                  <c:v>6562.3</c:v>
                </c:pt>
                <c:pt idx="2">
                  <c:v>6930.4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6.1728395061728392E-3"/>
                  <c:y val="1.06890525164933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12 192,4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302E-3"/>
                  <c:y val="1.603357877474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ru-RU" baseline="0" dirty="0" smtClean="0"/>
                      <a:t> 612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641975308642E-3"/>
                  <c:y val="2.137810503298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13 354,4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(план)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12192.4</c:v>
                </c:pt>
                <c:pt idx="1">
                  <c:v>13612</c:v>
                </c:pt>
                <c:pt idx="2">
                  <c:v>13354.4</c:v>
                </c:pt>
              </c:numCache>
            </c:numRef>
          </c:val>
        </c:ser>
        <c:dLbls/>
        <c:gapWidth val="78"/>
        <c:shape val="box"/>
        <c:axId val="189014400"/>
        <c:axId val="189015936"/>
        <c:axId val="0"/>
      </c:bar3DChart>
      <c:catAx>
        <c:axId val="18901440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9015936"/>
        <c:crosses val="autoZero"/>
        <c:lblAlgn val="ctr"/>
        <c:lblOffset val="100"/>
      </c:catAx>
      <c:valAx>
        <c:axId val="189015936"/>
        <c:scaling>
          <c:orientation val="minMax"/>
          <c:min val="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89014400"/>
        <c:crosses val="autoZero"/>
        <c:crossBetween val="between"/>
        <c:majorUnit val="5000"/>
      </c:valAx>
      <c:spPr>
        <a:solidFill>
          <a:srgbClr val="FFFFDD"/>
        </a:solidFill>
        <a:ln cmpd="sng"/>
      </c:spPr>
    </c:plotArea>
    <c:legend>
      <c:legendPos val="r"/>
      <c:layout>
        <c:manualLayout>
          <c:xMode val="edge"/>
          <c:yMode val="edge"/>
          <c:x val="0.7414634976183534"/>
          <c:y val="0.33150160567243614"/>
          <c:w val="0.22988820841839216"/>
          <c:h val="0.18397711027777652"/>
        </c:manualLayout>
      </c:layout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D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F2F2F2"/>
        </a:solidFill>
      </c:spPr>
    </c:floor>
    <c:side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2.4520053327408052E-2"/>
          <c:w val="0.56602646999576411"/>
          <c:h val="0.881655649372292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17.600000000000001</c:v>
                </c:pt>
                <c:pt idx="1">
                  <c:v>13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4.9000000000000004</c:v>
                </c:pt>
                <c:pt idx="1">
                  <c:v>33.300000000000011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269.5</c:v>
                </c:pt>
                <c:pt idx="1">
                  <c:v>300.8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14.2</c:v>
                </c:pt>
                <c:pt idx="1">
                  <c:v>17.100000000000001</c:v>
                </c:pt>
              </c:numCache>
            </c:numRef>
          </c:val>
        </c:ser>
        <c:dLbls/>
        <c:shape val="cylinder"/>
        <c:axId val="216236800"/>
        <c:axId val="216238336"/>
        <c:axId val="0"/>
      </c:bar3DChart>
      <c:catAx>
        <c:axId val="216236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16238336"/>
        <c:crosses val="autoZero"/>
        <c:auto val="1"/>
        <c:lblAlgn val="ctr"/>
        <c:lblOffset val="100"/>
      </c:catAx>
      <c:valAx>
        <c:axId val="216238336"/>
        <c:scaling>
          <c:orientation val="minMax"/>
          <c:max val="400"/>
          <c:min val="0"/>
        </c:scaling>
        <c:axPos val="l"/>
        <c:majorGridlines>
          <c:spPr>
            <a:ln w="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21623680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0.13615889084219404"/>
          <c:w val="0.32227504041712812"/>
          <c:h val="0.8380654837634528"/>
        </c:manualLayout>
      </c:layout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F2F2F2"/>
        </a:solidFill>
      </c:spPr>
    </c:floor>
    <c:side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6819507867086513E-2"/>
          <c:y val="2.8976432765142838E-2"/>
          <c:w val="0.56602646999576411"/>
          <c:h val="0.881655660074924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40.700000000000003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</c:dPt>
          <c:dPt>
            <c:idx val="1"/>
          </c:dPt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420.1</c:v>
                </c:pt>
                <c:pt idx="1">
                  <c:v>409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469.2</c:v>
                </c:pt>
                <c:pt idx="1">
                  <c:v>323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15.6</c:v>
                </c:pt>
                <c:pt idx="1">
                  <c:v>16.7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/>
        <c:shape val="cylinder"/>
        <c:axId val="220641920"/>
        <c:axId val="220676480"/>
        <c:axId val="0"/>
      </c:bar3DChart>
      <c:catAx>
        <c:axId val="2206419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20676480"/>
        <c:crosses val="autoZero"/>
        <c:auto val="1"/>
        <c:lblAlgn val="ctr"/>
        <c:lblOffset val="100"/>
      </c:catAx>
      <c:valAx>
        <c:axId val="220676480"/>
        <c:scaling>
          <c:orientation val="minMax"/>
          <c:max val="1000"/>
          <c:min val="0"/>
        </c:scaling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0"/>
        <c:tickLblPos val="nextTo"/>
        <c:txPr>
          <a:bodyPr/>
          <a:lstStyle/>
          <a:p>
            <a:pPr>
              <a:defRPr sz="15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220641920"/>
        <c:crosses val="autoZero"/>
        <c:crossBetween val="between"/>
        <c:majorUnit val="100"/>
        <c:minorUnit val="5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282579519333641"/>
          <c:y val="5.1105269424878856E-2"/>
          <c:w val="0.31726601908657132"/>
          <c:h val="0.9122882767121151"/>
        </c:manualLayout>
      </c:layout>
      <c:txPr>
        <a:bodyPr/>
        <a:lstStyle/>
        <a:p>
          <a:pPr algn="l"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rgbClr val="C6D9F1"/>
        </a:gs>
        <a:gs pos="51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solidFill>
          <a:schemeClr val="bg1">
            <a:lumMod val="95000"/>
          </a:schemeClr>
        </a:solidFill>
      </c:spPr>
    </c:sideWall>
    <c:backWall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537462776324652"/>
          <c:y val="7.870671952787292E-2"/>
          <c:w val="0.83531457074933579"/>
          <c:h val="0.7195539507398163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1784.8</c:v>
                </c:pt>
                <c:pt idx="1">
                  <c:v>1435.7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Лист1!$A$2:$A$3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/>
        <c:shape val="cylinder"/>
        <c:axId val="189156736"/>
        <c:axId val="189166720"/>
        <c:axId val="0"/>
      </c:bar3DChart>
      <c:catAx>
        <c:axId val="1891567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89166720"/>
        <c:crosses val="autoZero"/>
        <c:auto val="1"/>
        <c:lblAlgn val="ctr"/>
        <c:lblOffset val="100"/>
      </c:catAx>
      <c:valAx>
        <c:axId val="189166720"/>
        <c:scaling>
          <c:orientation val="minMax"/>
          <c:max val="180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1500" b="0">
                <a:latin typeface="Arial Narrow" panose="020B0606020202030204" pitchFamily="34" charset="0"/>
              </a:defRPr>
            </a:pPr>
            <a:endParaRPr lang="ru-RU"/>
          </a:p>
        </c:txPr>
        <c:crossAx val="189156736"/>
        <c:crosses val="autoZero"/>
        <c:crossBetween val="between"/>
        <c:majorUnit val="900"/>
      </c:valAx>
      <c:spPr>
        <a:noFill/>
        <a:ln w="25400">
          <a:noFill/>
        </a:ln>
      </c:spPr>
    </c:plotArea>
    <c:plotVisOnly val="1"/>
    <c:dispBlanksAs val="gap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F2F2F2"/>
        </a:solidFill>
      </c:spPr>
    </c:floor>
    <c:side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301"/>
          <c:y val="6.1615772850635658E-2"/>
          <c:w val="0.566026469995764"/>
          <c:h val="0.768414620597711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90.4</c:v>
                </c:pt>
                <c:pt idx="1">
                  <c:v>193.5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1756.5</c:v>
                </c:pt>
                <c:pt idx="1">
                  <c:v>2689.5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971.6</c:v>
                </c:pt>
                <c:pt idx="1">
                  <c:v>850.7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163.4</c:v>
                </c:pt>
                <c:pt idx="1">
                  <c:v>165.6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Лист1!$A$3:$A$4</c:f>
              <c:strCache>
                <c:ptCount val="2"/>
                <c:pt idx="0">
                  <c:v>Факт 2022 года</c:v>
                </c:pt>
                <c:pt idx="1">
                  <c:v>Факт 2023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/>
        <c:shape val="cylinder"/>
        <c:axId val="221872512"/>
        <c:axId val="221874048"/>
        <c:axId val="0"/>
      </c:bar3DChart>
      <c:catAx>
        <c:axId val="221872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21874048"/>
        <c:crosses val="autoZero"/>
        <c:auto val="1"/>
        <c:lblAlgn val="ctr"/>
        <c:lblOffset val="100"/>
      </c:catAx>
      <c:valAx>
        <c:axId val="221874048"/>
        <c:scaling>
          <c:orientation val="minMax"/>
          <c:min val="500"/>
        </c:scaling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" sourceLinked="0"/>
        <c:tickLblPos val="nextTo"/>
        <c:txPr>
          <a:bodyPr/>
          <a:lstStyle/>
          <a:p>
            <a:pPr>
              <a:defRPr sz="1100" b="0">
                <a:latin typeface="Arial Narrow" panose="020B0606020202030204" pitchFamily="34" charset="0"/>
              </a:defRPr>
            </a:pPr>
            <a:endParaRPr lang="ru-RU"/>
          </a:p>
        </c:txPr>
        <c:crossAx val="221872512"/>
        <c:crosses val="autoZero"/>
        <c:crossBetween val="between"/>
        <c:majorUnit val="100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4"/>
          <c:y val="6.0078046883679563E-2"/>
          <c:w val="0.31726601908657132"/>
          <c:h val="0.87819871866088972"/>
        </c:manualLayout>
      </c:layout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rgbClr val="C6D9F1"/>
        </a:gs>
        <a:gs pos="46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30"/>
      <c:rotY val="170"/>
      <c:depthPercent val="100"/>
      <c:perspective val="30"/>
    </c:view3D>
    <c:plotArea>
      <c:layout>
        <c:manualLayout>
          <c:layoutTarget val="inner"/>
          <c:xMode val="edge"/>
          <c:yMode val="edge"/>
          <c:x val="0.10771706193865171"/>
          <c:y val="2.574749529254584E-2"/>
          <c:w val="0.79110953902725389"/>
          <c:h val="0.88675225544740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explosion val="1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1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Lbls>
            <c:dLbl>
              <c:idx val="0"/>
              <c:layout>
                <c:manualLayout>
                  <c:x val="0.16201358890406511"/>
                  <c:y val="0.1879897960055720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81,2%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919312886803427"/>
                      <c:h val="0.200111312418278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9682480813678652"/>
                  <c:y val="-0.198305957457718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18,8%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2561</c:v>
                </c:pt>
                <c:pt idx="1">
                  <c:v>592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3.6335015063685742E-2"/>
          <c:y val="0.79635489219146594"/>
          <c:w val="0.6789173722760965"/>
          <c:h val="0.18780854833793398"/>
        </c:manualLayout>
      </c:layout>
      <c:spPr>
        <a:ln>
          <a:noFill/>
        </a:ln>
      </c:spPr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</c:chart>
  <c:spPr>
    <a:solidFill>
      <a:srgbClr val="FFFFE5"/>
    </a:solidFill>
    <a:ln w="5715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30"/>
      <c:rotY val="176"/>
      <c:depthPercent val="100"/>
      <c:perspective val="30"/>
    </c:view3D>
    <c:plotArea>
      <c:layout>
        <c:manualLayout>
          <c:layoutTarget val="inner"/>
          <c:xMode val="edge"/>
          <c:yMode val="edge"/>
          <c:x val="0.10596453469422468"/>
          <c:y val="9.0804699457087067E-4"/>
          <c:w val="0.78808125429846387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2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Lbls>
            <c:dLbl>
              <c:idx val="0"/>
              <c:layout>
                <c:manualLayout>
                  <c:x val="0.13231553556437242"/>
                  <c:y val="0.207873626577103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77,2%</a:t>
                    </a:r>
                    <a:endParaRPr lang="ru-RU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0.19488091484439243"/>
                  <c:y val="-0.178222718843205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22,8%</a:t>
                    </a:r>
                  </a:p>
                </c:rich>
              </c:tx>
              <c:showVal val="1"/>
              <c:showPercent val="1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77.249903437620702</c:v>
                </c:pt>
                <c:pt idx="1">
                  <c:v>22.750096562379291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2E-2"/>
          <c:y val="0.79284731149801724"/>
          <c:w val="0.65910645048538552"/>
          <c:h val="0.19024098733297717"/>
        </c:manualLayout>
      </c:layout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681561349966467"/>
          <c:y val="0.38152459456072491"/>
          <c:w val="0.8611858676074079"/>
          <c:h val="0.39024357393242437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6.9948161252463892E-2"/>
                  <c:y val="0.1561791791545594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946680145391476E-2"/>
                  <c:y val="0.15617917915455939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943717931246574E-2"/>
                  <c:y val="0.17105338669308889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2185</c:v>
                </c:pt>
                <c:pt idx="1">
                  <c:v>2589</c:v>
                </c:pt>
                <c:pt idx="2">
                  <c:v>3153</c:v>
                </c:pt>
              </c:numCache>
            </c:numRef>
          </c:val>
        </c:ser>
        <c:dLbls/>
        <c:marker val="1"/>
        <c:axId val="222477696"/>
        <c:axId val="222479488"/>
      </c:lineChart>
      <c:catAx>
        <c:axId val="222477696"/>
        <c:scaling>
          <c:orientation val="minMax"/>
        </c:scaling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222479488"/>
        <c:crossesAt val="0"/>
        <c:auto val="1"/>
        <c:lblAlgn val="ctr"/>
        <c:lblOffset val="100"/>
        <c:tickLblSkip val="1"/>
      </c:catAx>
      <c:valAx>
        <c:axId val="222479488"/>
        <c:scaling>
          <c:orientation val="minMax"/>
          <c:max val="3200"/>
          <c:min val="0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1"/>
        <c:majorTickMark val="in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222477696"/>
        <c:crossesAt val="1"/>
        <c:crossBetween val="between"/>
        <c:majorUnit val="1000"/>
        <c:minorUnit val="100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spPr>
    <a:noFill/>
    <a:ln w="38100" cap="sq">
      <a:solidFill>
        <a:schemeClr val="tx1"/>
      </a:solidFill>
      <a:prstDash val="solid"/>
      <a:beve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90"/>
      <c:depthPercent val="100"/>
      <c:perspective val="0"/>
    </c:view3D>
    <c:plotArea>
      <c:layout>
        <c:manualLayout>
          <c:layoutTarget val="inner"/>
          <c:xMode val="edge"/>
          <c:yMode val="edge"/>
          <c:x val="5.5851352433708918E-3"/>
          <c:y val="0.1209014452899124"/>
          <c:w val="0.99441486475662844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explosion val="18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Lbls>
            <c:dLbl>
              <c:idx val="0"/>
              <c:layout>
                <c:manualLayout>
                  <c:x val="0.16027763792771269"/>
                  <c:y val="-0.259882775370637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613620286916087"/>
                  <c:y val="4.74881648952585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5982.7</c:v>
                </c:pt>
                <c:pt idx="1">
                  <c:v>947.7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E7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7.998142325271354E-2"/>
          <c:y val="0.15296853899830212"/>
          <c:w val="0.91853505295277271"/>
          <c:h val="0.74470815584455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6"/>
          <c:dPt>
            <c:idx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8.8184646150427759E-2"/>
                  <c:y val="4.29061922950324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778361835765012E-2"/>
                  <c:y val="-3.67767362528849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459109194585615"/>
                  <c:y val="6.12945604214749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13,4%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125172784419303"/>
                  <c:y val="0.183883681264424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406445795428418"/>
                  <c:y val="0.122588638208615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459109194585615"/>
                  <c:y val="-3.6776736252884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965308764142483E-2"/>
                  <c:y val="-4.92774481385276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869270339471326"/>
                  <c:y val="-1.25446316100391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3612.5</c:v>
                </c:pt>
                <c:pt idx="1">
                  <c:v>406.5</c:v>
                </c:pt>
                <c:pt idx="2">
                  <c:v>927</c:v>
                </c:pt>
                <c:pt idx="3">
                  <c:v>902.5</c:v>
                </c:pt>
                <c:pt idx="4">
                  <c:v>87.2</c:v>
                </c:pt>
                <c:pt idx="5">
                  <c:v>69.599999999999994</c:v>
                </c:pt>
                <c:pt idx="6">
                  <c:v>684.4</c:v>
                </c:pt>
                <c:pt idx="7">
                  <c:v>240.7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rgbClr val="FFFFDD"/>
        </a:solidFill>
        <a:ln>
          <a:noFill/>
        </a:ln>
      </c:spPr>
    </c:plotArea>
    <c:plotVisOnly val="1"/>
    <c:dispBlanksAs val="zero"/>
  </c:chart>
  <c:spPr>
    <a:solidFill>
      <a:srgbClr val="FFFFD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0"/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1689971739259723"/>
          <c:y val="3.4322598299083122E-2"/>
          <c:w val="0.81915164562428089"/>
          <c:h val="0.8556418710101169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0593418184990865E-2"/>
                  <c:y val="0.1572578512192900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94443523653308E-2"/>
                  <c:y val="0.231389286283886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27706763484994E-2"/>
                  <c:y val="0.3350262403685350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180427101717587E-3"/>
                  <c:y val="0.3037471145181398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(факт)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840.2</c:v>
                </c:pt>
                <c:pt idx="1">
                  <c:v>927</c:v>
                </c:pt>
              </c:numCache>
            </c:numRef>
          </c:val>
        </c:ser>
        <c:dLbls/>
        <c:gapWidth val="77"/>
        <c:shape val="cylinder"/>
        <c:axId val="196451712"/>
        <c:axId val="196465792"/>
        <c:axId val="195479296"/>
      </c:bar3DChart>
      <c:catAx>
        <c:axId val="19645171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6465792"/>
        <c:crosses val="autoZero"/>
        <c:lblAlgn val="ctr"/>
        <c:lblOffset val="100"/>
      </c:catAx>
      <c:valAx>
        <c:axId val="196465792"/>
        <c:scaling>
          <c:orientation val="minMax"/>
          <c:max val="900"/>
          <c:min val="60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6451712"/>
        <c:crosses val="autoZero"/>
        <c:crossBetween val="between"/>
        <c:majorUnit val="50"/>
      </c:valAx>
      <c:serAx>
        <c:axId val="195479296"/>
        <c:scaling>
          <c:orientation val="minMax"/>
        </c:scaling>
        <c:delete val="1"/>
        <c:axPos val="b"/>
        <c:tickLblPos val="none"/>
        <c:crossAx val="196465792"/>
        <c:crosses val="autoZero"/>
      </c:serAx>
      <c:spPr>
        <a:noFill/>
        <a:ln cmpd="sng"/>
      </c:spPr>
    </c:plotArea>
    <c:plotVisOnly val="1"/>
    <c:dispBlanksAs val="gap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2746249234718604"/>
          <c:y val="5.2346744133139687E-2"/>
          <c:w val="0.83540954078388463"/>
          <c:h val="0.8399101092058937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3223117053187945E-2"/>
                  <c:y val="0.2266944332639168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26012948915843E-2"/>
                  <c:y val="0.1541264896837757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06859828765466E-3"/>
                  <c:y val="0.350512139400153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64875061710951E-2"/>
                  <c:y val="0.3223288896784961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(факт)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934.8</c:v>
                </c:pt>
                <c:pt idx="1">
                  <c:v>902.5</c:v>
                </c:pt>
              </c:numCache>
            </c:numRef>
          </c:val>
        </c:ser>
        <c:dLbls/>
        <c:gapWidth val="78"/>
        <c:shape val="cylinder"/>
        <c:axId val="196528000"/>
        <c:axId val="196529536"/>
        <c:axId val="196516928"/>
      </c:bar3DChart>
      <c:catAx>
        <c:axId val="19652800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6529536"/>
        <c:crosses val="autoZero"/>
        <c:lblAlgn val="ctr"/>
        <c:lblOffset val="100"/>
        <c:tickMarkSkip val="10"/>
      </c:catAx>
      <c:valAx>
        <c:axId val="196529536"/>
        <c:scaling>
          <c:orientation val="minMax"/>
          <c:min val="80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6528000"/>
        <c:crosses val="autoZero"/>
        <c:crossBetween val="between"/>
        <c:majorUnit val="50"/>
      </c:valAx>
      <c:serAx>
        <c:axId val="196516928"/>
        <c:scaling>
          <c:orientation val="minMax"/>
        </c:scaling>
        <c:delete val="1"/>
        <c:axPos val="b"/>
        <c:tickLblPos val="none"/>
        <c:crossAx val="196529536"/>
        <c:crosses val="autoZero"/>
      </c:serAx>
      <c:spPr>
        <a:noFill/>
        <a:ln cmpd="sng"/>
      </c:spPr>
    </c:plotArea>
    <c:plotVisOnly val="1"/>
    <c:dispBlanksAs val="gap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pattFill prst="solidDmnd">
          <a:fgClr>
            <a:srgbClr val="0070C0"/>
          </a:fgClr>
          <a:bgClr>
            <a:schemeClr val="bg1"/>
          </a:bgClr>
        </a:patt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floor>
    <c:plotArea>
      <c:layout>
        <c:manualLayout>
          <c:layoutTarget val="inner"/>
          <c:xMode val="edge"/>
          <c:yMode val="edge"/>
          <c:x val="0.13935694811054811"/>
          <c:y val="0.12642759904532233"/>
          <c:w val="0.77905889990549426"/>
          <c:h val="0.5929975884382917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9962790789052939E-2"/>
                  <c:y val="0.237048429900293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24015037753366E-2"/>
                  <c:y val="0.2359459215070436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703E-2"/>
                  <c:y val="0.3836819057141800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78E-3"/>
                  <c:y val="0.11268038119221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(план)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901.4</c:v>
                </c:pt>
                <c:pt idx="1">
                  <c:v>947.7</c:v>
                </c:pt>
              </c:numCache>
            </c:numRef>
          </c:val>
        </c:ser>
        <c:dLbls/>
        <c:gapWidth val="58"/>
        <c:shape val="cylinder"/>
        <c:axId val="196899584"/>
        <c:axId val="196901120"/>
        <c:axId val="196884672"/>
      </c:bar3DChart>
      <c:catAx>
        <c:axId val="196899584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6901120"/>
        <c:crosses val="autoZero"/>
        <c:lblAlgn val="ctr"/>
        <c:lblOffset val="100"/>
        <c:tickMarkSkip val="2"/>
      </c:catAx>
      <c:valAx>
        <c:axId val="196901120"/>
        <c:scaling>
          <c:orientation val="minMax"/>
          <c:min val="0"/>
        </c:scaling>
        <c:axPos val="l"/>
        <c:majorGridlines>
          <c:spPr>
            <a:ln>
              <a:noFill/>
            </a:ln>
          </c:spPr>
        </c:majorGridlines>
        <c:numFmt formatCode="0" sourceLinked="0"/>
        <c:majorTickMark val="none"/>
        <c:tickLblPos val="none"/>
        <c:spPr>
          <a:ln w="31750">
            <a:noFill/>
          </a:ln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6899584"/>
        <c:crosses val="autoZero"/>
        <c:crossBetween val="between"/>
        <c:majorUnit val="200"/>
      </c:valAx>
      <c:serAx>
        <c:axId val="196884672"/>
        <c:scaling>
          <c:orientation val="minMax"/>
        </c:scaling>
        <c:delete val="1"/>
        <c:axPos val="b"/>
        <c:tickLblPos val="none"/>
        <c:crossAx val="196901120"/>
        <c:crosses val="autoZero"/>
      </c:serAx>
      <c:spPr>
        <a:noFill/>
        <a:ln cmpd="sng"/>
      </c:spPr>
    </c:plotArea>
    <c:plotVisOnly val="1"/>
    <c:dispBlanksAs val="gap"/>
  </c:chart>
  <c:spPr>
    <a:noFill/>
    <a:ln w="57150"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4786098227352015"/>
          <c:y val="8.4197066910591409E-2"/>
          <c:w val="0.81631387636162567"/>
          <c:h val="0.762199005305798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687885802469136E-2"/>
                  <c:y val="0.240930470347648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189043209876556E-3"/>
                  <c:y val="0.257871506475800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</a:t>
                    </a:r>
                    <a:r>
                      <a:rPr lang="en-US" dirty="0" smtClean="0"/>
                      <a:t>3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703E-2"/>
                  <c:y val="0.3836819057141800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78E-3"/>
                  <c:y val="0.11268038119221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(план)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27.7</c:v>
                </c:pt>
                <c:pt idx="1">
                  <c:v>30.3</c:v>
                </c:pt>
              </c:numCache>
            </c:numRef>
          </c:val>
        </c:ser>
        <c:dLbls/>
        <c:gapWidth val="58"/>
        <c:shape val="cylinder"/>
        <c:axId val="197125632"/>
        <c:axId val="197127168"/>
        <c:axId val="196804096"/>
      </c:bar3DChart>
      <c:catAx>
        <c:axId val="19712563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7127168"/>
        <c:crosses val="autoZero"/>
        <c:lblAlgn val="ctr"/>
        <c:lblOffset val="100"/>
        <c:tickMarkSkip val="2"/>
      </c:catAx>
      <c:valAx>
        <c:axId val="197127168"/>
        <c:scaling>
          <c:orientation val="minMax"/>
          <c:min val="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7125632"/>
        <c:crosses val="autoZero"/>
        <c:crossBetween val="between"/>
        <c:majorUnit val="20"/>
      </c:valAx>
      <c:serAx>
        <c:axId val="196804096"/>
        <c:scaling>
          <c:orientation val="minMax"/>
        </c:scaling>
        <c:delete val="1"/>
        <c:axPos val="b"/>
        <c:tickLblPos val="none"/>
        <c:crossAx val="197127168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.15092167208194016"/>
          <c:y val="5.6521272498159927E-2"/>
          <c:w val="0.81631387636162567"/>
          <c:h val="0.762199005305798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1979166666666669E-2"/>
                  <c:y val="0.219287661895023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90,6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674768518518522E-2"/>
                  <c:y val="0.2488215746421267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703E-2"/>
                  <c:y val="0.3836819057141800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78E-3"/>
                  <c:y val="0.11268038119221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(план)</c:v>
                </c:pt>
                <c:pt idx="1">
                  <c:v>2023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90.6</c:v>
                </c:pt>
                <c:pt idx="1">
                  <c:v>101.7</c:v>
                </c:pt>
              </c:numCache>
            </c:numRef>
          </c:val>
        </c:ser>
        <c:dLbls/>
        <c:gapWidth val="58"/>
        <c:shape val="cylinder"/>
        <c:axId val="197025152"/>
        <c:axId val="197047424"/>
        <c:axId val="196802752"/>
      </c:bar3DChart>
      <c:catAx>
        <c:axId val="19702515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7047424"/>
        <c:crosses val="autoZero"/>
        <c:lblAlgn val="ctr"/>
        <c:lblOffset val="100"/>
        <c:tickMarkSkip val="2"/>
      </c:catAx>
      <c:valAx>
        <c:axId val="197047424"/>
        <c:scaling>
          <c:orientation val="minMax"/>
          <c:min val="0"/>
        </c:scaling>
        <c:axPos val="l"/>
        <c:majorGridlines/>
        <c:numFmt formatCode="0" sourceLinked="0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7025152"/>
        <c:crosses val="autoZero"/>
        <c:crossBetween val="between"/>
        <c:majorUnit val="40"/>
      </c:valAx>
      <c:serAx>
        <c:axId val="196802752"/>
        <c:scaling>
          <c:orientation val="minMax"/>
        </c:scaling>
        <c:delete val="1"/>
        <c:axPos val="b"/>
        <c:tickLblPos val="none"/>
        <c:crossAx val="197047424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944C6565-E348-494F-AE63-A25BBDA01729}" type="presOf" srcId="{8FBAAD1B-5BAC-4AC0-8BA9-6D0621EB872A}" destId="{5C1B40A2-C95B-481E-9090-4B7BCF3B56CE}" srcOrd="0" destOrd="0" presId="urn:microsoft.com/office/officeart/2005/8/layout/cycle5"/>
    <dgm:cxn modelId="{3509C918-BCD6-419C-A00D-876E63B800CD}" type="presOf" srcId="{724D7F1B-A1E0-49D7-BF3E-FEFCD1C743CE}" destId="{A54D8CAD-B47B-492A-A92F-69E42EBB0CBD}" srcOrd="0" destOrd="0" presId="urn:microsoft.com/office/officeart/2005/8/layout/cycle5"/>
    <dgm:cxn modelId="{7B73A76D-A0E3-4650-97B4-84D4BC98A00F}" type="presOf" srcId="{1B6EB8D1-E4C2-40F7-BAF0-BED45F5C904D}" destId="{37B34B6A-4DCE-4DE3-951A-2EF6B41DAEEC}" srcOrd="0" destOrd="0" presId="urn:microsoft.com/office/officeart/2005/8/layout/cycle5"/>
    <dgm:cxn modelId="{BFAFE441-8EE0-4017-8BC7-F24B340F3F31}" type="presOf" srcId="{3E04EBF9-6BCF-4C97-97CC-16053D8ADECA}" destId="{D76CEF15-AD37-4FF7-A9D9-F30101483B47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EA569397-0DE9-4255-8904-57BD5DE61EBE}" type="presOf" srcId="{181EA984-4962-4DC5-8CDA-71251781BB72}" destId="{6B2E63ED-B4B9-4312-8B34-C6298E61E31E}" srcOrd="0" destOrd="0" presId="urn:microsoft.com/office/officeart/2005/8/layout/cycle5"/>
    <dgm:cxn modelId="{0E6686F0-EF5C-425D-8948-5E8BAA14AC9B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BD403B8A-8C96-4D4C-9F85-59174A137F66}" type="presOf" srcId="{AC3117F4-22F7-4278-9E67-6CE483EEA235}" destId="{644BD4D3-8D2A-489F-BC0B-191B4AEF9533}" srcOrd="0" destOrd="0" presId="urn:microsoft.com/office/officeart/2005/8/layout/cycle5"/>
    <dgm:cxn modelId="{775B8C8B-59C3-4019-A729-AFF9AD57C65A}" type="presOf" srcId="{99AA82BB-5D7A-4078-8B23-18C254D0DC4B}" destId="{529DDF86-EE24-4644-BF9F-F7994B1A08DB}" srcOrd="0" destOrd="0" presId="urn:microsoft.com/office/officeart/2005/8/layout/cycle5"/>
    <dgm:cxn modelId="{5418E24B-848E-421C-9998-B75EDB7A15CF}" type="presOf" srcId="{443ECAFA-A6D7-41FF-AC7E-E0473AEE9907}" destId="{18E1BD14-653F-47B3-BB46-667C8FB2497F}" srcOrd="0" destOrd="0" presId="urn:microsoft.com/office/officeart/2005/8/layout/cycle5"/>
    <dgm:cxn modelId="{9AE9EEA6-462F-4851-9D3A-05E3F74826ED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B719D2E-25E7-4E3B-A514-42AF09672EE8}" type="presOf" srcId="{2F3150F9-E42C-4C20-8C2E-D3A5F4293F34}" destId="{26BC9EC0-F33D-4C53-893E-E607BC23B588}" srcOrd="0" destOrd="0" presId="urn:microsoft.com/office/officeart/2005/8/layout/cycle5"/>
    <dgm:cxn modelId="{334E770E-2407-4D6B-919A-A71B45E1CD0B}" type="presOf" srcId="{8BA3E322-4EFF-422F-8958-15FC13EBBE0A}" destId="{F93ECD45-54D8-465B-A0C2-914295F3C5BD}" srcOrd="0" destOrd="0" presId="urn:microsoft.com/office/officeart/2005/8/layout/cycle5"/>
    <dgm:cxn modelId="{04307D1E-6907-4876-A997-8B99040DB49D}" type="presOf" srcId="{582979A8-C384-483D-9063-70433550210F}" destId="{03867FA4-A613-4921-92BD-CBD0DE5AF6C1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F5134BBC-10E1-422C-B8EF-9A0DA94F268D}" type="presOf" srcId="{CBBE3567-C6F7-4BAB-9067-FDC8A32F0041}" destId="{191E1915-7B43-453A-9B3B-8BE365BAB7F0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7DC06955-34A9-421D-BEAF-6EE474341BFC}" type="presOf" srcId="{83D8F672-682C-4EEF-83C3-46A0F47A1E51}" destId="{2C814299-90FC-466A-8C27-58BBE7C3AD9B}" srcOrd="0" destOrd="0" presId="urn:microsoft.com/office/officeart/2005/8/layout/cycle5"/>
    <dgm:cxn modelId="{DDBF35AE-D3BE-4F22-9BF5-D92DB454334C}" type="presOf" srcId="{FD2A65F7-0EFD-427A-9350-4EE82EF8A3A3}" destId="{E20084B0-DED3-4DEB-8998-F77FEE57635D}" srcOrd="0" destOrd="0" presId="urn:microsoft.com/office/officeart/2005/8/layout/cycle5"/>
    <dgm:cxn modelId="{E4FB23BB-4CA3-4218-981E-A80D39A966AF}" type="presOf" srcId="{CE6B3773-E288-4ED6-8D2D-7A94A1E9116E}" destId="{B61698C4-7017-4D89-87F7-56075D701F9E}" srcOrd="0" destOrd="0" presId="urn:microsoft.com/office/officeart/2005/8/layout/cycle5"/>
    <dgm:cxn modelId="{76ECD3EC-DBA7-4E9A-A283-DC263B761A49}" type="presParOf" srcId="{5C1B40A2-C95B-481E-9090-4B7BCF3B56CE}" destId="{18E1BD14-653F-47B3-BB46-667C8FB2497F}" srcOrd="0" destOrd="0" presId="urn:microsoft.com/office/officeart/2005/8/layout/cycle5"/>
    <dgm:cxn modelId="{2D38A5CD-6629-40DB-8531-C98D3C67180A}" type="presParOf" srcId="{5C1B40A2-C95B-481E-9090-4B7BCF3B56CE}" destId="{63F2586D-5C2A-47F2-8FBF-D647F1535402}" srcOrd="1" destOrd="0" presId="urn:microsoft.com/office/officeart/2005/8/layout/cycle5"/>
    <dgm:cxn modelId="{7BB37C33-C802-43C1-AB40-39029C7FFE83}" type="presParOf" srcId="{5C1B40A2-C95B-481E-9090-4B7BCF3B56CE}" destId="{43434E4B-C4FB-4DAC-9533-71DBE9279538}" srcOrd="2" destOrd="0" presId="urn:microsoft.com/office/officeart/2005/8/layout/cycle5"/>
    <dgm:cxn modelId="{1D99C281-3D35-408D-BFE1-891628A8CA8D}" type="presParOf" srcId="{5C1B40A2-C95B-481E-9090-4B7BCF3B56CE}" destId="{A54D8CAD-B47B-492A-A92F-69E42EBB0CBD}" srcOrd="3" destOrd="0" presId="urn:microsoft.com/office/officeart/2005/8/layout/cycle5"/>
    <dgm:cxn modelId="{9B5956D7-96E2-4E18-9D0B-237D89F36464}" type="presParOf" srcId="{5C1B40A2-C95B-481E-9090-4B7BCF3B56CE}" destId="{C1BE9F86-1024-42B7-8000-210EB09C538A}" srcOrd="4" destOrd="0" presId="urn:microsoft.com/office/officeart/2005/8/layout/cycle5"/>
    <dgm:cxn modelId="{13577E45-F389-4A2D-8819-E9B1CE130AAD}" type="presParOf" srcId="{5C1B40A2-C95B-481E-9090-4B7BCF3B56CE}" destId="{F93ECD45-54D8-465B-A0C2-914295F3C5BD}" srcOrd="5" destOrd="0" presId="urn:microsoft.com/office/officeart/2005/8/layout/cycle5"/>
    <dgm:cxn modelId="{D12C84C9-F38A-4E00-AB94-3ABB99F36002}" type="presParOf" srcId="{5C1B40A2-C95B-481E-9090-4B7BCF3B56CE}" destId="{D76CEF15-AD37-4FF7-A9D9-F30101483B47}" srcOrd="6" destOrd="0" presId="urn:microsoft.com/office/officeart/2005/8/layout/cycle5"/>
    <dgm:cxn modelId="{18DB33A8-11BF-4FA0-9DE6-E800F3FAD34A}" type="presParOf" srcId="{5C1B40A2-C95B-481E-9090-4B7BCF3B56CE}" destId="{89825730-0866-4745-85D0-1D1DCFBF2A18}" srcOrd="7" destOrd="0" presId="urn:microsoft.com/office/officeart/2005/8/layout/cycle5"/>
    <dgm:cxn modelId="{6BBD56D7-45F7-405D-B0C0-1E364C335932}" type="presParOf" srcId="{5C1B40A2-C95B-481E-9090-4B7BCF3B56CE}" destId="{DA554C6D-A2BD-4B94-802C-6C55DB9F2BF8}" srcOrd="8" destOrd="0" presId="urn:microsoft.com/office/officeart/2005/8/layout/cycle5"/>
    <dgm:cxn modelId="{D2A5440E-B3CA-4163-A2FA-1CD412D03553}" type="presParOf" srcId="{5C1B40A2-C95B-481E-9090-4B7BCF3B56CE}" destId="{644BD4D3-8D2A-489F-BC0B-191B4AEF9533}" srcOrd="9" destOrd="0" presId="urn:microsoft.com/office/officeart/2005/8/layout/cycle5"/>
    <dgm:cxn modelId="{09333C73-3642-43B1-AEF4-C7A8EFDB8894}" type="presParOf" srcId="{5C1B40A2-C95B-481E-9090-4B7BCF3B56CE}" destId="{DAC3B005-4E2A-4348-9B77-486F2914FE10}" srcOrd="10" destOrd="0" presId="urn:microsoft.com/office/officeart/2005/8/layout/cycle5"/>
    <dgm:cxn modelId="{11E73925-755A-419E-90BA-AA5CCC21B668}" type="presParOf" srcId="{5C1B40A2-C95B-481E-9090-4B7BCF3B56CE}" destId="{2C814299-90FC-466A-8C27-58BBE7C3AD9B}" srcOrd="11" destOrd="0" presId="urn:microsoft.com/office/officeart/2005/8/layout/cycle5"/>
    <dgm:cxn modelId="{8FDBF07F-8740-46F6-AC21-605E289FD599}" type="presParOf" srcId="{5C1B40A2-C95B-481E-9090-4B7BCF3B56CE}" destId="{03867FA4-A613-4921-92BD-CBD0DE5AF6C1}" srcOrd="12" destOrd="0" presId="urn:microsoft.com/office/officeart/2005/8/layout/cycle5"/>
    <dgm:cxn modelId="{273138A8-7A94-4D4B-8DC8-38459007AE34}" type="presParOf" srcId="{5C1B40A2-C95B-481E-9090-4B7BCF3B56CE}" destId="{A543EB03-7087-4967-BA16-52B020590675}" srcOrd="13" destOrd="0" presId="urn:microsoft.com/office/officeart/2005/8/layout/cycle5"/>
    <dgm:cxn modelId="{BE4C8184-F501-4997-B26F-E3858C5FAD5B}" type="presParOf" srcId="{5C1B40A2-C95B-481E-9090-4B7BCF3B56CE}" destId="{191E1915-7B43-453A-9B3B-8BE365BAB7F0}" srcOrd="14" destOrd="0" presId="urn:microsoft.com/office/officeart/2005/8/layout/cycle5"/>
    <dgm:cxn modelId="{7D35E64A-B47B-4420-88AC-087936CCB7FA}" type="presParOf" srcId="{5C1B40A2-C95B-481E-9090-4B7BCF3B56CE}" destId="{529DDF86-EE24-4644-BF9F-F7994B1A08DB}" srcOrd="15" destOrd="0" presId="urn:microsoft.com/office/officeart/2005/8/layout/cycle5"/>
    <dgm:cxn modelId="{8545F486-C7E0-4860-AEE9-5B029E4A106B}" type="presParOf" srcId="{5C1B40A2-C95B-481E-9090-4B7BCF3B56CE}" destId="{273D6908-0A8E-4F45-889A-67CE25D68E3E}" srcOrd="16" destOrd="0" presId="urn:microsoft.com/office/officeart/2005/8/layout/cycle5"/>
    <dgm:cxn modelId="{9425F384-C2D1-4588-92A1-546A2DF97F95}" type="presParOf" srcId="{5C1B40A2-C95B-481E-9090-4B7BCF3B56CE}" destId="{B61698C4-7017-4D89-87F7-56075D701F9E}" srcOrd="17" destOrd="0" presId="urn:microsoft.com/office/officeart/2005/8/layout/cycle5"/>
    <dgm:cxn modelId="{760D51B2-CB68-48EB-A86A-1A6F3030524E}" type="presParOf" srcId="{5C1B40A2-C95B-481E-9090-4B7BCF3B56CE}" destId="{E20084B0-DED3-4DEB-8998-F77FEE57635D}" srcOrd="18" destOrd="0" presId="urn:microsoft.com/office/officeart/2005/8/layout/cycle5"/>
    <dgm:cxn modelId="{0304A0FF-D74B-4E37-87DA-5EE91DC9091B}" type="presParOf" srcId="{5C1B40A2-C95B-481E-9090-4B7BCF3B56CE}" destId="{284E5A02-1953-4AC1-8DE5-B9171905FABE}" srcOrd="19" destOrd="0" presId="urn:microsoft.com/office/officeart/2005/8/layout/cycle5"/>
    <dgm:cxn modelId="{19E76D07-7BF3-4BE1-8400-46B8ADEBAD68}" type="presParOf" srcId="{5C1B40A2-C95B-481E-9090-4B7BCF3B56CE}" destId="{37B34B6A-4DCE-4DE3-951A-2EF6B41DAEEC}" srcOrd="20" destOrd="0" presId="urn:microsoft.com/office/officeart/2005/8/layout/cycle5"/>
    <dgm:cxn modelId="{E9993631-06A7-4927-B7FF-5BDB26AD19EF}" type="presParOf" srcId="{5C1B40A2-C95B-481E-9090-4B7BCF3B56CE}" destId="{26BC9EC0-F33D-4C53-893E-E607BC23B588}" srcOrd="21" destOrd="0" presId="urn:microsoft.com/office/officeart/2005/8/layout/cycle5"/>
    <dgm:cxn modelId="{7057710C-FC65-48D7-87B8-AD3D16DF97B1}" type="presParOf" srcId="{5C1B40A2-C95B-481E-9090-4B7BCF3B56CE}" destId="{AAF36583-BB7F-476C-A980-E0851D9947DB}" srcOrd="22" destOrd="0" presId="urn:microsoft.com/office/officeart/2005/8/layout/cycle5"/>
    <dgm:cxn modelId="{90F485C2-C864-42D2-8D77-DAD916C85DA6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B2510-7418-499C-8693-09500131819F}" type="presOf" srcId="{B48DC76A-8C89-4A47-A084-03205D8C4A2A}" destId="{A1F9C609-4FDF-427E-A3A7-017CF8E0D1F8}" srcOrd="0" destOrd="0" presId="urn:microsoft.com/office/officeart/2008/layout/RadialCluster"/>
    <dgm:cxn modelId="{247DFF6B-97D2-41A2-96F1-72AC2FE971A0}" type="presOf" srcId="{FB48CFB2-2144-464F-99B0-7B4517BBF385}" destId="{55E128A9-086C-4AB0-9BB3-7B78F9CA19C8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2BDC747F-D487-4946-8569-58C4FB583F95}" type="presOf" srcId="{2C971819-3A7E-44D6-A607-E41E2CC546CA}" destId="{2A42BF92-E0CA-4C74-94D9-9AE3F426003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90FCD4-89C1-41B0-B15E-28DE9F064448}" type="presOf" srcId="{51B0975B-EA65-4A15-BAF2-DB307B86BC96}" destId="{341F0CCF-4C81-46C6-BAD1-DDC17631079D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F2336538-DE1F-42B0-AD08-976F17538530}" type="presOf" srcId="{C9BABCCA-8569-4ABA-B03B-D830CDA9F6D4}" destId="{8B244CFF-22F3-49C3-BAD4-562F5B34DCEA}" srcOrd="0" destOrd="0" presId="urn:microsoft.com/office/officeart/2008/layout/RadialCluster"/>
    <dgm:cxn modelId="{FC86E18C-E263-434F-95FC-6F7CFEEF53B1}" type="presOf" srcId="{30BF6DE8-1E0A-4F3F-9C5D-54B1D0FEA649}" destId="{BF1427F8-47F7-429E-8B9A-D7AD3446727D}" srcOrd="0" destOrd="0" presId="urn:microsoft.com/office/officeart/2008/layout/RadialCluster"/>
    <dgm:cxn modelId="{FE6F70C5-8D0D-40BB-9D8D-19092E680986}" type="presOf" srcId="{9D6328B3-3D5F-410C-9275-2F3B736C0074}" destId="{0999DAA6-78E7-4C62-AD9F-BB89E1F317A5}" srcOrd="0" destOrd="0" presId="urn:microsoft.com/office/officeart/2008/layout/RadialCluster"/>
    <dgm:cxn modelId="{3349D313-2B4E-445A-BBEC-D78FFD023448}" type="presOf" srcId="{BF147029-5588-4C67-A975-3EDDF959302B}" destId="{A7E70BED-E9F9-4186-91D6-4C4AD5C34513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4B0FA6B1-6E8C-40A0-B2D8-1096247BD174}" type="presParOf" srcId="{8B244CFF-22F3-49C3-BAD4-562F5B34DCEA}" destId="{767A95D3-4209-465C-93E1-7443651645A0}" srcOrd="0" destOrd="0" presId="urn:microsoft.com/office/officeart/2008/layout/RadialCluster"/>
    <dgm:cxn modelId="{510068A6-1731-44CA-9E04-578DE2F7D820}" type="presParOf" srcId="{767A95D3-4209-465C-93E1-7443651645A0}" destId="{55E128A9-086C-4AB0-9BB3-7B78F9CA19C8}" srcOrd="0" destOrd="0" presId="urn:microsoft.com/office/officeart/2008/layout/RadialCluster"/>
    <dgm:cxn modelId="{7C083B7A-0EF6-4893-AF0D-C937C8EF800C}" type="presParOf" srcId="{767A95D3-4209-465C-93E1-7443651645A0}" destId="{2A42BF92-E0CA-4C74-94D9-9AE3F4260038}" srcOrd="1" destOrd="0" presId="urn:microsoft.com/office/officeart/2008/layout/RadialCluster"/>
    <dgm:cxn modelId="{DE383C75-B9CD-4601-8F0B-02134BFF947F}" type="presParOf" srcId="{767A95D3-4209-465C-93E1-7443651645A0}" destId="{A7E70BED-E9F9-4186-91D6-4C4AD5C34513}" srcOrd="2" destOrd="0" presId="urn:microsoft.com/office/officeart/2008/layout/RadialCluster"/>
    <dgm:cxn modelId="{332B1FD9-322D-4723-BEC3-60C13F8BE9AD}" type="presParOf" srcId="{767A95D3-4209-465C-93E1-7443651645A0}" destId="{0999DAA6-78E7-4C62-AD9F-BB89E1F317A5}" srcOrd="3" destOrd="0" presId="urn:microsoft.com/office/officeart/2008/layout/RadialCluster"/>
    <dgm:cxn modelId="{55B38963-4C31-4405-BABA-86837983F2A5}" type="presParOf" srcId="{767A95D3-4209-465C-93E1-7443651645A0}" destId="{A1F9C609-4FDF-427E-A3A7-017CF8E0D1F8}" srcOrd="4" destOrd="0" presId="urn:microsoft.com/office/officeart/2008/layout/RadialCluster"/>
    <dgm:cxn modelId="{F8E7C149-3EEE-4E74-B1D0-9814CF5E58F2}" type="presParOf" srcId="{767A95D3-4209-465C-93E1-7443651645A0}" destId="{BF1427F8-47F7-429E-8B9A-D7AD3446727D}" srcOrd="5" destOrd="0" presId="urn:microsoft.com/office/officeart/2008/layout/RadialCluster"/>
    <dgm:cxn modelId="{8D8A64B9-9D9F-43A1-9AFD-D154E046AA56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AC155-AC80-4600-AA0F-714456DBE1BD}" type="presOf" srcId="{A8FC0520-4E1C-47C9-9459-5A566E2A3269}" destId="{47F0322C-5978-482D-A409-1280E22C6D82}" srcOrd="1" destOrd="0" presId="urn:microsoft.com/office/officeart/2005/8/layout/radial5"/>
    <dgm:cxn modelId="{0083A8EF-11EA-4173-B5AF-21ED3376DAE0}" type="presOf" srcId="{A8FC0520-4E1C-47C9-9459-5A566E2A3269}" destId="{E7EAB10C-E176-4610-B2C6-BE8F83AD0F9B}" srcOrd="0" destOrd="0" presId="urn:microsoft.com/office/officeart/2005/8/layout/radial5"/>
    <dgm:cxn modelId="{BCB8A0F7-7B73-41C9-91CD-98B5740F95E9}" type="presOf" srcId="{C021BE46-16AF-4372-B2A0-67875E2C82CF}" destId="{06F93DE9-E67A-4CE1-BC6B-5C458B1137B0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C914B0A1-643A-4A21-8946-E9F7B0363202}" type="presOf" srcId="{420BA717-63F2-4ED1-9193-BDF0AD7BC7EB}" destId="{FFE63D16-C443-42C8-BB30-4CA61876A647}" srcOrd="0" destOrd="0" presId="urn:microsoft.com/office/officeart/2005/8/layout/radial5"/>
    <dgm:cxn modelId="{69AF6A7F-94BC-469D-984D-3996FC20486A}" type="presOf" srcId="{6F647F05-65E5-443B-9310-4AF895EEC1B0}" destId="{ED72E44C-8498-48F8-9652-E5DD6AC5818D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F8EBD28F-E1E7-4BC8-949E-9305ED431A50}" type="presOf" srcId="{D63A74EC-A1EC-4823-AB28-835C2DE63D58}" destId="{E2EC1D87-F728-458A-8AB1-7A3D78F9D25E}" srcOrd="0" destOrd="0" presId="urn:microsoft.com/office/officeart/2005/8/layout/radial5"/>
    <dgm:cxn modelId="{DD5B7BF0-49E7-4937-9E9C-CA75C083A4E5}" type="presOf" srcId="{62E153EB-408C-4CB3-B6CA-2A439518E14B}" destId="{83F11675-07D9-406F-853D-13FD28BBB805}" srcOrd="0" destOrd="0" presId="urn:microsoft.com/office/officeart/2005/8/layout/radial5"/>
    <dgm:cxn modelId="{712E52BE-1D38-45D3-B4C9-A44D3A5D48A5}" type="presOf" srcId="{8D513BD1-7137-4BB2-A1F4-1B02EFB0F34F}" destId="{4731EA70-1FA8-49F5-A6BF-4AE9CB97C303}" srcOrd="0" destOrd="0" presId="urn:microsoft.com/office/officeart/2005/8/layout/radial5"/>
    <dgm:cxn modelId="{27E4E8C9-D678-4778-95A0-5DEC104747BC}" type="presOf" srcId="{6B4A9C71-5243-4375-98C7-BA189146832B}" destId="{8B82EA68-B59A-424E-9756-C221A13DB47F}" srcOrd="0" destOrd="0" presId="urn:microsoft.com/office/officeart/2005/8/layout/radial5"/>
    <dgm:cxn modelId="{3288EC4A-58DE-4FCA-BF92-B28F6A809194}" type="presOf" srcId="{8D513BD1-7137-4BB2-A1F4-1B02EFB0F34F}" destId="{8D15C70B-27DC-4BC4-8B54-1A6B8CC1DBC1}" srcOrd="1" destOrd="0" presId="urn:microsoft.com/office/officeart/2005/8/layout/radial5"/>
    <dgm:cxn modelId="{65B1E6A6-C1DD-446C-8634-938A07C021F0}" type="presOf" srcId="{D2A69AB7-A0A6-4501-95CD-2902A3384DE3}" destId="{FED909B6-8F19-4D98-AAC2-EBEEF4830C2B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050720CB-EEB7-4862-8BB4-E9804E92E2F2}" type="presOf" srcId="{6598F354-400C-439C-BDD5-729D663E252E}" destId="{F326903B-AF5C-41D9-A950-9DE60C069BDF}" srcOrd="1" destOrd="0" presId="urn:microsoft.com/office/officeart/2005/8/layout/radial5"/>
    <dgm:cxn modelId="{3C25460B-B511-4299-96F4-A9B9E26F135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102B473C-B877-4ECC-B280-349B121A0304}" type="presOf" srcId="{637E412C-91EE-486E-8354-15F2384BE3EA}" destId="{D8B200F5-4D07-49B2-A587-C2FE6CEC49F8}" srcOrd="0" destOrd="0" presId="urn:microsoft.com/office/officeart/2005/8/layout/radial5"/>
    <dgm:cxn modelId="{C0F3E8B7-ACDF-4D10-995B-472ED415D3E3}" type="presOf" srcId="{3BA0FA79-0F0A-4F39-8C6F-85BF113366C3}" destId="{E0AC84DD-2093-416F-85DE-E547FE520660}" srcOrd="0" destOrd="0" presId="urn:microsoft.com/office/officeart/2005/8/layout/radial5"/>
    <dgm:cxn modelId="{B89A7A53-DE1A-465D-A41D-B2A640157D4B}" type="presOf" srcId="{9DEE7B50-C1CB-48D2-999B-DF1098A88396}" destId="{2F5553CB-2478-4421-B002-5FA728364A78}" srcOrd="0" destOrd="0" presId="urn:microsoft.com/office/officeart/2005/8/layout/radial5"/>
    <dgm:cxn modelId="{F2982A88-2B7D-4FD3-AB1C-633C1CFE6C8D}" type="presOf" srcId="{082CE592-953F-441B-B0C2-F864433A8493}" destId="{839DF450-14DD-4280-9AEE-DA73938E9B9D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829236C2-07DC-4E33-94F4-3627330AA204}" type="presOf" srcId="{BC4B6763-2F33-4CCB-B9CC-377BBD0F0800}" destId="{A0B7EB92-DF16-476D-BB87-6C0D26E26F61}" srcOrd="0" destOrd="0" presId="urn:microsoft.com/office/officeart/2005/8/layout/radial5"/>
    <dgm:cxn modelId="{E17BAB67-500E-4DEF-91CA-2D0CA12B444D}" type="presOf" srcId="{08170AFC-8E89-4179-A96D-636AFFD8C3F3}" destId="{53D78D63-5F88-4163-9535-46A64127BD3A}" srcOrd="1" destOrd="0" presId="urn:microsoft.com/office/officeart/2005/8/layout/radial5"/>
    <dgm:cxn modelId="{8B6B87E3-9D77-4298-82EB-A24E7A02A5AE}" type="presOf" srcId="{77DF95E1-3397-43CE-99EF-E82D1E9B2066}" destId="{7A035AEB-3A20-4DC3-9A60-032AB2743B03}" srcOrd="0" destOrd="0" presId="urn:microsoft.com/office/officeart/2005/8/layout/radial5"/>
    <dgm:cxn modelId="{1A62ED73-FC92-4A83-B4E3-A56E2C7E540D}" type="presOf" srcId="{9DEE7B50-C1CB-48D2-999B-DF1098A88396}" destId="{881BA4B6-6173-4BE7-ACB0-127409627ABA}" srcOrd="1" destOrd="0" presId="urn:microsoft.com/office/officeart/2005/8/layout/radial5"/>
    <dgm:cxn modelId="{BF836530-6CC7-4BED-9B74-413883AFCA63}" type="presOf" srcId="{D78F1D4C-A2EF-4C56-940B-FB3F18A7298D}" destId="{EDA34655-9131-4731-957F-5382F53A0660}" srcOrd="0" destOrd="0" presId="urn:microsoft.com/office/officeart/2005/8/layout/radial5"/>
    <dgm:cxn modelId="{447C269D-98EE-4F5D-B7A7-1F85F5563553}" type="presOf" srcId="{77DF95E1-3397-43CE-99EF-E82D1E9B2066}" destId="{4273F29E-B93C-44D6-A671-FCDC77ED9BA3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11B4F2F5-F6EB-472C-B5F4-00F23D920F10}" type="presOf" srcId="{C021BE46-16AF-4372-B2A0-67875E2C82CF}" destId="{DA660ED5-C4B7-4208-928A-B8DD66837486}" srcOrd="1" destOrd="0" presId="urn:microsoft.com/office/officeart/2005/8/layout/radial5"/>
    <dgm:cxn modelId="{1721A9C6-092C-4B6F-8B3E-B3AA4CB64100}" type="presOf" srcId="{6598F354-400C-439C-BDD5-729D663E252E}" destId="{FA950D33-9BD9-4D37-A533-789F5554AFB5}" srcOrd="0" destOrd="0" presId="urn:microsoft.com/office/officeart/2005/8/layout/radial5"/>
    <dgm:cxn modelId="{6884C3B0-0C52-40D5-ACC5-21E7CF06932B}" type="presOf" srcId="{BC4B6763-2F33-4CCB-B9CC-377BBD0F0800}" destId="{E3A5A4EE-729B-477E-AEA8-7FC61FA6B941}" srcOrd="1" destOrd="0" presId="urn:microsoft.com/office/officeart/2005/8/layout/radial5"/>
    <dgm:cxn modelId="{AE52F81E-CE55-4B34-87C7-4AAD3689DE65}" type="presOf" srcId="{AA0A2BD5-A368-4F17-8E9D-23F1FC377812}" destId="{EB1C3899-7B42-47CD-912B-DD035472498D}" srcOrd="0" destOrd="0" presId="urn:microsoft.com/office/officeart/2005/8/layout/radial5"/>
    <dgm:cxn modelId="{0C336539-92D2-41DF-B57B-6DF00A089AA0}" type="presOf" srcId="{08170AFC-8E89-4179-A96D-636AFFD8C3F3}" destId="{DF27FC25-052B-426A-9E06-117E992234F6}" srcOrd="0" destOrd="0" presId="urn:microsoft.com/office/officeart/2005/8/layout/radial5"/>
    <dgm:cxn modelId="{95A46935-765F-4748-BC2A-FDFA9BF5B525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0CA010A5-E849-4A1C-81B7-7AF4F30CB114}" type="presOf" srcId="{082CE592-953F-441B-B0C2-F864433A8493}" destId="{A0E222DD-64BD-4A89-BBB9-2B80D8318D4A}" srcOrd="0" destOrd="0" presId="urn:microsoft.com/office/officeart/2005/8/layout/radial5"/>
    <dgm:cxn modelId="{C023B578-C444-4661-BB12-3985A53AF1B3}" type="presOf" srcId="{4B1A8440-411B-4A5D-AFC7-3583C59ADD0E}" destId="{73BC26A8-8D0F-45E6-9E3B-37EADD227262}" srcOrd="0" destOrd="0" presId="urn:microsoft.com/office/officeart/2005/8/layout/radial5"/>
    <dgm:cxn modelId="{DACC7F92-EAF7-46A4-8D05-594CC5F2EB44}" type="presOf" srcId="{9F96D360-CB55-48DB-9778-BF90DCE1129E}" destId="{69EA0517-EDCB-4CEB-899F-D56DCF7B4404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741FFF00-6EE3-4E59-9AD3-1419FD9A7AB2}" type="presParOf" srcId="{8B82EA68-B59A-424E-9756-C221A13DB47F}" destId="{ED72E44C-8498-48F8-9652-E5DD6AC5818D}" srcOrd="0" destOrd="0" presId="urn:microsoft.com/office/officeart/2005/8/layout/radial5"/>
    <dgm:cxn modelId="{24856F52-A778-44D7-B031-68414B56E734}" type="presParOf" srcId="{8B82EA68-B59A-424E-9756-C221A13DB47F}" destId="{4731EA70-1FA8-49F5-A6BF-4AE9CB97C303}" srcOrd="1" destOrd="0" presId="urn:microsoft.com/office/officeart/2005/8/layout/radial5"/>
    <dgm:cxn modelId="{FF900B64-23DF-4A6D-A8AE-07525B3FC0F4}" type="presParOf" srcId="{4731EA70-1FA8-49F5-A6BF-4AE9CB97C303}" destId="{8D15C70B-27DC-4BC4-8B54-1A6B8CC1DBC1}" srcOrd="0" destOrd="0" presId="urn:microsoft.com/office/officeart/2005/8/layout/radial5"/>
    <dgm:cxn modelId="{84FE7649-2C48-40EA-B68B-3A46F2149B2F}" type="presParOf" srcId="{8B82EA68-B59A-424E-9756-C221A13DB47F}" destId="{E2EC1D87-F728-458A-8AB1-7A3D78F9D25E}" srcOrd="2" destOrd="0" presId="urn:microsoft.com/office/officeart/2005/8/layout/radial5"/>
    <dgm:cxn modelId="{8CFBF135-95CD-46A6-9989-109417A5A74B}" type="presParOf" srcId="{8B82EA68-B59A-424E-9756-C221A13DB47F}" destId="{A0E222DD-64BD-4A89-BBB9-2B80D8318D4A}" srcOrd="3" destOrd="0" presId="urn:microsoft.com/office/officeart/2005/8/layout/radial5"/>
    <dgm:cxn modelId="{94FAC32B-5EED-4F5A-A04E-CB4A4195E2FE}" type="presParOf" srcId="{A0E222DD-64BD-4A89-BBB9-2B80D8318D4A}" destId="{839DF450-14DD-4280-9AEE-DA73938E9B9D}" srcOrd="0" destOrd="0" presId="urn:microsoft.com/office/officeart/2005/8/layout/radial5"/>
    <dgm:cxn modelId="{0A55D492-DFDF-481F-864C-40FBCEC4E930}" type="presParOf" srcId="{8B82EA68-B59A-424E-9756-C221A13DB47F}" destId="{73BC26A8-8D0F-45E6-9E3B-37EADD227262}" srcOrd="4" destOrd="0" presId="urn:microsoft.com/office/officeart/2005/8/layout/radial5"/>
    <dgm:cxn modelId="{24515FBA-6E54-483A-8C37-E63C2ADF416D}" type="presParOf" srcId="{8B82EA68-B59A-424E-9756-C221A13DB47F}" destId="{06F93DE9-E67A-4CE1-BC6B-5C458B1137B0}" srcOrd="5" destOrd="0" presId="urn:microsoft.com/office/officeart/2005/8/layout/radial5"/>
    <dgm:cxn modelId="{0D14B25A-92D6-4FE2-8014-0CEECBE51CF3}" type="presParOf" srcId="{06F93DE9-E67A-4CE1-BC6B-5C458B1137B0}" destId="{DA660ED5-C4B7-4208-928A-B8DD66837486}" srcOrd="0" destOrd="0" presId="urn:microsoft.com/office/officeart/2005/8/layout/radial5"/>
    <dgm:cxn modelId="{65E77181-FFC1-4341-A0CE-328BA5D71434}" type="presParOf" srcId="{8B82EA68-B59A-424E-9756-C221A13DB47F}" destId="{D8B200F5-4D07-49B2-A587-C2FE6CEC49F8}" srcOrd="6" destOrd="0" presId="urn:microsoft.com/office/officeart/2005/8/layout/radial5"/>
    <dgm:cxn modelId="{8BCBDDDD-E207-4148-8321-9EE16DE69EA9}" type="presParOf" srcId="{8B82EA68-B59A-424E-9756-C221A13DB47F}" destId="{E7EAB10C-E176-4610-B2C6-BE8F83AD0F9B}" srcOrd="7" destOrd="0" presId="urn:microsoft.com/office/officeart/2005/8/layout/radial5"/>
    <dgm:cxn modelId="{26865A7A-5797-4585-B5D2-EA74AE06FCAF}" type="presParOf" srcId="{E7EAB10C-E176-4610-B2C6-BE8F83AD0F9B}" destId="{47F0322C-5978-482D-A409-1280E22C6D82}" srcOrd="0" destOrd="0" presId="urn:microsoft.com/office/officeart/2005/8/layout/radial5"/>
    <dgm:cxn modelId="{5622160D-19E3-43B2-B826-C9E8382FE0D6}" type="presParOf" srcId="{8B82EA68-B59A-424E-9756-C221A13DB47F}" destId="{FFE63D16-C443-42C8-BB30-4CA61876A647}" srcOrd="8" destOrd="0" presId="urn:microsoft.com/office/officeart/2005/8/layout/radial5"/>
    <dgm:cxn modelId="{1B1D3127-AA01-41E6-8F37-15323F74F6C8}" type="presParOf" srcId="{8B82EA68-B59A-424E-9756-C221A13DB47F}" destId="{FA950D33-9BD9-4D37-A533-789F5554AFB5}" srcOrd="9" destOrd="0" presId="urn:microsoft.com/office/officeart/2005/8/layout/radial5"/>
    <dgm:cxn modelId="{C94D9CCB-F371-4714-A577-D5BB28700ADF}" type="presParOf" srcId="{FA950D33-9BD9-4D37-A533-789F5554AFB5}" destId="{F326903B-AF5C-41D9-A950-9DE60C069BDF}" srcOrd="0" destOrd="0" presId="urn:microsoft.com/office/officeart/2005/8/layout/radial5"/>
    <dgm:cxn modelId="{3DC854D4-237C-4579-AE1D-41911DAAC6B4}" type="presParOf" srcId="{8B82EA68-B59A-424E-9756-C221A13DB47F}" destId="{EB1C3899-7B42-47CD-912B-DD035472498D}" srcOrd="10" destOrd="0" presId="urn:microsoft.com/office/officeart/2005/8/layout/radial5"/>
    <dgm:cxn modelId="{7F45652D-AD91-4A8D-B510-6B0A2FBE532D}" type="presParOf" srcId="{8B82EA68-B59A-424E-9756-C221A13DB47F}" destId="{2F5553CB-2478-4421-B002-5FA728364A78}" srcOrd="11" destOrd="0" presId="urn:microsoft.com/office/officeart/2005/8/layout/radial5"/>
    <dgm:cxn modelId="{F6531DFF-3832-49A7-8B08-DF53A3D14977}" type="presParOf" srcId="{2F5553CB-2478-4421-B002-5FA728364A78}" destId="{881BA4B6-6173-4BE7-ACB0-127409627ABA}" srcOrd="0" destOrd="0" presId="urn:microsoft.com/office/officeart/2005/8/layout/radial5"/>
    <dgm:cxn modelId="{D2CD814E-6E8E-4782-9F92-7B78F5BA57A0}" type="presParOf" srcId="{8B82EA68-B59A-424E-9756-C221A13DB47F}" destId="{FED909B6-8F19-4D98-AAC2-EBEEF4830C2B}" srcOrd="12" destOrd="0" presId="urn:microsoft.com/office/officeart/2005/8/layout/radial5"/>
    <dgm:cxn modelId="{4B882413-1E2F-4D6A-A968-B925050FAEB7}" type="presParOf" srcId="{8B82EA68-B59A-424E-9756-C221A13DB47F}" destId="{A0B7EB92-DF16-476D-BB87-6C0D26E26F61}" srcOrd="13" destOrd="0" presId="urn:microsoft.com/office/officeart/2005/8/layout/radial5"/>
    <dgm:cxn modelId="{D66713BF-E9EA-41A3-B6D8-4799DC83ED57}" type="presParOf" srcId="{A0B7EB92-DF16-476D-BB87-6C0D26E26F61}" destId="{E3A5A4EE-729B-477E-AEA8-7FC61FA6B941}" srcOrd="0" destOrd="0" presId="urn:microsoft.com/office/officeart/2005/8/layout/radial5"/>
    <dgm:cxn modelId="{39B7C3C0-3503-4F6F-AA77-068627863D72}" type="presParOf" srcId="{8B82EA68-B59A-424E-9756-C221A13DB47F}" destId="{69EA0517-EDCB-4CEB-899F-D56DCF7B4404}" srcOrd="14" destOrd="0" presId="urn:microsoft.com/office/officeart/2005/8/layout/radial5"/>
    <dgm:cxn modelId="{97144716-70A8-4D0B-98C3-CE74E01A06E4}" type="presParOf" srcId="{8B82EA68-B59A-424E-9756-C221A13DB47F}" destId="{7A035AEB-3A20-4DC3-9A60-032AB2743B03}" srcOrd="15" destOrd="0" presId="urn:microsoft.com/office/officeart/2005/8/layout/radial5"/>
    <dgm:cxn modelId="{7D1CAD61-5858-4102-8EFD-10AECAC3C28A}" type="presParOf" srcId="{7A035AEB-3A20-4DC3-9A60-032AB2743B03}" destId="{4273F29E-B93C-44D6-A671-FCDC77ED9BA3}" srcOrd="0" destOrd="0" presId="urn:microsoft.com/office/officeart/2005/8/layout/radial5"/>
    <dgm:cxn modelId="{9F150FB8-6F8E-4594-8829-5C402DA423B2}" type="presParOf" srcId="{8B82EA68-B59A-424E-9756-C221A13DB47F}" destId="{83F11675-07D9-406F-853D-13FD28BBB805}" srcOrd="16" destOrd="0" presId="urn:microsoft.com/office/officeart/2005/8/layout/radial5"/>
    <dgm:cxn modelId="{2BF241F3-CFD5-4254-A08F-43C33C53C275}" type="presParOf" srcId="{8B82EA68-B59A-424E-9756-C221A13DB47F}" destId="{DF27FC25-052B-426A-9E06-117E992234F6}" srcOrd="17" destOrd="0" presId="urn:microsoft.com/office/officeart/2005/8/layout/radial5"/>
    <dgm:cxn modelId="{7DDB6E13-BD0D-4263-BCE1-2A8C2466BA0A}" type="presParOf" srcId="{DF27FC25-052B-426A-9E06-117E992234F6}" destId="{53D78D63-5F88-4163-9535-46A64127BD3A}" srcOrd="0" destOrd="0" presId="urn:microsoft.com/office/officeart/2005/8/layout/radial5"/>
    <dgm:cxn modelId="{2F44A83D-F708-479D-B6B2-FDD564BBA0E5}" type="presParOf" srcId="{8B82EA68-B59A-424E-9756-C221A13DB47F}" destId="{EDA34655-9131-4731-957F-5382F53A0660}" srcOrd="18" destOrd="0" presId="urn:microsoft.com/office/officeart/2005/8/layout/radial5"/>
    <dgm:cxn modelId="{C0DD1912-F31D-4B03-8C62-A88664E1A4CE}" type="presParOf" srcId="{8B82EA68-B59A-424E-9756-C221A13DB47F}" destId="{553B84E4-4A31-43DB-B3BF-8E8EF2B79F2D}" srcOrd="19" destOrd="0" presId="urn:microsoft.com/office/officeart/2005/8/layout/radial5"/>
    <dgm:cxn modelId="{8C4F506F-0220-4CDD-9089-ACDD41D25707}" type="presParOf" srcId="{553B84E4-4A31-43DB-B3BF-8E8EF2B79F2D}" destId="{C47D9E4B-AD47-4E79-B529-9B264E8F4F6B}" srcOrd="0" destOrd="0" presId="urn:microsoft.com/office/officeart/2005/8/layout/radial5"/>
    <dgm:cxn modelId="{7286E498-B799-4AE4-83E4-C9689E8EACB8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63488" y="45141"/>
        <a:ext cx="1674629" cy="1180011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986623" y="510152"/>
        <a:ext cx="1502051" cy="1056678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264693" y="1998222"/>
        <a:ext cx="1192143" cy="928927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01984" y="3222358"/>
        <a:ext cx="1336158" cy="816621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27007" y="3476732"/>
        <a:ext cx="1192143" cy="872612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68160" y="3237094"/>
        <a:ext cx="1316676" cy="768268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88029" y="1998224"/>
        <a:ext cx="1149809" cy="879503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13809" y="672581"/>
        <a:ext cx="1439905" cy="884804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4891" y="67344"/>
        <a:ext cx="6102683" cy="70602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44009" y="3466879"/>
        <a:ext cx="3195046" cy="656297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30602" y="983679"/>
        <a:ext cx="3089234" cy="822385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11122" y="1162632"/>
        <a:ext cx="2452514" cy="7633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648268" y="1241947"/>
        <a:ext cx="1715830" cy="1798408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260366">
        <a:off x="4411503" y="864570"/>
        <a:ext cx="228273" cy="337339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139633" y="17782"/>
        <a:ext cx="793741" cy="793741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342319">
        <a:off x="5030543" y="1076196"/>
        <a:ext cx="239627" cy="337339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120999" y="336647"/>
        <a:ext cx="793741" cy="793741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0430380">
        <a:off x="5406923" y="1610708"/>
        <a:ext cx="242473" cy="337339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727517" y="1171447"/>
        <a:ext cx="793741" cy="793741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50221">
        <a:off x="5419857" y="2263565"/>
        <a:ext cx="224923" cy="337339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727517" y="2203316"/>
        <a:ext cx="793741" cy="793741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3118628">
        <a:off x="5062236" y="2806531"/>
        <a:ext cx="192228" cy="337339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120999" y="3038116"/>
        <a:ext cx="793741" cy="793741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335375">
        <a:off x="4441990" y="3025194"/>
        <a:ext cx="167970" cy="337339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139633" y="3356981"/>
        <a:ext cx="793741" cy="793741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7579087">
        <a:off x="3803191" y="2811743"/>
        <a:ext cx="172169" cy="337339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158267" y="3038116"/>
        <a:ext cx="793741" cy="793741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814743">
        <a:off x="3413095" y="2266052"/>
        <a:ext cx="193937" cy="337339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551749" y="2203316"/>
        <a:ext cx="793741" cy="793741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011539">
        <a:off x="3408471" y="1607769"/>
        <a:ext cx="212081" cy="337339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551749" y="1171447"/>
        <a:ext cx="793741" cy="793741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4157341">
        <a:off x="3787025" y="1071345"/>
        <a:ext cx="220639" cy="337339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158267" y="336647"/>
        <a:ext cx="793741" cy="793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0.27391</cdr:x>
      <cdr:y>0.2046</cdr:y>
    </cdr:from>
    <cdr:to>
      <cdr:x>0.4391</cdr:x>
      <cdr:y>0.26238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254185" y="486183"/>
          <a:ext cx="1359447" cy="137301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0.44566</cdr:x>
      <cdr:y>0.20421</cdr:y>
    </cdr:from>
    <cdr:to>
      <cdr:x>0.60245</cdr:x>
      <cdr:y>0.2046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3667626" y="485256"/>
          <a:ext cx="1290319" cy="92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0.22526</cdr:x>
      <cdr:y>0.09536</cdr:y>
    </cdr:from>
    <cdr:to>
      <cdr:x>0.31499</cdr:x>
      <cdr:y>0.18285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53787" y="226600"/>
          <a:ext cx="738442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18 477,7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0.38963</cdr:x>
      <cdr:y>0.0303</cdr:y>
    </cdr:from>
    <cdr:to>
      <cdr:x>0.48589</cdr:x>
      <cdr:y>0.11779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06461" y="72007"/>
          <a:ext cx="792181" cy="207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20 174,3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0.56412</cdr:x>
      <cdr:y>0.0303</cdr:y>
    </cdr:from>
    <cdr:to>
      <cdr:x>0.65834</cdr:x>
      <cdr:y>0.11779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42451" y="72007"/>
          <a:ext cx="775393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20 284,8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0.35891</cdr:x>
      <cdr:y>0.14545</cdr:y>
    </cdr:from>
    <cdr:to>
      <cdr:x>0.7978</cdr:x>
      <cdr:y>0.37174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2140000">
          <a:off x="1214691" y="365696"/>
          <a:ext cx="1485363" cy="568971"/>
        </a:xfrm>
        <a:prstGeom xmlns:a="http://schemas.openxmlformats.org/drawingml/2006/main" prst="curvedDownArrow">
          <a:avLst>
            <a:gd name="adj1" fmla="val 16274"/>
            <a:gd name="adj2" fmla="val 50704"/>
            <a:gd name="adj3" fmla="val 48782"/>
          </a:avLst>
        </a:prstGeom>
        <a:solidFill xmlns:a="http://schemas.openxmlformats.org/drawingml/2006/main">
          <a:srgbClr val="C00000"/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prstClr val="black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0.29361</cdr:x>
      <cdr:y>0.23558</cdr:y>
    </cdr:from>
    <cdr:to>
      <cdr:x>0.30737</cdr:x>
      <cdr:y>0.28187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4256" y="549731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0.20473</cdr:y>
    </cdr:from>
    <cdr:to>
      <cdr:x>0.47253</cdr:x>
      <cdr:y>0.25101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477723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0.62392</cdr:x>
      <cdr:y>0.20473</cdr:y>
    </cdr:from>
    <cdr:to>
      <cdr:x>0.63768</cdr:x>
      <cdr:y>0.25101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896544" y="477723"/>
          <a:ext cx="107988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0.30737</cdr:x>
      <cdr:y>0.22787</cdr:y>
    </cdr:from>
    <cdr:to>
      <cdr:x>0.45877</cdr:x>
      <cdr:y>0.25873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412245" y="531723"/>
          <a:ext cx="1188155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0.47253</cdr:x>
      <cdr:y>0.22787</cdr:y>
    </cdr:from>
    <cdr:to>
      <cdr:x>0.62392</cdr:x>
      <cdr:y>0.22787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08389" y="531723"/>
          <a:ext cx="118815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0.08129</cdr:y>
    </cdr:from>
    <cdr:to>
      <cdr:x>0.36701</cdr:x>
      <cdr:y>0.17386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196" y="189689"/>
          <a:ext cx="792124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18 656,8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0.42207</cdr:x>
      <cdr:y>0.08129</cdr:y>
    </cdr:from>
    <cdr:to>
      <cdr:x>0.5184</cdr:x>
      <cdr:y>0.17386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12368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21 127,3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0.58722</cdr:x>
      <cdr:y>0.08129</cdr:y>
    </cdr:from>
    <cdr:to>
      <cdr:x>0.68355</cdr:x>
      <cdr:y>0.17386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08512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20 774,5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0.1875</cdr:y>
    </cdr:from>
    <cdr:to>
      <cdr:x>0.29286</cdr:x>
      <cdr:y>0.23588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32048"/>
          <a:ext cx="108020" cy="1114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0.125</cdr:y>
    </cdr:from>
    <cdr:to>
      <cdr:x>0.52143</cdr:x>
      <cdr:y>0.17338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288032"/>
          <a:ext cx="108019" cy="1114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0.14919</cdr:y>
    </cdr:from>
    <cdr:to>
      <cdr:x>0.5</cdr:x>
      <cdr:y>0.21169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3" y="343772"/>
          <a:ext cx="1044108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0.04007</cdr:y>
    </cdr:from>
    <cdr:to>
      <cdr:x>0.35714</cdr:x>
      <cdr:y>0.16028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1" y="92333"/>
          <a:ext cx="720080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rtl="0" eaLnBrk="1" fontAlgn="ctr" latinLnBrk="0" hangingPunct="1"/>
          <a:r>
            <a:rPr lang="en-US" sz="1200" b="1" dirty="0" smtClean="0">
              <a:latin typeface="Arial Narrow" panose="020B0606020202030204" pitchFamily="34" charset="0"/>
            </a:rPr>
            <a:t>10</a:t>
          </a:r>
          <a:r>
            <a:rPr lang="ru-RU" sz="1200" b="1" dirty="0" smtClean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200" b="1" dirty="0" smtClean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rPr>
            <a:t>043</a:t>
          </a:r>
          <a:r>
            <a:rPr lang="ru-RU" sz="1200" b="1" dirty="0" smtClean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rPr>
            <a:t>,</a:t>
          </a:r>
          <a:r>
            <a:rPr lang="en-US" sz="1200" b="1" dirty="0" smtClean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rPr>
            <a:t>4</a:t>
          </a:r>
          <a:endParaRPr lang="ru-RU" sz="1200" dirty="0" smtClean="0">
            <a:solidFill>
              <a:schemeClr val="dk1"/>
            </a:solidFill>
            <a:latin typeface="Arial Narrow" panose="020B0606020202030204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0.44286</cdr:x>
      <cdr:y>0</cdr:y>
    </cdr:from>
    <cdr:to>
      <cdr:x>0.58571</cdr:x>
      <cdr:y>0.11687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9" y="0"/>
          <a:ext cx="720044" cy="2692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10 </a:t>
          </a:r>
          <a:r>
            <a:rPr lang="en-US" sz="1150" b="1" dirty="0" smtClean="0">
              <a:latin typeface="Arial Narrow" panose="020B0606020202030204" pitchFamily="34" charset="0"/>
            </a:rPr>
            <a:t>964</a:t>
          </a:r>
          <a:r>
            <a:rPr lang="ru-RU" sz="1150" b="1" dirty="0" smtClean="0">
              <a:latin typeface="Arial Narrow" panose="020B0606020202030204" pitchFamily="34" charset="0"/>
            </a:rPr>
            <a:t>,</a:t>
          </a:r>
          <a:r>
            <a:rPr lang="ru-RU" sz="1150" b="1" dirty="0">
              <a:latin typeface="Arial Narrow" panose="020B0606020202030204" pitchFamily="34" charset="0"/>
            </a:rPr>
            <a:t>1</a:t>
          </a:r>
          <a:endParaRPr lang="ru-RU" sz="1150" b="1" dirty="0" smtClean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0.26389</cdr:x>
      <cdr:y>0.2327</cdr:y>
    </cdr:from>
    <cdr:to>
      <cdr:x>0.28472</cdr:x>
      <cdr:y>0.27043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1" y="666074"/>
          <a:ext cx="107994" cy="10799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0.18239</cdr:y>
    </cdr:from>
    <cdr:to>
      <cdr:x>0.52083</cdr:x>
      <cdr:y>0.22012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522058"/>
          <a:ext cx="107995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0.28472</cdr:x>
      <cdr:y>0.20126</cdr:y>
    </cdr:from>
    <cdr:to>
      <cdr:x>0.5</cdr:x>
      <cdr:y>0.25157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45" y="576056"/>
          <a:ext cx="1116142" cy="14401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0.0566</cdr:y>
    </cdr:from>
    <cdr:to>
      <cdr:x>0.34026</cdr:x>
      <cdr:y>0.15068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162018"/>
          <a:ext cx="611988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469,1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0.0566</cdr:y>
    </cdr:from>
    <cdr:to>
      <cdr:x>0.57638</cdr:x>
      <cdr:y>0.15069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3" y="162018"/>
          <a:ext cx="612039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505,3</a:t>
          </a:r>
        </a:p>
      </cdr:txBody>
    </cdr:sp>
  </cdr:relSizeAnchor>
  <cdr:relSizeAnchor xmlns:cdr="http://schemas.openxmlformats.org/drawingml/2006/chartDrawing">
    <cdr:from>
      <cdr:x>0.69444</cdr:x>
      <cdr:y>0.15723</cdr:y>
    </cdr:from>
    <cdr:to>
      <cdr:x>0.70833</cdr:x>
      <cdr:y>0.18238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50050"/>
          <a:ext cx="72014" cy="719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0.23656</cdr:y>
    </cdr:from>
    <cdr:to>
      <cdr:x>0.29286</cdr:x>
      <cdr:y>0.28494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2" y="528059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0.13979</cdr:y>
    </cdr:from>
    <cdr:to>
      <cdr:x>0.52143</cdr:x>
      <cdr:y>0.18817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312035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0.16398</cdr:y>
    </cdr:from>
    <cdr:to>
      <cdr:x>0.5</cdr:x>
      <cdr:y>0.26075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2" y="366033"/>
          <a:ext cx="1044108" cy="2160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0.08784</cdr:y>
    </cdr:from>
    <cdr:to>
      <cdr:x>0.3357</cdr:x>
      <cdr:y>0.20849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0" y="196079"/>
          <a:ext cx="611975" cy="2693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306,2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0.51429</cdr:x>
      <cdr:y>0.01075</cdr:y>
    </cdr:from>
    <cdr:to>
      <cdr:x>0.63571</cdr:x>
      <cdr:y>0.13139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92288" y="24003"/>
          <a:ext cx="612025" cy="2692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364,2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0.27057</cdr:x>
      <cdr:y>0.12871</cdr:y>
    </cdr:from>
    <cdr:to>
      <cdr:x>0.48564</cdr:x>
      <cdr:y>0.2371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10" idx="2"/>
        </cdr:cNvCxnSpPr>
      </cdr:nvCxnSpPr>
      <cdr:spPr>
        <a:xfrm xmlns:a="http://schemas.openxmlformats.org/drawingml/2006/main">
          <a:off x="1404140" y="342031"/>
          <a:ext cx="1116131" cy="28804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0.24976</cdr:x>
      <cdr:y>0.10839</cdr:y>
    </cdr:from>
    <cdr:to>
      <cdr:x>0.27057</cdr:x>
      <cdr:y>0.14903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96144" y="288032"/>
          <a:ext cx="107996" cy="10799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0.20813</cdr:x>
      <cdr:y>0</cdr:y>
    </cdr:from>
    <cdr:to>
      <cdr:x>0.333</cdr:x>
      <cdr:y>0.10135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0" y="0"/>
          <a:ext cx="648023" cy="2693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945,</a:t>
          </a:r>
          <a:r>
            <a:rPr lang="ru-RU" sz="1150" b="1" dirty="0">
              <a:latin typeface="Arial Narrow" panose="020B0606020202030204" pitchFamily="34" charset="0"/>
            </a:rPr>
            <a:t>6</a:t>
          </a:r>
        </a:p>
      </cdr:txBody>
    </cdr:sp>
  </cdr:relSizeAnchor>
  <cdr:relSizeAnchor xmlns:cdr="http://schemas.openxmlformats.org/drawingml/2006/chartDrawing">
    <cdr:from>
      <cdr:x>0.43014</cdr:x>
      <cdr:y>0.08129</cdr:y>
    </cdr:from>
    <cdr:to>
      <cdr:x>0.55502</cdr:x>
      <cdr:y>0.18263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8" y="216024"/>
          <a:ext cx="648080" cy="269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798,3</a:t>
          </a:r>
        </a:p>
      </cdr:txBody>
    </cdr:sp>
  </cdr:relSizeAnchor>
  <cdr:relSizeAnchor xmlns:cdr="http://schemas.openxmlformats.org/drawingml/2006/chartDrawing">
    <cdr:from>
      <cdr:x>0.6799</cdr:x>
      <cdr:y>0.06338</cdr:y>
    </cdr:from>
    <cdr:to>
      <cdr:x>0.70071</cdr:x>
      <cdr:y>0.10402</cdr:y>
    </cdr:to>
    <cdr:sp macro="" textlink="">
      <cdr:nvSpPr>
        <cdr:cNvPr id="19" name="Овал 18"/>
        <cdr:cNvSpPr/>
      </cdr:nvSpPr>
      <cdr:spPr>
        <a:xfrm xmlns:a="http://schemas.openxmlformats.org/drawingml/2006/main" flipH="1" flipV="1">
          <a:off x="3528400" y="16842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0.48564</cdr:x>
      <cdr:y>0.21678</cdr:y>
    </cdr:from>
    <cdr:to>
      <cdr:x>0.50645</cdr:x>
      <cdr:y>0.25742</cdr:y>
    </cdr:to>
    <cdr:sp macro="" textlink="">
      <cdr:nvSpPr>
        <cdr:cNvPr id="10" name="Овал 9"/>
        <cdr:cNvSpPr/>
      </cdr:nvSpPr>
      <cdr:spPr>
        <a:xfrm xmlns:a="http://schemas.openxmlformats.org/drawingml/2006/main" flipV="1">
          <a:off x="2520280" y="576064"/>
          <a:ext cx="107996" cy="10799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0.27221</cdr:x>
      <cdr:y>0.33333</cdr:y>
    </cdr:from>
    <cdr:to>
      <cdr:x>0.29165</cdr:x>
      <cdr:y>0.37878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792088"/>
          <a:ext cx="107993" cy="1080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0.49257</cdr:x>
      <cdr:y>0.21212</cdr:y>
    </cdr:from>
    <cdr:to>
      <cdr:x>0.51201</cdr:x>
      <cdr:y>0.25759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736304" y="504056"/>
          <a:ext cx="107994" cy="1080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0.29165</cdr:x>
      <cdr:y>0.23486</cdr:y>
    </cdr:from>
    <cdr:to>
      <cdr:x>0.49257</cdr:x>
      <cdr:y>0.35606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620177" y="558080"/>
          <a:ext cx="1116127" cy="28800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0.22036</cdr:x>
      <cdr:y>0.15152</cdr:y>
    </cdr:from>
    <cdr:to>
      <cdr:x>0.33701</cdr:x>
      <cdr:y>0.26808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6" y="360040"/>
          <a:ext cx="648016" cy="2769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en-US" sz="1200" b="1" dirty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en-US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981</a:t>
          </a:r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,</a:t>
          </a:r>
          <a:r>
            <a:rPr lang="en-US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9</a:t>
          </a:r>
          <a:endParaRPr lang="ru-RU" sz="12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0.44072</cdr:x>
      <cdr:y>0.06061</cdr:y>
    </cdr:from>
    <cdr:to>
      <cdr:x>0.55737</cdr:x>
      <cdr:y>0.17718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72" y="144016"/>
          <a:ext cx="648015" cy="277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 Narrow" panose="020B0606020202030204" pitchFamily="34" charset="0"/>
            </a:rPr>
            <a:t>3</a:t>
          </a:r>
          <a:r>
            <a:rPr lang="ru-RU" sz="1200" b="1" dirty="0" smtClean="0">
              <a:latin typeface="Arial Narrow" panose="020B0606020202030204" pitchFamily="34" charset="0"/>
            </a:rPr>
            <a:t> </a:t>
          </a:r>
          <a:r>
            <a:rPr lang="en-US" sz="1200" b="1" dirty="0" smtClean="0">
              <a:latin typeface="Arial Narrow" panose="020B0606020202030204" pitchFamily="34" charset="0"/>
            </a:rPr>
            <a:t>899</a:t>
          </a:r>
          <a:r>
            <a:rPr lang="ru-RU" sz="1200" b="1" dirty="0" smtClean="0">
              <a:latin typeface="Arial Narrow" panose="020B0606020202030204" pitchFamily="34" charset="0"/>
            </a:rPr>
            <a:t>,</a:t>
          </a:r>
          <a:r>
            <a:rPr lang="en-US" sz="1200" b="1" dirty="0" smtClean="0">
              <a:latin typeface="Arial Narrow" panose="020B0606020202030204" pitchFamily="34" charset="0"/>
            </a:rPr>
            <a:t>4</a:t>
          </a:r>
          <a:endParaRPr lang="ru-RU" sz="1200" b="1" dirty="0" smtClean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0.69996</cdr:x>
      <cdr:y>0.09091</cdr:y>
    </cdr:from>
    <cdr:to>
      <cdr:x>0.71292</cdr:x>
      <cdr:y>0.12641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216024"/>
          <a:ext cx="72015" cy="843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44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7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430092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2713" y="571500"/>
            <a:ext cx="7165976" cy="40322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4" y="4746935"/>
            <a:ext cx="5637979" cy="4926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xmlns="" val="79193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430092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11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2713" y="571500"/>
            <a:ext cx="7165976" cy="40322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4" y="4746935"/>
            <a:ext cx="5637979" cy="4926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xmlns="" val="79193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430092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14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2713" y="571500"/>
            <a:ext cx="7165976" cy="40322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4" y="4746934"/>
            <a:ext cx="5637979" cy="4926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xmlns="" val="41984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74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5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62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8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09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65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112485"/>
      </p:ext>
    </p:extLst>
  </p:cSld>
  <p:clrMapOvr>
    <a:masterClrMapping/>
  </p:clrMapOvr>
  <p:transition spd="med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80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49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15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4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82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76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80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31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48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37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78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36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579035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3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4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49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19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47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42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5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47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2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3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13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03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15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20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43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18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06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91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86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46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59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38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32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11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93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8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69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91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5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37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13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19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68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63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15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06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382006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85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88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08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17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16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0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12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18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68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33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26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91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118606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12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84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40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21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90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37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65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8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94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72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95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07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16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70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72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61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6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98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27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39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0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18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15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2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02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9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36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15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01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81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9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57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54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6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2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096628"/>
      </p:ext>
    </p:extLst>
  </p:cSld>
  <p:clrMapOvr>
    <a:masterClrMapping/>
  </p:clrMapOvr>
  <p:transition spd="med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50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7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08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48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4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2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65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0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6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6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2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1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20.05.2024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9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1041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9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2771800" y="771550"/>
            <a:ext cx="3384376" cy="70787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</a:p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000" b="1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930,4 </a:t>
            </a: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 в 2023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5383805"/>
              </p:ext>
            </p:extLst>
          </p:nvPr>
        </p:nvGraphicFramePr>
        <p:xfrm>
          <a:off x="1619672" y="1923678"/>
          <a:ext cx="56886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23528" y="3651870"/>
            <a:ext cx="1944216" cy="648072"/>
          </a:xfrm>
          <a:prstGeom prst="wedgeRectCallout">
            <a:avLst>
              <a:gd name="adj1" fmla="val 98032"/>
              <a:gd name="adj2" fmla="val -8220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 доходы</a:t>
            </a:r>
          </a:p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982,7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351422" y="2211710"/>
            <a:ext cx="1469050" cy="737693"/>
          </a:xfrm>
          <a:prstGeom prst="wedgeRectCallout">
            <a:avLst>
              <a:gd name="adj1" fmla="val -140892"/>
              <a:gd name="adj2" fmla="val 417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947,7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</p:spTree>
    <p:controls>
      <p:control spid="1159" name="SapphireHiddenControl" r:id="rId2" imgW="6105600" imgH="3048120"/>
    </p:controls>
    <p:extLst>
      <p:ext uri="{BB962C8B-B14F-4D97-AF65-F5344CB8AC3E}">
        <p14:creationId xmlns:p14="http://schemas.microsoft.com/office/powerpoint/2010/main" xmlns="" val="281526480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3818522"/>
              </p:ext>
            </p:extLst>
          </p:nvPr>
        </p:nvGraphicFramePr>
        <p:xfrm>
          <a:off x="178272" y="2659996"/>
          <a:ext cx="8642200" cy="2277734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42329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2022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2023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2023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2022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1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3 087,4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3 426,6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3 612,5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105,4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+ 525,1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98,6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- 3,4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840,2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817,0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+ 86,8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934,8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873,7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- 32,3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- 4,7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- 3,4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555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628,1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650,7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105,2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+ 56,3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106,2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+ 20,7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2023 год – </a:t>
            </a:r>
          </a:p>
          <a:p>
            <a:pPr algn="ctr"/>
            <a:r>
              <a:rPr lang="ru-RU" altLang="ru-RU" sz="2000" b="1" u="sng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6</a:t>
            </a:r>
            <a:r>
              <a:rPr lang="ru-RU" alt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930,4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2023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8627064"/>
              </p:ext>
            </p:extLst>
          </p:nvPr>
        </p:nvGraphicFramePr>
        <p:xfrm>
          <a:off x="1169144" y="519524"/>
          <a:ext cx="6192688" cy="207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1" y="2355726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p:control spid="2183" name="SapphireHiddenControl" r:id="rId2" imgW="6105600" imgH="3048120"/>
    </p:controls>
    <p:extLst>
      <p:ext uri="{BB962C8B-B14F-4D97-AF65-F5344CB8AC3E}">
        <p14:creationId xmlns:p14="http://schemas.microsoft.com/office/powerpoint/2010/main" xmlns="" val="2287553490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971600" y="3241437"/>
            <a:ext cx="2808312" cy="104307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5461999" y="3291830"/>
            <a:ext cx="2808307" cy="9926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3605928"/>
              </p:ext>
            </p:extLst>
          </p:nvPr>
        </p:nvGraphicFramePr>
        <p:xfrm>
          <a:off x="5148064" y="417499"/>
          <a:ext cx="3312369" cy="251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5738717"/>
              </p:ext>
            </p:extLst>
          </p:nvPr>
        </p:nvGraphicFramePr>
        <p:xfrm>
          <a:off x="683568" y="417499"/>
          <a:ext cx="3384376" cy="251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5215993" y="3363838"/>
            <a:ext cx="3300320" cy="12241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99591" y="3363838"/>
            <a:ext cx="2952327" cy="11521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949600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8065" y="949600"/>
            <a:ext cx="729108" cy="22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76000" y="459719"/>
            <a:ext cx="684000" cy="2644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96,5%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12254" y="459719"/>
            <a:ext cx="896050" cy="26231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110,3%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1000000">
            <a:off x="6142103" y="686947"/>
            <a:ext cx="1440000" cy="504000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09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5339932"/>
              </p:ext>
            </p:extLst>
          </p:nvPr>
        </p:nvGraphicFramePr>
        <p:xfrm>
          <a:off x="5215218" y="123479"/>
          <a:ext cx="3868397" cy="120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8120292"/>
              </p:ext>
            </p:extLst>
          </p:nvPr>
        </p:nvGraphicFramePr>
        <p:xfrm>
          <a:off x="206053" y="1448617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91784" y="2317546"/>
            <a:ext cx="684000" cy="30193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-618575" y="148622"/>
            <a:ext cx="8280920" cy="478911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НЕНАЛОГОВЫЕ  ДОХОДЫ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1540000">
            <a:off x="6575340" y="72540"/>
            <a:ext cx="1368000" cy="409470"/>
          </a:xfrm>
          <a:prstGeom prst="curvedDownArrow">
            <a:avLst>
              <a:gd name="adj1" fmla="val 21055"/>
              <a:gd name="adj2" fmla="val 52328"/>
              <a:gd name="adj3" fmla="val 6243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0412673"/>
              </p:ext>
            </p:extLst>
          </p:nvPr>
        </p:nvGraphicFramePr>
        <p:xfrm>
          <a:off x="3299357" y="1445879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0370127"/>
              </p:ext>
            </p:extLst>
          </p:nvPr>
        </p:nvGraphicFramePr>
        <p:xfrm>
          <a:off x="6297315" y="1444563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4310792" y="1442041"/>
            <a:ext cx="763928" cy="4104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1</a:t>
            </a:r>
            <a:r>
              <a:rPr lang="en-US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2,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3257" y="1673542"/>
            <a:ext cx="648079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3770" y="1673542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32835" y="1491630"/>
            <a:ext cx="949178" cy="32984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00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56644" y="123479"/>
            <a:ext cx="832179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4098070"/>
              </p:ext>
            </p:extLst>
          </p:nvPr>
        </p:nvGraphicFramePr>
        <p:xfrm>
          <a:off x="206338" y="3312000"/>
          <a:ext cx="2592001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Выноска со стрелкой вниз 44"/>
          <p:cNvSpPr/>
          <p:nvPr/>
        </p:nvSpPr>
        <p:spPr>
          <a:xfrm rot="10800000">
            <a:off x="206340" y="4427999"/>
            <a:ext cx="2592000" cy="57113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7119887"/>
              </p:ext>
            </p:extLst>
          </p:nvPr>
        </p:nvGraphicFramePr>
        <p:xfrm>
          <a:off x="3311294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4113847"/>
              </p:ext>
            </p:extLst>
          </p:nvPr>
        </p:nvGraphicFramePr>
        <p:xfrm>
          <a:off x="6318925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Выноска со стрелкой вниз 47"/>
          <p:cNvSpPr/>
          <p:nvPr/>
        </p:nvSpPr>
        <p:spPr>
          <a:xfrm rot="10800000">
            <a:off x="6295045" y="4427999"/>
            <a:ext cx="2592000" cy="57113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Выноска со стрелкой вниз 48"/>
          <p:cNvSpPr/>
          <p:nvPr/>
        </p:nvSpPr>
        <p:spPr>
          <a:xfrm rot="10800000">
            <a:off x="3299357" y="4428000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5" y="3480121"/>
            <a:ext cx="648072" cy="24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08572" y="3566832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97849" y="3515237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Заголовок 1"/>
          <p:cNvSpPr txBox="1">
            <a:spLocks noChangeAspect="1"/>
          </p:cNvSpPr>
          <p:nvPr/>
        </p:nvSpPr>
        <p:spPr>
          <a:xfrm>
            <a:off x="206339" y="4659981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</a:t>
            </a:r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ЗЕМЛЮ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Заголовок 1"/>
          <p:cNvSpPr txBox="1">
            <a:spLocks noChangeAspect="1"/>
          </p:cNvSpPr>
          <p:nvPr/>
        </p:nvSpPr>
        <p:spPr>
          <a:xfrm>
            <a:off x="6311788" y="4659980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ШТРАФЫ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Заголовок 1"/>
          <p:cNvSpPr txBox="1">
            <a:spLocks noChangeAspect="1"/>
          </p:cNvSpPr>
          <p:nvPr/>
        </p:nvSpPr>
        <p:spPr>
          <a:xfrm>
            <a:off x="3299356" y="4642805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ПРОДАЖИ МАТЕРИАЛЬНЫХ И НЕМАТЕРИАЛЬНЫХ АКТИВОВ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78529" y="3315538"/>
            <a:ext cx="742477" cy="46233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</a:t>
            </a:r>
            <a:r>
              <a:rPr lang="en-US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45781" y="3315538"/>
            <a:ext cx="883145" cy="4107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</a:t>
            </a:r>
            <a:r>
              <a:rPr lang="en-US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</a:t>
            </a:r>
            <a:r>
              <a:rPr lang="en-US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rot="21360000">
            <a:off x="7211893" y="3437599"/>
            <a:ext cx="1073797" cy="33119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16982" y="3414150"/>
            <a:ext cx="742477" cy="3121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</a:t>
            </a:r>
            <a:r>
              <a:rPr lang="en-US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</a:t>
            </a:r>
            <a:r>
              <a:rPr lang="en-US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Выноска со стрелкой вниз 61"/>
          <p:cNvSpPr/>
          <p:nvPr/>
        </p:nvSpPr>
        <p:spPr>
          <a:xfrm rot="10800000">
            <a:off x="1932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Выноска со стрелкой вниз 62"/>
          <p:cNvSpPr/>
          <p:nvPr/>
        </p:nvSpPr>
        <p:spPr>
          <a:xfrm rot="10800000">
            <a:off x="6283733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Выноска со стрелкой вниз 63"/>
          <p:cNvSpPr/>
          <p:nvPr/>
        </p:nvSpPr>
        <p:spPr>
          <a:xfrm rot="10800000">
            <a:off x="32993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3293885" y="2814197"/>
            <a:ext cx="2592164" cy="358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cap="all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платА</a:t>
            </a:r>
            <a:r>
              <a:rPr lang="ru-RU" sz="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ЗА РАЗМЕЩЕНИЕ НЕСТАЦИОНАРНЫХ ТОРГОВЫХ ОБЪЕКТОВ И РЕКЛАМНЫХ КОНСТРУКЦИЙ</a:t>
            </a:r>
            <a:endParaRPr lang="ru-RU" sz="8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206052" y="2790191"/>
            <a:ext cx="2592288" cy="4061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ЗА МУНИЦИПАЛЬНОЕ ИМУЩЕСТВО</a:t>
            </a:r>
            <a:endParaRPr lang="ru-RU" sz="10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6294835" y="2814197"/>
            <a:ext cx="2608954" cy="35889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65">
              <a:spcBef>
                <a:spcPts val="0"/>
              </a:spcBef>
            </a:pPr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65" name="Выгнутая вверх стрелка 64"/>
          <p:cNvSpPr/>
          <p:nvPr/>
        </p:nvSpPr>
        <p:spPr>
          <a:xfrm rot="21540000">
            <a:off x="1144505" y="1598266"/>
            <a:ext cx="1010522" cy="2919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Выгнутая вверх стрелка 66"/>
          <p:cNvSpPr/>
          <p:nvPr/>
        </p:nvSpPr>
        <p:spPr>
          <a:xfrm>
            <a:off x="7232834" y="1561685"/>
            <a:ext cx="962976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78529" y="1594810"/>
            <a:ext cx="742477" cy="22666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109,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208572" y="1611698"/>
            <a:ext cx="720080" cy="24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Выгнутая вверх стрелка 56"/>
          <p:cNvSpPr/>
          <p:nvPr/>
        </p:nvSpPr>
        <p:spPr>
          <a:xfrm rot="21540000">
            <a:off x="1176610" y="3422386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9" name="Выгнутая вверх стрелка 68"/>
          <p:cNvSpPr/>
          <p:nvPr/>
        </p:nvSpPr>
        <p:spPr>
          <a:xfrm rot="21480000">
            <a:off x="4219599" y="3390963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 rot="-180000">
            <a:off x="4252033" y="1538925"/>
            <a:ext cx="962976" cy="31368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99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2939393"/>
            <a:ext cx="1206377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1747028"/>
              </p:ext>
            </p:extLst>
          </p:nvPr>
        </p:nvGraphicFramePr>
        <p:xfrm>
          <a:off x="251520" y="3216384"/>
          <a:ext cx="8548287" cy="1400648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17827"/>
                <a:gridCol w="987447"/>
              </a:tblGrid>
              <a:tr h="4674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2022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2023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2023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2022 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5 840 680,5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6 259 966,6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6 233 036,0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+ 392 355,5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5 955 711,3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6 053 496,5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5 825 540,0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96,2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- 130 171,3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211 484,2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257 321,6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257 321,6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+ 45 837,4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185 000,8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1 041 180,0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1 038 464,1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99,7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+ 853 463,3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2023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13 354 361,7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0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23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3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2023 году</a:t>
            </a:r>
          </a:p>
          <a:p>
            <a:pPr>
              <a:lnSpc>
                <a:spcPct val="120000"/>
              </a:lnSpc>
            </a:pPr>
            <a:r>
              <a:rPr lang="ru-RU" sz="23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2386532"/>
              </p:ext>
            </p:extLst>
          </p:nvPr>
        </p:nvGraphicFramePr>
        <p:xfrm>
          <a:off x="323528" y="477496"/>
          <a:ext cx="6264696" cy="26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29258" y="4803234"/>
            <a:ext cx="414742" cy="26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p:control spid="3207" name="SapphireHiddenControl" r:id="rId2" imgW="6105600" imgH="3048120"/>
    </p:controls>
    <p:extLst>
      <p:ext uri="{BB962C8B-B14F-4D97-AF65-F5344CB8AC3E}">
        <p14:creationId xmlns:p14="http://schemas.microsoft.com/office/powerpoint/2010/main" xmlns="" val="409603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6936624"/>
              </p:ext>
            </p:extLst>
          </p:nvPr>
        </p:nvGraphicFramePr>
        <p:xfrm>
          <a:off x="611560" y="581859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632392564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30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480"/>
            <a:ext cx="8938622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в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853307711"/>
              </p:ext>
            </p:extLst>
          </p:nvPr>
        </p:nvGraphicFramePr>
        <p:xfrm>
          <a:off x="1075662" y="482786"/>
          <a:ext cx="6480000" cy="223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367142"/>
              </p:ext>
            </p:extLst>
          </p:nvPr>
        </p:nvGraphicFramePr>
        <p:xfrm>
          <a:off x="564703" y="2859782"/>
          <a:ext cx="8064897" cy="2212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2023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2023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1 082,7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1 266,9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1 243,0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+ 160,3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2 626,0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2 920,4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2 779,5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95,2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153,5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2 981,9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4 042,5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3 899,4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96,5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+ 917,5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10 043,4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10 992,6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10 964,1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+ 920,7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469,1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505,3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505,3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+ 36,2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6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945,6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809,9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798,3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- 147,3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306,2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368,3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364,2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58,0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201,9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221,4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220,7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+ 18,8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57175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2023 год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</a:p>
          <a:p>
            <a:pPr algn="ctr" defTabSz="914265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20 774,5</a:t>
            </a:r>
            <a:endParaRPr lang="ru-RU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3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МУНИЦИПАЛЬНЫе ПРОГРАММы СОЦИАЛЬНОЙ НАПРАВЛЕННОСТИ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1851670"/>
            <a:ext cx="1196176" cy="21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459177"/>
              </p:ext>
            </p:extLst>
          </p:nvPr>
        </p:nvGraphicFramePr>
        <p:xfrm>
          <a:off x="273413" y="2308860"/>
          <a:ext cx="8568951" cy="2529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2443"/>
                <a:gridCol w="1224136"/>
                <a:gridCol w="1224136"/>
                <a:gridCol w="1152128"/>
                <a:gridCol w="1008112"/>
                <a:gridCol w="957996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2023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образования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178,2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10 316,8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10 301,9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+1 123,7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Развитие физической культуры и спорта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305,2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366,4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362,3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+ 57,1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921,1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923,4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923,4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Жилище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556,9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326,8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312,6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- 244,3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Гармонизация межнациональных (межэтнических), межконфессиональных и межкультурных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отношений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социальной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поддержкой, гарантиями и выплатами отдельных категорий граждан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933,9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796,7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785,1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- 148,8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Переселение граждан из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аварийного жилищного фонда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59,6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+ 49,2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2576092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5526"/>
            <a:ext cx="2640013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526"/>
            <a:ext cx="2644268" cy="16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332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ПРОГРАММы поддержки отраслей экономики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2427734"/>
            <a:ext cx="1196176" cy="215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5156883"/>
              </p:ext>
            </p:extLst>
          </p:nvPr>
        </p:nvGraphicFramePr>
        <p:xfrm>
          <a:off x="323528" y="2643758"/>
          <a:ext cx="8518836" cy="2308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9644"/>
                <a:gridCol w="1145390"/>
                <a:gridCol w="1073803"/>
                <a:gridCol w="1145390"/>
                <a:gridCol w="1002216"/>
                <a:gridCol w="952393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2023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жилищно-коммунального комплекса </a:t>
                      </a:r>
                      <a:b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энергосбережение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1 072,4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1 121,0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1 032,4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92,1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- 40,0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Благоустройство 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1 281,7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1 428,7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1 427,6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+ 145,9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Дорожное хозяйство и развитие улично-дорожной сети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1 727,6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1 466,7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1 465,8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- 261,8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latin typeface="Arial Narrow" panose="020B0606020202030204" pitchFamily="34" charset="0"/>
                        </a:rPr>
                        <a:t>Охрана окружающей среды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19,2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25,4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20,4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Формирование современной городской среды </a:t>
                      </a:r>
                      <a:r>
                        <a:rPr lang="ru-RU" sz="950" b="0" i="0" dirty="0" smtClean="0">
                          <a:latin typeface="Arial Narrow" panose="020B0606020202030204" pitchFamily="34" charset="0"/>
                        </a:rPr>
                        <a:t>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549,8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272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,8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265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,5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+ 715,7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Адресная инвестиционная программа 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25,0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60,7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58,2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95,9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+ 33,2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endParaRPr lang="ru-RU" sz="95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819,1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247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,0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112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,1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89,2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+ 293,0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240" y="467916"/>
            <a:ext cx="2828925" cy="1959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6206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C:\Users\Ковенева.BUDGET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483518"/>
            <a:ext cx="2536825" cy="191622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46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7668344" y="2450819"/>
            <a:ext cx="1133773" cy="24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Arial Narrow" pitchFamily="34" charset="0"/>
              </a:rPr>
              <a:t>(млн. рублей</a:t>
            </a: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2195735" y="296244"/>
            <a:ext cx="4824189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ПРОГРАММЫ, НАПРАВЛЕННЫЕ 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НА РЕШЕНИЕ </a:t>
            </a:r>
            <a:r>
              <a:rPr lang="ru-RU" altLang="ru-RU" sz="20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ВОПРОСОВ ОРГАНОВ МЕСТНОГО САМОУПРАВЛЕНИЯ</a:t>
            </a:r>
            <a:endParaRPr lang="ru-RU" alt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0872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436" y="537493"/>
            <a:ext cx="2314575" cy="1843087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73" descr="C:\Users\КОВЕНЕВА.BUDGET\Desktop\kartink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4" y="483517"/>
            <a:ext cx="2314800" cy="18970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450247"/>
              </p:ext>
            </p:extLst>
          </p:nvPr>
        </p:nvGraphicFramePr>
        <p:xfrm>
          <a:off x="395536" y="2740473"/>
          <a:ext cx="8378007" cy="2078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6749"/>
                <a:gridCol w="1126455"/>
                <a:gridCol w="1056052"/>
                <a:gridCol w="1126455"/>
                <a:gridCol w="985648"/>
                <a:gridCol w="936648"/>
              </a:tblGrid>
              <a:tr h="550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1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1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4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Повышение эффективности муниципального управления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1 018,2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1 112,7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1 107,5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+ 89,3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Стимулирование развития экономики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213,0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212,8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+ 209,6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90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Профилактика правонарушений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17,9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17,9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839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Повышение эффективности управления муниципальными финансами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территориального общественного самоуправления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91404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32868540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72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84693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</a:t>
            </a:r>
            <a:r>
              <a:rPr lang="en-US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5356" y="249492"/>
            <a:ext cx="1196176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6603315"/>
              </p:ext>
            </p:extLst>
          </p:nvPr>
        </p:nvGraphicFramePr>
        <p:xfrm>
          <a:off x="251521" y="2931790"/>
          <a:ext cx="8568951" cy="185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6875"/>
                <a:gridCol w="1234510"/>
                <a:gridCol w="1234510"/>
                <a:gridCol w="1177736"/>
                <a:gridCol w="1146047"/>
                <a:gridCol w="1089273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1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1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722,1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869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852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5 184,6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924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921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+ 7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Дополнительное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образование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938,6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71,3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126,8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26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26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96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10 043,4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992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964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772705596"/>
              </p:ext>
            </p:extLst>
          </p:nvPr>
        </p:nvGraphicFramePr>
        <p:xfrm>
          <a:off x="3851919" y="483518"/>
          <a:ext cx="504056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9" name="Picture 3" descr="C:\Users\КОВЕНЕВА.BUDGET\Desktop\9cc74691b335fca25832cdbde77ab5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04" y="556295"/>
            <a:ext cx="3465047" cy="2232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250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9"/>
            <a:ext cx="9361040" cy="459046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069588626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70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5549893"/>
              </p:ext>
            </p:extLst>
          </p:nvPr>
        </p:nvGraphicFramePr>
        <p:xfrm>
          <a:off x="323530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2023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469,1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505,3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505,3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+ 36,2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КОВЕНЕВА.BUDGET\Desktop\a6c32080a070619fa8a9ce83d4b7fd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3423949" cy="23762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868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70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9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7272931"/>
              </p:ext>
            </p:extLst>
          </p:nvPr>
        </p:nvGraphicFramePr>
        <p:xfrm>
          <a:off x="323527" y="3003798"/>
          <a:ext cx="8496944" cy="1905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6"/>
                <a:gridCol w="1296146"/>
                <a:gridCol w="1243120"/>
                <a:gridCol w="1148855"/>
                <a:gridCol w="1136417"/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2023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Массовый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спорт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89,0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+ 28,4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Спорт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высших достижений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31,3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306,2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368,3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364,2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+ 58,0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118964457"/>
              </p:ext>
            </p:extLst>
          </p:nvPr>
        </p:nvGraphicFramePr>
        <p:xfrm>
          <a:off x="3851920" y="603531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https://kartinkin.net/uploads/posts/2022-03/1647052870_44-kartinkin-net-p-fizkultura-i-sport-kartinki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38" y="771550"/>
            <a:ext cx="333294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13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55741346"/>
              </p:ext>
            </p:extLst>
          </p:nvPr>
        </p:nvGraphicFramePr>
        <p:xfrm>
          <a:off x="3707904" y="555526"/>
          <a:ext cx="5189587" cy="265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3950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8298563"/>
              </p:ext>
            </p:extLst>
          </p:nvPr>
        </p:nvGraphicFramePr>
        <p:xfrm>
          <a:off x="323528" y="3305496"/>
          <a:ext cx="8496944" cy="1704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2023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+ 8,9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417,8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409,0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469,2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325,4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323,0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- 146,2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945,6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809,9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798,3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- 147,3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2" name="Picture 6" descr="https://yashma.office-nko.ru/wp-content/uploads/2021/11/b89591d59692c1a1f69ac480b6ab6bef-820x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344438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0007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4"/>
            <a:ext cx="8136904" cy="75056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ДОРОЖНОЕ ХОЗЯЙСТВО </a:t>
            </a:r>
            <a:r>
              <a:rPr lang="ru-RU" sz="2000" cap="none" dirty="0" smtClean="0">
                <a:latin typeface="Arial Narrow" panose="020B0606020202030204" pitchFamily="34" charset="0"/>
              </a:rPr>
              <a:t>в 2023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2360" y="359659"/>
            <a:ext cx="1152128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1675698"/>
              </p:ext>
            </p:extLst>
          </p:nvPr>
        </p:nvGraphicFramePr>
        <p:xfrm>
          <a:off x="179512" y="2499742"/>
          <a:ext cx="8712968" cy="24928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4497"/>
                <a:gridCol w="727976"/>
                <a:gridCol w="811726"/>
                <a:gridCol w="811726"/>
                <a:gridCol w="672907"/>
                <a:gridCol w="1224136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«Дорожное хозяйство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2023 год,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 испол-нения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снижение(-)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08119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9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зяйство,</a:t>
                      </a:r>
                    </a:p>
                    <a:p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вышестоящих бюджетов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1 784,7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1 565,1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1 436,5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1 222,1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1 435,7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1 221,8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- 349,0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- 343,3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1243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улучшение состояния улично-дорожной сети г.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1 620,3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354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1 354,1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- 266,2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70391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группам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2292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 повышение безопасности дорожного движения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2580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0287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Реализация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инициативных проектов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Строительство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объектов транспортной инфраструктуры в целях реализации проектов по развитию территорий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97,2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291771632"/>
              </p:ext>
            </p:extLst>
          </p:nvPr>
        </p:nvGraphicFramePr>
        <p:xfrm>
          <a:off x="3779912" y="564422"/>
          <a:ext cx="4968612" cy="185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>
            <a:off x="5841865" y="912252"/>
            <a:ext cx="1449175" cy="1448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733865" y="85825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83040" y="100313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13040" y="669416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1 435,7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63865" y="581252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1 784,8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6" name="Picture 2" descr="C:\Users\Ковенева.BUDGET\Desktop\tPCntJllI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2952327" cy="172819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99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923634" y="2067694"/>
            <a:ext cx="1112862" cy="2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902200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3647" y="51470"/>
            <a:ext cx="673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2000" b="1" dirty="0" smtClean="0">
                <a:latin typeface="Arial Narrow" pitchFamily="34" charset="0"/>
              </a:rPr>
              <a:t>ОБЩЕСТВЕННЫЙ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  <a:r>
              <a:rPr lang="ru-RU" altLang="ru-RU" b="1" dirty="0" smtClean="0">
                <a:latin typeface="Arial Narrow" pitchFamily="34" charset="0"/>
              </a:rPr>
              <a:t>ТРАНСПОРТ В ГОРОДЕ РЯЗАНИ 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8113" y="3648197"/>
            <a:ext cx="6736011" cy="124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0826638"/>
              </p:ext>
            </p:extLst>
          </p:nvPr>
        </p:nvGraphicFramePr>
        <p:xfrm>
          <a:off x="323530" y="2280760"/>
          <a:ext cx="8532450" cy="26187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2443"/>
                <a:gridCol w="810187"/>
                <a:gridCol w="810187"/>
                <a:gridCol w="810187"/>
                <a:gridCol w="810187"/>
                <a:gridCol w="919259"/>
              </a:tblGrid>
              <a:tr h="64435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altLang="ru-RU" sz="1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»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95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</a:t>
                      </a:r>
                      <a:r>
                        <a:rPr lang="en-US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95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</a:t>
                      </a:r>
                      <a:r>
                        <a:rPr lang="en-US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году,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58550">
                <a:tc>
                  <a:txBody>
                    <a:bodyPr/>
                    <a:lstStyle/>
                    <a:p>
                      <a:r>
                        <a:rPr lang="ru-RU" altLang="ru-RU" sz="9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r>
                        <a:rPr lang="ru-RU" alt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endParaRPr lang="ru-RU" sz="900" b="0" i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вышестоящих бюджетов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819,1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654,7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1 247,0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1 062,8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112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,1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947,7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89,2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89,2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+ 293,0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+ 293,0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транспортных средств городского наземного электрического транспорта и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низкопольных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автобусов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564,5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631,0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+ 64,9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481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 по регулируемым тарифам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542,3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9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+ 253,1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58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Совершенствование и развитие сети маршрутов регулярных перевозок пассажиров и багажа в городском сообщении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429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 инфраструктуры (троллейбусных линий, тяговых подстанций) городского наземного электрического транспорта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s://regnum.ru/uploads/pictures/news/2022/09/08/regnum_picture_1662640892355015_soc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95" y="555527"/>
            <a:ext cx="2520280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eloxoluniczkij-r43.gosweb.gosuslugi.ru/netcat_files/38/58/84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23" t="13702" r="2223" b="-13702"/>
          <a:stretch/>
        </p:blipFill>
        <p:spPr bwMode="auto">
          <a:xfrm>
            <a:off x="5220072" y="627534"/>
            <a:ext cx="2592288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84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6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26024599"/>
              </p:ext>
            </p:extLst>
          </p:nvPr>
        </p:nvGraphicFramePr>
        <p:xfrm>
          <a:off x="3419872" y="771550"/>
          <a:ext cx="555521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9001951"/>
              </p:ext>
            </p:extLst>
          </p:nvPr>
        </p:nvGraphicFramePr>
        <p:xfrm>
          <a:off x="251520" y="3273841"/>
          <a:ext cx="8568952" cy="1735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152128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2023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2022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103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971,6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850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120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1 756,5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163,4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2 981,9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042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899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917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15566"/>
            <a:ext cx="2952328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4585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4964044"/>
              </p:ext>
            </p:extLst>
          </p:nvPr>
        </p:nvGraphicFramePr>
        <p:xfrm>
          <a:off x="5004048" y="483518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1221074"/>
              </p:ext>
            </p:extLst>
          </p:nvPr>
        </p:nvGraphicFramePr>
        <p:xfrm>
          <a:off x="593627" y="483518"/>
          <a:ext cx="383435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87560" y="556027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73529"/>
            <a:ext cx="3024336" cy="27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296047167"/>
              </p:ext>
            </p:extLst>
          </p:nvPr>
        </p:nvGraphicFramePr>
        <p:xfrm>
          <a:off x="1416963" y="3363838"/>
          <a:ext cx="6354706" cy="1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18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517"/>
            <a:ext cx="792089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80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6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70534452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85735" y="2571750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налоги на совокупный доход от субъектов</a:t>
            </a: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малого и среднего бизнеса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20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10543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168676"/>
            <a:ext cx="1692187" cy="41948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79"/>
            <a:ext cx="1800200" cy="684000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(муниципального)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1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184" y="3510280"/>
            <a:ext cx="4653657" cy="1397361"/>
            <a:chOff x="251735" y="-268357"/>
            <a:chExt cx="2918865" cy="1670946"/>
          </a:xfrm>
          <a:solidFill>
            <a:srgbClr val="FFFFE7"/>
          </a:solidFill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8809" y="-198684"/>
              <a:ext cx="2801067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Уточненные плановые назначения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20 174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263,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0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21 127 290,0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-  953 027,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0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8321" y="699542"/>
            <a:ext cx="4680520" cy="1283463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8037" y="-217330"/>
              <a:ext cx="2807171" cy="1568889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Первоначальный бюджет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6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188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8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46,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2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6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737 280,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2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548 434,0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6" name="Заголовок 1"/>
          <p:cNvSpPr txBox="1">
            <a:spLocks/>
          </p:cNvSpPr>
          <p:nvPr/>
        </p:nvSpPr>
        <p:spPr>
          <a:xfrm>
            <a:off x="8532452" y="4299953"/>
            <a:ext cx="611559" cy="181625"/>
          </a:xfrm>
          <a:prstGeom prst="rect">
            <a:avLst/>
          </a:prstGeom>
        </p:spPr>
        <p:txBody>
          <a:bodyPr lIns="91428" tIns="45714" rIns="91428" bIns="45714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95536" y="249494"/>
            <a:ext cx="8291264" cy="24302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за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686800" y="4894008"/>
            <a:ext cx="457210" cy="242166"/>
          </a:xfrm>
          <a:prstGeom prst="rect">
            <a:avLst/>
          </a:prstGeom>
        </p:spPr>
        <p:txBody>
          <a:bodyPr lIns="91428" tIns="45714" rIns="91428" bIns="45714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cap="sm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436096" y="1779662"/>
            <a:ext cx="3479309" cy="2173671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8037" y="-217328"/>
              <a:ext cx="2807171" cy="1568888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50000"/>
                </a:lnSpc>
                <a:spcBef>
                  <a:spcPct val="0"/>
                </a:spcBef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Исполнено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20 284 784,</a:t>
              </a: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1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20 774 505,</a:t>
              </a: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2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489 721,</a:t>
              </a: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1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>
            <a:off x="977099" y="2139702"/>
            <a:ext cx="3429169" cy="1224136"/>
          </a:xfrm>
          <a:prstGeom prst="downArrow">
            <a:avLst>
              <a:gd name="adj1" fmla="val 71332"/>
              <a:gd name="adj2" fmla="val 48677"/>
            </a:avLst>
          </a:prstGeom>
          <a:solidFill>
            <a:schemeClr val="bg1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1475656" y="2174756"/>
            <a:ext cx="2448272" cy="973058"/>
          </a:xfrm>
          <a:prstGeom prst="rect">
            <a:avLst/>
          </a:prstGeom>
          <a:noFill/>
          <a:ln w="3175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092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7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решений городской Думы о внесении изменений и дополнений в решение Рязанской городской Думы </a:t>
            </a:r>
            <a: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«Об утверждении  бюджета города Рязани на 202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и на плановый период 202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и 202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годов»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5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202</a:t>
            </a:r>
            <a:r>
              <a:rPr lang="ru-RU" sz="2000" dirty="0">
                <a:latin typeface="Arial Narrow" panose="020B0606020202030204" pitchFamily="34" charset="0"/>
              </a:rPr>
              <a:t>3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3909123"/>
              </p:ext>
            </p:extLst>
          </p:nvPr>
        </p:nvGraphicFramePr>
        <p:xfrm>
          <a:off x="323528" y="771550"/>
          <a:ext cx="8640963" cy="3839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05193"/>
                <a:gridCol w="100811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2022 г., 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9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18 477,7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20 174,3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20 284,8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6 930,4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12 192,9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612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13 354,3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18 656,8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21 127,3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20 774,5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доходных источников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6 675,3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7 772,6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7 677,8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3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- 179,1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- 953,0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- 489,7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2 589,0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3 153,6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3 153,0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956376" y="411510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85064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3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2023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28162" y="449216"/>
            <a:ext cx="8855028" cy="4658425"/>
            <a:chOff x="41755" y="841384"/>
            <a:chExt cx="8449445" cy="5727829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71439" y="5396078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39 912,6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35 971,8</a:t>
              </a:r>
              <a:endParaRPr lang="en-US" altLang="ru-RU" sz="1400" b="1" dirty="0">
                <a:solidFill>
                  <a:prstClr val="black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927,0 (4,6%)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612,5 (17,8%)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137336" cy="765994"/>
              <a:chOff x="-133530" y="3303438"/>
              <a:chExt cx="3137336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25246" y="3303438"/>
                <a:ext cx="2278560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3964" y="3742780"/>
                <a:ext cx="227984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13 354,4 (65,8%)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751825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804,0 (3,9%)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</a:t>
                </a: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779,5 (13,4%)</a:t>
                </a:r>
                <a:endParaRPr lang="ru-RU" sz="15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10 964,1 (52,8%)</a:t>
                </a:r>
                <a:endParaRPr lang="ru-RU" sz="1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798,3 (3,8%)</a:t>
                </a:r>
                <a:endParaRPr lang="ru-RU" sz="15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505,3 (2,4%)</a:t>
                </a:r>
                <a:endPara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584,9 (2,8%)</a:t>
                </a:r>
                <a:endParaRPr lang="ru-RU" sz="15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20 284,8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20 774,5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520,5 тыс. чел. (оценка)</a:t>
              </a: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1 243,0 (6,0%)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899,4 (18,8%)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684,4 (4,0%)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902,5 (4,4%)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80312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40266288"/>
              </p:ext>
            </p:extLst>
          </p:nvPr>
        </p:nvGraphicFramePr>
        <p:xfrm>
          <a:off x="1763688" y="309715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0742583"/>
              </p:ext>
            </p:extLst>
          </p:nvPr>
        </p:nvGraphicFramePr>
        <p:xfrm>
          <a:off x="467544" y="699543"/>
          <a:ext cx="82296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2636558" y="1261600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27182" y="1134304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377482" y="1118884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8900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">
        <p:dissolve/>
      </p:transition>
    </mc:Choice>
    <mc:Fallback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32963</TotalTime>
  <Words>3578</Words>
  <Application>Microsoft Office PowerPoint</Application>
  <PresentationFormat>Экран (16:9)</PresentationFormat>
  <Paragraphs>1061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6_Тема Office</vt:lpstr>
      <vt:lpstr>11_Тема Office</vt:lpstr>
      <vt:lpstr>12_Тема Office</vt:lpstr>
      <vt:lpstr>13_Тема Office</vt:lpstr>
      <vt:lpstr>4_Тема Office</vt:lpstr>
      <vt:lpstr>15_Тема Office</vt:lpstr>
      <vt:lpstr>8_Тема Office</vt:lpstr>
      <vt:lpstr>Тема Office</vt:lpstr>
      <vt:lpstr>7_Тема Office</vt:lpstr>
      <vt:lpstr>9_Тема Office</vt:lpstr>
      <vt:lpstr>ЧТО ТАКОЕ муниципальный БЮДЖЕТ?</vt:lpstr>
      <vt:lpstr>ЭТАПЫ БЮДЖЕТНОГО ПРОЦЕССА</vt:lpstr>
      <vt:lpstr>Слайд 3</vt:lpstr>
      <vt:lpstr>Слайд 4</vt:lpstr>
      <vt:lpstr>Слайд 5</vt:lpstr>
      <vt:lpstr>Слайд 6</vt:lpstr>
      <vt:lpstr>ОСНОВНЫЕ ПАРАМЕТРЫ БЮДЖЕТА ГОРОДА Рязани  за 2023 год</vt:lpstr>
      <vt:lpstr>ОСНОВНЫЕ ХАРАКТЕРИСТИКИ БЮДЖЕТА ГОРОДА РЯЗАНИ 3А 2023 ГОД</vt:lpstr>
      <vt:lpstr>СТРУКТУРА ДОХОДОВ БЮДЖЕТА ГОРОДА</vt:lpstr>
      <vt:lpstr>Слайд 10</vt:lpstr>
      <vt:lpstr>Слайд 11</vt:lpstr>
      <vt:lpstr>Слайд 12</vt:lpstr>
      <vt:lpstr>НЕНАЛОГОВЫЕ  ДОХОДЫ</vt:lpstr>
      <vt:lpstr>Слайд 14</vt:lpstr>
      <vt:lpstr>ДИНАМИКА РАСХОДОВ БЮДЖЕТА ГОРОДА</vt:lpstr>
      <vt:lpstr>СТРУКТУРА РАСХОДОВ БЮДЖЕТА ГОРОДА в 2023 году </vt:lpstr>
      <vt:lpstr>МУНИЦИПАЛЬНЫе ПРОГРАММы СОЦИАЛЬНОЙ НАПРАВЛЕННОСТИ</vt:lpstr>
      <vt:lpstr> ПРОГРАММы поддержки отраслей экономики</vt:lpstr>
      <vt:lpstr>Слайд 19</vt:lpstr>
      <vt:lpstr>РАСХОДЫ бюджета города НА образование в 2023 году </vt:lpstr>
      <vt:lpstr>РАСХОДЫ бюджета города НА культуру в 2023 году </vt:lpstr>
      <vt:lpstr>РАСХОДЫ бюджета города НА физическую культуру и спорт в 2023 году </vt:lpstr>
      <vt:lpstr>РАСХОДЫ бюджета города НА социальную политику в 2023 году </vt:lpstr>
      <vt:lpstr>РАСХОДы бюджета города на ДОРОЖНОЕ ХОЗЯЙСТВО в 2023 году</vt:lpstr>
      <vt:lpstr>Слайд 25</vt:lpstr>
      <vt:lpstr>РАСХОДЫ бюджета города НА Жилищно-Коммунальное Хозяйство  в 2023 году </vt:lpstr>
      <vt:lpstr>СТРУКТУРА МУНИЦИПАЛЬНОГО ДОЛГА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Елена Николаевна Маликова</cp:lastModifiedBy>
  <cp:revision>2521</cp:revision>
  <cp:lastPrinted>2024-05-08T12:41:52Z</cp:lastPrinted>
  <dcterms:created xsi:type="dcterms:W3CDTF">2013-10-29T07:14:12Z</dcterms:created>
  <dcterms:modified xsi:type="dcterms:W3CDTF">2024-05-20T10:40:14Z</dcterms:modified>
</cp:coreProperties>
</file>